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93455" r:id="rId4"/>
  </p:sldMasterIdLst>
  <p:notesMasterIdLst>
    <p:notesMasterId r:id="rId28"/>
  </p:notesMasterIdLst>
  <p:sldIdLst>
    <p:sldId id="256" r:id="rId5"/>
    <p:sldId id="306" r:id="rId6"/>
    <p:sldId id="307" r:id="rId7"/>
    <p:sldId id="308" r:id="rId8"/>
    <p:sldId id="310" r:id="rId9"/>
    <p:sldId id="312" r:id="rId10"/>
    <p:sldId id="313" r:id="rId11"/>
    <p:sldId id="314" r:id="rId12"/>
    <p:sldId id="315" r:id="rId13"/>
    <p:sldId id="317" r:id="rId14"/>
    <p:sldId id="318" r:id="rId15"/>
    <p:sldId id="319" r:id="rId16"/>
    <p:sldId id="320" r:id="rId17"/>
    <p:sldId id="321" r:id="rId18"/>
    <p:sldId id="322" r:id="rId19"/>
    <p:sldId id="323" r:id="rId20"/>
    <p:sldId id="324" r:id="rId21"/>
    <p:sldId id="325" r:id="rId22"/>
    <p:sldId id="326" r:id="rId23"/>
    <p:sldId id="328" r:id="rId24"/>
    <p:sldId id="329" r:id="rId25"/>
    <p:sldId id="327" r:id="rId26"/>
    <p:sldId id="257"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665">
          <p15:clr>
            <a:srgbClr val="A4A3A4"/>
          </p15:clr>
        </p15:guide>
        <p15:guide id="2" orient="horz" pos="2995">
          <p15:clr>
            <a:srgbClr val="A4A3A4"/>
          </p15:clr>
        </p15:guide>
        <p15:guide id="3" orient="horz" pos="890">
          <p15:clr>
            <a:srgbClr val="A4A3A4"/>
          </p15:clr>
        </p15:guide>
        <p15:guide id="4" pos="2009">
          <p15:clr>
            <a:srgbClr val="A4A3A4"/>
          </p15:clr>
        </p15:guide>
        <p15:guide id="5" pos="276">
          <p15:clr>
            <a:srgbClr val="A4A3A4"/>
          </p15:clr>
        </p15:guide>
        <p15:guide id="6" pos="525">
          <p15:clr>
            <a:srgbClr val="A4A3A4"/>
          </p15:clr>
        </p15:guide>
        <p15:guide id="7" pos="29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C1FB"/>
    <a:srgbClr val="0080E8"/>
    <a:srgbClr val="1771EB"/>
    <a:srgbClr val="24215F"/>
    <a:srgbClr val="1771EA"/>
    <a:srgbClr val="646464"/>
    <a:srgbClr val="9F55FB"/>
    <a:srgbClr val="24BEBC"/>
    <a:srgbClr val="1A15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80" autoAdjust="0"/>
    <p:restoredTop sz="98608" autoAdjust="0"/>
  </p:normalViewPr>
  <p:slideViewPr>
    <p:cSldViewPr snapToGrid="0" snapToObjects="1">
      <p:cViewPr>
        <p:scale>
          <a:sx n="80" d="100"/>
          <a:sy n="80" d="100"/>
        </p:scale>
        <p:origin x="-2634" y="-1542"/>
      </p:cViewPr>
      <p:guideLst>
        <p:guide orient="horz" pos="665"/>
        <p:guide orient="horz" pos="2995"/>
        <p:guide orient="horz" pos="890"/>
        <p:guide pos="2009"/>
        <p:guide pos="276"/>
        <p:guide pos="525"/>
        <p:guide pos="2987"/>
      </p:guideLst>
    </p:cSldViewPr>
  </p:slideViewPr>
  <p:notesTextViewPr>
    <p:cViewPr>
      <p:scale>
        <a:sx n="100" d="100"/>
        <a:sy n="100" d="100"/>
      </p:scale>
      <p:origin x="0" y="0"/>
    </p:cViewPr>
  </p:notesTextViewPr>
  <p:sorterViewPr>
    <p:cViewPr>
      <p:scale>
        <a:sx n="119" d="100"/>
        <a:sy n="11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0A160-EB8B-1D46-9645-B3CAB15B07FE}" type="datetimeFigureOut">
              <a:rPr lang="en-US" smtClean="0"/>
              <a:t>4/15/2019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7B0E1F-4EC3-CD47-9A99-59421DE59B0D}" type="slidenum">
              <a:rPr lang="en-US" smtClean="0"/>
              <a:t>‹#›</a:t>
            </a:fld>
            <a:endParaRPr lang="en-US"/>
          </a:p>
        </p:txBody>
      </p:sp>
    </p:spTree>
    <p:extLst>
      <p:ext uri="{BB962C8B-B14F-4D97-AF65-F5344CB8AC3E}">
        <p14:creationId xmlns:p14="http://schemas.microsoft.com/office/powerpoint/2010/main" val="37872061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7B0E1F-4EC3-CD47-9A99-59421DE59B0D}" type="slidenum">
              <a:rPr lang="en-US" smtClean="0"/>
              <a:t>1</a:t>
            </a:fld>
            <a:endParaRPr lang="en-US" dirty="0"/>
          </a:p>
        </p:txBody>
      </p:sp>
    </p:spTree>
    <p:extLst>
      <p:ext uri="{BB962C8B-B14F-4D97-AF65-F5344CB8AC3E}">
        <p14:creationId xmlns:p14="http://schemas.microsoft.com/office/powerpoint/2010/main" val="13411063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rgbClr val="1771EB"/>
        </a:solidFill>
        <a:effectLst/>
      </p:bgPr>
    </p:bg>
    <p:spTree>
      <p:nvGrpSpPr>
        <p:cNvPr id="1" name=""/>
        <p:cNvGrpSpPr/>
        <p:nvPr/>
      </p:nvGrpSpPr>
      <p:grpSpPr>
        <a:xfrm>
          <a:off x="0" y="0"/>
          <a:ext cx="0" cy="0"/>
          <a:chOff x="0" y="0"/>
          <a:chExt cx="0" cy="0"/>
        </a:xfrm>
      </p:grpSpPr>
      <p:sp>
        <p:nvSpPr>
          <p:cNvPr id="5" name="Rectangle 37"/>
          <p:cNvSpPr/>
          <p:nvPr userDrawn="1"/>
        </p:nvSpPr>
        <p:spPr bwMode="auto">
          <a:xfrm>
            <a:off x="856193" y="4741878"/>
            <a:ext cx="2875380" cy="304800"/>
          </a:xfrm>
          <a:prstGeom prst="rect">
            <a:avLst/>
          </a:prstGeom>
          <a:noFill/>
          <a:ln>
            <a:noFill/>
          </a:ln>
        </p:spPr>
        <p:txBody>
          <a:bodyPr lIns="0" tIns="0" rIns="0" bIns="0" anchor="ctr"/>
          <a:lstStyle/>
          <a:p>
            <a:pPr algn="l"/>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版权所有</a:t>
            </a:r>
            <a:r>
              <a:rPr lang="en-US" altLang="zh-CN" sz="700" b="0" i="0" spc="0" baseline="0" dirty="0">
                <a:solidFill>
                  <a:schemeClr val="bg1">
                    <a:alpha val="50000"/>
                  </a:schemeClr>
                </a:solidFill>
                <a:latin typeface="微软雅黑" pitchFamily="34" charset="-122"/>
                <a:ea typeface="微软雅黑" pitchFamily="34" charset="-122"/>
                <a:cs typeface="微软雅黑"/>
                <a:sym typeface="Helvetica Neue" charset="0"/>
              </a:rPr>
              <a:t>©</a:t>
            </a:r>
            <a:r>
              <a:rPr lang="en-US" altLang="zh-CN" sz="700" b="0" i="0" spc="0" baseline="0" dirty="0" smtClean="0">
                <a:solidFill>
                  <a:schemeClr val="bg1">
                    <a:alpha val="50000"/>
                  </a:schemeClr>
                </a:solidFill>
                <a:latin typeface="微软雅黑" pitchFamily="34" charset="-122"/>
                <a:ea typeface="微软雅黑" pitchFamily="34" charset="-122"/>
                <a:cs typeface="微软雅黑"/>
                <a:sym typeface="Helvetica Neue" charset="0"/>
              </a:rPr>
              <a:t>1993-2019 </a:t>
            </a:r>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金蝶国际软件集团有限公司</a:t>
            </a:r>
          </a:p>
        </p:txBody>
      </p:sp>
      <p:pic>
        <p:nvPicPr>
          <p:cNvPr id="10" name="【最终版本】11S定版本.gif" descr="【最终版本】11S定版本.gif">
            <a:extLst>
              <a:ext uri="{FF2B5EF4-FFF2-40B4-BE49-F238E27FC236}">
                <a16:creationId xmlns:a16="http://schemas.microsoft.com/office/drawing/2014/main" xmlns="" id="{F1E7A80A-9C38-8B40-B0E3-061B22869495}"/>
              </a:ext>
            </a:extLst>
          </p:cNvPr>
          <p:cNvPicPr>
            <a:picLocks/>
          </p:cNvPicPr>
          <p:nvPr userDrawn="1"/>
        </p:nvPicPr>
        <p:blipFill>
          <a:blip r:embed="rId2">
            <a:extLst/>
          </a:blip>
          <a:stretch>
            <a:fillRect/>
          </a:stretch>
        </p:blipFill>
        <p:spPr>
          <a:xfrm>
            <a:off x="253596" y="183383"/>
            <a:ext cx="1695125" cy="866633"/>
          </a:xfrm>
          <a:prstGeom prst="rect">
            <a:avLst/>
          </a:prstGeom>
          <a:ln w="12700">
            <a:miter lim="400000"/>
          </a:ln>
        </p:spPr>
      </p:pic>
      <p:sp>
        <p:nvSpPr>
          <p:cNvPr id="8" name="文本框 16"/>
          <p:cNvSpPr txBox="1"/>
          <p:nvPr userDrawn="1"/>
        </p:nvSpPr>
        <p:spPr>
          <a:xfrm>
            <a:off x="2512373" y="4840417"/>
            <a:ext cx="121920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defPPr>
              <a:defRPr lang="en-US"/>
            </a:defPPr>
            <a:lvl1pPr algn="r" eaLnBrk="0" hangingPunct="0">
              <a:spcBef>
                <a:spcPct val="50000"/>
              </a:spcBef>
              <a:defRPr kumimoji="0" sz="800">
                <a:solidFill>
                  <a:srgbClr val="837A80"/>
                </a:solidFill>
                <a:latin typeface="Verdana" charset="0"/>
                <a:ea typeface="宋体" charset="0"/>
                <a:cs typeface="MS PGothic" charset="0"/>
              </a:defRPr>
            </a:lvl1pPr>
            <a:lvl2pPr marL="742950" indent="-285750" eaLnBrk="0" hangingPunct="0">
              <a:defRPr kumimoji="1" sz="2400">
                <a:latin typeface="宋体" charset="0"/>
                <a:ea typeface="宋体" charset="0"/>
              </a:defRPr>
            </a:lvl2pPr>
            <a:lvl3pPr marL="1143000" indent="-228600" eaLnBrk="0" hangingPunct="0">
              <a:defRPr kumimoji="1" sz="2400">
                <a:latin typeface="宋体" charset="0"/>
                <a:ea typeface="宋体" charset="0"/>
              </a:defRPr>
            </a:lvl3pPr>
            <a:lvl4pPr marL="1600200" indent="-228600" eaLnBrk="0" hangingPunct="0">
              <a:defRPr kumimoji="1" sz="2400">
                <a:latin typeface="宋体" charset="0"/>
                <a:ea typeface="宋体" charset="0"/>
              </a:defRPr>
            </a:lvl4pPr>
            <a:lvl5pPr marL="2057400" indent="-228600" eaLnBrk="0" hangingPunct="0">
              <a:defRPr kumimoji="1" sz="2400">
                <a:latin typeface="宋体" charset="0"/>
                <a:ea typeface="宋体" charset="0"/>
              </a:defRPr>
            </a:lvl5pPr>
            <a:lvl6pPr marL="2514600" indent="-228600" eaLnBrk="0" fontAlgn="base" hangingPunct="0">
              <a:spcBef>
                <a:spcPct val="0"/>
              </a:spcBef>
              <a:spcAft>
                <a:spcPct val="0"/>
              </a:spcAft>
              <a:defRPr kumimoji="1" sz="2400">
                <a:latin typeface="宋体" charset="0"/>
                <a:ea typeface="宋体" charset="0"/>
              </a:defRPr>
            </a:lvl6pPr>
            <a:lvl7pPr marL="2971800" indent="-228600" eaLnBrk="0" fontAlgn="base" hangingPunct="0">
              <a:spcBef>
                <a:spcPct val="0"/>
              </a:spcBef>
              <a:spcAft>
                <a:spcPct val="0"/>
              </a:spcAft>
              <a:defRPr kumimoji="1" sz="2400">
                <a:latin typeface="宋体" charset="0"/>
                <a:ea typeface="宋体" charset="0"/>
              </a:defRPr>
            </a:lvl7pPr>
            <a:lvl8pPr marL="3429000" indent="-228600" eaLnBrk="0" fontAlgn="base" hangingPunct="0">
              <a:spcBef>
                <a:spcPct val="0"/>
              </a:spcBef>
              <a:spcAft>
                <a:spcPct val="0"/>
              </a:spcAft>
              <a:defRPr kumimoji="1" sz="2400">
                <a:latin typeface="宋体" charset="0"/>
                <a:ea typeface="宋体" charset="0"/>
              </a:defRPr>
            </a:lvl8pPr>
            <a:lvl9pPr marL="3886200" indent="-228600" eaLnBrk="0" fontAlgn="base" hangingPunct="0">
              <a:spcBef>
                <a:spcPct val="0"/>
              </a:spcBef>
              <a:spcAft>
                <a:spcPct val="0"/>
              </a:spcAft>
              <a:defRPr kumimoji="1" sz="2400">
                <a:latin typeface="宋体" charset="0"/>
                <a:ea typeface="宋体" charset="0"/>
              </a:defRPr>
            </a:lvl9pPr>
          </a:lstStyle>
          <a:p>
            <a:pPr defTabSz="609585"/>
            <a:r>
              <a:rPr lang="zh-CN" altLang="en-US" sz="700" b="0" i="0" kern="1200" spc="0" baseline="0" dirty="0">
                <a:solidFill>
                  <a:schemeClr val="bg1">
                    <a:alpha val="50000"/>
                  </a:schemeClr>
                </a:solidFill>
                <a:latin typeface="微软雅黑" pitchFamily="34" charset="-122"/>
                <a:ea typeface="微软雅黑" pitchFamily="34" charset="-122"/>
                <a:cs typeface="微软雅黑"/>
              </a:rPr>
              <a:t>④内部公开 请勿外传</a:t>
            </a:r>
          </a:p>
        </p:txBody>
      </p:sp>
      <p:pic>
        <p:nvPicPr>
          <p:cNvPr id="6" name="图片 5">
            <a:extLst>
              <a:ext uri="{FF2B5EF4-FFF2-40B4-BE49-F238E27FC236}">
                <a16:creationId xmlns="" xmlns:a16="http://schemas.microsoft.com/office/drawing/2014/main" id="{FE112561-16A0-EF49-8DBC-8DAB703F60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77006" y="2845073"/>
            <a:ext cx="4766994" cy="2298154"/>
          </a:xfrm>
          <a:prstGeom prst="rect">
            <a:avLst/>
          </a:prstGeom>
        </p:spPr>
      </p:pic>
    </p:spTree>
    <p:extLst>
      <p:ext uri="{BB962C8B-B14F-4D97-AF65-F5344CB8AC3E}">
        <p14:creationId xmlns:p14="http://schemas.microsoft.com/office/powerpoint/2010/main" val="17617789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Vertical Title and Text">
    <p:bg>
      <p:bgPr>
        <a:solidFill>
          <a:srgbClr val="1771EB"/>
        </a:solidFill>
        <a:effectLst/>
      </p:bgPr>
    </p:bg>
    <p:spTree>
      <p:nvGrpSpPr>
        <p:cNvPr id="1" name=""/>
        <p:cNvGrpSpPr/>
        <p:nvPr/>
      </p:nvGrpSpPr>
      <p:grpSpPr>
        <a:xfrm>
          <a:off x="0" y="0"/>
          <a:ext cx="0" cy="0"/>
          <a:chOff x="0" y="0"/>
          <a:chExt cx="0" cy="0"/>
        </a:xfrm>
      </p:grpSpPr>
      <p:grpSp>
        <p:nvGrpSpPr>
          <p:cNvPr id="8" name="组合 12"/>
          <p:cNvGrpSpPr>
            <a:grpSpLocks/>
          </p:cNvGrpSpPr>
          <p:nvPr userDrawn="1"/>
        </p:nvGrpSpPr>
        <p:grpSpPr bwMode="auto">
          <a:xfrm>
            <a:off x="856193" y="2146142"/>
            <a:ext cx="3015231" cy="1432972"/>
            <a:chOff x="3490332" y="1315926"/>
            <a:chExt cx="3017607" cy="1437748"/>
          </a:xfrm>
        </p:grpSpPr>
        <p:sp>
          <p:nvSpPr>
            <p:cNvPr id="9" name="Rectangle 4"/>
            <p:cNvSpPr>
              <a:spLocks/>
            </p:cNvSpPr>
            <p:nvPr/>
          </p:nvSpPr>
          <p:spPr bwMode="auto">
            <a:xfrm>
              <a:off x="4718426" y="1519345"/>
              <a:ext cx="1401734" cy="57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en-US" altLang="zh-CN" sz="4800" b="0" kern="0" dirty="0">
                  <a:solidFill>
                    <a:srgbClr val="FFFFFF"/>
                  </a:solidFill>
                  <a:latin typeface="Goudy Old Style" charset="0"/>
                  <a:ea typeface="Helvetica Neue"/>
                  <a:cs typeface="宋体" charset="-122"/>
                  <a:sym typeface="Helvetica Neue UltraLight" charset="0"/>
                </a:rPr>
                <a:t>Thanks</a:t>
              </a:r>
            </a:p>
          </p:txBody>
        </p:sp>
        <p:sp>
          <p:nvSpPr>
            <p:cNvPr id="10" name="Rectangle 5"/>
            <p:cNvSpPr>
              <a:spLocks/>
            </p:cNvSpPr>
            <p:nvPr/>
          </p:nvSpPr>
          <p:spPr bwMode="auto">
            <a:xfrm>
              <a:off x="4242022" y="2245072"/>
              <a:ext cx="615274" cy="167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en-US" altLang="zh-CN" sz="1400" b="0" kern="0" dirty="0" err="1">
                  <a:solidFill>
                    <a:srgbClr val="FFFFFF"/>
                  </a:solidFill>
                  <a:latin typeface="Arial Narrow" charset="0"/>
                  <a:ea typeface="Helvetica Neue"/>
                  <a:cs typeface="宋体" charset="-122"/>
                  <a:sym typeface="Arial Narrow" charset="0"/>
                </a:rPr>
                <a:t>terima</a:t>
              </a:r>
              <a:r>
                <a:rPr lang="en-US" altLang="zh-CN" sz="1400" b="0" kern="0" dirty="0">
                  <a:solidFill>
                    <a:srgbClr val="FFFFFF"/>
                  </a:solidFill>
                  <a:latin typeface="Arial Narrow" charset="0"/>
                  <a:ea typeface="Helvetica Neue"/>
                  <a:cs typeface="宋体" charset="-122"/>
                  <a:sym typeface="Arial Narrow" charset="0"/>
                </a:rPr>
                <a:t> </a:t>
              </a:r>
              <a:r>
                <a:rPr lang="en-US" altLang="zh-CN" sz="1400" b="0" kern="0" dirty="0" err="1">
                  <a:solidFill>
                    <a:srgbClr val="FFFFFF"/>
                  </a:solidFill>
                  <a:latin typeface="Arial Narrow" charset="0"/>
                  <a:ea typeface="Helvetica Neue"/>
                  <a:cs typeface="宋体" charset="-122"/>
                  <a:sym typeface="Arial Narrow" charset="0"/>
                </a:rPr>
                <a:t>kasih</a:t>
              </a:r>
              <a:endParaRPr lang="en-US" altLang="zh-CN" sz="1400" b="0" kern="0" dirty="0">
                <a:solidFill>
                  <a:srgbClr val="FFFFFF"/>
                </a:solidFill>
                <a:latin typeface="Arial Narrow" charset="0"/>
                <a:ea typeface="Helvetica Neue"/>
                <a:cs typeface="宋体" charset="-122"/>
                <a:sym typeface="Arial Narrow" charset="0"/>
              </a:endParaRPr>
            </a:p>
          </p:txBody>
        </p:sp>
        <p:sp>
          <p:nvSpPr>
            <p:cNvPr id="11" name="Rectangle 6"/>
            <p:cNvSpPr>
              <a:spLocks/>
            </p:cNvSpPr>
            <p:nvPr/>
          </p:nvSpPr>
          <p:spPr bwMode="auto">
            <a:xfrm>
              <a:off x="3586309" y="1337705"/>
              <a:ext cx="714513" cy="429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zh-CN" altLang="en-US" sz="3600" b="0" kern="0" dirty="0">
                  <a:solidFill>
                    <a:srgbClr val="FFFFFF"/>
                  </a:solidFill>
                  <a:latin typeface="Arial" charset="0"/>
                  <a:ea typeface="Helvetica Neue"/>
                  <a:cs typeface="宋体" charset="-122"/>
                  <a:sym typeface="Arial" charset="0"/>
                </a:rPr>
                <a:t>感謝</a:t>
              </a:r>
            </a:p>
          </p:txBody>
        </p:sp>
        <p:sp>
          <p:nvSpPr>
            <p:cNvPr id="12" name="Rectangle 7"/>
            <p:cNvSpPr>
              <a:spLocks/>
            </p:cNvSpPr>
            <p:nvPr/>
          </p:nvSpPr>
          <p:spPr bwMode="auto">
            <a:xfrm>
              <a:off x="5332616" y="2180610"/>
              <a:ext cx="952683" cy="57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zh-CN" altLang="en-US" sz="4800" b="0" kern="0" dirty="0">
                  <a:solidFill>
                    <a:srgbClr val="FFFFFF"/>
                  </a:solidFill>
                  <a:latin typeface="微软雅黑" charset="-122"/>
                  <a:ea typeface="微软雅黑" charset="-122"/>
                  <a:cs typeface="微软雅黑" charset="-122"/>
                  <a:sym typeface="Microsoft YaHei Bold" charset="-122"/>
                </a:rPr>
                <a:t>谢谢</a:t>
              </a:r>
            </a:p>
          </p:txBody>
        </p:sp>
        <p:sp>
          <p:nvSpPr>
            <p:cNvPr id="13" name="Rectangle 8"/>
            <p:cNvSpPr>
              <a:spLocks/>
            </p:cNvSpPr>
            <p:nvPr/>
          </p:nvSpPr>
          <p:spPr bwMode="auto">
            <a:xfrm>
              <a:off x="5317085" y="1315926"/>
              <a:ext cx="1190854" cy="286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zh-CN" altLang="en-US" sz="2400" b="0" kern="0">
                  <a:solidFill>
                    <a:srgbClr val="FFFFFF"/>
                  </a:solidFill>
                  <a:latin typeface="Arial" charset="0"/>
                  <a:ea typeface="Helvetica Neue"/>
                  <a:cs typeface="宋体" charset="-122"/>
                  <a:sym typeface="Arial" charset="0"/>
                </a:rPr>
                <a:t>ありがとう</a:t>
              </a:r>
            </a:p>
          </p:txBody>
        </p:sp>
        <p:sp>
          <p:nvSpPr>
            <p:cNvPr id="14" name="Rectangle 9"/>
            <p:cNvSpPr>
              <a:spLocks/>
            </p:cNvSpPr>
            <p:nvPr/>
          </p:nvSpPr>
          <p:spPr bwMode="auto">
            <a:xfrm>
              <a:off x="3490332" y="1921827"/>
              <a:ext cx="591706" cy="214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en-US" altLang="zh-CN" sz="1800" b="0" kern="0">
                  <a:solidFill>
                    <a:srgbClr val="FFFFFF"/>
                  </a:solidFill>
                  <a:latin typeface="Arial" charset="0"/>
                  <a:ea typeface="Helvetica Neue"/>
                  <a:cs typeface="宋体" charset="-122"/>
                  <a:sym typeface="Arial" charset="0"/>
                </a:rPr>
                <a:t>ขอบคุณ</a:t>
              </a:r>
            </a:p>
          </p:txBody>
        </p:sp>
      </p:grpSp>
      <p:sp>
        <p:nvSpPr>
          <p:cNvPr id="15" name="Rectangle 37"/>
          <p:cNvSpPr/>
          <p:nvPr userDrawn="1"/>
        </p:nvSpPr>
        <p:spPr bwMode="auto">
          <a:xfrm>
            <a:off x="856193" y="4741878"/>
            <a:ext cx="2875380" cy="304800"/>
          </a:xfrm>
          <a:prstGeom prst="rect">
            <a:avLst/>
          </a:prstGeom>
          <a:noFill/>
          <a:ln>
            <a:noFill/>
          </a:ln>
        </p:spPr>
        <p:txBody>
          <a:bodyPr lIns="0" tIns="0" rIns="0" bIns="0" anchor="ctr"/>
          <a:lstStyle/>
          <a:p>
            <a:pPr algn="l"/>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版权所有</a:t>
            </a:r>
            <a:r>
              <a:rPr lang="en-US" altLang="zh-CN" sz="700" b="0" i="0" spc="0" baseline="0" dirty="0">
                <a:solidFill>
                  <a:schemeClr val="bg1">
                    <a:alpha val="50000"/>
                  </a:schemeClr>
                </a:solidFill>
                <a:latin typeface="微软雅黑" pitchFamily="34" charset="-122"/>
                <a:ea typeface="微软雅黑" pitchFamily="34" charset="-122"/>
                <a:cs typeface="微软雅黑"/>
                <a:sym typeface="Helvetica Neue" charset="0"/>
              </a:rPr>
              <a:t>©</a:t>
            </a:r>
            <a:r>
              <a:rPr lang="en-US" altLang="zh-CN" sz="700" b="0" i="0" spc="0" baseline="0" dirty="0" smtClean="0">
                <a:solidFill>
                  <a:schemeClr val="bg1">
                    <a:alpha val="50000"/>
                  </a:schemeClr>
                </a:solidFill>
                <a:latin typeface="微软雅黑" pitchFamily="34" charset="-122"/>
                <a:ea typeface="微软雅黑" pitchFamily="34" charset="-122"/>
                <a:cs typeface="微软雅黑"/>
                <a:sym typeface="Helvetica Neue" charset="0"/>
              </a:rPr>
              <a:t>1993-2019 </a:t>
            </a:r>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金蝶国际软件集团有限公司</a:t>
            </a:r>
          </a:p>
        </p:txBody>
      </p:sp>
      <p:pic>
        <p:nvPicPr>
          <p:cNvPr id="19" name="【最终版本】11S定版本.gif" descr="【最终版本】11S定版本.gif">
            <a:extLst>
              <a:ext uri="{FF2B5EF4-FFF2-40B4-BE49-F238E27FC236}">
                <a16:creationId xmlns:a16="http://schemas.microsoft.com/office/drawing/2014/main" xmlns="" id="{F1E7A80A-9C38-8B40-B0E3-061B22869495}"/>
              </a:ext>
            </a:extLst>
          </p:cNvPr>
          <p:cNvPicPr>
            <a:picLocks/>
          </p:cNvPicPr>
          <p:nvPr userDrawn="1"/>
        </p:nvPicPr>
        <p:blipFill>
          <a:blip r:embed="rId2">
            <a:extLst/>
          </a:blip>
          <a:stretch>
            <a:fillRect/>
          </a:stretch>
        </p:blipFill>
        <p:spPr>
          <a:xfrm>
            <a:off x="253596" y="183383"/>
            <a:ext cx="1695125" cy="866633"/>
          </a:xfrm>
          <a:prstGeom prst="rect">
            <a:avLst/>
          </a:prstGeom>
          <a:ln w="12700">
            <a:miter lim="400000"/>
          </a:ln>
        </p:spPr>
      </p:pic>
      <p:pic>
        <p:nvPicPr>
          <p:cNvPr id="17" name="图片 16">
            <a:extLst>
              <a:ext uri="{FF2B5EF4-FFF2-40B4-BE49-F238E27FC236}">
                <a16:creationId xmlns="" xmlns:a16="http://schemas.microsoft.com/office/drawing/2014/main" id="{1A044560-67BE-3B43-9744-BAE65B6F8B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41563" y="44"/>
            <a:ext cx="4602437" cy="2919956"/>
          </a:xfrm>
          <a:prstGeom prst="rect">
            <a:avLst/>
          </a:prstGeom>
        </p:spPr>
      </p:pic>
    </p:spTree>
    <p:extLst>
      <p:ext uri="{BB962C8B-B14F-4D97-AF65-F5344CB8AC3E}">
        <p14:creationId xmlns:p14="http://schemas.microsoft.com/office/powerpoint/2010/main" val="22328284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pSp>
        <p:nvGrpSpPr>
          <p:cNvPr id="11" name="Group 10"/>
          <p:cNvGrpSpPr/>
          <p:nvPr userDrawn="1"/>
        </p:nvGrpSpPr>
        <p:grpSpPr>
          <a:xfrm>
            <a:off x="-201085" y="208515"/>
            <a:ext cx="136829" cy="4388332"/>
            <a:chOff x="-279703" y="208515"/>
            <a:chExt cx="243417" cy="4388332"/>
          </a:xfrm>
        </p:grpSpPr>
        <p:cxnSp>
          <p:nvCxnSpPr>
            <p:cNvPr id="19" name="Straight Connector 18"/>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userDrawn="1"/>
          </p:nvGrpSpPr>
          <p:grpSpPr>
            <a:xfrm>
              <a:off x="-279703" y="4254803"/>
              <a:ext cx="243417" cy="342044"/>
              <a:chOff x="-243418" y="1063625"/>
              <a:chExt cx="243417" cy="342044"/>
            </a:xfrm>
          </p:grpSpPr>
          <p:cxnSp>
            <p:nvCxnSpPr>
              <p:cNvPr id="17" name="Straight Connector 16"/>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userDrawn="1"/>
          </p:nvGrpSpPr>
          <p:grpSpPr>
            <a:xfrm>
              <a:off x="-279703" y="208515"/>
              <a:ext cx="243417" cy="864155"/>
              <a:chOff x="-243418" y="1063625"/>
              <a:chExt cx="243417" cy="864155"/>
            </a:xfrm>
          </p:grpSpPr>
          <p:cxnSp>
            <p:nvCxnSpPr>
              <p:cNvPr id="15" name="Straight Connector 14"/>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sp>
        <p:nvSpPr>
          <p:cNvPr id="24"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646464"/>
                </a:solidFill>
                <a:latin typeface="Microsoft YaHei" charset="-122"/>
                <a:ea typeface="Microsoft YaHei" charset="-122"/>
                <a:cs typeface="Microsoft YaHei" charset="-122"/>
              </a:defRPr>
            </a:lvl1pPr>
            <a:lvl2pPr marL="173038" indent="-119063">
              <a:defRPr sz="1200">
                <a:solidFill>
                  <a:srgbClr val="646464"/>
                </a:solidFill>
                <a:latin typeface="Microsoft YaHei" charset="-122"/>
                <a:ea typeface="Microsoft YaHei" charset="-122"/>
                <a:cs typeface="Microsoft YaHei" charset="-122"/>
              </a:defRPr>
            </a:lvl2pPr>
            <a:lvl3pPr marL="368300" indent="-153988">
              <a:defRPr sz="1200">
                <a:solidFill>
                  <a:srgbClr val="646464"/>
                </a:solidFill>
                <a:latin typeface="Microsoft YaHei" charset="-122"/>
                <a:ea typeface="Microsoft YaHei" charset="-122"/>
                <a:cs typeface="Microsoft YaHei" charset="-122"/>
              </a:defRPr>
            </a:lvl3pPr>
            <a:lvl4pPr marL="533400" indent="-123825">
              <a:tabLst/>
              <a:defRPr sz="1200">
                <a:solidFill>
                  <a:srgbClr val="646464"/>
                </a:solidFill>
                <a:latin typeface="Microsoft YaHei" charset="-122"/>
                <a:ea typeface="Microsoft YaHei" charset="-122"/>
                <a:cs typeface="Microsoft YaHei" charset="-122"/>
              </a:defRPr>
            </a:lvl4pPr>
            <a:lvl5pPr marL="730250" indent="-160338">
              <a:defRPr sz="1200">
                <a:solidFill>
                  <a:srgbClr val="646464"/>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0" name="Title 1"/>
          <p:cNvSpPr>
            <a:spLocks noGrp="1"/>
          </p:cNvSpPr>
          <p:nvPr>
            <p:ph type="title"/>
          </p:nvPr>
        </p:nvSpPr>
        <p:spPr>
          <a:xfrm>
            <a:off x="443869" y="222590"/>
            <a:ext cx="8403269" cy="525528"/>
          </a:xfrm>
        </p:spPr>
        <p:txBody>
          <a:bodyPr/>
          <a:lstStyle>
            <a:lvl1pPr>
              <a:defRPr baseline="0">
                <a:solidFill>
                  <a:srgbClr val="1771EA"/>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pic>
        <p:nvPicPr>
          <p:cNvPr id="21" name="图片 20"/>
          <p:cNvPicPr>
            <a:picLocks noChangeAspect="1"/>
          </p:cNvPicPr>
          <p:nvPr userDrawn="1"/>
        </p:nvPicPr>
        <p:blipFill rotWithShape="1">
          <a:blip r:embed="rId2">
            <a:extLst>
              <a:ext uri="{28A0092B-C50C-407E-A947-70E740481C1C}">
                <a14:useLocalDpi xmlns:a14="http://schemas.microsoft.com/office/drawing/2010/main" val="0"/>
              </a:ext>
            </a:extLst>
          </a:blip>
          <a:srcRect r="38287"/>
          <a:stretch/>
        </p:blipFill>
        <p:spPr>
          <a:xfrm>
            <a:off x="7811386" y="192776"/>
            <a:ext cx="1035751" cy="349091"/>
          </a:xfrm>
          <a:prstGeom prst="rect">
            <a:avLst/>
          </a:prstGeom>
        </p:spPr>
      </p:pic>
      <p:sp>
        <p:nvSpPr>
          <p:cNvPr id="22"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tx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tx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38874029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rgbClr val="1771EA"/>
        </a:solidFill>
        <a:effectLst/>
      </p:bgPr>
    </p:bg>
    <p:spTree>
      <p:nvGrpSpPr>
        <p:cNvPr id="1" name=""/>
        <p:cNvGrpSpPr/>
        <p:nvPr/>
      </p:nvGrpSpPr>
      <p:grpSpPr>
        <a:xfrm>
          <a:off x="0" y="0"/>
          <a:ext cx="0" cy="0"/>
          <a:chOff x="0" y="0"/>
          <a:chExt cx="0" cy="0"/>
        </a:xfrm>
      </p:grpSpPr>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chemeClr val="bg1"/>
                </a:solidFill>
                <a:latin typeface="Microsoft YaHei" charset="-122"/>
                <a:ea typeface="Microsoft YaHei" charset="-122"/>
                <a:cs typeface="Microsoft YaHei" charset="-122"/>
              </a:defRPr>
            </a:lvl1pPr>
            <a:lvl2pPr marL="173038" indent="-119063">
              <a:defRPr sz="1200">
                <a:solidFill>
                  <a:schemeClr val="bg1"/>
                </a:solidFill>
                <a:latin typeface="Microsoft YaHei" charset="-122"/>
                <a:ea typeface="Microsoft YaHei" charset="-122"/>
                <a:cs typeface="Microsoft YaHei" charset="-122"/>
              </a:defRPr>
            </a:lvl2pPr>
            <a:lvl3pPr marL="368300" indent="-153988">
              <a:defRPr sz="1200">
                <a:solidFill>
                  <a:schemeClr val="bg1"/>
                </a:solidFill>
                <a:latin typeface="Microsoft YaHei" charset="-122"/>
                <a:ea typeface="Microsoft YaHei" charset="-122"/>
                <a:cs typeface="Microsoft YaHei" charset="-122"/>
              </a:defRPr>
            </a:lvl3pPr>
            <a:lvl4pPr marL="533400" indent="-123825">
              <a:tabLst/>
              <a:defRPr sz="1200">
                <a:solidFill>
                  <a:schemeClr val="bg1"/>
                </a:solidFill>
                <a:latin typeface="Microsoft YaHei" charset="-122"/>
                <a:ea typeface="Microsoft YaHei" charset="-122"/>
                <a:cs typeface="Microsoft YaHei" charset="-122"/>
              </a:defRPr>
            </a:lvl4pPr>
            <a:lvl5pPr marL="730250" indent="-160338">
              <a:defRPr sz="1200">
                <a:solidFill>
                  <a:schemeClr val="bg1"/>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6"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
        <p:nvSpPr>
          <p:cNvPr id="11" name="Rectangle 2"/>
          <p:cNvSpPr>
            <a:spLocks noGrp="1" noChangeArrowheads="1"/>
          </p:cNvSpPr>
          <p:nvPr>
            <p:ph type="title" hasCustomPrompt="1"/>
          </p:nvPr>
        </p:nvSpPr>
        <p:spPr bwMode="auto">
          <a:xfrm>
            <a:off x="453872" y="222365"/>
            <a:ext cx="8396441" cy="5257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1600"/>
            </a:lvl1pPr>
          </a:lstStyle>
          <a:p>
            <a:r>
              <a:rPr kumimoji="1" lang="zh-CN" altLang="en-US" sz="2400" dirty="0" smtClean="0">
                <a:solidFill>
                  <a:srgbClr val="FFC000"/>
                </a:solidFill>
                <a:latin typeface="Microsoft YaHei" charset="-122"/>
                <a:ea typeface="Microsoft YaHei" charset="-122"/>
              </a:rPr>
              <a:t>单击此处编辑标题</a:t>
            </a:r>
            <a:r>
              <a:rPr lang="zh-CN" altLang="en-US" sz="2400" dirty="0" smtClean="0">
                <a:solidFill>
                  <a:schemeClr val="bg1"/>
                </a:solidFill>
                <a:latin typeface="微软雅黑" panose="020B0503020204020204" pitchFamily="34" charset="-122"/>
                <a:ea typeface="微软雅黑" panose="020B0503020204020204" pitchFamily="34" charset="-122"/>
              </a:rPr>
              <a:t/>
            </a:r>
            <a:br>
              <a:rPr lang="zh-CN" altLang="en-US" sz="2400" dirty="0" smtClean="0">
                <a:solidFill>
                  <a:schemeClr val="bg1"/>
                </a:solidFill>
                <a:latin typeface="微软雅黑" panose="020B0503020204020204" pitchFamily="34" charset="-122"/>
                <a:ea typeface="微软雅黑" panose="020B0503020204020204" pitchFamily="34" charset="-122"/>
              </a:rPr>
            </a:br>
            <a:r>
              <a:rPr kumimoji="1" lang="zh-CN" altLang="en-US" sz="2400" dirty="0" smtClean="0">
                <a:solidFill>
                  <a:schemeClr val="bg1"/>
                </a:solidFill>
              </a:rPr>
              <a:t> </a:t>
            </a:r>
            <a:r>
              <a:rPr kumimoji="1" lang="en-US" altLang="zh-CN" sz="2400" dirty="0" smtClean="0">
                <a:solidFill>
                  <a:schemeClr val="bg1"/>
                </a:solidFill>
              </a:rPr>
              <a:t/>
            </a:r>
            <a:br>
              <a:rPr kumimoji="1" lang="en-US" altLang="zh-CN" sz="2400" dirty="0" smtClean="0">
                <a:solidFill>
                  <a:schemeClr val="bg1"/>
                </a:solidFill>
              </a:rPr>
            </a:br>
            <a:r>
              <a:rPr lang="en-US" altLang="zh-CN" sz="2400" dirty="0" smtClean="0">
                <a:solidFill>
                  <a:schemeClr val="bg1"/>
                </a:solidFill>
                <a:latin typeface="微软雅黑" panose="020B0503020204020204" pitchFamily="34" charset="-122"/>
                <a:ea typeface="微软雅黑" panose="020B0503020204020204" pitchFamily="34" charset="-122"/>
              </a:rPr>
              <a:t/>
            </a:r>
            <a:br>
              <a:rPr lang="en-US" altLang="zh-CN" sz="2400" dirty="0" smtClean="0">
                <a:solidFill>
                  <a:schemeClr val="bg1"/>
                </a:solidFill>
                <a:latin typeface="微软雅黑" panose="020B0503020204020204" pitchFamily="34" charset="-122"/>
                <a:ea typeface="微软雅黑" panose="020B0503020204020204" pitchFamily="34" charset="-122"/>
              </a:rPr>
            </a:br>
            <a:endParaRPr kumimoji="1" lang="en-US" altLang="zh-CN" sz="2400" dirty="0">
              <a:solidFill>
                <a:schemeClr val="bg1"/>
              </a:solidFill>
            </a:endParaRPr>
          </a:p>
        </p:txBody>
      </p:sp>
    </p:spTree>
    <p:extLst>
      <p:ext uri="{BB962C8B-B14F-4D97-AF65-F5344CB8AC3E}">
        <p14:creationId xmlns:p14="http://schemas.microsoft.com/office/powerpoint/2010/main" val="24868244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mparison">
    <p:bg>
      <p:bgPr>
        <a:solidFill>
          <a:srgbClr val="9F55FB"/>
        </a:solidFill>
        <a:effectLst/>
      </p:bgPr>
    </p:bg>
    <p:spTree>
      <p:nvGrpSpPr>
        <p:cNvPr id="1" name=""/>
        <p:cNvGrpSpPr/>
        <p:nvPr/>
      </p:nvGrpSpPr>
      <p:grpSpPr>
        <a:xfrm>
          <a:off x="0" y="0"/>
          <a:ext cx="0" cy="0"/>
          <a:chOff x="0" y="0"/>
          <a:chExt cx="0" cy="0"/>
        </a:xfrm>
      </p:grpSpPr>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FFFFFF"/>
                </a:solidFill>
                <a:latin typeface="Microsoft YaHei" charset="-122"/>
                <a:ea typeface="Microsoft YaHei" charset="-122"/>
                <a:cs typeface="Microsoft YaHei" charset="-122"/>
              </a:defRPr>
            </a:lvl1pPr>
            <a:lvl2pPr marL="173038" indent="-119063">
              <a:defRPr sz="1200">
                <a:solidFill>
                  <a:srgbClr val="FFFFFF"/>
                </a:solidFill>
                <a:latin typeface="Microsoft YaHei" charset="-122"/>
                <a:ea typeface="Microsoft YaHei" charset="-122"/>
                <a:cs typeface="Microsoft YaHei" charset="-122"/>
              </a:defRPr>
            </a:lvl2pPr>
            <a:lvl3pPr marL="368300" indent="-153988">
              <a:defRPr sz="1200">
                <a:solidFill>
                  <a:srgbClr val="FFFFFF"/>
                </a:solidFill>
                <a:latin typeface="Microsoft YaHei" charset="-122"/>
                <a:ea typeface="Microsoft YaHei" charset="-122"/>
                <a:cs typeface="Microsoft YaHei" charset="-122"/>
              </a:defRPr>
            </a:lvl3pPr>
            <a:lvl4pPr marL="533400" indent="-123825">
              <a:tabLst/>
              <a:defRPr sz="1200">
                <a:solidFill>
                  <a:srgbClr val="FFFFFF"/>
                </a:solidFill>
                <a:latin typeface="Microsoft YaHei" charset="-122"/>
                <a:ea typeface="Microsoft YaHei" charset="-122"/>
                <a:cs typeface="Microsoft YaHei" charset="-122"/>
              </a:defRPr>
            </a:lvl4pPr>
            <a:lvl5pPr marL="730250" indent="-160338">
              <a:defRPr sz="1200">
                <a:solidFill>
                  <a:srgbClr val="FFFFFF"/>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9" name="Title 1"/>
          <p:cNvSpPr>
            <a:spLocks noGrp="1"/>
          </p:cNvSpPr>
          <p:nvPr>
            <p:ph type="title"/>
          </p:nvPr>
        </p:nvSpPr>
        <p:spPr>
          <a:xfrm>
            <a:off x="443869" y="222590"/>
            <a:ext cx="8403269" cy="525528"/>
          </a:xfrm>
        </p:spPr>
        <p:txBody>
          <a:bodyPr/>
          <a:lstStyle>
            <a:lvl1pPr>
              <a:defRPr baseline="0">
                <a:solidFill>
                  <a:srgbClr val="FFFFFF"/>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6"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417215202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mparison">
    <p:bg>
      <p:bgPr>
        <a:solidFill>
          <a:srgbClr val="24BEBC"/>
        </a:solidFill>
        <a:effectLst/>
      </p:bgPr>
    </p:bg>
    <p:spTree>
      <p:nvGrpSpPr>
        <p:cNvPr id="1" name=""/>
        <p:cNvGrpSpPr/>
        <p:nvPr/>
      </p:nvGrpSpPr>
      <p:grpSpPr>
        <a:xfrm>
          <a:off x="0" y="0"/>
          <a:ext cx="0" cy="0"/>
          <a:chOff x="0" y="0"/>
          <a:chExt cx="0" cy="0"/>
        </a:xfrm>
      </p:grpSpPr>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FFFFFF"/>
                </a:solidFill>
                <a:latin typeface="Microsoft YaHei" charset="-122"/>
                <a:ea typeface="Microsoft YaHei" charset="-122"/>
                <a:cs typeface="Microsoft YaHei" charset="-122"/>
              </a:defRPr>
            </a:lvl1pPr>
            <a:lvl2pPr marL="173038" indent="-119063">
              <a:defRPr sz="1200">
                <a:solidFill>
                  <a:srgbClr val="FFFFFF"/>
                </a:solidFill>
                <a:latin typeface="Microsoft YaHei" charset="-122"/>
                <a:ea typeface="Microsoft YaHei" charset="-122"/>
                <a:cs typeface="Microsoft YaHei" charset="-122"/>
              </a:defRPr>
            </a:lvl2pPr>
            <a:lvl3pPr marL="368300" indent="-153988">
              <a:defRPr sz="1200">
                <a:solidFill>
                  <a:srgbClr val="FFFFFF"/>
                </a:solidFill>
                <a:latin typeface="Microsoft YaHei" charset="-122"/>
                <a:ea typeface="Microsoft YaHei" charset="-122"/>
                <a:cs typeface="Microsoft YaHei" charset="-122"/>
              </a:defRPr>
            </a:lvl3pPr>
            <a:lvl4pPr marL="533400" indent="-123825">
              <a:tabLst/>
              <a:defRPr sz="1200">
                <a:solidFill>
                  <a:srgbClr val="FFFFFF"/>
                </a:solidFill>
                <a:latin typeface="Microsoft YaHei" charset="-122"/>
                <a:ea typeface="Microsoft YaHei" charset="-122"/>
                <a:cs typeface="Microsoft YaHei" charset="-122"/>
              </a:defRPr>
            </a:lvl4pPr>
            <a:lvl5pPr marL="730250" indent="-160338">
              <a:defRPr sz="1200">
                <a:solidFill>
                  <a:srgbClr val="FFFFFF"/>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9" name="Title 1"/>
          <p:cNvSpPr>
            <a:spLocks noGrp="1"/>
          </p:cNvSpPr>
          <p:nvPr>
            <p:ph type="title"/>
          </p:nvPr>
        </p:nvSpPr>
        <p:spPr>
          <a:xfrm>
            <a:off x="443869" y="222590"/>
            <a:ext cx="8403269" cy="525528"/>
          </a:xfrm>
        </p:spPr>
        <p:txBody>
          <a:bodyPr/>
          <a:lstStyle>
            <a:lvl1pPr>
              <a:defRPr baseline="0">
                <a:solidFill>
                  <a:srgbClr val="FFFFFF"/>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6"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29262044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mparison">
    <p:bg>
      <p:bgPr>
        <a:solidFill>
          <a:srgbClr val="24215F"/>
        </a:soli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443869" y="222590"/>
            <a:ext cx="8403269" cy="525528"/>
          </a:xfrm>
        </p:spPr>
        <p:txBody>
          <a:bodyPr/>
          <a:lstStyle>
            <a:lvl1pPr>
              <a:defRPr baseline="0">
                <a:solidFill>
                  <a:srgbClr val="FFFFFF"/>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sp>
        <p:nvSpPr>
          <p:cNvPr id="10" name="Rectangle 9"/>
          <p:cNvSpPr/>
          <p:nvPr userDrawn="1"/>
        </p:nvSpPr>
        <p:spPr>
          <a:xfrm>
            <a:off x="1" y="4735041"/>
            <a:ext cx="9143999" cy="408459"/>
          </a:xfrm>
          <a:prstGeom prst="rect">
            <a:avLst/>
          </a:prstGeom>
          <a:solidFill>
            <a:srgbClr val="2421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771EA"/>
              </a:solidFill>
            </a:endParaRPr>
          </a:p>
        </p:txBody>
      </p:sp>
      <p:sp>
        <p:nvSpPr>
          <p:cNvPr id="11" name="Text Box 5"/>
          <p:cNvSpPr txBox="1">
            <a:spLocks noChangeArrowheads="1"/>
          </p:cNvSpPr>
          <p:nvPr userDrawn="1"/>
        </p:nvSpPr>
        <p:spPr bwMode="auto">
          <a:xfrm>
            <a:off x="443869" y="4926457"/>
            <a:ext cx="23018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kumimoji="1" sz="2400">
                <a:solidFill>
                  <a:schemeClr val="tx1"/>
                </a:solidFill>
                <a:latin typeface="宋体" charset="0"/>
                <a:ea typeface="宋体" charset="0"/>
                <a:cs typeface="宋体" charset="0"/>
              </a:defRPr>
            </a:lvl1pPr>
            <a:lvl2pPr marL="742950" indent="-285750" eaLnBrk="0" hangingPunct="0">
              <a:defRPr kumimoji="1" sz="2400">
                <a:solidFill>
                  <a:schemeClr val="tx1"/>
                </a:solidFill>
                <a:latin typeface="宋体" charset="0"/>
                <a:ea typeface="宋体" charset="0"/>
              </a:defRPr>
            </a:lvl2pPr>
            <a:lvl3pPr marL="1143000" indent="-228600" eaLnBrk="0" hangingPunct="0">
              <a:defRPr kumimoji="1" sz="2400">
                <a:solidFill>
                  <a:schemeClr val="tx1"/>
                </a:solidFill>
                <a:latin typeface="宋体" charset="0"/>
                <a:ea typeface="宋体" charset="0"/>
              </a:defRPr>
            </a:lvl3pPr>
            <a:lvl4pPr marL="1600200" indent="-228600" eaLnBrk="0" hangingPunct="0">
              <a:defRPr kumimoji="1" sz="2400">
                <a:solidFill>
                  <a:schemeClr val="tx1"/>
                </a:solidFill>
                <a:latin typeface="宋体" charset="0"/>
                <a:ea typeface="宋体" charset="0"/>
              </a:defRPr>
            </a:lvl4pPr>
            <a:lvl5pPr marL="2057400" indent="-228600" eaLnBrk="0" hangingPunct="0">
              <a:defRPr kumimoji="1" sz="2400">
                <a:solidFill>
                  <a:schemeClr val="tx1"/>
                </a:solidFill>
                <a:latin typeface="宋体" charset="0"/>
                <a:ea typeface="宋体" charset="0"/>
              </a:defRPr>
            </a:lvl5pPr>
            <a:lvl6pPr marL="2514600" indent="-228600" eaLnBrk="0" fontAlgn="base" hangingPunct="0">
              <a:spcBef>
                <a:spcPct val="0"/>
              </a:spcBef>
              <a:spcAft>
                <a:spcPct val="0"/>
              </a:spcAft>
              <a:defRPr kumimoji="1" sz="2400">
                <a:solidFill>
                  <a:schemeClr val="tx1"/>
                </a:solidFill>
                <a:latin typeface="宋体" charset="0"/>
                <a:ea typeface="宋体" charset="0"/>
              </a:defRPr>
            </a:lvl6pPr>
            <a:lvl7pPr marL="2971800" indent="-228600" eaLnBrk="0" fontAlgn="base" hangingPunct="0">
              <a:spcBef>
                <a:spcPct val="0"/>
              </a:spcBef>
              <a:spcAft>
                <a:spcPct val="0"/>
              </a:spcAft>
              <a:defRPr kumimoji="1" sz="2400">
                <a:solidFill>
                  <a:schemeClr val="tx1"/>
                </a:solidFill>
                <a:latin typeface="宋体" charset="0"/>
                <a:ea typeface="宋体" charset="0"/>
              </a:defRPr>
            </a:lvl7pPr>
            <a:lvl8pPr marL="3429000" indent="-228600" eaLnBrk="0" fontAlgn="base" hangingPunct="0">
              <a:spcBef>
                <a:spcPct val="0"/>
              </a:spcBef>
              <a:spcAft>
                <a:spcPct val="0"/>
              </a:spcAft>
              <a:defRPr kumimoji="1" sz="2400">
                <a:solidFill>
                  <a:schemeClr val="tx1"/>
                </a:solidFill>
                <a:latin typeface="宋体" charset="0"/>
                <a:ea typeface="宋体" charset="0"/>
              </a:defRPr>
            </a:lvl8pPr>
            <a:lvl9pPr marL="3886200" indent="-228600" eaLnBrk="0" fontAlgn="base" hangingPunct="0">
              <a:spcBef>
                <a:spcPct val="0"/>
              </a:spcBef>
              <a:spcAft>
                <a:spcPct val="0"/>
              </a:spcAft>
              <a:defRPr kumimoji="1" sz="2400">
                <a:solidFill>
                  <a:schemeClr val="tx1"/>
                </a:solidFill>
                <a:latin typeface="宋体" charset="0"/>
                <a:ea typeface="宋体" charset="0"/>
              </a:defRPr>
            </a:lvl9pPr>
          </a:lstStyle>
          <a:p>
            <a:pPr algn="l">
              <a:spcBef>
                <a:spcPct val="50000"/>
              </a:spcBef>
              <a:defRPr/>
            </a:pPr>
            <a:fld id="{046AD7C7-DE3F-5E43-A3A8-CA80750AE375}" type="slidenum">
              <a:rPr kumimoji="0" lang="en-US" altLang="zh-CN" sz="800" smtClean="0">
                <a:solidFill>
                  <a:schemeClr val="bg1"/>
                </a:solidFill>
                <a:latin typeface="Arial"/>
                <a:cs typeface="Arial"/>
              </a:rPr>
              <a:pPr algn="l">
                <a:spcBef>
                  <a:spcPct val="50000"/>
                </a:spcBef>
                <a:defRPr/>
              </a:pPr>
              <a:t>‹#›</a:t>
            </a:fld>
            <a:endParaRPr kumimoji="0" lang="en-US" altLang="zh-CN" sz="800" dirty="0" smtClean="0">
              <a:solidFill>
                <a:schemeClr val="bg1"/>
              </a:solidFill>
              <a:latin typeface="Arial"/>
              <a:cs typeface="Arial"/>
            </a:endParaRPr>
          </a:p>
        </p:txBody>
      </p:sp>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FFFFFF"/>
                </a:solidFill>
                <a:latin typeface="Microsoft YaHei" charset="-122"/>
                <a:ea typeface="Microsoft YaHei" charset="-122"/>
                <a:cs typeface="Microsoft YaHei" charset="-122"/>
              </a:defRPr>
            </a:lvl1pPr>
            <a:lvl2pPr marL="173038" indent="-119063">
              <a:defRPr sz="1200">
                <a:solidFill>
                  <a:srgbClr val="FFFFFF"/>
                </a:solidFill>
                <a:latin typeface="Microsoft YaHei" charset="-122"/>
                <a:ea typeface="Microsoft YaHei" charset="-122"/>
                <a:cs typeface="Microsoft YaHei" charset="-122"/>
              </a:defRPr>
            </a:lvl2pPr>
            <a:lvl3pPr marL="368300" indent="-153988">
              <a:defRPr sz="1200">
                <a:solidFill>
                  <a:srgbClr val="FFFFFF"/>
                </a:solidFill>
                <a:latin typeface="Microsoft YaHei" charset="-122"/>
                <a:ea typeface="Microsoft YaHei" charset="-122"/>
                <a:cs typeface="Microsoft YaHei" charset="-122"/>
              </a:defRPr>
            </a:lvl3pPr>
            <a:lvl4pPr marL="533400" indent="-123825">
              <a:tabLst/>
              <a:defRPr sz="1200">
                <a:solidFill>
                  <a:srgbClr val="FFFFFF"/>
                </a:solidFill>
                <a:latin typeface="Microsoft YaHei" charset="-122"/>
                <a:ea typeface="Microsoft YaHei" charset="-122"/>
                <a:cs typeface="Microsoft YaHei" charset="-122"/>
              </a:defRPr>
            </a:lvl4pPr>
            <a:lvl5pPr marL="730250" indent="-160338">
              <a:defRPr sz="1200">
                <a:solidFill>
                  <a:srgbClr val="FFFFFF"/>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pic>
        <p:nvPicPr>
          <p:cNvPr id="8" name="图片 7"/>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12"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33244800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omparison">
    <p:bg>
      <p:bgPr>
        <a:solidFill>
          <a:srgbClr val="1771EA"/>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43869" y="287867"/>
            <a:ext cx="8417186" cy="4466696"/>
          </a:xfrm>
        </p:spPr>
        <p:txBody>
          <a:bodyPr/>
          <a:lstStyle>
            <a:lvl1pPr>
              <a:defRPr sz="4900" baseline="0">
                <a:solidFill>
                  <a:schemeClr val="bg1"/>
                </a:solidFill>
                <a:latin typeface="Microsoft YaHei" charset="-122"/>
                <a:ea typeface="Microsoft YaHei" charset="-122"/>
                <a:cs typeface="Microsoft YaHei" charset="-122"/>
              </a:defRPr>
            </a:lvl1pPr>
          </a:lstStyle>
          <a:p>
            <a:r>
              <a:rPr lang="zh-CN" altLang="en-US" dirty="0" smtClean="0"/>
              <a:t>单击此处</a:t>
            </a:r>
            <a:r>
              <a:rPr lang="en-US" altLang="zh-CN" dirty="0" smtClean="0"/>
              <a:t/>
            </a:r>
            <a:br>
              <a:rPr lang="en-US" altLang="zh-CN" dirty="0" smtClean="0"/>
            </a:br>
            <a:r>
              <a:rPr lang="zh-CN" altLang="en-US" dirty="0" smtClean="0"/>
              <a:t>可更改模板标题</a:t>
            </a:r>
            <a:r>
              <a:rPr lang="en-US" altLang="zh-CN" dirty="0" smtClean="0"/>
              <a:t/>
            </a:r>
            <a:br>
              <a:rPr lang="en-US" altLang="zh-CN" dirty="0" smtClean="0"/>
            </a:br>
            <a:r>
              <a:rPr lang="zh-CN" altLang="en-US" dirty="0" smtClean="0"/>
              <a:t>中的文字</a:t>
            </a:r>
            <a:endParaRPr lang="en-US" dirty="0"/>
          </a:p>
        </p:txBody>
      </p:sp>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5"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12509997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mparison">
    <p:bg>
      <p:bgPr>
        <a:solidFill>
          <a:srgbClr val="1771EA"/>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5"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
        <p:nvSpPr>
          <p:cNvPr id="8" name="Rectangle 2"/>
          <p:cNvSpPr>
            <a:spLocks noGrp="1" noChangeArrowheads="1"/>
          </p:cNvSpPr>
          <p:nvPr>
            <p:ph type="title" hasCustomPrompt="1"/>
          </p:nvPr>
        </p:nvSpPr>
        <p:spPr bwMode="auto">
          <a:xfrm>
            <a:off x="453872" y="222365"/>
            <a:ext cx="8396441" cy="5257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1600">
                <a:solidFill>
                  <a:schemeClr val="bg1"/>
                </a:solidFill>
              </a:defRPr>
            </a:lvl1pPr>
          </a:lstStyle>
          <a:p>
            <a:r>
              <a:rPr lang="zh-CN" altLang="en-US" sz="2400" b="1" dirty="0" smtClean="0"/>
              <a:t>小标题</a:t>
            </a:r>
            <a:r>
              <a:rPr lang="en-US" altLang="zh-CN" sz="3600" b="0" dirty="0" smtClean="0"/>
              <a:t/>
            </a:r>
            <a:br>
              <a:rPr lang="en-US" altLang="zh-CN" sz="3600" b="0" dirty="0" smtClean="0"/>
            </a:br>
            <a:r>
              <a:rPr kumimoji="1" lang="zh-CN" altLang="en-US" sz="4400" dirty="0" smtClean="0">
                <a:solidFill>
                  <a:srgbClr val="FFC000"/>
                </a:solidFill>
              </a:rPr>
              <a:t>单击此处</a:t>
            </a:r>
            <a:br>
              <a:rPr kumimoji="1" lang="zh-CN" altLang="en-US" sz="4400" dirty="0" smtClean="0">
                <a:solidFill>
                  <a:srgbClr val="FFC000"/>
                </a:solidFill>
              </a:rPr>
            </a:br>
            <a:r>
              <a:rPr kumimoji="1" lang="zh-CN" altLang="en-US" sz="4400" dirty="0" smtClean="0">
                <a:solidFill>
                  <a:srgbClr val="FFC000"/>
                </a:solidFill>
              </a:rPr>
              <a:t>可更改模板标题</a:t>
            </a:r>
            <a:br>
              <a:rPr kumimoji="1" lang="zh-CN" altLang="en-US" sz="4400" dirty="0" smtClean="0">
                <a:solidFill>
                  <a:srgbClr val="FFC000"/>
                </a:solidFill>
              </a:rPr>
            </a:br>
            <a:r>
              <a:rPr kumimoji="1" lang="zh-CN" altLang="en-US" sz="4400" dirty="0" smtClean="0">
                <a:solidFill>
                  <a:srgbClr val="FFC000"/>
                </a:solidFill>
              </a:rPr>
              <a:t>中的文字</a:t>
            </a:r>
            <a:endParaRPr kumimoji="1" lang="zh-CN" altLang="en-US" sz="4400" dirty="0">
              <a:solidFill>
                <a:srgbClr val="FFC000"/>
              </a:solidFill>
            </a:endParaRPr>
          </a:p>
        </p:txBody>
      </p:sp>
    </p:spTree>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wo Content">
    <p:bg>
      <p:bgPr>
        <a:solidFill>
          <a:srgbClr val="1771EB"/>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201085" y="208515"/>
            <a:ext cx="136829" cy="4388332"/>
            <a:chOff x="-279703" y="208515"/>
            <a:chExt cx="243417" cy="4388332"/>
          </a:xfrm>
        </p:grpSpPr>
        <p:cxnSp>
          <p:nvCxnSpPr>
            <p:cNvPr id="19" name="Straight Connector 18"/>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userDrawn="1"/>
          </p:nvGrpSpPr>
          <p:grpSpPr>
            <a:xfrm>
              <a:off x="-279703" y="4254803"/>
              <a:ext cx="243417" cy="342044"/>
              <a:chOff x="-243418" y="1063625"/>
              <a:chExt cx="243417" cy="342044"/>
            </a:xfrm>
          </p:grpSpPr>
          <p:cxnSp>
            <p:nvCxnSpPr>
              <p:cNvPr id="17" name="Straight Connector 16"/>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userDrawn="1"/>
          </p:nvGrpSpPr>
          <p:grpSpPr>
            <a:xfrm>
              <a:off x="-279703" y="208515"/>
              <a:ext cx="243417" cy="864155"/>
              <a:chOff x="-243418" y="1063625"/>
              <a:chExt cx="243417" cy="864155"/>
            </a:xfrm>
          </p:grpSpPr>
          <p:cxnSp>
            <p:nvCxnSpPr>
              <p:cNvPr id="15" name="Straight Connector 14"/>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sp>
        <p:nvSpPr>
          <p:cNvPr id="24" name="Content Placeholder 5"/>
          <p:cNvSpPr>
            <a:spLocks noGrp="1"/>
          </p:cNvSpPr>
          <p:nvPr>
            <p:ph sz="quarter" idx="12" hasCustomPrompt="1"/>
          </p:nvPr>
        </p:nvSpPr>
        <p:spPr>
          <a:xfrm>
            <a:off x="443869" y="777932"/>
            <a:ext cx="8404856" cy="3878735"/>
          </a:xfrm>
        </p:spPr>
        <p:txBody>
          <a:bodyPr/>
          <a:lstStyle>
            <a:lvl1pPr>
              <a:spcBef>
                <a:spcPts val="1000"/>
              </a:spcBef>
              <a:defRPr sz="1200" baseline="0">
                <a:solidFill>
                  <a:schemeClr val="bg1"/>
                </a:solidFill>
                <a:latin typeface="Microsoft YaHei" charset="-122"/>
                <a:ea typeface="Microsoft YaHei" charset="-122"/>
                <a:cs typeface="Microsoft YaHei" charset="-122"/>
              </a:defRPr>
            </a:lvl1pPr>
            <a:lvl2pPr marL="173038" indent="-119063">
              <a:defRPr sz="1200">
                <a:solidFill>
                  <a:srgbClr val="646464"/>
                </a:solidFill>
                <a:latin typeface="Microsoft YaHei" charset="-122"/>
                <a:ea typeface="Microsoft YaHei" charset="-122"/>
                <a:cs typeface="Microsoft YaHei" charset="-122"/>
              </a:defRPr>
            </a:lvl2pPr>
            <a:lvl3pPr marL="368300" indent="-153988">
              <a:defRPr sz="1200">
                <a:solidFill>
                  <a:srgbClr val="646464"/>
                </a:solidFill>
                <a:latin typeface="Microsoft YaHei" charset="-122"/>
                <a:ea typeface="Microsoft YaHei" charset="-122"/>
                <a:cs typeface="Microsoft YaHei" charset="-122"/>
              </a:defRPr>
            </a:lvl3pPr>
            <a:lvl4pPr marL="533400" indent="-123825">
              <a:tabLst/>
              <a:defRPr sz="1200">
                <a:solidFill>
                  <a:srgbClr val="646464"/>
                </a:solidFill>
                <a:latin typeface="Microsoft YaHei" charset="-122"/>
                <a:ea typeface="Microsoft YaHei" charset="-122"/>
                <a:cs typeface="Microsoft YaHei" charset="-122"/>
              </a:defRPr>
            </a:lvl4pPr>
            <a:lvl5pPr marL="730250" indent="-160338">
              <a:defRPr sz="1200">
                <a:solidFill>
                  <a:srgbClr val="646464"/>
                </a:solidFill>
                <a:latin typeface="Microsoft YaHei" charset="-122"/>
                <a:ea typeface="Microsoft YaHei" charset="-122"/>
                <a:cs typeface="Microsoft YaHei" charset="-122"/>
              </a:defRPr>
            </a:lvl5pPr>
          </a:lstStyle>
          <a:p>
            <a:pPr>
              <a:spcBef>
                <a:spcPts val="500"/>
              </a:spcBef>
              <a:defRPr/>
            </a:pPr>
            <a:r>
              <a:rPr lang="zh-CN" altLang="en-US" sz="1050" dirty="0" smtClean="0">
                <a:solidFill>
                  <a:schemeClr val="tx1">
                    <a:lumMod val="65000"/>
                    <a:lumOff val="35000"/>
                  </a:schemeClr>
                </a:solidFill>
                <a:latin typeface="微软雅黑" pitchFamily="34" charset="-122"/>
                <a:ea typeface="微软雅黑" pitchFamily="34" charset="-122"/>
              </a:rPr>
              <a:t>没有金蝶软件国际软件集团有限公司的特别许可，任何人不能以任何形式或为任何目的复制或传播本文档的任何部分。本文档中包含的信息如有更改，恕不另行通知。</a:t>
            </a:r>
            <a:endParaRPr lang="en-US" altLang="zh-CN" sz="1050" dirty="0" smtClean="0">
              <a:solidFill>
                <a:schemeClr val="tx1">
                  <a:lumMod val="65000"/>
                  <a:lumOff val="35000"/>
                </a:schemeClr>
              </a:solidFill>
              <a:latin typeface="微软雅黑" pitchFamily="34" charset="-122"/>
              <a:ea typeface="微软雅黑" pitchFamily="34" charset="-122"/>
            </a:endParaRPr>
          </a:p>
          <a:p>
            <a:pPr>
              <a:spcBef>
                <a:spcPts val="500"/>
              </a:spcBef>
              <a:defRPr/>
            </a:pPr>
            <a:endParaRPr lang="en-US" altLang="zh-CN" sz="1050" dirty="0" smtClean="0">
              <a:solidFill>
                <a:schemeClr val="tx1">
                  <a:lumMod val="65000"/>
                  <a:lumOff val="35000"/>
                </a:schemeClr>
              </a:solidFill>
              <a:latin typeface="微软雅黑" pitchFamily="34" charset="-122"/>
              <a:ea typeface="微软雅黑" pitchFamily="34" charset="-122"/>
            </a:endParaRPr>
          </a:p>
          <a:p>
            <a:pPr>
              <a:spcBef>
                <a:spcPts val="500"/>
              </a:spcBef>
              <a:defRPr/>
            </a:pPr>
            <a:r>
              <a:rPr lang="zh-CN" altLang="en-US" sz="1050" dirty="0" smtClean="0">
                <a:solidFill>
                  <a:schemeClr val="tx1">
                    <a:lumMod val="65000"/>
                    <a:lumOff val="35000"/>
                  </a:schemeClr>
                </a:solidFill>
                <a:latin typeface="微软雅黑" pitchFamily="34" charset="-122"/>
                <a:ea typeface="微软雅黑" pitchFamily="34" charset="-122"/>
              </a:rPr>
              <a:t>由金蝶软件（中国）有限公司和其分销商所销售的某些软件产品包含有其它软件供应商版权所有的软件组件。</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Microsoft®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WINDOWS®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NT®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EXCEL®</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Word®</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PowerPoint® </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SQL Server® </a:t>
            </a:r>
            <a:r>
              <a:rPr lang="zh-CN" altLang="en-US" sz="1050" dirty="0" smtClean="0">
                <a:solidFill>
                  <a:schemeClr val="tx1">
                    <a:lumMod val="65000"/>
                    <a:lumOff val="35000"/>
                  </a:schemeClr>
                </a:solidFill>
                <a:latin typeface="微软雅黑" pitchFamily="34" charset="-122"/>
                <a:ea typeface="微软雅黑" pitchFamily="34" charset="-122"/>
              </a:rPr>
              <a:t>是微软公司的注册商标。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IBM®</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DB2®</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DB2 </a:t>
            </a:r>
            <a:r>
              <a:rPr lang="zh-CN" altLang="en-US" sz="1050" dirty="0" smtClean="0">
                <a:solidFill>
                  <a:schemeClr val="tx1">
                    <a:lumMod val="65000"/>
                    <a:lumOff val="35000"/>
                  </a:schemeClr>
                </a:solidFill>
                <a:latin typeface="微软雅黑" pitchFamily="34" charset="-122"/>
                <a:ea typeface="微软雅黑" pitchFamily="34" charset="-122"/>
              </a:rPr>
              <a:t>通用数据库、</a:t>
            </a:r>
            <a:r>
              <a:rPr lang="en-US" altLang="zh-CN" sz="1050" dirty="0" smtClean="0">
                <a:solidFill>
                  <a:schemeClr val="tx1">
                    <a:lumMod val="65000"/>
                    <a:lumOff val="35000"/>
                  </a:schemeClr>
                </a:solidFill>
                <a:latin typeface="微软雅黑" pitchFamily="34" charset="-122"/>
                <a:ea typeface="微软雅黑" pitchFamily="34" charset="-122"/>
              </a:rPr>
              <a:t>OS/2®</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Parallel </a:t>
            </a:r>
            <a:r>
              <a:rPr lang="en-US" altLang="zh-CN" sz="1050" dirty="0" err="1" smtClean="0">
                <a:solidFill>
                  <a:schemeClr val="tx1">
                    <a:lumMod val="65000"/>
                    <a:lumOff val="35000"/>
                  </a:schemeClr>
                </a:solidFill>
                <a:latin typeface="微软雅黑" pitchFamily="34" charset="-122"/>
                <a:ea typeface="微软雅黑" pitchFamily="34" charset="-122"/>
              </a:rPr>
              <a:t>Sysplex</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MVS/ESA</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AIX®</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S/390®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AS/400®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OS/390®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OS/400®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iSeries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pSeries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xSeries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zSeries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z/OS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AFP</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Intelligent Miner</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WebSphere®</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Netfinity</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Tivoli®</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Informix </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Informix® </a:t>
            </a:r>
            <a:r>
              <a:rPr lang="zh-CN" altLang="en-US" sz="1050" dirty="0" smtClean="0">
                <a:solidFill>
                  <a:schemeClr val="tx1">
                    <a:lumMod val="65000"/>
                    <a:lumOff val="35000"/>
                  </a:schemeClr>
                </a:solidFill>
                <a:latin typeface="微软雅黑" pitchFamily="34" charset="-122"/>
                <a:ea typeface="微软雅黑" pitchFamily="34" charset="-122"/>
              </a:rPr>
              <a:t>动态</a:t>
            </a:r>
            <a:r>
              <a:rPr lang="en-US" altLang="zh-CN" sz="1050" dirty="0" err="1" smtClean="0">
                <a:solidFill>
                  <a:schemeClr val="tx1">
                    <a:lumMod val="65000"/>
                    <a:lumOff val="35000"/>
                  </a:schemeClr>
                </a:solidFill>
                <a:latin typeface="微软雅黑" pitchFamily="34" charset="-122"/>
                <a:ea typeface="微软雅黑" pitchFamily="34" charset="-122"/>
              </a:rPr>
              <a:t>ServerTM</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是国际商业机器公司在美国或其他公司的商标。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ORACLE® </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ORACLE </a:t>
            </a:r>
            <a:r>
              <a:rPr lang="zh-CN" altLang="en-US" sz="1050" dirty="0" smtClean="0">
                <a:solidFill>
                  <a:schemeClr val="tx1">
                    <a:lumMod val="65000"/>
                    <a:lumOff val="35000"/>
                  </a:schemeClr>
                </a:solidFill>
                <a:latin typeface="微软雅黑" pitchFamily="34" charset="-122"/>
                <a:ea typeface="微软雅黑" pitchFamily="34" charset="-122"/>
              </a:rPr>
              <a:t>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UNIX®</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UNIX INTERNATIONAL CO.,LIMTED</a:t>
            </a:r>
            <a:r>
              <a:rPr lang="zh-CN" altLang="en-US" sz="1050" dirty="0" smtClean="0">
                <a:solidFill>
                  <a:schemeClr val="tx1">
                    <a:lumMod val="65000"/>
                    <a:lumOff val="35000"/>
                  </a:schemeClr>
                </a:solidFill>
                <a:latin typeface="微软雅黑" pitchFamily="34" charset="-122"/>
                <a:ea typeface="微软雅黑" pitchFamily="34" charset="-122"/>
              </a:rPr>
              <a:t>的注册商标、</a:t>
            </a:r>
            <a:r>
              <a:rPr lang="en-US" altLang="zh-CN" sz="1050" dirty="0" smtClean="0">
                <a:solidFill>
                  <a:schemeClr val="tx1">
                    <a:lumMod val="65000"/>
                    <a:lumOff val="35000"/>
                  </a:schemeClr>
                </a:solidFill>
                <a:latin typeface="微软雅黑" pitchFamily="34" charset="-122"/>
                <a:ea typeface="微软雅黑" pitchFamily="34" charset="-122"/>
              </a:rPr>
              <a:t>OSF/1® </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Motif® </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Open Group </a:t>
            </a:r>
            <a:r>
              <a:rPr lang="zh-CN" altLang="en-US" sz="1050" dirty="0" smtClean="0">
                <a:solidFill>
                  <a:schemeClr val="tx1">
                    <a:lumMod val="65000"/>
                    <a:lumOff val="35000"/>
                  </a:schemeClr>
                </a:solidFill>
                <a:latin typeface="微软雅黑" pitchFamily="34" charset="-122"/>
                <a:ea typeface="微软雅黑" pitchFamily="34" charset="-122"/>
              </a:rPr>
              <a:t>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Citrix®</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Citrix </a:t>
            </a:r>
            <a:r>
              <a:rPr lang="zh-CN" altLang="en-US" sz="1050" dirty="0" smtClean="0">
                <a:solidFill>
                  <a:schemeClr val="tx1">
                    <a:lumMod val="65000"/>
                    <a:lumOff val="35000"/>
                  </a:schemeClr>
                </a:solidFill>
                <a:latin typeface="微软雅黑" pitchFamily="34" charset="-122"/>
                <a:ea typeface="微软雅黑" pitchFamily="34" charset="-122"/>
              </a:rPr>
              <a:t>徽标、</a:t>
            </a:r>
            <a:r>
              <a:rPr lang="en-US" altLang="zh-CN" sz="1050" dirty="0" smtClean="0">
                <a:solidFill>
                  <a:schemeClr val="tx1">
                    <a:lumMod val="65000"/>
                    <a:lumOff val="35000"/>
                  </a:schemeClr>
                </a:solidFill>
                <a:latin typeface="微软雅黑" pitchFamily="34" charset="-122"/>
                <a:ea typeface="微软雅黑" pitchFamily="34" charset="-122"/>
              </a:rPr>
              <a:t>ICA</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Program Neighborhood®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MetaFrame</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WinFrame</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VideoFrame</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MultiWin</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以及此处引用的</a:t>
            </a:r>
            <a:r>
              <a:rPr lang="en-US" altLang="zh-CN" sz="1050" dirty="0" smtClean="0">
                <a:solidFill>
                  <a:schemeClr val="tx1">
                    <a:lumMod val="65000"/>
                    <a:lumOff val="35000"/>
                  </a:schemeClr>
                </a:solidFill>
                <a:latin typeface="微软雅黑" pitchFamily="34" charset="-122"/>
                <a:ea typeface="微软雅黑" pitchFamily="34" charset="-122"/>
              </a:rPr>
              <a:t>Citrix </a:t>
            </a:r>
            <a:r>
              <a:rPr lang="zh-CN" altLang="en-US" sz="1050" dirty="0" smtClean="0">
                <a:solidFill>
                  <a:schemeClr val="tx1">
                    <a:lumMod val="65000"/>
                    <a:lumOff val="35000"/>
                  </a:schemeClr>
                </a:solidFill>
                <a:latin typeface="微软雅黑" pitchFamily="34" charset="-122"/>
                <a:ea typeface="微软雅黑" pitchFamily="34" charset="-122"/>
              </a:rPr>
              <a:t>产品名是</a:t>
            </a:r>
            <a:r>
              <a:rPr lang="en-US" altLang="zh-CN" sz="1050" dirty="0" smtClean="0">
                <a:solidFill>
                  <a:schemeClr val="tx1">
                    <a:lumMod val="65000"/>
                    <a:lumOff val="35000"/>
                  </a:schemeClr>
                </a:solidFill>
                <a:latin typeface="微软雅黑" pitchFamily="34" charset="-122"/>
                <a:ea typeface="微软雅黑" pitchFamily="34" charset="-122"/>
              </a:rPr>
              <a:t>Citrix Systems </a:t>
            </a:r>
            <a:r>
              <a:rPr lang="zh-CN" altLang="en-US" sz="1050" dirty="0" smtClean="0">
                <a:solidFill>
                  <a:schemeClr val="tx1">
                    <a:lumMod val="65000"/>
                    <a:lumOff val="35000"/>
                  </a:schemeClr>
                </a:solidFill>
                <a:latin typeface="微软雅黑" pitchFamily="34" charset="-122"/>
                <a:ea typeface="微软雅黑" pitchFamily="34" charset="-122"/>
              </a:rPr>
              <a:t>公司的商标或注册商标。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HTML</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HATEMOGLU TEKSTIL GIYIM SANAYI VE TICARET A.S.</a:t>
            </a:r>
            <a:r>
              <a:rPr lang="zh-CN" altLang="en-US" sz="1050" dirty="0" smtClean="0">
                <a:solidFill>
                  <a:schemeClr val="tx1">
                    <a:lumMod val="65000"/>
                    <a:lumOff val="35000"/>
                  </a:schemeClr>
                </a:solidFill>
                <a:latin typeface="微软雅黑" pitchFamily="34" charset="-122"/>
                <a:ea typeface="微软雅黑" pitchFamily="34" charset="-122"/>
              </a:rPr>
              <a:t>的注册商标，</a:t>
            </a:r>
            <a:r>
              <a:rPr lang="en-US" altLang="zh-CN" sz="1050" dirty="0" smtClean="0">
                <a:solidFill>
                  <a:schemeClr val="tx1">
                    <a:lumMod val="65000"/>
                    <a:lumOff val="35000"/>
                  </a:schemeClr>
                </a:solidFill>
                <a:latin typeface="微软雅黑" pitchFamily="34" charset="-122"/>
                <a:ea typeface="微软雅黑" pitchFamily="34" charset="-122"/>
              </a:rPr>
              <a:t>DHTML</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XML</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XHTML </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W3C®</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World Wide Web </a:t>
            </a:r>
            <a:r>
              <a:rPr lang="zh-CN" altLang="en-US" sz="1050" dirty="0" smtClean="0">
                <a:solidFill>
                  <a:schemeClr val="tx1">
                    <a:lumMod val="65000"/>
                    <a:lumOff val="35000"/>
                  </a:schemeClr>
                </a:solidFill>
                <a:latin typeface="微软雅黑" pitchFamily="34" charset="-122"/>
                <a:ea typeface="微软雅黑" pitchFamily="34" charset="-122"/>
              </a:rPr>
              <a:t>协会、计算机科学实验室的商标或注册商标，</a:t>
            </a:r>
            <a:r>
              <a:rPr lang="en-US" altLang="zh-CN" sz="1050" dirty="0" err="1" smtClean="0">
                <a:solidFill>
                  <a:schemeClr val="tx1">
                    <a:lumMod val="65000"/>
                    <a:lumOff val="35000"/>
                  </a:schemeClr>
                </a:solidFill>
                <a:latin typeface="微软雅黑" pitchFamily="34" charset="-122"/>
                <a:ea typeface="微软雅黑" pitchFamily="34" charset="-122"/>
              </a:rPr>
              <a:t>PureXML</a:t>
            </a:r>
            <a:r>
              <a:rPr lang="zh-CN" altLang="en-US" sz="1050" dirty="0" smtClean="0">
                <a:solidFill>
                  <a:schemeClr val="tx1">
                    <a:lumMod val="65000"/>
                    <a:lumOff val="35000"/>
                  </a:schemeClr>
                </a:solidFill>
                <a:latin typeface="微软雅黑" pitchFamily="34" charset="-122"/>
                <a:ea typeface="微软雅黑" pitchFamily="34" charset="-122"/>
              </a:rPr>
              <a:t>是国际商业机器公司的注册商标。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JAVA® </a:t>
            </a:r>
            <a:r>
              <a:rPr lang="zh-CN" altLang="en-US" sz="1050" dirty="0" smtClean="0">
                <a:solidFill>
                  <a:schemeClr val="tx1">
                    <a:lumMod val="65000"/>
                    <a:lumOff val="35000"/>
                  </a:schemeClr>
                </a:solidFill>
                <a:latin typeface="微软雅黑" pitchFamily="34" charset="-122"/>
                <a:ea typeface="微软雅黑" pitchFamily="34" charset="-122"/>
              </a:rPr>
              <a:t>是甲骨文美国有限公司的注册商标。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JAVASCRIPT®</a:t>
            </a:r>
            <a:r>
              <a:rPr lang="zh-CN" altLang="en-US" sz="1050" dirty="0" smtClean="0">
                <a:solidFill>
                  <a:schemeClr val="tx1">
                    <a:lumMod val="65000"/>
                    <a:lumOff val="35000"/>
                  </a:schemeClr>
                </a:solidFill>
                <a:latin typeface="微软雅黑" pitchFamily="34" charset="-122"/>
                <a:ea typeface="微软雅黑" pitchFamily="34" charset="-122"/>
              </a:rPr>
              <a:t>是甲骨文美国有限公司的注册商标，由其技术开发和实施商</a:t>
            </a:r>
            <a:r>
              <a:rPr lang="en-US" altLang="zh-CN" sz="1050" dirty="0" smtClean="0">
                <a:solidFill>
                  <a:schemeClr val="tx1">
                    <a:lumMod val="65000"/>
                    <a:lumOff val="35000"/>
                  </a:schemeClr>
                </a:solidFill>
                <a:latin typeface="微软雅黑" pitchFamily="34" charset="-122"/>
                <a:ea typeface="微软雅黑" pitchFamily="34" charset="-122"/>
              </a:rPr>
              <a:t>Netscape </a:t>
            </a:r>
            <a:r>
              <a:rPr lang="zh-CN" altLang="en-US" sz="1050" dirty="0" smtClean="0">
                <a:solidFill>
                  <a:schemeClr val="tx1">
                    <a:lumMod val="65000"/>
                    <a:lumOff val="35000"/>
                  </a:schemeClr>
                </a:solidFill>
                <a:latin typeface="微软雅黑" pitchFamily="34" charset="-122"/>
                <a:ea typeface="微软雅黑" pitchFamily="34" charset="-122"/>
              </a:rPr>
              <a:t>许可使用。</a:t>
            </a:r>
          </a:p>
          <a:p>
            <a:pPr>
              <a:spcBef>
                <a:spcPts val="500"/>
              </a:spcBef>
              <a:defRPr/>
            </a:pPr>
            <a:r>
              <a:rPr lang="en-US" altLang="zh-CN" sz="1050" dirty="0" err="1" smtClean="0">
                <a:solidFill>
                  <a:schemeClr val="tx1">
                    <a:lumMod val="65000"/>
                    <a:lumOff val="35000"/>
                  </a:schemeClr>
                </a:solidFill>
                <a:latin typeface="微软雅黑" pitchFamily="34" charset="-122"/>
                <a:ea typeface="微软雅黑" pitchFamily="34" charset="-122"/>
              </a:rPr>
              <a:t>Apusic</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是深圳市金蝶中间件有限公司的注册商标。</a:t>
            </a:r>
          </a:p>
          <a:p>
            <a:pPr>
              <a:spcBef>
                <a:spcPts val="500"/>
              </a:spcBef>
              <a:defRPr/>
            </a:pPr>
            <a:r>
              <a:rPr lang="zh-CN" altLang="en-US" sz="1050" dirty="0" smtClean="0">
                <a:solidFill>
                  <a:schemeClr val="tx1">
                    <a:lumMod val="65000"/>
                    <a:lumOff val="35000"/>
                  </a:schemeClr>
                </a:solidFill>
                <a:latin typeface="微软雅黑" pitchFamily="34" charset="-122"/>
                <a:ea typeface="微软雅黑" pitchFamily="34" charset="-122"/>
              </a:rPr>
              <a:t>本文档提到的金蝶</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、金蝶</a:t>
            </a:r>
            <a:r>
              <a:rPr lang="en-US" altLang="zh-CN" sz="1050" dirty="0" smtClean="0">
                <a:solidFill>
                  <a:schemeClr val="tx1">
                    <a:lumMod val="65000"/>
                    <a:lumOff val="35000"/>
                  </a:schemeClr>
                </a:solidFill>
                <a:latin typeface="微软雅黑" pitchFamily="34" charset="-122"/>
                <a:ea typeface="微软雅黑" pitchFamily="34" charset="-122"/>
              </a:rPr>
              <a:t>KIS ®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K/3 ®</a:t>
            </a:r>
            <a:r>
              <a:rPr lang="zh-CN" altLang="en-US" sz="1050" dirty="0" smtClean="0">
                <a:solidFill>
                  <a:schemeClr val="tx1">
                    <a:lumMod val="65000"/>
                    <a:lumOff val="35000"/>
                  </a:schemeClr>
                </a:solidFill>
                <a:latin typeface="微软雅黑" pitchFamily="34" charset="-122"/>
                <a:ea typeface="微软雅黑" pitchFamily="34" charset="-122"/>
              </a:rPr>
              <a:t>、金蝶</a:t>
            </a:r>
            <a:r>
              <a:rPr lang="en-US" altLang="zh-CN" sz="1050" dirty="0" smtClean="0">
                <a:solidFill>
                  <a:schemeClr val="tx1">
                    <a:lumMod val="65000"/>
                    <a:lumOff val="35000"/>
                  </a:schemeClr>
                </a:solidFill>
                <a:latin typeface="微软雅黑" pitchFamily="34" charset="-122"/>
                <a:ea typeface="微软雅黑" pitchFamily="34" charset="-122"/>
              </a:rPr>
              <a:t>EAS ® </a:t>
            </a:r>
            <a:r>
              <a:rPr lang="zh-CN" altLang="en-US" sz="1050" dirty="0" smtClean="0">
                <a:solidFill>
                  <a:schemeClr val="tx1">
                    <a:lumMod val="65000"/>
                    <a:lumOff val="35000"/>
                  </a:schemeClr>
                </a:solidFill>
                <a:latin typeface="微软雅黑" pitchFamily="34" charset="-122"/>
                <a:ea typeface="微软雅黑" pitchFamily="34" charset="-122"/>
              </a:rPr>
              <a:t>、友商网 </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和其它金蝶 产品和服务以及它们各自的徽标是金蝶软件（中国）有限公司在中国和世界其它一些国家的商标或注册商标。本文档提到的所有其它产品和服务名称是它们各自公司的商标。</a:t>
            </a:r>
            <a:endParaRPr lang="zh-CN" altLang="en-US" sz="1050" dirty="0">
              <a:solidFill>
                <a:schemeClr val="tx1">
                  <a:lumMod val="65000"/>
                  <a:lumOff val="35000"/>
                </a:schemeClr>
              </a:solidFill>
              <a:latin typeface="微软雅黑" pitchFamily="34" charset="-122"/>
              <a:ea typeface="微软雅黑" pitchFamily="34" charset="-122"/>
            </a:endParaRPr>
          </a:p>
        </p:txBody>
      </p:sp>
      <p:sp>
        <p:nvSpPr>
          <p:cNvPr id="20" name="Title 1"/>
          <p:cNvSpPr>
            <a:spLocks noGrp="1"/>
          </p:cNvSpPr>
          <p:nvPr>
            <p:ph type="title" hasCustomPrompt="1"/>
          </p:nvPr>
        </p:nvSpPr>
        <p:spPr>
          <a:xfrm>
            <a:off x="443869" y="222590"/>
            <a:ext cx="8403269" cy="525528"/>
          </a:xfrm>
        </p:spPr>
        <p:txBody>
          <a:bodyPr/>
          <a:lstStyle>
            <a:lvl1pPr>
              <a:defRPr baseline="0">
                <a:solidFill>
                  <a:srgbClr val="FFC000"/>
                </a:solidFill>
                <a:latin typeface="Microsoft YaHei" charset="-122"/>
                <a:ea typeface="Microsoft YaHei" charset="-122"/>
                <a:cs typeface="Microsoft YaHei" charset="-122"/>
              </a:defRPr>
            </a:lvl1pPr>
          </a:lstStyle>
          <a:p>
            <a:r>
              <a:rPr lang="zh-CN" altLang="en-US" dirty="0" smtClean="0"/>
              <a:t>特别声明</a:t>
            </a:r>
            <a:endParaRPr lang="en-US" dirty="0"/>
          </a:p>
        </p:txBody>
      </p:sp>
      <p:sp>
        <p:nvSpPr>
          <p:cNvPr id="22"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pic>
        <p:nvPicPr>
          <p:cNvPr id="25" name="图片 2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Tree>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2" name="Group 41"/>
          <p:cNvGrpSpPr/>
          <p:nvPr userDrawn="1"/>
        </p:nvGrpSpPr>
        <p:grpSpPr>
          <a:xfrm>
            <a:off x="-1081337" y="-53219"/>
            <a:ext cx="646288" cy="646288"/>
            <a:chOff x="-1138755" y="0"/>
            <a:chExt cx="646288" cy="646288"/>
          </a:xfrm>
          <a:solidFill>
            <a:srgbClr val="24215F"/>
          </a:solidFill>
        </p:grpSpPr>
        <p:sp>
          <p:nvSpPr>
            <p:cNvPr id="43" name="Rectangle 42"/>
            <p:cNvSpPr/>
            <p:nvPr userDrawn="1"/>
          </p:nvSpPr>
          <p:spPr>
            <a:xfrm>
              <a:off x="-1138755" y="0"/>
              <a:ext cx="646288" cy="64628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44" name="TextBox 43"/>
            <p:cNvSpPr txBox="1"/>
            <p:nvPr userDrawn="1"/>
          </p:nvSpPr>
          <p:spPr>
            <a:xfrm>
              <a:off x="-1138755" y="0"/>
              <a:ext cx="407083" cy="461665"/>
            </a:xfrm>
            <a:prstGeom prst="rect">
              <a:avLst/>
            </a:prstGeom>
            <a:grpFill/>
          </p:spPr>
          <p:txBody>
            <a:bodyPr wrap="none" rtlCol="0">
              <a:spAutoFit/>
            </a:bodyPr>
            <a:lstStyle/>
            <a:p>
              <a:r>
                <a:rPr lang="en-US" sz="800" dirty="0" smtClean="0">
                  <a:solidFill>
                    <a:schemeClr val="bg1"/>
                  </a:solidFill>
                </a:rPr>
                <a:t>R:</a:t>
              </a:r>
              <a:r>
                <a:rPr lang="en-US" altLang="zh-CN" sz="800" dirty="0" smtClean="0">
                  <a:solidFill>
                    <a:schemeClr val="bg1"/>
                  </a:solidFill>
                </a:rPr>
                <a:t>36</a:t>
              </a:r>
              <a:endParaRPr lang="en-US" sz="800" dirty="0" smtClean="0">
                <a:solidFill>
                  <a:schemeClr val="bg1"/>
                </a:solidFill>
              </a:endParaRPr>
            </a:p>
            <a:p>
              <a:r>
                <a:rPr lang="en-US" sz="800" dirty="0" smtClean="0">
                  <a:solidFill>
                    <a:schemeClr val="bg1"/>
                  </a:solidFill>
                </a:rPr>
                <a:t>G:</a:t>
              </a:r>
              <a:r>
                <a:rPr lang="en-US" altLang="zh-CN" sz="800" dirty="0" smtClean="0">
                  <a:solidFill>
                    <a:schemeClr val="bg1"/>
                  </a:solidFill>
                </a:rPr>
                <a:t>33</a:t>
              </a:r>
              <a:endParaRPr lang="en-US" sz="800" dirty="0" smtClean="0">
                <a:solidFill>
                  <a:schemeClr val="bg1"/>
                </a:solidFill>
              </a:endParaRPr>
            </a:p>
            <a:p>
              <a:r>
                <a:rPr lang="en-US" sz="800" dirty="0" smtClean="0">
                  <a:solidFill>
                    <a:schemeClr val="bg1"/>
                  </a:solidFill>
                </a:rPr>
                <a:t>B:</a:t>
              </a:r>
              <a:r>
                <a:rPr lang="en-US" altLang="zh-CN" sz="800" dirty="0" smtClean="0">
                  <a:solidFill>
                    <a:schemeClr val="bg1"/>
                  </a:solidFill>
                </a:rPr>
                <a:t>9</a:t>
              </a:r>
              <a:r>
                <a:rPr lang="en-US" sz="800" dirty="0" smtClean="0">
                  <a:solidFill>
                    <a:schemeClr val="bg1"/>
                  </a:solidFill>
                </a:rPr>
                <a:t>5</a:t>
              </a:r>
              <a:endParaRPr lang="en-US" sz="800" dirty="0">
                <a:solidFill>
                  <a:schemeClr val="bg1"/>
                </a:solidFill>
              </a:endParaRPr>
            </a:p>
          </p:txBody>
        </p:sp>
      </p:grpSp>
      <p:grpSp>
        <p:nvGrpSpPr>
          <p:cNvPr id="45" name="Group 44"/>
          <p:cNvGrpSpPr/>
          <p:nvPr userDrawn="1"/>
        </p:nvGrpSpPr>
        <p:grpSpPr>
          <a:xfrm>
            <a:off x="-1081337" y="659218"/>
            <a:ext cx="646288" cy="646288"/>
            <a:chOff x="-1138755" y="0"/>
            <a:chExt cx="646288" cy="646288"/>
          </a:xfrm>
        </p:grpSpPr>
        <p:sp>
          <p:nvSpPr>
            <p:cNvPr id="46" name="Rectangle 45"/>
            <p:cNvSpPr/>
            <p:nvPr userDrawn="1"/>
          </p:nvSpPr>
          <p:spPr>
            <a:xfrm>
              <a:off x="-1138755" y="0"/>
              <a:ext cx="646288" cy="646288"/>
            </a:xfrm>
            <a:prstGeom prst="rect">
              <a:avLst/>
            </a:prstGeom>
            <a:solidFill>
              <a:srgbClr val="1771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47" name="TextBox 46"/>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bg1"/>
                  </a:solidFill>
                </a:rPr>
                <a:t>R:</a:t>
              </a:r>
              <a:r>
                <a:rPr lang="en-US" altLang="zh-CN" sz="800" dirty="0" smtClean="0">
                  <a:solidFill>
                    <a:schemeClr val="bg1"/>
                  </a:solidFill>
                </a:rPr>
                <a:t>23</a:t>
              </a:r>
              <a:endParaRPr lang="en-US" sz="800" dirty="0" smtClean="0">
                <a:solidFill>
                  <a:schemeClr val="bg1"/>
                </a:solidFill>
              </a:endParaRPr>
            </a:p>
            <a:p>
              <a:r>
                <a:rPr lang="en-US" sz="800" dirty="0" smtClean="0">
                  <a:solidFill>
                    <a:schemeClr val="bg1"/>
                  </a:solidFill>
                </a:rPr>
                <a:t>G:1</a:t>
              </a:r>
              <a:r>
                <a:rPr lang="en-US" altLang="zh-CN" sz="800" dirty="0" smtClean="0">
                  <a:solidFill>
                    <a:schemeClr val="bg1"/>
                  </a:solidFill>
                </a:rPr>
                <a:t>36</a:t>
              </a:r>
              <a:endParaRPr lang="en-US" sz="800" dirty="0" smtClean="0">
                <a:solidFill>
                  <a:schemeClr val="bg1"/>
                </a:solidFill>
              </a:endParaRPr>
            </a:p>
            <a:p>
              <a:r>
                <a:rPr lang="en-US" sz="800" dirty="0" smtClean="0">
                  <a:solidFill>
                    <a:schemeClr val="bg1"/>
                  </a:solidFill>
                </a:rPr>
                <a:t>B:</a:t>
              </a:r>
              <a:r>
                <a:rPr lang="en-US" altLang="zh-CN" sz="800" dirty="0" smtClean="0">
                  <a:solidFill>
                    <a:schemeClr val="bg1"/>
                  </a:solidFill>
                </a:rPr>
                <a:t>238</a:t>
              </a:r>
              <a:endParaRPr lang="en-US" sz="800" dirty="0">
                <a:solidFill>
                  <a:schemeClr val="bg1"/>
                </a:solidFill>
              </a:endParaRPr>
            </a:p>
          </p:txBody>
        </p:sp>
      </p:grpSp>
      <p:grpSp>
        <p:nvGrpSpPr>
          <p:cNvPr id="48" name="Group 47"/>
          <p:cNvGrpSpPr/>
          <p:nvPr userDrawn="1"/>
        </p:nvGrpSpPr>
        <p:grpSpPr>
          <a:xfrm>
            <a:off x="-1081337" y="1371655"/>
            <a:ext cx="646288" cy="646288"/>
            <a:chOff x="-1138755" y="0"/>
            <a:chExt cx="646288" cy="646288"/>
          </a:xfrm>
        </p:grpSpPr>
        <p:sp>
          <p:nvSpPr>
            <p:cNvPr id="49" name="Rectangle 48"/>
            <p:cNvSpPr/>
            <p:nvPr userDrawn="1"/>
          </p:nvSpPr>
          <p:spPr>
            <a:xfrm>
              <a:off x="-1138755" y="0"/>
              <a:ext cx="646288" cy="646288"/>
            </a:xfrm>
            <a:prstGeom prst="rect">
              <a:avLst/>
            </a:prstGeom>
            <a:solidFill>
              <a:srgbClr val="25C1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50" name="TextBox 49"/>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tx1"/>
                  </a:solidFill>
                </a:rPr>
                <a:t>R:</a:t>
              </a:r>
              <a:r>
                <a:rPr lang="en-US" altLang="zh-CN" sz="800" dirty="0" smtClean="0">
                  <a:solidFill>
                    <a:schemeClr val="tx1"/>
                  </a:solidFill>
                </a:rPr>
                <a:t>35</a:t>
              </a:r>
              <a:endParaRPr lang="en-US" sz="800" dirty="0" smtClean="0">
                <a:solidFill>
                  <a:schemeClr val="tx1"/>
                </a:solidFill>
              </a:endParaRPr>
            </a:p>
            <a:p>
              <a:r>
                <a:rPr lang="en-US" sz="800" dirty="0" smtClean="0">
                  <a:solidFill>
                    <a:schemeClr val="tx1"/>
                  </a:solidFill>
                </a:rPr>
                <a:t>G:2</a:t>
              </a:r>
              <a:r>
                <a:rPr lang="en-US" altLang="zh-CN" sz="800" dirty="0" smtClean="0">
                  <a:solidFill>
                    <a:schemeClr val="tx1"/>
                  </a:solidFill>
                </a:rPr>
                <a:t>04</a:t>
              </a:r>
              <a:endParaRPr lang="en-US" sz="800" dirty="0" smtClean="0">
                <a:solidFill>
                  <a:schemeClr val="tx1"/>
                </a:solidFill>
              </a:endParaRPr>
            </a:p>
            <a:p>
              <a:r>
                <a:rPr lang="en-US" sz="800" dirty="0" smtClean="0">
                  <a:solidFill>
                    <a:schemeClr val="tx1"/>
                  </a:solidFill>
                </a:rPr>
                <a:t>B:2</a:t>
              </a:r>
              <a:r>
                <a:rPr lang="en-US" altLang="zh-CN" sz="800" dirty="0" smtClean="0">
                  <a:solidFill>
                    <a:schemeClr val="tx1"/>
                  </a:solidFill>
                </a:rPr>
                <a:t>52</a:t>
              </a:r>
              <a:endParaRPr lang="en-US" sz="800" dirty="0">
                <a:solidFill>
                  <a:schemeClr val="tx1"/>
                </a:solidFill>
              </a:endParaRPr>
            </a:p>
          </p:txBody>
        </p:sp>
      </p:grpSp>
      <p:grpSp>
        <p:nvGrpSpPr>
          <p:cNvPr id="51" name="Group 50"/>
          <p:cNvGrpSpPr/>
          <p:nvPr userDrawn="1"/>
        </p:nvGrpSpPr>
        <p:grpSpPr>
          <a:xfrm>
            <a:off x="-1081337" y="2084092"/>
            <a:ext cx="646288" cy="646288"/>
            <a:chOff x="-1138755" y="0"/>
            <a:chExt cx="646288" cy="646288"/>
          </a:xfrm>
        </p:grpSpPr>
        <p:sp>
          <p:nvSpPr>
            <p:cNvPr id="52" name="Rectangle 51"/>
            <p:cNvSpPr/>
            <p:nvPr userDrawn="1"/>
          </p:nvSpPr>
          <p:spPr>
            <a:xfrm>
              <a:off x="-1138755" y="0"/>
              <a:ext cx="646288" cy="646288"/>
            </a:xfrm>
            <a:prstGeom prst="rect">
              <a:avLst/>
            </a:prstGeom>
            <a:solidFill>
              <a:srgbClr val="24BE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53" name="TextBox 52"/>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bg1"/>
                  </a:solidFill>
                </a:rPr>
                <a:t>R:</a:t>
              </a:r>
              <a:r>
                <a:rPr lang="en-US" altLang="zh-CN" sz="800" dirty="0" smtClean="0">
                  <a:solidFill>
                    <a:schemeClr val="bg1"/>
                  </a:solidFill>
                </a:rPr>
                <a:t>33</a:t>
              </a:r>
              <a:endParaRPr lang="en-US" sz="800" dirty="0" smtClean="0">
                <a:solidFill>
                  <a:schemeClr val="bg1"/>
                </a:solidFill>
              </a:endParaRPr>
            </a:p>
            <a:p>
              <a:r>
                <a:rPr lang="en-US" sz="800" dirty="0" smtClean="0">
                  <a:solidFill>
                    <a:schemeClr val="bg1"/>
                  </a:solidFill>
                </a:rPr>
                <a:t>G:</a:t>
              </a:r>
              <a:r>
                <a:rPr lang="en-US" altLang="zh-CN" sz="800" dirty="0" smtClean="0">
                  <a:solidFill>
                    <a:schemeClr val="bg1"/>
                  </a:solidFill>
                </a:rPr>
                <a:t>200</a:t>
              </a:r>
              <a:endParaRPr lang="en-US" sz="800" dirty="0" smtClean="0">
                <a:solidFill>
                  <a:schemeClr val="bg1"/>
                </a:solidFill>
              </a:endParaRPr>
            </a:p>
            <a:p>
              <a:r>
                <a:rPr lang="en-US" sz="800" dirty="0" smtClean="0">
                  <a:solidFill>
                    <a:schemeClr val="bg1"/>
                  </a:solidFill>
                </a:rPr>
                <a:t>B:</a:t>
              </a:r>
              <a:r>
                <a:rPr lang="en-US" altLang="zh-CN" sz="800" dirty="0" smtClean="0">
                  <a:solidFill>
                    <a:schemeClr val="bg1"/>
                  </a:solidFill>
                </a:rPr>
                <a:t>200</a:t>
              </a:r>
              <a:endParaRPr lang="en-US" sz="800" dirty="0">
                <a:solidFill>
                  <a:schemeClr val="bg1"/>
                </a:solidFill>
              </a:endParaRPr>
            </a:p>
          </p:txBody>
        </p:sp>
      </p:grpSp>
      <p:sp>
        <p:nvSpPr>
          <p:cNvPr id="59" name="TextBox 58"/>
          <p:cNvSpPr txBox="1"/>
          <p:nvPr userDrawn="1"/>
        </p:nvSpPr>
        <p:spPr>
          <a:xfrm>
            <a:off x="-1095448" y="3710098"/>
            <a:ext cx="646288" cy="415498"/>
          </a:xfrm>
          <a:prstGeom prst="rect">
            <a:avLst/>
          </a:prstGeom>
          <a:noFill/>
        </p:spPr>
        <p:txBody>
          <a:bodyPr wrap="square" rtlCol="0">
            <a:spAutoFit/>
          </a:bodyPr>
          <a:lstStyle/>
          <a:p>
            <a:r>
              <a:rPr lang="zh-CN" altLang="en-US" sz="700" dirty="0" smtClean="0">
                <a:solidFill>
                  <a:schemeClr val="bg1"/>
                </a:solidFill>
              </a:rPr>
              <a:t>中文字体：</a:t>
            </a:r>
            <a:endParaRPr lang="en-US" altLang="zh-CN" sz="700" dirty="0" smtClean="0">
              <a:solidFill>
                <a:srgbClr val="1EA19F"/>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400" b="0" i="0" dirty="0" smtClean="0">
                <a:solidFill>
                  <a:srgbClr val="FFFFFF"/>
                </a:solidFill>
                <a:latin typeface="Heiti SC Medium"/>
                <a:ea typeface="Heiti SC Medium"/>
                <a:cs typeface="Heiti SC Medium"/>
              </a:rPr>
              <a:t>黑体</a:t>
            </a:r>
            <a:endParaRPr lang="en-US" altLang="zh-CN" sz="1400" b="0" i="0" dirty="0" smtClean="0">
              <a:solidFill>
                <a:srgbClr val="FFFFFF"/>
              </a:solidFill>
              <a:latin typeface="Heiti SC Medium"/>
              <a:ea typeface="Heiti SC Medium"/>
              <a:cs typeface="Heiti SC Medium"/>
            </a:endParaRPr>
          </a:p>
        </p:txBody>
      </p:sp>
      <p:grpSp>
        <p:nvGrpSpPr>
          <p:cNvPr id="60" name="Group 59"/>
          <p:cNvGrpSpPr/>
          <p:nvPr userDrawn="1"/>
        </p:nvGrpSpPr>
        <p:grpSpPr>
          <a:xfrm>
            <a:off x="-1081337" y="2796527"/>
            <a:ext cx="646288" cy="646288"/>
            <a:chOff x="-1138755" y="0"/>
            <a:chExt cx="646288" cy="646288"/>
          </a:xfrm>
        </p:grpSpPr>
        <p:sp>
          <p:nvSpPr>
            <p:cNvPr id="61" name="Rectangle 60"/>
            <p:cNvSpPr/>
            <p:nvPr userDrawn="1"/>
          </p:nvSpPr>
          <p:spPr>
            <a:xfrm>
              <a:off x="-1138755" y="0"/>
              <a:ext cx="646288" cy="646288"/>
            </a:xfrm>
            <a:prstGeom prst="rect">
              <a:avLst/>
            </a:prstGeom>
            <a:solidFill>
              <a:srgbClr val="9F55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62" name="TextBox 61"/>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bg1"/>
                  </a:solidFill>
                </a:rPr>
                <a:t>R:</a:t>
              </a:r>
              <a:r>
                <a:rPr lang="zh-CN" altLang="zh-CN" sz="800" dirty="0" smtClean="0">
                  <a:solidFill>
                    <a:schemeClr val="bg1"/>
                  </a:solidFill>
                </a:rPr>
                <a:t>1</a:t>
              </a:r>
              <a:r>
                <a:rPr lang="en-US" altLang="zh-CN" sz="800" dirty="0" smtClean="0">
                  <a:solidFill>
                    <a:schemeClr val="bg1"/>
                  </a:solidFill>
                </a:rPr>
                <a:t>76</a:t>
              </a:r>
              <a:endParaRPr lang="en-US" sz="800" dirty="0" smtClean="0">
                <a:solidFill>
                  <a:schemeClr val="bg1"/>
                </a:solidFill>
              </a:endParaRPr>
            </a:p>
            <a:p>
              <a:r>
                <a:rPr lang="en-US" sz="800" dirty="0" smtClean="0">
                  <a:solidFill>
                    <a:schemeClr val="bg1"/>
                  </a:solidFill>
                </a:rPr>
                <a:t>G:</a:t>
              </a:r>
              <a:r>
                <a:rPr lang="zh-CN" altLang="zh-CN" sz="800" dirty="0" smtClean="0">
                  <a:solidFill>
                    <a:schemeClr val="bg1"/>
                  </a:solidFill>
                </a:rPr>
                <a:t>1</a:t>
              </a:r>
              <a:r>
                <a:rPr lang="en-US" altLang="zh-CN" sz="800" dirty="0" smtClean="0">
                  <a:solidFill>
                    <a:schemeClr val="bg1"/>
                  </a:solidFill>
                </a:rPr>
                <a:t>15</a:t>
              </a:r>
              <a:endParaRPr lang="en-US" sz="800" dirty="0" smtClean="0">
                <a:solidFill>
                  <a:schemeClr val="bg1"/>
                </a:solidFill>
              </a:endParaRPr>
            </a:p>
            <a:p>
              <a:r>
                <a:rPr lang="en-US" sz="800" dirty="0" smtClean="0">
                  <a:solidFill>
                    <a:schemeClr val="bg1"/>
                  </a:solidFill>
                </a:rPr>
                <a:t>B:</a:t>
              </a:r>
              <a:r>
                <a:rPr lang="zh-CN" altLang="zh-CN" sz="800" dirty="0" smtClean="0">
                  <a:solidFill>
                    <a:schemeClr val="bg1"/>
                  </a:solidFill>
                </a:rPr>
                <a:t>2</a:t>
              </a:r>
              <a:r>
                <a:rPr lang="en-US" altLang="zh-CN" sz="800" dirty="0" smtClean="0">
                  <a:solidFill>
                    <a:schemeClr val="bg1"/>
                  </a:solidFill>
                </a:rPr>
                <a:t>52</a:t>
              </a:r>
              <a:endParaRPr lang="en-US" sz="800" dirty="0">
                <a:solidFill>
                  <a:schemeClr val="bg1"/>
                </a:solidFill>
              </a:endParaRPr>
            </a:p>
          </p:txBody>
        </p:sp>
      </p:grpSp>
      <p:sp>
        <p:nvSpPr>
          <p:cNvPr id="63" name="Rectangle 62"/>
          <p:cNvSpPr/>
          <p:nvPr userDrawn="1"/>
        </p:nvSpPr>
        <p:spPr>
          <a:xfrm>
            <a:off x="-1095448" y="4158940"/>
            <a:ext cx="770893" cy="446276"/>
          </a:xfrm>
          <a:prstGeom prst="rect">
            <a:avLst/>
          </a:prstGeom>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700" dirty="0" smtClean="0">
                <a:solidFill>
                  <a:schemeClr val="bg1"/>
                </a:solidFill>
              </a:rPr>
              <a:t>英文字体：</a:t>
            </a:r>
            <a:endParaRPr lang="en-US" altLang="zh-CN" sz="700" b="1" i="0" dirty="0" smtClean="0">
              <a:solidFill>
                <a:srgbClr val="FFFFFF"/>
              </a:solidFill>
              <a:latin typeface="Arial"/>
              <a:cs typeface="Arial"/>
            </a:endParaRPr>
          </a:p>
          <a:p>
            <a:r>
              <a:rPr lang="en-US" altLang="zh-CN" sz="1600" b="1" i="0" dirty="0" smtClean="0">
                <a:solidFill>
                  <a:srgbClr val="FFFFFF"/>
                </a:solidFill>
                <a:latin typeface="Arial"/>
                <a:cs typeface="Arial"/>
              </a:rPr>
              <a:t>Arial</a:t>
            </a:r>
          </a:p>
        </p:txBody>
      </p:sp>
      <p:grpSp>
        <p:nvGrpSpPr>
          <p:cNvPr id="76" name="Group 75"/>
          <p:cNvGrpSpPr/>
          <p:nvPr userDrawn="1"/>
        </p:nvGrpSpPr>
        <p:grpSpPr>
          <a:xfrm>
            <a:off x="-201085" y="208515"/>
            <a:ext cx="136829" cy="4388332"/>
            <a:chOff x="-279703" y="208515"/>
            <a:chExt cx="243417" cy="4388332"/>
          </a:xfrm>
        </p:grpSpPr>
        <p:cxnSp>
          <p:nvCxnSpPr>
            <p:cNvPr id="77" name="Straight Connector 76"/>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78" name="Group 77"/>
            <p:cNvGrpSpPr/>
            <p:nvPr userDrawn="1"/>
          </p:nvGrpSpPr>
          <p:grpSpPr>
            <a:xfrm>
              <a:off x="-279703" y="4254803"/>
              <a:ext cx="243417" cy="342044"/>
              <a:chOff x="-243418" y="1063625"/>
              <a:chExt cx="243417" cy="342044"/>
            </a:xfrm>
          </p:grpSpPr>
          <p:cxnSp>
            <p:nvCxnSpPr>
              <p:cNvPr id="82" name="Straight Connector 81"/>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79" name="Group 78"/>
            <p:cNvGrpSpPr/>
            <p:nvPr userDrawn="1"/>
          </p:nvGrpSpPr>
          <p:grpSpPr>
            <a:xfrm>
              <a:off x="-279703" y="208515"/>
              <a:ext cx="243417" cy="864155"/>
              <a:chOff x="-243418" y="1063625"/>
              <a:chExt cx="243417" cy="864155"/>
            </a:xfrm>
          </p:grpSpPr>
          <p:cxnSp>
            <p:nvCxnSpPr>
              <p:cNvPr id="80" name="Straight Connector 79"/>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p:cNvCxnSpPr/>
            <p:nvPr userDrawn="1"/>
          </p:nvCxnSpPr>
          <p:spPr>
            <a:xfrm flipH="1">
              <a:off x="-279703" y="55055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96" name="Group 95"/>
          <p:cNvGrpSpPr/>
          <p:nvPr userDrawn="1"/>
        </p:nvGrpSpPr>
        <p:grpSpPr>
          <a:xfrm>
            <a:off x="9196915" y="208515"/>
            <a:ext cx="136829" cy="4388332"/>
            <a:chOff x="-279703" y="208515"/>
            <a:chExt cx="243417" cy="4388332"/>
          </a:xfrm>
        </p:grpSpPr>
        <p:cxnSp>
          <p:nvCxnSpPr>
            <p:cNvPr id="97" name="Straight Connector 96"/>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98" name="Group 97"/>
            <p:cNvGrpSpPr/>
            <p:nvPr userDrawn="1"/>
          </p:nvGrpSpPr>
          <p:grpSpPr>
            <a:xfrm>
              <a:off x="-279703" y="4254803"/>
              <a:ext cx="243417" cy="342044"/>
              <a:chOff x="-243418" y="1063625"/>
              <a:chExt cx="243417" cy="342044"/>
            </a:xfrm>
          </p:grpSpPr>
          <p:cxnSp>
            <p:nvCxnSpPr>
              <p:cNvPr id="103" name="Straight Connector 102"/>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99" name="Group 98"/>
            <p:cNvGrpSpPr/>
            <p:nvPr userDrawn="1"/>
          </p:nvGrpSpPr>
          <p:grpSpPr>
            <a:xfrm>
              <a:off x="-279703" y="208515"/>
              <a:ext cx="243417" cy="864155"/>
              <a:chOff x="-243418" y="1063625"/>
              <a:chExt cx="243417" cy="864155"/>
            </a:xfrm>
          </p:grpSpPr>
          <p:cxnSp>
            <p:nvCxnSpPr>
              <p:cNvPr id="101" name="Straight Connector 100"/>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100" name="Straight Connector 99"/>
            <p:cNvCxnSpPr/>
            <p:nvPr userDrawn="1"/>
          </p:nvCxnSpPr>
          <p:spPr>
            <a:xfrm flipH="1">
              <a:off x="-279703" y="55055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sp>
        <p:nvSpPr>
          <p:cNvPr id="54" name="Rectangle 2"/>
          <p:cNvSpPr>
            <a:spLocks noGrp="1" noChangeArrowheads="1"/>
          </p:cNvSpPr>
          <p:nvPr>
            <p:ph type="title"/>
          </p:nvPr>
        </p:nvSpPr>
        <p:spPr bwMode="auto">
          <a:xfrm>
            <a:off x="453872" y="222365"/>
            <a:ext cx="8396441" cy="5257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zh-CN" altLang="en-US" dirty="0" smtClean="0"/>
              <a:t>单击此处编辑母版标题样式</a:t>
            </a:r>
            <a:endParaRPr lang="en-US" dirty="0"/>
          </a:p>
        </p:txBody>
      </p:sp>
      <p:sp>
        <p:nvSpPr>
          <p:cNvPr id="56" name="Rectangle 3"/>
          <p:cNvSpPr>
            <a:spLocks noGrp="1" noChangeArrowheads="1"/>
          </p:cNvSpPr>
          <p:nvPr>
            <p:ph type="body" idx="1"/>
          </p:nvPr>
        </p:nvSpPr>
        <p:spPr bwMode="auto">
          <a:xfrm>
            <a:off x="453872" y="1082837"/>
            <a:ext cx="8396441" cy="36685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79" r:id="rId1"/>
    <p:sldLayoutId id="2147493475" r:id="rId2"/>
    <p:sldLayoutId id="2147493460" r:id="rId3"/>
    <p:sldLayoutId id="2147493468" r:id="rId4"/>
    <p:sldLayoutId id="2147493469" r:id="rId5"/>
    <p:sldLayoutId id="2147493472" r:id="rId6"/>
    <p:sldLayoutId id="2147493477" r:id="rId7"/>
    <p:sldLayoutId id="2147493482" r:id="rId8"/>
    <p:sldLayoutId id="2147493481" r:id="rId9"/>
    <p:sldLayoutId id="2147493471" r:id="rId10"/>
  </p:sldLayoutIdLst>
  <p:timing>
    <p:tnLst>
      <p:par>
        <p:cTn id="1" dur="indefinite" restart="never" nodeType="tmRoot"/>
      </p:par>
    </p:tnLst>
  </p:timing>
  <p:hf hdr="0" ftr="0" dt="0"/>
  <p:txStyles>
    <p:titleStyle>
      <a:lvl1pPr algn="l" defTabSz="457200" rtl="0" eaLnBrk="1" latinLnBrk="0" hangingPunct="1">
        <a:spcBef>
          <a:spcPct val="0"/>
        </a:spcBef>
        <a:buNone/>
        <a:defRPr sz="1600" b="1" i="0" kern="1200">
          <a:solidFill>
            <a:schemeClr val="tx1"/>
          </a:solidFill>
          <a:latin typeface="Microsoft YaHei" charset="-122"/>
          <a:ea typeface="Microsoft YaHei" charset="-122"/>
          <a:cs typeface="Microsoft YaHei" charset="-122"/>
        </a:defRPr>
      </a:lvl1pPr>
    </p:titleStyle>
    <p:bodyStyle>
      <a:lvl1pPr marL="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1pPr>
      <a:lvl2pPr marL="4572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2pPr>
      <a:lvl3pPr marL="9144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3pPr>
      <a:lvl4pPr marL="13716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4pPr>
      <a:lvl5pPr marL="18288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771EB"/>
        </a:solidFill>
        <a:effectLst/>
      </p:bgPr>
    </p:bg>
    <p:spTree>
      <p:nvGrpSpPr>
        <p:cNvPr id="1" name=""/>
        <p:cNvGrpSpPr/>
        <p:nvPr/>
      </p:nvGrpSpPr>
      <p:grpSpPr>
        <a:xfrm>
          <a:off x="0" y="0"/>
          <a:ext cx="0" cy="0"/>
          <a:chOff x="0" y="0"/>
          <a:chExt cx="0" cy="0"/>
        </a:xfrm>
      </p:grpSpPr>
      <p:sp>
        <p:nvSpPr>
          <p:cNvPr id="8" name="Text Placeholder 4"/>
          <p:cNvSpPr txBox="1">
            <a:spLocks/>
          </p:cNvSpPr>
          <p:nvPr/>
        </p:nvSpPr>
        <p:spPr bwMode="auto">
          <a:xfrm>
            <a:off x="856192" y="2915704"/>
            <a:ext cx="2369607" cy="250829"/>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000" b="0" i="0" kern="1200">
                <a:solidFill>
                  <a:schemeClr val="bg1"/>
                </a:solidFill>
                <a:latin typeface="Microsoft YaHei" charset="-122"/>
                <a:ea typeface="Microsoft YaHei" charset="-122"/>
                <a:cs typeface="Microsoft YaHei" charset="-122"/>
              </a:defRPr>
            </a:lvl1pPr>
            <a:lvl2pPr marL="457200" indent="0" algn="l" defTabSz="457200" rtl="0" eaLnBrk="1" latinLnBrk="0" hangingPunct="1">
              <a:spcBef>
                <a:spcPct val="20000"/>
              </a:spcBef>
              <a:buFont typeface="Arial"/>
              <a:buNone/>
              <a:defRPr sz="1600" b="0" i="0" kern="1200">
                <a:solidFill>
                  <a:schemeClr val="tx1"/>
                </a:solidFill>
                <a:latin typeface="Arial"/>
                <a:ea typeface="+mn-ea"/>
                <a:cs typeface="Arial"/>
              </a:defRPr>
            </a:lvl2pPr>
            <a:lvl3pPr marL="914400" indent="0" algn="l" defTabSz="457200" rtl="0" eaLnBrk="1" latinLnBrk="0" hangingPunct="1">
              <a:spcBef>
                <a:spcPct val="20000"/>
              </a:spcBef>
              <a:buFont typeface="Arial"/>
              <a:buNone/>
              <a:defRPr sz="1600" b="0" i="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1600" b="0" i="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16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zh-CN" sz="1200" b="1" dirty="0" smtClean="0"/>
              <a:t>KIS</a:t>
            </a:r>
            <a:r>
              <a:rPr lang="zh-CN" altLang="en-US" sz="1200" b="1" dirty="0" smtClean="0"/>
              <a:t>服务营销部</a:t>
            </a:r>
            <a:endParaRPr lang="en-US" altLang="zh-CN" sz="1200" b="1" dirty="0"/>
          </a:p>
        </p:txBody>
      </p:sp>
      <p:sp>
        <p:nvSpPr>
          <p:cNvPr id="13" name="Title 1"/>
          <p:cNvSpPr txBox="1">
            <a:spLocks/>
          </p:cNvSpPr>
          <p:nvPr/>
        </p:nvSpPr>
        <p:spPr bwMode="auto">
          <a:xfrm>
            <a:off x="856193" y="1420171"/>
            <a:ext cx="3890735" cy="1122215"/>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algn="l" defTabSz="457200" rtl="0" eaLnBrk="1" latinLnBrk="0" hangingPunct="1">
              <a:lnSpc>
                <a:spcPct val="100000"/>
              </a:lnSpc>
              <a:spcBef>
                <a:spcPct val="0"/>
              </a:spcBef>
              <a:buNone/>
              <a:defRPr sz="3200" b="1" i="0" kern="1200" baseline="0">
                <a:solidFill>
                  <a:schemeClr val="bg1"/>
                </a:solidFill>
                <a:latin typeface="Microsoft YaHei" charset="-122"/>
                <a:ea typeface="Microsoft YaHei" charset="-122"/>
                <a:cs typeface="Microsoft YaHei" charset="-122"/>
              </a:defRPr>
            </a:lvl1pPr>
          </a:lstStyle>
          <a:p>
            <a:r>
              <a:rPr lang="en-US" altLang="zh-CN" dirty="0" smtClean="0"/>
              <a:t>KIS</a:t>
            </a:r>
            <a:r>
              <a:rPr lang="zh-CN" altLang="en-US" dirty="0" smtClean="0"/>
              <a:t>云专业</a:t>
            </a:r>
            <a:r>
              <a:rPr lang="zh-CN" altLang="en-US" dirty="0" smtClean="0"/>
              <a:t>版基础设置</a:t>
            </a:r>
            <a:r>
              <a:rPr lang="en-US" altLang="zh-CN" dirty="0" smtClean="0"/>
              <a:t>-</a:t>
            </a:r>
            <a:r>
              <a:rPr lang="zh-CN" altLang="en-US" dirty="0" smtClean="0"/>
              <a:t>财务设置</a:t>
            </a:r>
            <a:endParaRPr lang="en-US" dirty="0"/>
          </a:p>
        </p:txBody>
      </p:sp>
      <p:sp>
        <p:nvSpPr>
          <p:cNvPr id="4" name="Text Placeholder 4"/>
          <p:cNvSpPr txBox="1">
            <a:spLocks/>
          </p:cNvSpPr>
          <p:nvPr/>
        </p:nvSpPr>
        <p:spPr bwMode="auto">
          <a:xfrm>
            <a:off x="856193" y="3200400"/>
            <a:ext cx="2369607" cy="250829"/>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000" b="0" i="0" kern="1200">
                <a:solidFill>
                  <a:schemeClr val="bg1"/>
                </a:solidFill>
                <a:latin typeface="Microsoft YaHei" charset="-122"/>
                <a:ea typeface="Microsoft YaHei" charset="-122"/>
                <a:cs typeface="Microsoft YaHei" charset="-122"/>
              </a:defRPr>
            </a:lvl1pPr>
            <a:lvl2pPr marL="457200" indent="0" algn="l" defTabSz="457200" rtl="0" eaLnBrk="1" latinLnBrk="0" hangingPunct="1">
              <a:spcBef>
                <a:spcPct val="20000"/>
              </a:spcBef>
              <a:buFont typeface="Arial"/>
              <a:buNone/>
              <a:defRPr sz="1600" b="0" i="0" kern="1200">
                <a:solidFill>
                  <a:schemeClr val="tx1"/>
                </a:solidFill>
                <a:latin typeface="Arial"/>
                <a:ea typeface="+mn-ea"/>
                <a:cs typeface="Arial"/>
              </a:defRPr>
            </a:lvl2pPr>
            <a:lvl3pPr marL="914400" indent="0" algn="l" defTabSz="457200" rtl="0" eaLnBrk="1" latinLnBrk="0" hangingPunct="1">
              <a:spcBef>
                <a:spcPct val="20000"/>
              </a:spcBef>
              <a:buFont typeface="Arial"/>
              <a:buNone/>
              <a:defRPr sz="1600" b="0" i="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1600" b="0" i="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16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zh-CN" sz="1200" dirty="0" smtClean="0"/>
              <a:t>2019.4</a:t>
            </a:r>
            <a:endParaRPr lang="en-US" altLang="zh-CN" sz="1200" dirty="0"/>
          </a:p>
        </p:txBody>
      </p:sp>
    </p:spTree>
    <p:extLst>
      <p:ext uri="{BB962C8B-B14F-4D97-AF65-F5344CB8AC3E}">
        <p14:creationId xmlns:p14="http://schemas.microsoft.com/office/powerpoint/2010/main" val="2850651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a:t>公共</a:t>
            </a:r>
            <a:r>
              <a:rPr lang="zh-CN" altLang="en-US" sz="2000" dirty="0" smtClean="0"/>
              <a:t>资料</a:t>
            </a:r>
            <a:endParaRPr lang="zh-CN" altLang="en-US" sz="2000" dirty="0"/>
          </a:p>
        </p:txBody>
      </p:sp>
      <p:sp>
        <p:nvSpPr>
          <p:cNvPr id="4" name="TextBox 3"/>
          <p:cNvSpPr txBox="1"/>
          <p:nvPr/>
        </p:nvSpPr>
        <p:spPr>
          <a:xfrm>
            <a:off x="500931" y="1049572"/>
            <a:ext cx="2377441" cy="1477328"/>
          </a:xfrm>
          <a:prstGeom prst="rect">
            <a:avLst/>
          </a:prstGeom>
          <a:noFill/>
        </p:spPr>
        <p:txBody>
          <a:bodyPr wrap="square" rtlCol="0">
            <a:spAutoFit/>
          </a:bodyPr>
          <a:lstStyle/>
          <a:p>
            <a:r>
              <a:rPr lang="zh-CN" altLang="en-US" dirty="0" smtClean="0"/>
              <a:t> 基础设置</a:t>
            </a:r>
            <a:r>
              <a:rPr lang="en-US" altLang="zh-CN" dirty="0" smtClean="0"/>
              <a:t>-</a:t>
            </a:r>
            <a:r>
              <a:rPr lang="zh-CN" altLang="en-US" dirty="0" smtClean="0"/>
              <a:t>公共资料</a:t>
            </a:r>
            <a:endParaRPr lang="en-US" altLang="zh-CN" dirty="0" smtClean="0"/>
          </a:p>
          <a:p>
            <a:r>
              <a:rPr lang="en-US" altLang="zh-CN" dirty="0" smtClean="0"/>
              <a:t>-</a:t>
            </a:r>
            <a:r>
              <a:rPr lang="zh-CN" altLang="en-US" dirty="0"/>
              <a:t>计量单位</a:t>
            </a:r>
            <a:endParaRPr lang="en-US" altLang="zh-CN" dirty="0" smtClean="0"/>
          </a:p>
          <a:p>
            <a:pPr marL="285750" indent="-285750">
              <a:buFont typeface="Arial" pitchFamily="34" charset="0"/>
              <a:buChar char="•"/>
            </a:pPr>
            <a:r>
              <a:rPr lang="zh-CN" altLang="en-US" dirty="0" smtClean="0"/>
              <a:t>计量单位组</a:t>
            </a:r>
            <a:endParaRPr lang="en-US" altLang="zh-CN" dirty="0" smtClean="0"/>
          </a:p>
          <a:p>
            <a:pPr marL="285750" indent="-285750">
              <a:buFont typeface="Arial" pitchFamily="34" charset="0"/>
              <a:buChar char="•"/>
            </a:pPr>
            <a:r>
              <a:rPr lang="zh-CN" altLang="en-US" dirty="0" smtClean="0"/>
              <a:t>计量单位换算率</a:t>
            </a:r>
            <a:endParaRPr lang="en-US" altLang="zh-CN" dirty="0" smtClean="0"/>
          </a:p>
          <a:p>
            <a:pPr marL="285750" indent="-285750">
              <a:buFont typeface="Arial" pitchFamily="34" charset="0"/>
              <a:buChar char="•"/>
            </a:pPr>
            <a:r>
              <a:rPr lang="zh-CN" altLang="en-US" dirty="0" smtClean="0"/>
              <a:t>无浮动换算</a:t>
            </a:r>
            <a:endParaRPr lang="en-US" altLang="zh-CN" dirty="0" smtClean="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8372" y="1491911"/>
            <a:ext cx="5968766" cy="1661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0761" y="1491911"/>
            <a:ext cx="323850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8372" y="1491911"/>
            <a:ext cx="5968766" cy="944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4234" y="1491911"/>
            <a:ext cx="2785027" cy="1828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4234" y="1491911"/>
            <a:ext cx="2785027" cy="1828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8372" y="1491911"/>
            <a:ext cx="512445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99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8194"/>
                                        </p:tgtEl>
                                        <p:attrNameLst>
                                          <p:attrName>ppt_x</p:attrName>
                                        </p:attrNameLst>
                                      </p:cBhvr>
                                      <p:tavLst>
                                        <p:tav tm="0">
                                          <p:val>
                                            <p:strVal val="ppt_x"/>
                                          </p:val>
                                        </p:tav>
                                        <p:tav tm="100000">
                                          <p:val>
                                            <p:strVal val="ppt_x"/>
                                          </p:val>
                                        </p:tav>
                                      </p:tavLst>
                                    </p:anim>
                                    <p:anim calcmode="lin" valueType="num">
                                      <p:cBhvr additive="base">
                                        <p:cTn id="13" dur="500"/>
                                        <p:tgtEl>
                                          <p:spTgt spid="8194"/>
                                        </p:tgtEl>
                                        <p:attrNameLst>
                                          <p:attrName>ppt_y</p:attrName>
                                        </p:attrNameLst>
                                      </p:cBhvr>
                                      <p:tavLst>
                                        <p:tav tm="0">
                                          <p:val>
                                            <p:strVal val="ppt_y"/>
                                          </p:val>
                                        </p:tav>
                                        <p:tav tm="100000">
                                          <p:val>
                                            <p:strVal val="1+ppt_h/2"/>
                                          </p:val>
                                        </p:tav>
                                      </p:tavLst>
                                    </p:anim>
                                    <p:set>
                                      <p:cBhvr>
                                        <p:cTn id="14" dur="1" fill="hold">
                                          <p:stCondLst>
                                            <p:cond delay="499"/>
                                          </p:stCondLst>
                                        </p:cTn>
                                        <p:tgtEl>
                                          <p:spTgt spid="819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95"/>
                                        </p:tgtEl>
                                        <p:attrNameLst>
                                          <p:attrName>style.visibility</p:attrName>
                                        </p:attrNameLst>
                                      </p:cBhvr>
                                      <p:to>
                                        <p:strVal val="visible"/>
                                      </p:to>
                                    </p:set>
                                    <p:anim calcmode="lin" valueType="num">
                                      <p:cBhvr additive="base">
                                        <p:cTn id="19" dur="500" fill="hold"/>
                                        <p:tgtEl>
                                          <p:spTgt spid="8195"/>
                                        </p:tgtEl>
                                        <p:attrNameLst>
                                          <p:attrName>ppt_x</p:attrName>
                                        </p:attrNameLst>
                                      </p:cBhvr>
                                      <p:tavLst>
                                        <p:tav tm="0">
                                          <p:val>
                                            <p:strVal val="#ppt_x"/>
                                          </p:val>
                                        </p:tav>
                                        <p:tav tm="100000">
                                          <p:val>
                                            <p:strVal val="#ppt_x"/>
                                          </p:val>
                                        </p:tav>
                                      </p:tavLst>
                                    </p:anim>
                                    <p:anim calcmode="lin" valueType="num">
                                      <p:cBhvr additive="base">
                                        <p:cTn id="20"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8195"/>
                                        </p:tgtEl>
                                        <p:attrNameLst>
                                          <p:attrName>ppt_x</p:attrName>
                                        </p:attrNameLst>
                                      </p:cBhvr>
                                      <p:tavLst>
                                        <p:tav tm="0">
                                          <p:val>
                                            <p:strVal val="ppt_x"/>
                                          </p:val>
                                        </p:tav>
                                        <p:tav tm="100000">
                                          <p:val>
                                            <p:strVal val="ppt_x"/>
                                          </p:val>
                                        </p:tav>
                                      </p:tavLst>
                                    </p:anim>
                                    <p:anim calcmode="lin" valueType="num">
                                      <p:cBhvr additive="base">
                                        <p:cTn id="25" dur="500"/>
                                        <p:tgtEl>
                                          <p:spTgt spid="8195"/>
                                        </p:tgtEl>
                                        <p:attrNameLst>
                                          <p:attrName>ppt_y</p:attrName>
                                        </p:attrNameLst>
                                      </p:cBhvr>
                                      <p:tavLst>
                                        <p:tav tm="0">
                                          <p:val>
                                            <p:strVal val="ppt_y"/>
                                          </p:val>
                                        </p:tav>
                                        <p:tav tm="100000">
                                          <p:val>
                                            <p:strVal val="1+ppt_h/2"/>
                                          </p:val>
                                        </p:tav>
                                      </p:tavLst>
                                    </p:anim>
                                    <p:set>
                                      <p:cBhvr>
                                        <p:cTn id="26" dur="1" fill="hold">
                                          <p:stCondLst>
                                            <p:cond delay="499"/>
                                          </p:stCondLst>
                                        </p:cTn>
                                        <p:tgtEl>
                                          <p:spTgt spid="819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196"/>
                                        </p:tgtEl>
                                        <p:attrNameLst>
                                          <p:attrName>style.visibility</p:attrName>
                                        </p:attrNameLst>
                                      </p:cBhvr>
                                      <p:to>
                                        <p:strVal val="visible"/>
                                      </p:to>
                                    </p:set>
                                    <p:anim calcmode="lin" valueType="num">
                                      <p:cBhvr additive="base">
                                        <p:cTn id="31" dur="500" fill="hold"/>
                                        <p:tgtEl>
                                          <p:spTgt spid="8196"/>
                                        </p:tgtEl>
                                        <p:attrNameLst>
                                          <p:attrName>ppt_x</p:attrName>
                                        </p:attrNameLst>
                                      </p:cBhvr>
                                      <p:tavLst>
                                        <p:tav tm="0">
                                          <p:val>
                                            <p:strVal val="#ppt_x"/>
                                          </p:val>
                                        </p:tav>
                                        <p:tav tm="100000">
                                          <p:val>
                                            <p:strVal val="#ppt_x"/>
                                          </p:val>
                                        </p:tav>
                                      </p:tavLst>
                                    </p:anim>
                                    <p:anim calcmode="lin" valueType="num">
                                      <p:cBhvr additive="base">
                                        <p:cTn id="32"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8196"/>
                                        </p:tgtEl>
                                        <p:attrNameLst>
                                          <p:attrName>ppt_x</p:attrName>
                                        </p:attrNameLst>
                                      </p:cBhvr>
                                      <p:tavLst>
                                        <p:tav tm="0">
                                          <p:val>
                                            <p:strVal val="ppt_x"/>
                                          </p:val>
                                        </p:tav>
                                        <p:tav tm="100000">
                                          <p:val>
                                            <p:strVal val="ppt_x"/>
                                          </p:val>
                                        </p:tav>
                                      </p:tavLst>
                                    </p:anim>
                                    <p:anim calcmode="lin" valueType="num">
                                      <p:cBhvr additive="base">
                                        <p:cTn id="37" dur="500"/>
                                        <p:tgtEl>
                                          <p:spTgt spid="8196"/>
                                        </p:tgtEl>
                                        <p:attrNameLst>
                                          <p:attrName>ppt_y</p:attrName>
                                        </p:attrNameLst>
                                      </p:cBhvr>
                                      <p:tavLst>
                                        <p:tav tm="0">
                                          <p:val>
                                            <p:strVal val="ppt_y"/>
                                          </p:val>
                                        </p:tav>
                                        <p:tav tm="100000">
                                          <p:val>
                                            <p:strVal val="1+ppt_h/2"/>
                                          </p:val>
                                        </p:tav>
                                      </p:tavLst>
                                    </p:anim>
                                    <p:set>
                                      <p:cBhvr>
                                        <p:cTn id="38" dur="1" fill="hold">
                                          <p:stCondLst>
                                            <p:cond delay="499"/>
                                          </p:stCondLst>
                                        </p:cTn>
                                        <p:tgtEl>
                                          <p:spTgt spid="819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198"/>
                                        </p:tgtEl>
                                        <p:attrNameLst>
                                          <p:attrName>style.visibility</p:attrName>
                                        </p:attrNameLst>
                                      </p:cBhvr>
                                      <p:to>
                                        <p:strVal val="visible"/>
                                      </p:to>
                                    </p:set>
                                    <p:anim calcmode="lin" valueType="num">
                                      <p:cBhvr additive="base">
                                        <p:cTn id="43" dur="500" fill="hold"/>
                                        <p:tgtEl>
                                          <p:spTgt spid="8198"/>
                                        </p:tgtEl>
                                        <p:attrNameLst>
                                          <p:attrName>ppt_x</p:attrName>
                                        </p:attrNameLst>
                                      </p:cBhvr>
                                      <p:tavLst>
                                        <p:tav tm="0">
                                          <p:val>
                                            <p:strVal val="#ppt_x"/>
                                          </p:val>
                                        </p:tav>
                                        <p:tav tm="100000">
                                          <p:val>
                                            <p:strVal val="#ppt_x"/>
                                          </p:val>
                                        </p:tav>
                                      </p:tavLst>
                                    </p:anim>
                                    <p:anim calcmode="lin" valueType="num">
                                      <p:cBhvr additive="base">
                                        <p:cTn id="44" dur="500" fill="hold"/>
                                        <p:tgtEl>
                                          <p:spTgt spid="819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8198"/>
                                        </p:tgtEl>
                                        <p:attrNameLst>
                                          <p:attrName>ppt_x</p:attrName>
                                        </p:attrNameLst>
                                      </p:cBhvr>
                                      <p:tavLst>
                                        <p:tav tm="0">
                                          <p:val>
                                            <p:strVal val="ppt_x"/>
                                          </p:val>
                                        </p:tav>
                                        <p:tav tm="100000">
                                          <p:val>
                                            <p:strVal val="ppt_x"/>
                                          </p:val>
                                        </p:tav>
                                      </p:tavLst>
                                    </p:anim>
                                    <p:anim calcmode="lin" valueType="num">
                                      <p:cBhvr additive="base">
                                        <p:cTn id="49" dur="500"/>
                                        <p:tgtEl>
                                          <p:spTgt spid="8198"/>
                                        </p:tgtEl>
                                        <p:attrNameLst>
                                          <p:attrName>ppt_y</p:attrName>
                                        </p:attrNameLst>
                                      </p:cBhvr>
                                      <p:tavLst>
                                        <p:tav tm="0">
                                          <p:val>
                                            <p:strVal val="ppt_y"/>
                                          </p:val>
                                        </p:tav>
                                        <p:tav tm="100000">
                                          <p:val>
                                            <p:strVal val="1+ppt_h/2"/>
                                          </p:val>
                                        </p:tav>
                                      </p:tavLst>
                                    </p:anim>
                                    <p:set>
                                      <p:cBhvr>
                                        <p:cTn id="50" dur="1" fill="hold">
                                          <p:stCondLst>
                                            <p:cond delay="499"/>
                                          </p:stCondLst>
                                        </p:cTn>
                                        <p:tgtEl>
                                          <p:spTgt spid="819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199"/>
                                        </p:tgtEl>
                                        <p:attrNameLst>
                                          <p:attrName>style.visibility</p:attrName>
                                        </p:attrNameLst>
                                      </p:cBhvr>
                                      <p:to>
                                        <p:strVal val="visible"/>
                                      </p:to>
                                    </p:set>
                                    <p:anim calcmode="lin" valueType="num">
                                      <p:cBhvr additive="base">
                                        <p:cTn id="55" dur="500" fill="hold"/>
                                        <p:tgtEl>
                                          <p:spTgt spid="8199"/>
                                        </p:tgtEl>
                                        <p:attrNameLst>
                                          <p:attrName>ppt_x</p:attrName>
                                        </p:attrNameLst>
                                      </p:cBhvr>
                                      <p:tavLst>
                                        <p:tav tm="0">
                                          <p:val>
                                            <p:strVal val="#ppt_x"/>
                                          </p:val>
                                        </p:tav>
                                        <p:tav tm="100000">
                                          <p:val>
                                            <p:strVal val="#ppt_x"/>
                                          </p:val>
                                        </p:tav>
                                      </p:tavLst>
                                    </p:anim>
                                    <p:anim calcmode="lin" valueType="num">
                                      <p:cBhvr additive="base">
                                        <p:cTn id="56" dur="500" fill="hold"/>
                                        <p:tgtEl>
                                          <p:spTgt spid="819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199"/>
                                        </p:tgtEl>
                                        <p:attrNameLst>
                                          <p:attrName>ppt_x</p:attrName>
                                        </p:attrNameLst>
                                      </p:cBhvr>
                                      <p:tavLst>
                                        <p:tav tm="0">
                                          <p:val>
                                            <p:strVal val="ppt_x"/>
                                          </p:val>
                                        </p:tav>
                                        <p:tav tm="100000">
                                          <p:val>
                                            <p:strVal val="ppt_x"/>
                                          </p:val>
                                        </p:tav>
                                      </p:tavLst>
                                    </p:anim>
                                    <p:anim calcmode="lin" valueType="num">
                                      <p:cBhvr additive="base">
                                        <p:cTn id="61" dur="500"/>
                                        <p:tgtEl>
                                          <p:spTgt spid="8199"/>
                                        </p:tgtEl>
                                        <p:attrNameLst>
                                          <p:attrName>ppt_y</p:attrName>
                                        </p:attrNameLst>
                                      </p:cBhvr>
                                      <p:tavLst>
                                        <p:tav tm="0">
                                          <p:val>
                                            <p:strVal val="ppt_y"/>
                                          </p:val>
                                        </p:tav>
                                        <p:tav tm="100000">
                                          <p:val>
                                            <p:strVal val="1+ppt_h/2"/>
                                          </p:val>
                                        </p:tav>
                                      </p:tavLst>
                                    </p:anim>
                                    <p:set>
                                      <p:cBhvr>
                                        <p:cTn id="62" dur="1" fill="hold">
                                          <p:stCondLst>
                                            <p:cond delay="499"/>
                                          </p:stCondLst>
                                        </p:cTn>
                                        <p:tgtEl>
                                          <p:spTgt spid="819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8200"/>
                                        </p:tgtEl>
                                        <p:attrNameLst>
                                          <p:attrName>style.visibility</p:attrName>
                                        </p:attrNameLst>
                                      </p:cBhvr>
                                      <p:to>
                                        <p:strVal val="visible"/>
                                      </p:to>
                                    </p:set>
                                    <p:anim calcmode="lin" valueType="num">
                                      <p:cBhvr additive="base">
                                        <p:cTn id="67" dur="500" fill="hold"/>
                                        <p:tgtEl>
                                          <p:spTgt spid="8200"/>
                                        </p:tgtEl>
                                        <p:attrNameLst>
                                          <p:attrName>ppt_x</p:attrName>
                                        </p:attrNameLst>
                                      </p:cBhvr>
                                      <p:tavLst>
                                        <p:tav tm="0">
                                          <p:val>
                                            <p:strVal val="#ppt_x"/>
                                          </p:val>
                                        </p:tav>
                                        <p:tav tm="100000">
                                          <p:val>
                                            <p:strVal val="#ppt_x"/>
                                          </p:val>
                                        </p:tav>
                                      </p:tavLst>
                                    </p:anim>
                                    <p:anim calcmode="lin" valueType="num">
                                      <p:cBhvr additive="base">
                                        <p:cTn id="68" dur="500" fill="hold"/>
                                        <p:tgtEl>
                                          <p:spTgt spid="82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公共资料</a:t>
            </a:r>
            <a:endParaRPr lang="zh-CN" altLang="en-US" sz="2000" dirty="0"/>
          </a:p>
        </p:txBody>
      </p:sp>
      <p:sp>
        <p:nvSpPr>
          <p:cNvPr id="4" name="TextBox 3"/>
          <p:cNvSpPr txBox="1"/>
          <p:nvPr/>
        </p:nvSpPr>
        <p:spPr>
          <a:xfrm>
            <a:off x="500931" y="1049572"/>
            <a:ext cx="2377441" cy="2308324"/>
          </a:xfrm>
          <a:prstGeom prst="rect">
            <a:avLst/>
          </a:prstGeom>
          <a:noFill/>
        </p:spPr>
        <p:txBody>
          <a:bodyPr wrap="square" rtlCol="0">
            <a:spAutoFit/>
          </a:bodyPr>
          <a:lstStyle/>
          <a:p>
            <a:r>
              <a:rPr lang="zh-CN" altLang="en-US" dirty="0" smtClean="0"/>
              <a:t> 基础设置</a:t>
            </a:r>
            <a:r>
              <a:rPr lang="en-US" altLang="zh-CN" dirty="0" smtClean="0"/>
              <a:t>-</a:t>
            </a:r>
            <a:r>
              <a:rPr lang="zh-CN" altLang="en-US" dirty="0" smtClean="0"/>
              <a:t>公共资料</a:t>
            </a:r>
            <a:endParaRPr lang="en-US" altLang="zh-CN" dirty="0" smtClean="0"/>
          </a:p>
          <a:p>
            <a:r>
              <a:rPr lang="en-US" altLang="zh-CN" dirty="0" smtClean="0"/>
              <a:t>-</a:t>
            </a:r>
            <a:r>
              <a:rPr lang="zh-CN" altLang="en-US" dirty="0" smtClean="0"/>
              <a:t>核算项目</a:t>
            </a:r>
            <a:endParaRPr lang="en-US" altLang="zh-CN" dirty="0" smtClean="0"/>
          </a:p>
          <a:p>
            <a:pPr marL="285750" indent="-285750">
              <a:buFont typeface="Arial" pitchFamily="34" charset="0"/>
              <a:buChar char="•"/>
            </a:pPr>
            <a:r>
              <a:rPr lang="zh-CN" altLang="en-US" dirty="0" smtClean="0"/>
              <a:t>明细核算项目新增</a:t>
            </a:r>
            <a:endParaRPr lang="en-US" altLang="zh-CN" dirty="0" smtClean="0"/>
          </a:p>
          <a:p>
            <a:pPr marL="285750" indent="-285750">
              <a:buFont typeface="Arial" pitchFamily="34" charset="0"/>
              <a:buChar char="•"/>
            </a:pPr>
            <a:r>
              <a:rPr lang="zh-CN" altLang="en-US" dirty="0" smtClean="0"/>
              <a:t>类别新增</a:t>
            </a:r>
            <a:endParaRPr lang="en-US" altLang="zh-CN" dirty="0" smtClean="0"/>
          </a:p>
          <a:p>
            <a:pPr marL="285750" indent="-285750">
              <a:buFont typeface="Arial" pitchFamily="34" charset="0"/>
              <a:buChar char="•"/>
            </a:pPr>
            <a:r>
              <a:rPr lang="zh-CN" altLang="en-US" dirty="0"/>
              <a:t>批改</a:t>
            </a:r>
            <a:endParaRPr lang="en-US" altLang="zh-CN" dirty="0" smtClean="0"/>
          </a:p>
          <a:p>
            <a:pPr marL="285750" indent="-285750">
              <a:buFont typeface="Arial" pitchFamily="34" charset="0"/>
              <a:buChar char="•"/>
            </a:pPr>
            <a:endParaRPr lang="en-US" altLang="zh-CN" dirty="0" smtClean="0"/>
          </a:p>
          <a:p>
            <a:pPr marL="285750" indent="-285750">
              <a:buFont typeface="Arial" pitchFamily="34" charset="0"/>
              <a:buChar char="•"/>
            </a:pPr>
            <a:endParaRPr lang="en-US" altLang="zh-CN" dirty="0" smtClean="0"/>
          </a:p>
          <a:p>
            <a:endParaRPr lang="en-US" altLang="zh-CN" dirty="0" smtClean="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9496" y="1151863"/>
            <a:ext cx="504825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1081" y="1151863"/>
            <a:ext cx="5943600"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1081" y="1151863"/>
            <a:ext cx="4031311" cy="3411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1081" y="1161388"/>
            <a:ext cx="5924550"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1081" y="1151863"/>
            <a:ext cx="4472195" cy="3784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1976" y="1161388"/>
            <a:ext cx="2781300"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49477" y="1151862"/>
            <a:ext cx="4615401" cy="3905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641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9218"/>
                                        </p:tgtEl>
                                        <p:attrNameLst>
                                          <p:attrName>ppt_x</p:attrName>
                                        </p:attrNameLst>
                                      </p:cBhvr>
                                      <p:tavLst>
                                        <p:tav tm="0">
                                          <p:val>
                                            <p:strVal val="ppt_x"/>
                                          </p:val>
                                        </p:tav>
                                        <p:tav tm="100000">
                                          <p:val>
                                            <p:strVal val="ppt_x"/>
                                          </p:val>
                                        </p:tav>
                                      </p:tavLst>
                                    </p:anim>
                                    <p:anim calcmode="lin" valueType="num">
                                      <p:cBhvr additive="base">
                                        <p:cTn id="13" dur="500"/>
                                        <p:tgtEl>
                                          <p:spTgt spid="9218"/>
                                        </p:tgtEl>
                                        <p:attrNameLst>
                                          <p:attrName>ppt_y</p:attrName>
                                        </p:attrNameLst>
                                      </p:cBhvr>
                                      <p:tavLst>
                                        <p:tav tm="0">
                                          <p:val>
                                            <p:strVal val="ppt_y"/>
                                          </p:val>
                                        </p:tav>
                                        <p:tav tm="100000">
                                          <p:val>
                                            <p:strVal val="1+ppt_h/2"/>
                                          </p:val>
                                        </p:tav>
                                      </p:tavLst>
                                    </p:anim>
                                    <p:set>
                                      <p:cBhvr>
                                        <p:cTn id="14" dur="1" fill="hold">
                                          <p:stCondLst>
                                            <p:cond delay="499"/>
                                          </p:stCondLst>
                                        </p:cTn>
                                        <p:tgtEl>
                                          <p:spTgt spid="921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19"/>
                                        </p:tgtEl>
                                        <p:attrNameLst>
                                          <p:attrName>style.visibility</p:attrName>
                                        </p:attrNameLst>
                                      </p:cBhvr>
                                      <p:to>
                                        <p:strVal val="visible"/>
                                      </p:to>
                                    </p:set>
                                    <p:anim calcmode="lin" valueType="num">
                                      <p:cBhvr additive="base">
                                        <p:cTn id="19" dur="500" fill="hold"/>
                                        <p:tgtEl>
                                          <p:spTgt spid="9219"/>
                                        </p:tgtEl>
                                        <p:attrNameLst>
                                          <p:attrName>ppt_x</p:attrName>
                                        </p:attrNameLst>
                                      </p:cBhvr>
                                      <p:tavLst>
                                        <p:tav tm="0">
                                          <p:val>
                                            <p:strVal val="#ppt_x"/>
                                          </p:val>
                                        </p:tav>
                                        <p:tav tm="100000">
                                          <p:val>
                                            <p:strVal val="#ppt_x"/>
                                          </p:val>
                                        </p:tav>
                                      </p:tavLst>
                                    </p:anim>
                                    <p:anim calcmode="lin" valueType="num">
                                      <p:cBhvr additive="base">
                                        <p:cTn id="20" dur="500" fill="hold"/>
                                        <p:tgtEl>
                                          <p:spTgt spid="92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9219"/>
                                        </p:tgtEl>
                                        <p:attrNameLst>
                                          <p:attrName>ppt_x</p:attrName>
                                        </p:attrNameLst>
                                      </p:cBhvr>
                                      <p:tavLst>
                                        <p:tav tm="0">
                                          <p:val>
                                            <p:strVal val="ppt_x"/>
                                          </p:val>
                                        </p:tav>
                                        <p:tav tm="100000">
                                          <p:val>
                                            <p:strVal val="ppt_x"/>
                                          </p:val>
                                        </p:tav>
                                      </p:tavLst>
                                    </p:anim>
                                    <p:anim calcmode="lin" valueType="num">
                                      <p:cBhvr additive="base">
                                        <p:cTn id="25" dur="500"/>
                                        <p:tgtEl>
                                          <p:spTgt spid="9219"/>
                                        </p:tgtEl>
                                        <p:attrNameLst>
                                          <p:attrName>ppt_y</p:attrName>
                                        </p:attrNameLst>
                                      </p:cBhvr>
                                      <p:tavLst>
                                        <p:tav tm="0">
                                          <p:val>
                                            <p:strVal val="ppt_y"/>
                                          </p:val>
                                        </p:tav>
                                        <p:tav tm="100000">
                                          <p:val>
                                            <p:strVal val="1+ppt_h/2"/>
                                          </p:val>
                                        </p:tav>
                                      </p:tavLst>
                                    </p:anim>
                                    <p:set>
                                      <p:cBhvr>
                                        <p:cTn id="26" dur="1" fill="hold">
                                          <p:stCondLst>
                                            <p:cond delay="499"/>
                                          </p:stCondLst>
                                        </p:cTn>
                                        <p:tgtEl>
                                          <p:spTgt spid="921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220"/>
                                        </p:tgtEl>
                                        <p:attrNameLst>
                                          <p:attrName>style.visibility</p:attrName>
                                        </p:attrNameLst>
                                      </p:cBhvr>
                                      <p:to>
                                        <p:strVal val="visible"/>
                                      </p:to>
                                    </p:set>
                                    <p:anim calcmode="lin" valueType="num">
                                      <p:cBhvr additive="base">
                                        <p:cTn id="31" dur="500" fill="hold"/>
                                        <p:tgtEl>
                                          <p:spTgt spid="9220"/>
                                        </p:tgtEl>
                                        <p:attrNameLst>
                                          <p:attrName>ppt_x</p:attrName>
                                        </p:attrNameLst>
                                      </p:cBhvr>
                                      <p:tavLst>
                                        <p:tav tm="0">
                                          <p:val>
                                            <p:strVal val="#ppt_x"/>
                                          </p:val>
                                        </p:tav>
                                        <p:tav tm="100000">
                                          <p:val>
                                            <p:strVal val="#ppt_x"/>
                                          </p:val>
                                        </p:tav>
                                      </p:tavLst>
                                    </p:anim>
                                    <p:anim calcmode="lin" valueType="num">
                                      <p:cBhvr additive="base">
                                        <p:cTn id="32"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9220"/>
                                        </p:tgtEl>
                                        <p:attrNameLst>
                                          <p:attrName>ppt_x</p:attrName>
                                        </p:attrNameLst>
                                      </p:cBhvr>
                                      <p:tavLst>
                                        <p:tav tm="0">
                                          <p:val>
                                            <p:strVal val="ppt_x"/>
                                          </p:val>
                                        </p:tav>
                                        <p:tav tm="100000">
                                          <p:val>
                                            <p:strVal val="ppt_x"/>
                                          </p:val>
                                        </p:tav>
                                      </p:tavLst>
                                    </p:anim>
                                    <p:anim calcmode="lin" valueType="num">
                                      <p:cBhvr additive="base">
                                        <p:cTn id="37" dur="500"/>
                                        <p:tgtEl>
                                          <p:spTgt spid="9220"/>
                                        </p:tgtEl>
                                        <p:attrNameLst>
                                          <p:attrName>ppt_y</p:attrName>
                                        </p:attrNameLst>
                                      </p:cBhvr>
                                      <p:tavLst>
                                        <p:tav tm="0">
                                          <p:val>
                                            <p:strVal val="ppt_y"/>
                                          </p:val>
                                        </p:tav>
                                        <p:tav tm="100000">
                                          <p:val>
                                            <p:strVal val="1+ppt_h/2"/>
                                          </p:val>
                                        </p:tav>
                                      </p:tavLst>
                                    </p:anim>
                                    <p:set>
                                      <p:cBhvr>
                                        <p:cTn id="38" dur="1" fill="hold">
                                          <p:stCondLst>
                                            <p:cond delay="499"/>
                                          </p:stCondLst>
                                        </p:cTn>
                                        <p:tgtEl>
                                          <p:spTgt spid="922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221"/>
                                        </p:tgtEl>
                                        <p:attrNameLst>
                                          <p:attrName>style.visibility</p:attrName>
                                        </p:attrNameLst>
                                      </p:cBhvr>
                                      <p:to>
                                        <p:strVal val="visible"/>
                                      </p:to>
                                    </p:set>
                                    <p:anim calcmode="lin" valueType="num">
                                      <p:cBhvr additive="base">
                                        <p:cTn id="43" dur="500" fill="hold"/>
                                        <p:tgtEl>
                                          <p:spTgt spid="9221"/>
                                        </p:tgtEl>
                                        <p:attrNameLst>
                                          <p:attrName>ppt_x</p:attrName>
                                        </p:attrNameLst>
                                      </p:cBhvr>
                                      <p:tavLst>
                                        <p:tav tm="0">
                                          <p:val>
                                            <p:strVal val="#ppt_x"/>
                                          </p:val>
                                        </p:tav>
                                        <p:tav tm="100000">
                                          <p:val>
                                            <p:strVal val="#ppt_x"/>
                                          </p:val>
                                        </p:tav>
                                      </p:tavLst>
                                    </p:anim>
                                    <p:anim calcmode="lin" valueType="num">
                                      <p:cBhvr additive="base">
                                        <p:cTn id="44" dur="500" fill="hold"/>
                                        <p:tgtEl>
                                          <p:spTgt spid="92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9221"/>
                                        </p:tgtEl>
                                        <p:attrNameLst>
                                          <p:attrName>ppt_x</p:attrName>
                                        </p:attrNameLst>
                                      </p:cBhvr>
                                      <p:tavLst>
                                        <p:tav tm="0">
                                          <p:val>
                                            <p:strVal val="ppt_x"/>
                                          </p:val>
                                        </p:tav>
                                        <p:tav tm="100000">
                                          <p:val>
                                            <p:strVal val="ppt_x"/>
                                          </p:val>
                                        </p:tav>
                                      </p:tavLst>
                                    </p:anim>
                                    <p:anim calcmode="lin" valueType="num">
                                      <p:cBhvr additive="base">
                                        <p:cTn id="49" dur="500"/>
                                        <p:tgtEl>
                                          <p:spTgt spid="9221"/>
                                        </p:tgtEl>
                                        <p:attrNameLst>
                                          <p:attrName>ppt_y</p:attrName>
                                        </p:attrNameLst>
                                      </p:cBhvr>
                                      <p:tavLst>
                                        <p:tav tm="0">
                                          <p:val>
                                            <p:strVal val="ppt_y"/>
                                          </p:val>
                                        </p:tav>
                                        <p:tav tm="100000">
                                          <p:val>
                                            <p:strVal val="1+ppt_h/2"/>
                                          </p:val>
                                        </p:tav>
                                      </p:tavLst>
                                    </p:anim>
                                    <p:set>
                                      <p:cBhvr>
                                        <p:cTn id="50" dur="1" fill="hold">
                                          <p:stCondLst>
                                            <p:cond delay="499"/>
                                          </p:stCondLst>
                                        </p:cTn>
                                        <p:tgtEl>
                                          <p:spTgt spid="922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222"/>
                                        </p:tgtEl>
                                        <p:attrNameLst>
                                          <p:attrName>style.visibility</p:attrName>
                                        </p:attrNameLst>
                                      </p:cBhvr>
                                      <p:to>
                                        <p:strVal val="visible"/>
                                      </p:to>
                                    </p:set>
                                    <p:anim calcmode="lin" valueType="num">
                                      <p:cBhvr additive="base">
                                        <p:cTn id="55" dur="500" fill="hold"/>
                                        <p:tgtEl>
                                          <p:spTgt spid="9222"/>
                                        </p:tgtEl>
                                        <p:attrNameLst>
                                          <p:attrName>ppt_x</p:attrName>
                                        </p:attrNameLst>
                                      </p:cBhvr>
                                      <p:tavLst>
                                        <p:tav tm="0">
                                          <p:val>
                                            <p:strVal val="#ppt_x"/>
                                          </p:val>
                                        </p:tav>
                                        <p:tav tm="100000">
                                          <p:val>
                                            <p:strVal val="#ppt_x"/>
                                          </p:val>
                                        </p:tav>
                                      </p:tavLst>
                                    </p:anim>
                                    <p:anim calcmode="lin" valueType="num">
                                      <p:cBhvr additive="base">
                                        <p:cTn id="56" dur="500" fill="hold"/>
                                        <p:tgtEl>
                                          <p:spTgt spid="922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9222"/>
                                        </p:tgtEl>
                                        <p:attrNameLst>
                                          <p:attrName>ppt_x</p:attrName>
                                        </p:attrNameLst>
                                      </p:cBhvr>
                                      <p:tavLst>
                                        <p:tav tm="0">
                                          <p:val>
                                            <p:strVal val="ppt_x"/>
                                          </p:val>
                                        </p:tav>
                                        <p:tav tm="100000">
                                          <p:val>
                                            <p:strVal val="ppt_x"/>
                                          </p:val>
                                        </p:tav>
                                      </p:tavLst>
                                    </p:anim>
                                    <p:anim calcmode="lin" valueType="num">
                                      <p:cBhvr additive="base">
                                        <p:cTn id="61" dur="500"/>
                                        <p:tgtEl>
                                          <p:spTgt spid="9222"/>
                                        </p:tgtEl>
                                        <p:attrNameLst>
                                          <p:attrName>ppt_y</p:attrName>
                                        </p:attrNameLst>
                                      </p:cBhvr>
                                      <p:tavLst>
                                        <p:tav tm="0">
                                          <p:val>
                                            <p:strVal val="ppt_y"/>
                                          </p:val>
                                        </p:tav>
                                        <p:tav tm="100000">
                                          <p:val>
                                            <p:strVal val="1+ppt_h/2"/>
                                          </p:val>
                                        </p:tav>
                                      </p:tavLst>
                                    </p:anim>
                                    <p:set>
                                      <p:cBhvr>
                                        <p:cTn id="62" dur="1" fill="hold">
                                          <p:stCondLst>
                                            <p:cond delay="499"/>
                                          </p:stCondLst>
                                        </p:cTn>
                                        <p:tgtEl>
                                          <p:spTgt spid="9222"/>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9223"/>
                                        </p:tgtEl>
                                        <p:attrNameLst>
                                          <p:attrName>style.visibility</p:attrName>
                                        </p:attrNameLst>
                                      </p:cBhvr>
                                      <p:to>
                                        <p:strVal val="visible"/>
                                      </p:to>
                                    </p:set>
                                    <p:anim calcmode="lin" valueType="num">
                                      <p:cBhvr additive="base">
                                        <p:cTn id="67" dur="500" fill="hold"/>
                                        <p:tgtEl>
                                          <p:spTgt spid="9223"/>
                                        </p:tgtEl>
                                        <p:attrNameLst>
                                          <p:attrName>ppt_x</p:attrName>
                                        </p:attrNameLst>
                                      </p:cBhvr>
                                      <p:tavLst>
                                        <p:tav tm="0">
                                          <p:val>
                                            <p:strVal val="#ppt_x"/>
                                          </p:val>
                                        </p:tav>
                                        <p:tav tm="100000">
                                          <p:val>
                                            <p:strVal val="#ppt_x"/>
                                          </p:val>
                                        </p:tav>
                                      </p:tavLst>
                                    </p:anim>
                                    <p:anim calcmode="lin" valueType="num">
                                      <p:cBhvr additive="base">
                                        <p:cTn id="68" dur="500" fill="hold"/>
                                        <p:tgtEl>
                                          <p:spTgt spid="922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9223"/>
                                        </p:tgtEl>
                                        <p:attrNameLst>
                                          <p:attrName>ppt_x</p:attrName>
                                        </p:attrNameLst>
                                      </p:cBhvr>
                                      <p:tavLst>
                                        <p:tav tm="0">
                                          <p:val>
                                            <p:strVal val="ppt_x"/>
                                          </p:val>
                                        </p:tav>
                                        <p:tav tm="100000">
                                          <p:val>
                                            <p:strVal val="ppt_x"/>
                                          </p:val>
                                        </p:tav>
                                      </p:tavLst>
                                    </p:anim>
                                    <p:anim calcmode="lin" valueType="num">
                                      <p:cBhvr additive="base">
                                        <p:cTn id="73" dur="500"/>
                                        <p:tgtEl>
                                          <p:spTgt spid="9223"/>
                                        </p:tgtEl>
                                        <p:attrNameLst>
                                          <p:attrName>ppt_y</p:attrName>
                                        </p:attrNameLst>
                                      </p:cBhvr>
                                      <p:tavLst>
                                        <p:tav tm="0">
                                          <p:val>
                                            <p:strVal val="ppt_y"/>
                                          </p:val>
                                        </p:tav>
                                        <p:tav tm="100000">
                                          <p:val>
                                            <p:strVal val="1+ppt_h/2"/>
                                          </p:val>
                                        </p:tav>
                                      </p:tavLst>
                                    </p:anim>
                                    <p:set>
                                      <p:cBhvr>
                                        <p:cTn id="74" dur="1" fill="hold">
                                          <p:stCondLst>
                                            <p:cond delay="499"/>
                                          </p:stCondLst>
                                        </p:cTn>
                                        <p:tgtEl>
                                          <p:spTgt spid="9223"/>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9224"/>
                                        </p:tgtEl>
                                        <p:attrNameLst>
                                          <p:attrName>style.visibility</p:attrName>
                                        </p:attrNameLst>
                                      </p:cBhvr>
                                      <p:to>
                                        <p:strVal val="visible"/>
                                      </p:to>
                                    </p:set>
                                    <p:anim calcmode="lin" valueType="num">
                                      <p:cBhvr additive="base">
                                        <p:cTn id="79" dur="500" fill="hold"/>
                                        <p:tgtEl>
                                          <p:spTgt spid="9224"/>
                                        </p:tgtEl>
                                        <p:attrNameLst>
                                          <p:attrName>ppt_x</p:attrName>
                                        </p:attrNameLst>
                                      </p:cBhvr>
                                      <p:tavLst>
                                        <p:tav tm="0">
                                          <p:val>
                                            <p:strVal val="#ppt_x"/>
                                          </p:val>
                                        </p:tav>
                                        <p:tav tm="100000">
                                          <p:val>
                                            <p:strVal val="#ppt_x"/>
                                          </p:val>
                                        </p:tav>
                                      </p:tavLst>
                                    </p:anim>
                                    <p:anim calcmode="lin" valueType="num">
                                      <p:cBhvr additive="base">
                                        <p:cTn id="80" dur="500" fill="hold"/>
                                        <p:tgtEl>
                                          <p:spTgt spid="92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公共资料</a:t>
            </a:r>
            <a:endParaRPr lang="zh-CN" altLang="en-US" sz="2000" dirty="0"/>
          </a:p>
        </p:txBody>
      </p:sp>
      <p:sp>
        <p:nvSpPr>
          <p:cNvPr id="4" name="TextBox 3"/>
          <p:cNvSpPr txBox="1"/>
          <p:nvPr/>
        </p:nvSpPr>
        <p:spPr>
          <a:xfrm>
            <a:off x="500931" y="1049572"/>
            <a:ext cx="2377441" cy="2862322"/>
          </a:xfrm>
          <a:prstGeom prst="rect">
            <a:avLst/>
          </a:prstGeom>
          <a:noFill/>
        </p:spPr>
        <p:txBody>
          <a:bodyPr wrap="square" rtlCol="0">
            <a:spAutoFit/>
          </a:bodyPr>
          <a:lstStyle/>
          <a:p>
            <a:r>
              <a:rPr lang="zh-CN" altLang="en-US" dirty="0" smtClean="0"/>
              <a:t> 基础设置</a:t>
            </a:r>
            <a:r>
              <a:rPr lang="en-US" altLang="zh-CN" dirty="0" smtClean="0"/>
              <a:t>-</a:t>
            </a:r>
            <a:r>
              <a:rPr lang="zh-CN" altLang="en-US" dirty="0" smtClean="0"/>
              <a:t>公共资料</a:t>
            </a:r>
            <a:endParaRPr lang="en-US" altLang="zh-CN" dirty="0" smtClean="0"/>
          </a:p>
          <a:p>
            <a:r>
              <a:rPr lang="en-US" altLang="zh-CN" dirty="0" smtClean="0"/>
              <a:t>-</a:t>
            </a:r>
            <a:r>
              <a:rPr lang="zh-CN" altLang="en-US" dirty="0" smtClean="0"/>
              <a:t>结算方式</a:t>
            </a:r>
            <a:endParaRPr lang="en-US" altLang="zh-CN" dirty="0" smtClean="0"/>
          </a:p>
          <a:p>
            <a:pPr marL="285750" indent="-285750">
              <a:buFont typeface="Arial" pitchFamily="34" charset="0"/>
              <a:buChar char="•"/>
            </a:pPr>
            <a:r>
              <a:rPr lang="zh-CN" altLang="en-US" dirty="0" smtClean="0"/>
              <a:t>科目设置（银行科目）</a:t>
            </a:r>
            <a:endParaRPr lang="en-US" altLang="zh-CN" dirty="0" smtClean="0"/>
          </a:p>
          <a:p>
            <a:pPr marL="285750" indent="-285750">
              <a:buFont typeface="Arial" pitchFamily="34" charset="0"/>
              <a:buChar char="•"/>
            </a:pPr>
            <a:endParaRPr lang="en-US" altLang="zh-CN" dirty="0" smtClean="0"/>
          </a:p>
          <a:p>
            <a:pPr marL="285750" indent="-285750">
              <a:buFont typeface="Arial" pitchFamily="34" charset="0"/>
              <a:buChar char="•"/>
            </a:pPr>
            <a:endParaRPr lang="en-US" altLang="zh-CN" dirty="0" smtClean="0"/>
          </a:p>
          <a:p>
            <a:pPr marL="285750" indent="-285750">
              <a:buFont typeface="Arial" pitchFamily="34" charset="0"/>
              <a:buChar char="•"/>
            </a:pPr>
            <a:endParaRPr lang="en-US" altLang="zh-CN" dirty="0" smtClean="0"/>
          </a:p>
          <a:p>
            <a:pPr marL="285750" indent="-285750">
              <a:buFont typeface="Arial" pitchFamily="34" charset="0"/>
              <a:buChar char="•"/>
            </a:pPr>
            <a:endParaRPr lang="en-US" altLang="zh-CN" dirty="0" smtClean="0"/>
          </a:p>
          <a:p>
            <a:pPr marL="285750" indent="-285750">
              <a:buFont typeface="Arial" pitchFamily="34" charset="0"/>
              <a:buChar char="•"/>
            </a:pPr>
            <a:endParaRPr lang="en-US" altLang="zh-CN" dirty="0" smtClean="0"/>
          </a:p>
          <a:p>
            <a:endParaRPr lang="en-US" altLang="zh-CN" dirty="0" smtClean="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6527" y="1542133"/>
            <a:ext cx="4720763" cy="154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6526" y="500270"/>
            <a:ext cx="4720763"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029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ppt_x"/>
                                          </p:val>
                                        </p:tav>
                                        <p:tav tm="100000">
                                          <p:val>
                                            <p:strVal val="#ppt_x"/>
                                          </p:val>
                                        </p:tav>
                                      </p:tavLst>
                                    </p:anim>
                                    <p:anim calcmode="lin" valueType="num">
                                      <p:cBhvr additive="base">
                                        <p:cTn id="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0242"/>
                                        </p:tgtEl>
                                        <p:attrNameLst>
                                          <p:attrName>ppt_x</p:attrName>
                                        </p:attrNameLst>
                                      </p:cBhvr>
                                      <p:tavLst>
                                        <p:tav tm="0">
                                          <p:val>
                                            <p:strVal val="ppt_x"/>
                                          </p:val>
                                        </p:tav>
                                        <p:tav tm="100000">
                                          <p:val>
                                            <p:strVal val="ppt_x"/>
                                          </p:val>
                                        </p:tav>
                                      </p:tavLst>
                                    </p:anim>
                                    <p:anim calcmode="lin" valueType="num">
                                      <p:cBhvr additive="base">
                                        <p:cTn id="13" dur="500"/>
                                        <p:tgtEl>
                                          <p:spTgt spid="10242"/>
                                        </p:tgtEl>
                                        <p:attrNameLst>
                                          <p:attrName>ppt_y</p:attrName>
                                        </p:attrNameLst>
                                      </p:cBhvr>
                                      <p:tavLst>
                                        <p:tav tm="0">
                                          <p:val>
                                            <p:strVal val="ppt_y"/>
                                          </p:val>
                                        </p:tav>
                                        <p:tav tm="100000">
                                          <p:val>
                                            <p:strVal val="1+ppt_h/2"/>
                                          </p:val>
                                        </p:tav>
                                      </p:tavLst>
                                    </p:anim>
                                    <p:set>
                                      <p:cBhvr>
                                        <p:cTn id="14" dur="1" fill="hold">
                                          <p:stCondLst>
                                            <p:cond delay="499"/>
                                          </p:stCondLst>
                                        </p:cTn>
                                        <p:tgtEl>
                                          <p:spTgt spid="1024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43"/>
                                        </p:tgtEl>
                                        <p:attrNameLst>
                                          <p:attrName>style.visibility</p:attrName>
                                        </p:attrNameLst>
                                      </p:cBhvr>
                                      <p:to>
                                        <p:strVal val="visible"/>
                                      </p:to>
                                    </p:set>
                                    <p:anim calcmode="lin" valueType="num">
                                      <p:cBhvr additive="base">
                                        <p:cTn id="19" dur="500" fill="hold"/>
                                        <p:tgtEl>
                                          <p:spTgt spid="10243"/>
                                        </p:tgtEl>
                                        <p:attrNameLst>
                                          <p:attrName>ppt_x</p:attrName>
                                        </p:attrNameLst>
                                      </p:cBhvr>
                                      <p:tavLst>
                                        <p:tav tm="0">
                                          <p:val>
                                            <p:strVal val="#ppt_x"/>
                                          </p:val>
                                        </p:tav>
                                        <p:tav tm="100000">
                                          <p:val>
                                            <p:strVal val="#ppt_x"/>
                                          </p:val>
                                        </p:tav>
                                      </p:tavLst>
                                    </p:anim>
                                    <p:anim calcmode="lin" valueType="num">
                                      <p:cBhvr additive="base">
                                        <p:cTn id="20" dur="500" fill="hold"/>
                                        <p:tgtEl>
                                          <p:spTgt spid="102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财务基础资料</a:t>
            </a:r>
            <a:endParaRPr lang="zh-CN" altLang="en-US" sz="2000" dirty="0"/>
          </a:p>
        </p:txBody>
      </p:sp>
      <p:sp>
        <p:nvSpPr>
          <p:cNvPr id="4" name="TextBox 3"/>
          <p:cNvSpPr txBox="1"/>
          <p:nvPr/>
        </p:nvSpPr>
        <p:spPr>
          <a:xfrm>
            <a:off x="500931" y="1049572"/>
            <a:ext cx="2377441" cy="2585323"/>
          </a:xfrm>
          <a:prstGeom prst="rect">
            <a:avLst/>
          </a:prstGeom>
          <a:noFill/>
        </p:spPr>
        <p:txBody>
          <a:bodyPr wrap="square" rtlCol="0">
            <a:spAutoFit/>
          </a:bodyPr>
          <a:lstStyle/>
          <a:p>
            <a:r>
              <a:rPr lang="zh-CN" altLang="en-US" dirty="0" smtClean="0"/>
              <a:t> 基础设置</a:t>
            </a:r>
            <a:r>
              <a:rPr lang="en-US" altLang="zh-CN" dirty="0" smtClean="0"/>
              <a:t>-</a:t>
            </a:r>
            <a:r>
              <a:rPr lang="zh-CN" altLang="en-US" dirty="0" smtClean="0"/>
              <a:t>财务资料</a:t>
            </a:r>
            <a:endParaRPr lang="en-US" altLang="zh-CN" dirty="0" smtClean="0"/>
          </a:p>
          <a:p>
            <a:pPr marL="285750" indent="-285750">
              <a:buFont typeface="Arial" pitchFamily="34" charset="0"/>
              <a:buChar char="•"/>
            </a:pPr>
            <a:r>
              <a:rPr lang="zh-CN" altLang="en-US" dirty="0" smtClean="0"/>
              <a:t>会计科目</a:t>
            </a:r>
            <a:endParaRPr lang="en-US" altLang="zh-CN" dirty="0" smtClean="0"/>
          </a:p>
          <a:p>
            <a:pPr marL="285750" indent="-285750">
              <a:buFont typeface="Arial" pitchFamily="34" charset="0"/>
              <a:buChar char="•"/>
            </a:pPr>
            <a:r>
              <a:rPr lang="zh-CN" altLang="en-US" dirty="0"/>
              <a:t>凭证</a:t>
            </a:r>
            <a:r>
              <a:rPr lang="zh-CN" altLang="en-US" dirty="0" smtClean="0"/>
              <a:t>字</a:t>
            </a:r>
            <a:endParaRPr lang="en-US" altLang="zh-CN" dirty="0" smtClean="0"/>
          </a:p>
          <a:p>
            <a:pPr marL="285750" indent="-285750">
              <a:buFont typeface="Arial" pitchFamily="34" charset="0"/>
              <a:buChar char="•"/>
            </a:pPr>
            <a:r>
              <a:rPr lang="zh-CN" altLang="en-US" dirty="0" smtClean="0"/>
              <a:t>凭证模板</a:t>
            </a:r>
            <a:endParaRPr lang="en-US" altLang="zh-CN" dirty="0" smtClean="0"/>
          </a:p>
          <a:p>
            <a:pPr marL="285750" indent="-285750">
              <a:buFont typeface="Arial" pitchFamily="34" charset="0"/>
              <a:buChar char="•"/>
            </a:pPr>
            <a:endParaRPr lang="en-US" altLang="zh-CN" dirty="0" smtClean="0"/>
          </a:p>
          <a:p>
            <a:pPr marL="285750" indent="-285750">
              <a:buFont typeface="Arial" pitchFamily="34" charset="0"/>
              <a:buChar char="•"/>
            </a:pPr>
            <a:endParaRPr lang="en-US" altLang="zh-CN" dirty="0" smtClean="0"/>
          </a:p>
          <a:p>
            <a:pPr marL="285750" indent="-285750">
              <a:buFont typeface="Arial" pitchFamily="34" charset="0"/>
              <a:buChar char="•"/>
            </a:pPr>
            <a:endParaRPr lang="en-US" altLang="zh-CN" dirty="0" smtClean="0"/>
          </a:p>
          <a:p>
            <a:pPr marL="285750" indent="-285750">
              <a:buFont typeface="Arial" pitchFamily="34" charset="0"/>
              <a:buChar char="•"/>
            </a:pPr>
            <a:endParaRPr lang="en-US" altLang="zh-CN" dirty="0" smtClean="0"/>
          </a:p>
          <a:p>
            <a:endParaRPr lang="en-US" altLang="zh-CN" dirty="0" smtClean="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8372" y="597341"/>
            <a:ext cx="5710362" cy="4282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6452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财务基础资料</a:t>
            </a:r>
            <a:endParaRPr lang="zh-CN" altLang="en-US" sz="2000" dirty="0"/>
          </a:p>
        </p:txBody>
      </p:sp>
      <p:sp>
        <p:nvSpPr>
          <p:cNvPr id="4" name="TextBox 3"/>
          <p:cNvSpPr txBox="1"/>
          <p:nvPr/>
        </p:nvSpPr>
        <p:spPr>
          <a:xfrm>
            <a:off x="500931" y="1049572"/>
            <a:ext cx="2377441" cy="3139321"/>
          </a:xfrm>
          <a:prstGeom prst="rect">
            <a:avLst/>
          </a:prstGeom>
          <a:noFill/>
        </p:spPr>
        <p:txBody>
          <a:bodyPr wrap="square" rtlCol="0">
            <a:spAutoFit/>
          </a:bodyPr>
          <a:lstStyle/>
          <a:p>
            <a:r>
              <a:rPr lang="zh-CN" altLang="en-US" dirty="0" smtClean="0"/>
              <a:t> 基础设置</a:t>
            </a:r>
            <a:r>
              <a:rPr lang="en-US" altLang="zh-CN" dirty="0" smtClean="0"/>
              <a:t>-</a:t>
            </a:r>
            <a:r>
              <a:rPr lang="zh-CN" altLang="en-US" dirty="0" smtClean="0"/>
              <a:t>财务资料</a:t>
            </a:r>
            <a:r>
              <a:rPr lang="en-US" altLang="zh-CN" dirty="0" smtClean="0"/>
              <a:t>-</a:t>
            </a:r>
            <a:r>
              <a:rPr lang="zh-CN" altLang="en-US" dirty="0" smtClean="0"/>
              <a:t>会计科目</a:t>
            </a:r>
            <a:endParaRPr lang="en-US" altLang="zh-CN" dirty="0" smtClean="0"/>
          </a:p>
          <a:p>
            <a:pPr marL="285750" indent="-285750">
              <a:buFont typeface="Arial" pitchFamily="34" charset="0"/>
              <a:buChar char="•"/>
            </a:pPr>
            <a:r>
              <a:rPr lang="zh-CN" altLang="en-US" dirty="0" smtClean="0"/>
              <a:t>查看科目制度（核算项目和报表）</a:t>
            </a:r>
            <a:endParaRPr lang="en-US" altLang="zh-CN" dirty="0" smtClean="0"/>
          </a:p>
          <a:p>
            <a:pPr marL="285750" indent="-285750">
              <a:buFont typeface="Arial" pitchFamily="34" charset="0"/>
              <a:buChar char="•"/>
            </a:pPr>
            <a:r>
              <a:rPr lang="zh-CN" altLang="en-US" dirty="0" smtClean="0"/>
              <a:t>科目分类</a:t>
            </a:r>
            <a:endParaRPr lang="en-US" altLang="zh-CN" dirty="0" smtClean="0"/>
          </a:p>
          <a:p>
            <a:pPr marL="285750" indent="-285750">
              <a:buFont typeface="Arial" pitchFamily="34" charset="0"/>
              <a:buChar char="•"/>
            </a:pPr>
            <a:r>
              <a:rPr lang="zh-CN" altLang="en-US" dirty="0" smtClean="0"/>
              <a:t>科目属性</a:t>
            </a:r>
            <a:endParaRPr lang="en-US" altLang="zh-CN" dirty="0" smtClean="0"/>
          </a:p>
          <a:p>
            <a:pPr marL="285750" indent="-285750">
              <a:buFont typeface="Arial" pitchFamily="34" charset="0"/>
              <a:buChar char="•"/>
            </a:pPr>
            <a:endParaRPr lang="en-US" altLang="zh-CN" dirty="0" smtClean="0"/>
          </a:p>
          <a:p>
            <a:pPr marL="285750" indent="-285750">
              <a:buFont typeface="Arial" pitchFamily="34" charset="0"/>
              <a:buChar char="•"/>
            </a:pPr>
            <a:endParaRPr lang="en-US" altLang="zh-CN" dirty="0" smtClean="0"/>
          </a:p>
          <a:p>
            <a:pPr marL="285750" indent="-285750">
              <a:buFont typeface="Arial" pitchFamily="34" charset="0"/>
              <a:buChar char="•"/>
            </a:pPr>
            <a:endParaRPr lang="en-US" altLang="zh-CN" dirty="0" smtClean="0"/>
          </a:p>
          <a:p>
            <a:pPr marL="285750" indent="-285750">
              <a:buFont typeface="Arial" pitchFamily="34" charset="0"/>
              <a:buChar char="•"/>
            </a:pPr>
            <a:endParaRPr lang="en-US" altLang="zh-CN" dirty="0" smtClean="0"/>
          </a:p>
          <a:p>
            <a:endParaRPr lang="en-US" altLang="zh-CN" dirty="0" smtClean="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8985" y="596347"/>
            <a:ext cx="5669291" cy="4260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70237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财务基础资料</a:t>
            </a:r>
            <a:endParaRPr lang="zh-CN" altLang="en-US" sz="2000" dirty="0"/>
          </a:p>
        </p:txBody>
      </p:sp>
      <p:sp>
        <p:nvSpPr>
          <p:cNvPr id="4" name="TextBox 3"/>
          <p:cNvSpPr txBox="1"/>
          <p:nvPr/>
        </p:nvSpPr>
        <p:spPr>
          <a:xfrm>
            <a:off x="500931" y="1049572"/>
            <a:ext cx="2377441" cy="2862322"/>
          </a:xfrm>
          <a:prstGeom prst="rect">
            <a:avLst/>
          </a:prstGeom>
          <a:noFill/>
        </p:spPr>
        <p:txBody>
          <a:bodyPr wrap="square" rtlCol="0">
            <a:spAutoFit/>
          </a:bodyPr>
          <a:lstStyle/>
          <a:p>
            <a:r>
              <a:rPr lang="zh-CN" altLang="en-US" dirty="0" smtClean="0"/>
              <a:t> 基础设置</a:t>
            </a:r>
            <a:r>
              <a:rPr lang="en-US" altLang="zh-CN" dirty="0" smtClean="0"/>
              <a:t>-</a:t>
            </a:r>
            <a:r>
              <a:rPr lang="zh-CN" altLang="en-US" dirty="0" smtClean="0"/>
              <a:t>财务资料</a:t>
            </a:r>
            <a:r>
              <a:rPr lang="en-US" altLang="zh-CN" dirty="0" smtClean="0"/>
              <a:t>-</a:t>
            </a:r>
            <a:r>
              <a:rPr lang="zh-CN" altLang="en-US" dirty="0" smtClean="0"/>
              <a:t>会计科目</a:t>
            </a:r>
            <a:endParaRPr lang="en-US" altLang="zh-CN" dirty="0" smtClean="0"/>
          </a:p>
          <a:p>
            <a:pPr marL="285750" indent="-285750">
              <a:buFont typeface="Arial" pitchFamily="34" charset="0"/>
              <a:buChar char="•"/>
            </a:pPr>
            <a:r>
              <a:rPr lang="zh-CN" altLang="en-US" dirty="0" smtClean="0"/>
              <a:t>查看科目制度</a:t>
            </a:r>
            <a:endParaRPr lang="en-US" altLang="zh-CN" dirty="0" smtClean="0"/>
          </a:p>
          <a:p>
            <a:pPr marL="285750" indent="-285750">
              <a:buFont typeface="Arial" pitchFamily="34" charset="0"/>
              <a:buChar char="•"/>
            </a:pPr>
            <a:r>
              <a:rPr lang="zh-CN" altLang="en-US" dirty="0" smtClean="0"/>
              <a:t>科目分类（</a:t>
            </a:r>
            <a:r>
              <a:rPr lang="en-US" altLang="zh-CN" dirty="0" smtClean="0"/>
              <a:t>7</a:t>
            </a:r>
            <a:r>
              <a:rPr lang="zh-CN" altLang="en-US" dirty="0" smtClean="0"/>
              <a:t>类）</a:t>
            </a:r>
            <a:endParaRPr lang="en-US" altLang="zh-CN" dirty="0" smtClean="0"/>
          </a:p>
          <a:p>
            <a:pPr marL="285750" indent="-285750">
              <a:buFont typeface="Arial" pitchFamily="34" charset="0"/>
              <a:buChar char="•"/>
            </a:pPr>
            <a:r>
              <a:rPr lang="zh-CN" altLang="en-US" dirty="0" smtClean="0"/>
              <a:t>科目属性</a:t>
            </a:r>
            <a:endParaRPr lang="en-US" altLang="zh-CN" dirty="0" smtClean="0"/>
          </a:p>
          <a:p>
            <a:pPr marL="285750" indent="-285750">
              <a:buFont typeface="Arial" pitchFamily="34" charset="0"/>
              <a:buChar char="•"/>
            </a:pPr>
            <a:endParaRPr lang="en-US" altLang="zh-CN" dirty="0" smtClean="0"/>
          </a:p>
          <a:p>
            <a:pPr marL="285750" indent="-285750">
              <a:buFont typeface="Arial" pitchFamily="34" charset="0"/>
              <a:buChar char="•"/>
            </a:pPr>
            <a:endParaRPr lang="en-US" altLang="zh-CN" dirty="0" smtClean="0"/>
          </a:p>
          <a:p>
            <a:pPr marL="285750" indent="-285750">
              <a:buFont typeface="Arial" pitchFamily="34" charset="0"/>
              <a:buChar char="•"/>
            </a:pPr>
            <a:endParaRPr lang="en-US" altLang="zh-CN" dirty="0" smtClean="0"/>
          </a:p>
          <a:p>
            <a:pPr marL="285750" indent="-285750">
              <a:buFont typeface="Arial" pitchFamily="34" charset="0"/>
              <a:buChar char="•"/>
            </a:pPr>
            <a:endParaRPr lang="en-US" altLang="zh-CN" dirty="0" smtClean="0"/>
          </a:p>
          <a:p>
            <a:endParaRPr lang="en-US" altLang="zh-CN" dirty="0" smtClean="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1709" y="1598212"/>
            <a:ext cx="3593935" cy="147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781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ppt_x"/>
                                          </p:val>
                                        </p:tav>
                                        <p:tav tm="100000">
                                          <p:val>
                                            <p:strVal val="#ppt_x"/>
                                          </p:val>
                                        </p:tav>
                                      </p:tavLst>
                                    </p:anim>
                                    <p:anim calcmode="lin" valueType="num">
                                      <p:cBhvr additive="base">
                                        <p:cTn id="8"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财务基础资料</a:t>
            </a:r>
            <a:endParaRPr lang="zh-CN" altLang="en-US" sz="2000" dirty="0"/>
          </a:p>
        </p:txBody>
      </p:sp>
      <p:sp>
        <p:nvSpPr>
          <p:cNvPr id="4" name="TextBox 3"/>
          <p:cNvSpPr txBox="1"/>
          <p:nvPr/>
        </p:nvSpPr>
        <p:spPr>
          <a:xfrm>
            <a:off x="500931" y="1049572"/>
            <a:ext cx="2377441" cy="3693319"/>
          </a:xfrm>
          <a:prstGeom prst="rect">
            <a:avLst/>
          </a:prstGeom>
          <a:noFill/>
        </p:spPr>
        <p:txBody>
          <a:bodyPr wrap="square" rtlCol="0">
            <a:spAutoFit/>
          </a:bodyPr>
          <a:lstStyle/>
          <a:p>
            <a:r>
              <a:rPr lang="zh-CN" altLang="en-US" dirty="0" smtClean="0"/>
              <a:t> 基础设置</a:t>
            </a:r>
            <a:r>
              <a:rPr lang="en-US" altLang="zh-CN" dirty="0" smtClean="0"/>
              <a:t>-</a:t>
            </a:r>
            <a:r>
              <a:rPr lang="zh-CN" altLang="en-US" dirty="0" smtClean="0"/>
              <a:t>财务资料</a:t>
            </a:r>
            <a:r>
              <a:rPr lang="en-US" altLang="zh-CN" dirty="0" smtClean="0"/>
              <a:t>-</a:t>
            </a:r>
            <a:r>
              <a:rPr lang="zh-CN" altLang="en-US" dirty="0" smtClean="0"/>
              <a:t>会计科目</a:t>
            </a:r>
            <a:endParaRPr lang="en-US" altLang="zh-CN" dirty="0" smtClean="0"/>
          </a:p>
          <a:p>
            <a:pPr marL="285750" indent="-285750">
              <a:buFont typeface="Arial" pitchFamily="34" charset="0"/>
              <a:buChar char="•"/>
            </a:pPr>
            <a:r>
              <a:rPr lang="zh-CN" altLang="en-US" dirty="0" smtClean="0"/>
              <a:t>查看科目制度</a:t>
            </a:r>
            <a:endParaRPr lang="en-US" altLang="zh-CN" dirty="0" smtClean="0"/>
          </a:p>
          <a:p>
            <a:pPr marL="285750" indent="-285750">
              <a:buFont typeface="Arial" pitchFamily="34" charset="0"/>
              <a:buChar char="•"/>
            </a:pPr>
            <a:r>
              <a:rPr lang="zh-CN" altLang="en-US" dirty="0" smtClean="0"/>
              <a:t>科目分类</a:t>
            </a:r>
            <a:endParaRPr lang="en-US" altLang="zh-CN" dirty="0" smtClean="0"/>
          </a:p>
          <a:p>
            <a:pPr marL="285750" indent="-285750">
              <a:buFont typeface="Arial" pitchFamily="34" charset="0"/>
              <a:buChar char="•"/>
            </a:pPr>
            <a:r>
              <a:rPr lang="zh-CN" altLang="en-US" dirty="0" smtClean="0"/>
              <a:t>科目属性</a:t>
            </a:r>
            <a:r>
              <a:rPr lang="en-US" altLang="zh-CN" dirty="0" smtClean="0"/>
              <a:t>(</a:t>
            </a:r>
            <a:r>
              <a:rPr lang="zh-CN" altLang="en-US" dirty="0" smtClean="0"/>
              <a:t>科目类别、明细科目设置、外币核算、期末调汇、参数</a:t>
            </a:r>
            <a:r>
              <a:rPr lang="en-US" altLang="zh-CN" dirty="0" smtClean="0"/>
              <a:t>)</a:t>
            </a:r>
          </a:p>
          <a:p>
            <a:pPr marL="285750" indent="-285750">
              <a:buFont typeface="Arial" pitchFamily="34" charset="0"/>
              <a:buChar char="•"/>
            </a:pPr>
            <a:endParaRPr lang="en-US" altLang="zh-CN" dirty="0" smtClean="0"/>
          </a:p>
          <a:p>
            <a:pPr marL="285750" indent="-285750">
              <a:buFont typeface="Arial" pitchFamily="34" charset="0"/>
              <a:buChar char="•"/>
            </a:pPr>
            <a:endParaRPr lang="en-US" altLang="zh-CN" dirty="0" smtClean="0"/>
          </a:p>
          <a:p>
            <a:pPr marL="285750" indent="-285750">
              <a:buFont typeface="Arial" pitchFamily="34" charset="0"/>
              <a:buChar char="•"/>
            </a:pPr>
            <a:endParaRPr lang="en-US" altLang="zh-CN" dirty="0" smtClean="0"/>
          </a:p>
          <a:p>
            <a:pPr marL="285750" indent="-285750">
              <a:buFont typeface="Arial" pitchFamily="34" charset="0"/>
              <a:buChar char="•"/>
            </a:pPr>
            <a:endParaRPr lang="en-US" altLang="zh-CN" dirty="0" smtClean="0"/>
          </a:p>
          <a:p>
            <a:endParaRPr lang="en-US" altLang="zh-CN" dirty="0" smtClean="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6309" y="621271"/>
            <a:ext cx="4133850"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0060" y="621271"/>
            <a:ext cx="4133850"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031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additive="base">
                                        <p:cTn id="7" dur="500" fill="hold"/>
                                        <p:tgtEl>
                                          <p:spTgt spid="14339"/>
                                        </p:tgtEl>
                                        <p:attrNameLst>
                                          <p:attrName>ppt_x</p:attrName>
                                        </p:attrNameLst>
                                      </p:cBhvr>
                                      <p:tavLst>
                                        <p:tav tm="0">
                                          <p:val>
                                            <p:strVal val="#ppt_x"/>
                                          </p:val>
                                        </p:tav>
                                        <p:tav tm="100000">
                                          <p:val>
                                            <p:strVal val="#ppt_x"/>
                                          </p:val>
                                        </p:tav>
                                      </p:tavLst>
                                    </p:anim>
                                    <p:anim calcmode="lin" valueType="num">
                                      <p:cBhvr additive="base">
                                        <p:cTn id="8" dur="500" fill="hold"/>
                                        <p:tgtEl>
                                          <p:spTgt spid="143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4339"/>
                                        </p:tgtEl>
                                        <p:attrNameLst>
                                          <p:attrName>ppt_x</p:attrName>
                                        </p:attrNameLst>
                                      </p:cBhvr>
                                      <p:tavLst>
                                        <p:tav tm="0">
                                          <p:val>
                                            <p:strVal val="ppt_x"/>
                                          </p:val>
                                        </p:tav>
                                        <p:tav tm="100000">
                                          <p:val>
                                            <p:strVal val="ppt_x"/>
                                          </p:val>
                                        </p:tav>
                                      </p:tavLst>
                                    </p:anim>
                                    <p:anim calcmode="lin" valueType="num">
                                      <p:cBhvr additive="base">
                                        <p:cTn id="13" dur="500"/>
                                        <p:tgtEl>
                                          <p:spTgt spid="14339"/>
                                        </p:tgtEl>
                                        <p:attrNameLst>
                                          <p:attrName>ppt_y</p:attrName>
                                        </p:attrNameLst>
                                      </p:cBhvr>
                                      <p:tavLst>
                                        <p:tav tm="0">
                                          <p:val>
                                            <p:strVal val="ppt_y"/>
                                          </p:val>
                                        </p:tav>
                                        <p:tav tm="100000">
                                          <p:val>
                                            <p:strVal val="1+ppt_h/2"/>
                                          </p:val>
                                        </p:tav>
                                      </p:tavLst>
                                    </p:anim>
                                    <p:set>
                                      <p:cBhvr>
                                        <p:cTn id="14" dur="1" fill="hold">
                                          <p:stCondLst>
                                            <p:cond delay="499"/>
                                          </p:stCondLst>
                                        </p:cTn>
                                        <p:tgtEl>
                                          <p:spTgt spid="1433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additive="base">
                                        <p:cTn id="19" dur="500" fill="hold"/>
                                        <p:tgtEl>
                                          <p:spTgt spid="3074"/>
                                        </p:tgtEl>
                                        <p:attrNameLst>
                                          <p:attrName>ppt_x</p:attrName>
                                        </p:attrNameLst>
                                      </p:cBhvr>
                                      <p:tavLst>
                                        <p:tav tm="0">
                                          <p:val>
                                            <p:strVal val="#ppt_x"/>
                                          </p:val>
                                        </p:tav>
                                        <p:tav tm="100000">
                                          <p:val>
                                            <p:strVal val="#ppt_x"/>
                                          </p:val>
                                        </p:tav>
                                      </p:tavLst>
                                    </p:anim>
                                    <p:anim calcmode="lin" valueType="num">
                                      <p:cBhvr additive="base">
                                        <p:cTn id="20"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财务基础资料</a:t>
            </a:r>
            <a:endParaRPr lang="zh-CN" altLang="en-US" sz="2000" dirty="0"/>
          </a:p>
        </p:txBody>
      </p:sp>
      <p:sp>
        <p:nvSpPr>
          <p:cNvPr id="4" name="TextBox 3"/>
          <p:cNvSpPr txBox="1"/>
          <p:nvPr/>
        </p:nvSpPr>
        <p:spPr>
          <a:xfrm>
            <a:off x="500930" y="834887"/>
            <a:ext cx="2377441" cy="4862870"/>
          </a:xfrm>
          <a:prstGeom prst="rect">
            <a:avLst/>
          </a:prstGeom>
          <a:noFill/>
        </p:spPr>
        <p:txBody>
          <a:bodyPr wrap="square" rtlCol="0">
            <a:spAutoFit/>
          </a:bodyPr>
          <a:lstStyle/>
          <a:p>
            <a:r>
              <a:rPr lang="zh-CN" altLang="en-US" dirty="0" smtClean="0"/>
              <a:t> 基础设置</a:t>
            </a:r>
            <a:r>
              <a:rPr lang="en-US" altLang="zh-CN" dirty="0" smtClean="0"/>
              <a:t>-</a:t>
            </a:r>
            <a:r>
              <a:rPr lang="zh-CN" altLang="en-US" dirty="0" smtClean="0"/>
              <a:t>财务资料</a:t>
            </a:r>
            <a:r>
              <a:rPr lang="en-US" altLang="zh-CN" dirty="0" smtClean="0"/>
              <a:t>-</a:t>
            </a:r>
            <a:r>
              <a:rPr lang="zh-CN" altLang="en-US" dirty="0" smtClean="0"/>
              <a:t>会计科目</a:t>
            </a:r>
            <a:endParaRPr lang="en-US" altLang="zh-CN" dirty="0" smtClean="0"/>
          </a:p>
          <a:p>
            <a:pPr marL="285750" indent="-285750">
              <a:buFont typeface="Arial" pitchFamily="34" charset="0"/>
              <a:buChar char="•"/>
            </a:pPr>
            <a:r>
              <a:rPr lang="zh-CN" altLang="en-US" dirty="0" smtClean="0"/>
              <a:t>查看科目制度</a:t>
            </a:r>
            <a:endParaRPr lang="en-US" altLang="zh-CN" dirty="0" smtClean="0"/>
          </a:p>
          <a:p>
            <a:pPr marL="285750" indent="-285750">
              <a:buFont typeface="Arial" pitchFamily="34" charset="0"/>
              <a:buChar char="•"/>
            </a:pPr>
            <a:r>
              <a:rPr lang="zh-CN" altLang="en-US" dirty="0" smtClean="0"/>
              <a:t>科目分类</a:t>
            </a:r>
            <a:endParaRPr lang="en-US" altLang="zh-CN" dirty="0" smtClean="0"/>
          </a:p>
          <a:p>
            <a:pPr marL="285750" indent="-285750">
              <a:buFont typeface="Arial" pitchFamily="34" charset="0"/>
              <a:buChar char="•"/>
            </a:pPr>
            <a:r>
              <a:rPr lang="zh-CN" altLang="en-US" dirty="0" smtClean="0"/>
              <a:t>科目属性</a:t>
            </a:r>
            <a:r>
              <a:rPr lang="en-US" altLang="zh-CN" dirty="0" smtClean="0"/>
              <a:t>(</a:t>
            </a:r>
            <a:r>
              <a:rPr lang="zh-CN" altLang="en-US" dirty="0" smtClean="0"/>
              <a:t>科目类别、外币核算、期末调汇、参数</a:t>
            </a:r>
            <a:r>
              <a:rPr lang="en-US" altLang="zh-CN" dirty="0" smtClean="0"/>
              <a:t>)</a:t>
            </a:r>
          </a:p>
          <a:p>
            <a:pPr marL="285750" indent="-285750">
              <a:buFont typeface="Arial" pitchFamily="34" charset="0"/>
              <a:buChar char="•"/>
            </a:pPr>
            <a:endParaRPr lang="en-US" altLang="zh-CN" dirty="0" smtClean="0"/>
          </a:p>
          <a:p>
            <a:r>
              <a:rPr lang="zh-CN" altLang="en-US" sz="1600" b="1" dirty="0" smtClean="0">
                <a:solidFill>
                  <a:srgbClr val="FF0000"/>
                </a:solidFill>
              </a:rPr>
              <a:t>注意：科目已有业务发生，科目属性中的外币核算只能修改为核算所有币别</a:t>
            </a:r>
            <a:endParaRPr lang="en-US" altLang="zh-CN" sz="1600" b="1" dirty="0" smtClean="0">
              <a:solidFill>
                <a:srgbClr val="FF0000"/>
              </a:solidFill>
            </a:endParaRPr>
          </a:p>
          <a:p>
            <a:endParaRPr lang="en-US" altLang="zh-CN" sz="1600" b="1" dirty="0">
              <a:solidFill>
                <a:srgbClr val="FF0000"/>
              </a:solidFill>
            </a:endParaRPr>
          </a:p>
          <a:p>
            <a:r>
              <a:rPr lang="zh-CN" altLang="en-US" sz="1600" b="1" dirty="0" smtClean="0">
                <a:solidFill>
                  <a:srgbClr val="FF0000"/>
                </a:solidFill>
              </a:rPr>
              <a:t>核算外币</a:t>
            </a:r>
            <a:r>
              <a:rPr lang="en-US" altLang="zh-CN" sz="1600" b="1" dirty="0" smtClean="0">
                <a:solidFill>
                  <a:srgbClr val="FF0000"/>
                </a:solidFill>
              </a:rPr>
              <a:t>+</a:t>
            </a:r>
            <a:r>
              <a:rPr lang="zh-CN" altLang="en-US" sz="1600" b="1" dirty="0" smtClean="0">
                <a:solidFill>
                  <a:srgbClr val="FF0000"/>
                </a:solidFill>
              </a:rPr>
              <a:t>期末调汇</a:t>
            </a:r>
            <a:r>
              <a:rPr lang="en-US" altLang="zh-CN" sz="1600" b="1" dirty="0" smtClean="0">
                <a:solidFill>
                  <a:srgbClr val="FF0000"/>
                </a:solidFill>
              </a:rPr>
              <a:t>+</a:t>
            </a:r>
            <a:r>
              <a:rPr lang="zh-CN" altLang="en-US" sz="1600" b="1" dirty="0" smtClean="0">
                <a:solidFill>
                  <a:srgbClr val="FF0000"/>
                </a:solidFill>
              </a:rPr>
              <a:t>过账凭证</a:t>
            </a:r>
            <a:r>
              <a:rPr lang="en-US" altLang="zh-CN" sz="1600" b="1" dirty="0" smtClean="0">
                <a:solidFill>
                  <a:srgbClr val="FF0000"/>
                </a:solidFill>
              </a:rPr>
              <a:t>+</a:t>
            </a:r>
            <a:r>
              <a:rPr lang="zh-CN" altLang="en-US" sz="1600" b="1" dirty="0" smtClean="0">
                <a:solidFill>
                  <a:srgbClr val="FF0000"/>
                </a:solidFill>
              </a:rPr>
              <a:t>汇率差</a:t>
            </a:r>
            <a:endParaRPr lang="en-US" altLang="zh-CN" sz="1600" b="1" dirty="0" smtClean="0">
              <a:solidFill>
                <a:srgbClr val="FF0000"/>
              </a:solidFill>
            </a:endParaRPr>
          </a:p>
          <a:p>
            <a:pPr marL="285750" indent="-285750">
              <a:buFont typeface="Arial" pitchFamily="34" charset="0"/>
              <a:buChar char="•"/>
            </a:pPr>
            <a:endParaRPr lang="en-US" altLang="zh-CN" dirty="0" smtClean="0"/>
          </a:p>
          <a:p>
            <a:pPr marL="285750" indent="-285750">
              <a:buFont typeface="Arial" pitchFamily="34" charset="0"/>
              <a:buChar char="•"/>
            </a:pPr>
            <a:endParaRPr lang="en-US" altLang="zh-CN" dirty="0" smtClean="0"/>
          </a:p>
          <a:p>
            <a:endParaRPr lang="en-US" altLang="zh-CN" dirty="0" smtClean="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3916" y="547978"/>
            <a:ext cx="4133850"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2432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财务基础资料</a:t>
            </a:r>
            <a:endParaRPr lang="zh-CN" altLang="en-US" sz="2000" dirty="0"/>
          </a:p>
        </p:txBody>
      </p:sp>
      <p:sp>
        <p:nvSpPr>
          <p:cNvPr id="4" name="TextBox 3"/>
          <p:cNvSpPr txBox="1"/>
          <p:nvPr/>
        </p:nvSpPr>
        <p:spPr>
          <a:xfrm>
            <a:off x="500930" y="834887"/>
            <a:ext cx="2377441" cy="3139321"/>
          </a:xfrm>
          <a:prstGeom prst="rect">
            <a:avLst/>
          </a:prstGeom>
          <a:noFill/>
        </p:spPr>
        <p:txBody>
          <a:bodyPr wrap="square" rtlCol="0">
            <a:spAutoFit/>
          </a:bodyPr>
          <a:lstStyle/>
          <a:p>
            <a:r>
              <a:rPr lang="zh-CN" altLang="en-US" dirty="0" smtClean="0"/>
              <a:t> 基础设置</a:t>
            </a:r>
            <a:r>
              <a:rPr lang="en-US" altLang="zh-CN" dirty="0" smtClean="0"/>
              <a:t>-</a:t>
            </a:r>
            <a:r>
              <a:rPr lang="zh-CN" altLang="en-US" dirty="0" smtClean="0"/>
              <a:t>财务资料</a:t>
            </a:r>
            <a:r>
              <a:rPr lang="en-US" altLang="zh-CN" dirty="0" smtClean="0"/>
              <a:t>-</a:t>
            </a:r>
            <a:r>
              <a:rPr lang="zh-CN" altLang="en-US" dirty="0" smtClean="0"/>
              <a:t>会计科目</a:t>
            </a:r>
            <a:endParaRPr lang="en-US" altLang="zh-CN" dirty="0" smtClean="0"/>
          </a:p>
          <a:p>
            <a:pPr marL="285750" indent="-285750">
              <a:buFont typeface="Arial" pitchFamily="34" charset="0"/>
              <a:buChar char="•"/>
            </a:pPr>
            <a:r>
              <a:rPr lang="zh-CN" altLang="en-US" dirty="0" smtClean="0"/>
              <a:t>查看科目制度</a:t>
            </a:r>
            <a:endParaRPr lang="en-US" altLang="zh-CN" dirty="0" smtClean="0"/>
          </a:p>
          <a:p>
            <a:pPr marL="285750" indent="-285750">
              <a:buFont typeface="Arial" pitchFamily="34" charset="0"/>
              <a:buChar char="•"/>
            </a:pPr>
            <a:r>
              <a:rPr lang="zh-CN" altLang="en-US" dirty="0" smtClean="0"/>
              <a:t>科目分类</a:t>
            </a:r>
            <a:endParaRPr lang="en-US" altLang="zh-CN" dirty="0" smtClean="0"/>
          </a:p>
          <a:p>
            <a:pPr marL="285750" indent="-285750">
              <a:buFont typeface="Arial" pitchFamily="34" charset="0"/>
              <a:buChar char="•"/>
            </a:pPr>
            <a:r>
              <a:rPr lang="zh-CN" altLang="en-US" dirty="0" smtClean="0"/>
              <a:t>科目属性</a:t>
            </a:r>
            <a:r>
              <a:rPr lang="en-US" altLang="zh-CN" dirty="0" smtClean="0"/>
              <a:t>(</a:t>
            </a:r>
            <a:r>
              <a:rPr lang="zh-CN" altLang="en-US" dirty="0" smtClean="0"/>
              <a:t>科目类别、外币核算、期末调汇、参数</a:t>
            </a:r>
            <a:r>
              <a:rPr lang="en-US" altLang="zh-CN" dirty="0" smtClean="0"/>
              <a:t>)</a:t>
            </a:r>
          </a:p>
          <a:p>
            <a:pPr marL="285750" indent="-285750">
              <a:buFont typeface="Arial" pitchFamily="34" charset="0"/>
              <a:buChar char="•"/>
            </a:pPr>
            <a:endParaRPr lang="en-US" altLang="zh-CN" dirty="0" smtClean="0"/>
          </a:p>
          <a:p>
            <a:pPr marL="285750" indent="-285750">
              <a:buFont typeface="Arial" pitchFamily="34" charset="0"/>
              <a:buChar char="•"/>
            </a:pPr>
            <a:endParaRPr lang="en-US" altLang="zh-CN" dirty="0" smtClean="0"/>
          </a:p>
          <a:p>
            <a:pPr marL="285750" indent="-285750">
              <a:buFont typeface="Arial" pitchFamily="34" charset="0"/>
              <a:buChar char="•"/>
            </a:pPr>
            <a:endParaRPr lang="en-US" altLang="zh-CN" dirty="0" smtClean="0"/>
          </a:p>
          <a:p>
            <a:endParaRPr lang="en-US" altLang="zh-CN" dirty="0" smtClean="0"/>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1625" y="555928"/>
            <a:ext cx="4133850"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06843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财务基础资料</a:t>
            </a:r>
            <a:endParaRPr lang="zh-CN" altLang="en-US" sz="2000" dirty="0"/>
          </a:p>
        </p:txBody>
      </p:sp>
      <p:sp>
        <p:nvSpPr>
          <p:cNvPr id="4" name="TextBox 3"/>
          <p:cNvSpPr txBox="1"/>
          <p:nvPr/>
        </p:nvSpPr>
        <p:spPr>
          <a:xfrm>
            <a:off x="500930" y="834887"/>
            <a:ext cx="2377441" cy="4524315"/>
          </a:xfrm>
          <a:prstGeom prst="rect">
            <a:avLst/>
          </a:prstGeom>
          <a:noFill/>
        </p:spPr>
        <p:txBody>
          <a:bodyPr wrap="square" rtlCol="0">
            <a:spAutoFit/>
          </a:bodyPr>
          <a:lstStyle/>
          <a:p>
            <a:r>
              <a:rPr lang="zh-CN" altLang="en-US" dirty="0" smtClean="0"/>
              <a:t> 基础设置</a:t>
            </a:r>
            <a:r>
              <a:rPr lang="en-US" altLang="zh-CN" dirty="0" smtClean="0"/>
              <a:t>-</a:t>
            </a:r>
            <a:r>
              <a:rPr lang="zh-CN" altLang="en-US" dirty="0" smtClean="0"/>
              <a:t>财务资料</a:t>
            </a:r>
            <a:r>
              <a:rPr lang="en-US" altLang="zh-CN" dirty="0" smtClean="0"/>
              <a:t>-</a:t>
            </a:r>
            <a:r>
              <a:rPr lang="zh-CN" altLang="en-US" dirty="0" smtClean="0"/>
              <a:t>会计科目</a:t>
            </a:r>
            <a:endParaRPr lang="en-US" altLang="zh-CN" dirty="0" smtClean="0"/>
          </a:p>
          <a:p>
            <a:pPr marL="285750" indent="-285750">
              <a:buFont typeface="Arial" pitchFamily="34" charset="0"/>
              <a:buChar char="•"/>
            </a:pPr>
            <a:r>
              <a:rPr lang="zh-CN" altLang="en-US" dirty="0" smtClean="0"/>
              <a:t>查看科目制度</a:t>
            </a:r>
            <a:endParaRPr lang="en-US" altLang="zh-CN" dirty="0" smtClean="0"/>
          </a:p>
          <a:p>
            <a:pPr marL="285750" indent="-285750">
              <a:buFont typeface="Arial" pitchFamily="34" charset="0"/>
              <a:buChar char="•"/>
            </a:pPr>
            <a:r>
              <a:rPr lang="zh-CN" altLang="en-US" dirty="0" smtClean="0"/>
              <a:t>科目分类</a:t>
            </a:r>
            <a:endParaRPr lang="en-US" altLang="zh-CN" dirty="0" smtClean="0"/>
          </a:p>
          <a:p>
            <a:pPr marL="285750" indent="-285750">
              <a:buFont typeface="Arial" pitchFamily="34" charset="0"/>
              <a:buChar char="•"/>
            </a:pPr>
            <a:r>
              <a:rPr lang="zh-CN" altLang="en-US" dirty="0" smtClean="0"/>
              <a:t>科目属性</a:t>
            </a:r>
            <a:r>
              <a:rPr lang="en-US" altLang="zh-CN" dirty="0" smtClean="0"/>
              <a:t>(</a:t>
            </a:r>
            <a:r>
              <a:rPr lang="zh-CN" altLang="en-US" dirty="0" smtClean="0"/>
              <a:t>科目类别、外币核算、期末调汇、参数</a:t>
            </a:r>
            <a:r>
              <a:rPr lang="en-US" altLang="zh-CN" dirty="0" smtClean="0"/>
              <a:t>)</a:t>
            </a:r>
          </a:p>
          <a:p>
            <a:pPr marL="285750" indent="-285750">
              <a:buFont typeface="Arial" pitchFamily="34" charset="0"/>
              <a:buChar char="•"/>
            </a:pPr>
            <a:endParaRPr lang="en-US" altLang="zh-CN" dirty="0"/>
          </a:p>
          <a:p>
            <a:pPr marL="285750" indent="-285750">
              <a:buFont typeface="Arial" pitchFamily="34" charset="0"/>
              <a:buChar char="•"/>
            </a:pPr>
            <a:endParaRPr lang="en-US" altLang="zh-CN" dirty="0" smtClean="0"/>
          </a:p>
          <a:p>
            <a:r>
              <a:rPr lang="zh-CN" altLang="en-US" sz="1600" b="1" dirty="0">
                <a:solidFill>
                  <a:srgbClr val="FF0000"/>
                </a:solidFill>
              </a:rPr>
              <a:t>注意：已有业务发生的科目，核算项目属性不能变动</a:t>
            </a:r>
            <a:endParaRPr lang="en-US" altLang="zh-CN" sz="1600" b="1" dirty="0">
              <a:solidFill>
                <a:srgbClr val="FF0000"/>
              </a:solidFill>
            </a:endParaRPr>
          </a:p>
          <a:p>
            <a:pPr marL="285750" indent="-285750">
              <a:buFont typeface="Arial" pitchFamily="34" charset="0"/>
              <a:buChar char="•"/>
            </a:pPr>
            <a:endParaRPr lang="en-US" altLang="zh-CN" dirty="0" smtClean="0"/>
          </a:p>
          <a:p>
            <a:endParaRPr lang="en-US" altLang="zh-CN" dirty="0" smtClean="0"/>
          </a:p>
          <a:p>
            <a:pPr marL="285750" indent="-285750">
              <a:buFont typeface="Arial" pitchFamily="34" charset="0"/>
              <a:buChar char="•"/>
            </a:pPr>
            <a:endParaRPr lang="en-US" altLang="zh-CN" dirty="0" smtClean="0"/>
          </a:p>
          <a:p>
            <a:endParaRPr lang="en-US" altLang="zh-CN" dirty="0" smtClean="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3673" y="659296"/>
            <a:ext cx="4133850"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3673" y="659296"/>
            <a:ext cx="4133850"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3673" y="659296"/>
            <a:ext cx="4133850"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449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ppt_x"/>
                                          </p:val>
                                        </p:tav>
                                        <p:tav tm="100000">
                                          <p:val>
                                            <p:strVal val="#ppt_x"/>
                                          </p:val>
                                        </p:tav>
                                      </p:tavLst>
                                    </p:anim>
                                    <p:anim calcmode="lin" valueType="num">
                                      <p:cBhvr additive="base">
                                        <p:cTn id="8"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386"/>
                                        </p:tgtEl>
                                        <p:attrNameLst>
                                          <p:attrName>ppt_x</p:attrName>
                                        </p:attrNameLst>
                                      </p:cBhvr>
                                      <p:tavLst>
                                        <p:tav tm="0">
                                          <p:val>
                                            <p:strVal val="ppt_x"/>
                                          </p:val>
                                        </p:tav>
                                        <p:tav tm="100000">
                                          <p:val>
                                            <p:strVal val="ppt_x"/>
                                          </p:val>
                                        </p:tav>
                                      </p:tavLst>
                                    </p:anim>
                                    <p:anim calcmode="lin" valueType="num">
                                      <p:cBhvr additive="base">
                                        <p:cTn id="13" dur="500"/>
                                        <p:tgtEl>
                                          <p:spTgt spid="16386"/>
                                        </p:tgtEl>
                                        <p:attrNameLst>
                                          <p:attrName>ppt_y</p:attrName>
                                        </p:attrNameLst>
                                      </p:cBhvr>
                                      <p:tavLst>
                                        <p:tav tm="0">
                                          <p:val>
                                            <p:strVal val="ppt_y"/>
                                          </p:val>
                                        </p:tav>
                                        <p:tav tm="100000">
                                          <p:val>
                                            <p:strVal val="1+ppt_h/2"/>
                                          </p:val>
                                        </p:tav>
                                      </p:tavLst>
                                    </p:anim>
                                    <p:set>
                                      <p:cBhvr>
                                        <p:cTn id="14" dur="1" fill="hold">
                                          <p:stCondLst>
                                            <p:cond delay="499"/>
                                          </p:stCondLst>
                                        </p:cTn>
                                        <p:tgtEl>
                                          <p:spTgt spid="1638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387"/>
                                        </p:tgtEl>
                                        <p:attrNameLst>
                                          <p:attrName>style.visibility</p:attrName>
                                        </p:attrNameLst>
                                      </p:cBhvr>
                                      <p:to>
                                        <p:strVal val="visible"/>
                                      </p:to>
                                    </p:set>
                                    <p:anim calcmode="lin" valueType="num">
                                      <p:cBhvr additive="base">
                                        <p:cTn id="19" dur="500" fill="hold"/>
                                        <p:tgtEl>
                                          <p:spTgt spid="16387"/>
                                        </p:tgtEl>
                                        <p:attrNameLst>
                                          <p:attrName>ppt_x</p:attrName>
                                        </p:attrNameLst>
                                      </p:cBhvr>
                                      <p:tavLst>
                                        <p:tav tm="0">
                                          <p:val>
                                            <p:strVal val="#ppt_x"/>
                                          </p:val>
                                        </p:tav>
                                        <p:tav tm="100000">
                                          <p:val>
                                            <p:strVal val="#ppt_x"/>
                                          </p:val>
                                        </p:tav>
                                      </p:tavLst>
                                    </p:anim>
                                    <p:anim calcmode="lin" valueType="num">
                                      <p:cBhvr additive="base">
                                        <p:cTn id="20" dur="500" fill="hold"/>
                                        <p:tgtEl>
                                          <p:spTgt spid="1638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6387"/>
                                        </p:tgtEl>
                                        <p:attrNameLst>
                                          <p:attrName>ppt_x</p:attrName>
                                        </p:attrNameLst>
                                      </p:cBhvr>
                                      <p:tavLst>
                                        <p:tav tm="0">
                                          <p:val>
                                            <p:strVal val="ppt_x"/>
                                          </p:val>
                                        </p:tav>
                                        <p:tav tm="100000">
                                          <p:val>
                                            <p:strVal val="ppt_x"/>
                                          </p:val>
                                        </p:tav>
                                      </p:tavLst>
                                    </p:anim>
                                    <p:anim calcmode="lin" valueType="num">
                                      <p:cBhvr additive="base">
                                        <p:cTn id="25" dur="500"/>
                                        <p:tgtEl>
                                          <p:spTgt spid="16387"/>
                                        </p:tgtEl>
                                        <p:attrNameLst>
                                          <p:attrName>ppt_y</p:attrName>
                                        </p:attrNameLst>
                                      </p:cBhvr>
                                      <p:tavLst>
                                        <p:tav tm="0">
                                          <p:val>
                                            <p:strVal val="ppt_y"/>
                                          </p:val>
                                        </p:tav>
                                        <p:tav tm="100000">
                                          <p:val>
                                            <p:strVal val="1+ppt_h/2"/>
                                          </p:val>
                                        </p:tav>
                                      </p:tavLst>
                                    </p:anim>
                                    <p:set>
                                      <p:cBhvr>
                                        <p:cTn id="26" dur="1" fill="hold">
                                          <p:stCondLst>
                                            <p:cond delay="499"/>
                                          </p:stCondLst>
                                        </p:cTn>
                                        <p:tgtEl>
                                          <p:spTgt spid="1638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388"/>
                                        </p:tgtEl>
                                        <p:attrNameLst>
                                          <p:attrName>style.visibility</p:attrName>
                                        </p:attrNameLst>
                                      </p:cBhvr>
                                      <p:to>
                                        <p:strVal val="visible"/>
                                      </p:to>
                                    </p:set>
                                    <p:anim calcmode="lin" valueType="num">
                                      <p:cBhvr additive="base">
                                        <p:cTn id="31" dur="500" fill="hold"/>
                                        <p:tgtEl>
                                          <p:spTgt spid="16388"/>
                                        </p:tgtEl>
                                        <p:attrNameLst>
                                          <p:attrName>ppt_x</p:attrName>
                                        </p:attrNameLst>
                                      </p:cBhvr>
                                      <p:tavLst>
                                        <p:tav tm="0">
                                          <p:val>
                                            <p:strVal val="#ppt_x"/>
                                          </p:val>
                                        </p:tav>
                                        <p:tav tm="100000">
                                          <p:val>
                                            <p:strVal val="#ppt_x"/>
                                          </p:val>
                                        </p:tav>
                                      </p:tavLst>
                                    </p:anim>
                                    <p:anim calcmode="lin" valueType="num">
                                      <p:cBhvr additive="base">
                                        <p:cTn id="32" dur="500" fill="hold"/>
                                        <p:tgtEl>
                                          <p:spTgt spid="163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目录</a:t>
            </a:r>
            <a:endParaRPr lang="zh-CN" altLang="en-US" sz="2000" dirty="0"/>
          </a:p>
        </p:txBody>
      </p:sp>
      <p:grpSp>
        <p:nvGrpSpPr>
          <p:cNvPr id="8" name="Group 15"/>
          <p:cNvGrpSpPr/>
          <p:nvPr/>
        </p:nvGrpSpPr>
        <p:grpSpPr>
          <a:xfrm>
            <a:off x="5871813" y="1504947"/>
            <a:ext cx="892416" cy="761821"/>
            <a:chOff x="3440113" y="1050925"/>
            <a:chExt cx="390525" cy="333376"/>
          </a:xfrm>
          <a:solidFill>
            <a:schemeClr val="bg1"/>
          </a:solidFill>
        </p:grpSpPr>
        <p:sp>
          <p:nvSpPr>
            <p:cNvPr id="9" name="Freeform 8"/>
            <p:cNvSpPr>
              <a:spLocks/>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 name="Freeform 20"/>
          <p:cNvSpPr>
            <a:spLocks noEditPoints="1"/>
          </p:cNvSpPr>
          <p:nvPr/>
        </p:nvSpPr>
        <p:spPr bwMode="auto">
          <a:xfrm>
            <a:off x="2187947" y="1569537"/>
            <a:ext cx="930989" cy="63264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流程图: 联系 18"/>
          <p:cNvSpPr/>
          <p:nvPr/>
        </p:nvSpPr>
        <p:spPr>
          <a:xfrm>
            <a:off x="2051437" y="1504947"/>
            <a:ext cx="1995777" cy="1890260"/>
          </a:xfrm>
          <a:prstGeom prst="flowChartConnector">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0" name="流程图: 联系 19"/>
          <p:cNvSpPr/>
          <p:nvPr/>
        </p:nvSpPr>
        <p:spPr>
          <a:xfrm>
            <a:off x="3722536" y="1504947"/>
            <a:ext cx="1995777" cy="1890260"/>
          </a:xfrm>
          <a:prstGeom prst="flowChartConnector">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2158123" y="2344355"/>
            <a:ext cx="1782404" cy="369332"/>
          </a:xfrm>
          <a:prstGeom prst="rect">
            <a:avLst/>
          </a:prstGeom>
          <a:noFill/>
        </p:spPr>
        <p:txBody>
          <a:bodyPr wrap="square" rtlCol="0">
            <a:spAutoFit/>
          </a:bodyPr>
          <a:lstStyle/>
          <a:p>
            <a:r>
              <a:rPr lang="zh-CN" altLang="en-US" b="1" dirty="0" smtClean="0">
                <a:solidFill>
                  <a:schemeClr val="bg1"/>
                </a:solidFill>
              </a:rPr>
              <a:t>财务参数设置</a:t>
            </a:r>
            <a:endParaRPr lang="zh-CN" altLang="en-US" b="1" dirty="0">
              <a:solidFill>
                <a:schemeClr val="bg1"/>
              </a:solidFill>
            </a:endParaRPr>
          </a:p>
        </p:txBody>
      </p:sp>
      <p:sp>
        <p:nvSpPr>
          <p:cNvPr id="22" name="TextBox 21"/>
          <p:cNvSpPr txBox="1"/>
          <p:nvPr/>
        </p:nvSpPr>
        <p:spPr>
          <a:xfrm>
            <a:off x="3970351" y="2205856"/>
            <a:ext cx="1500146" cy="646331"/>
          </a:xfrm>
          <a:prstGeom prst="rect">
            <a:avLst/>
          </a:prstGeom>
          <a:noFill/>
        </p:spPr>
        <p:txBody>
          <a:bodyPr wrap="square" rtlCol="0">
            <a:spAutoFit/>
          </a:bodyPr>
          <a:lstStyle/>
          <a:p>
            <a:r>
              <a:rPr lang="zh-CN" altLang="en-US" b="1" dirty="0" smtClean="0">
                <a:solidFill>
                  <a:schemeClr val="bg1"/>
                </a:solidFill>
              </a:rPr>
              <a:t>财务基础资料</a:t>
            </a:r>
            <a:r>
              <a:rPr lang="en-US" altLang="zh-CN" b="1" dirty="0" smtClean="0">
                <a:solidFill>
                  <a:schemeClr val="bg1"/>
                </a:solidFill>
              </a:rPr>
              <a:t>&amp;</a:t>
            </a:r>
            <a:r>
              <a:rPr lang="zh-CN" altLang="en-US" b="1" dirty="0" smtClean="0">
                <a:solidFill>
                  <a:schemeClr val="bg1"/>
                </a:solidFill>
              </a:rPr>
              <a:t>公共资料</a:t>
            </a:r>
            <a:endParaRPr lang="zh-CN" altLang="en-US" b="1" dirty="0">
              <a:solidFill>
                <a:schemeClr val="bg1"/>
              </a:solidFill>
            </a:endParaRPr>
          </a:p>
        </p:txBody>
      </p:sp>
    </p:spTree>
    <p:extLst>
      <p:ext uri="{BB962C8B-B14F-4D97-AF65-F5344CB8AC3E}">
        <p14:creationId xmlns:p14="http://schemas.microsoft.com/office/powerpoint/2010/main" val="3319902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6353" y="748118"/>
            <a:ext cx="3618819" cy="4187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标题 2"/>
          <p:cNvSpPr>
            <a:spLocks noGrp="1"/>
          </p:cNvSpPr>
          <p:nvPr>
            <p:ph type="title"/>
          </p:nvPr>
        </p:nvSpPr>
        <p:spPr/>
        <p:txBody>
          <a:bodyPr/>
          <a:lstStyle/>
          <a:p>
            <a:r>
              <a:rPr lang="zh-CN" altLang="en-US" sz="2000" dirty="0" smtClean="0"/>
              <a:t>财务基础资料</a:t>
            </a:r>
            <a:endParaRPr lang="zh-CN" altLang="en-US" sz="2000" dirty="0"/>
          </a:p>
        </p:txBody>
      </p:sp>
      <p:sp>
        <p:nvSpPr>
          <p:cNvPr id="4" name="TextBox 3"/>
          <p:cNvSpPr txBox="1"/>
          <p:nvPr/>
        </p:nvSpPr>
        <p:spPr>
          <a:xfrm>
            <a:off x="500930" y="834887"/>
            <a:ext cx="2377441" cy="2862322"/>
          </a:xfrm>
          <a:prstGeom prst="rect">
            <a:avLst/>
          </a:prstGeom>
          <a:noFill/>
        </p:spPr>
        <p:txBody>
          <a:bodyPr wrap="square" rtlCol="0">
            <a:spAutoFit/>
          </a:bodyPr>
          <a:lstStyle/>
          <a:p>
            <a:r>
              <a:rPr lang="zh-CN" altLang="en-US" dirty="0" smtClean="0"/>
              <a:t> 基础设置</a:t>
            </a:r>
            <a:r>
              <a:rPr lang="en-US" altLang="zh-CN" dirty="0" smtClean="0"/>
              <a:t>-</a:t>
            </a:r>
            <a:r>
              <a:rPr lang="zh-CN" altLang="en-US" dirty="0" smtClean="0"/>
              <a:t>财务资料</a:t>
            </a:r>
            <a:r>
              <a:rPr lang="en-US" altLang="zh-CN" dirty="0" smtClean="0"/>
              <a:t>-</a:t>
            </a:r>
            <a:r>
              <a:rPr lang="zh-CN" altLang="en-US" dirty="0" smtClean="0"/>
              <a:t>凭证字</a:t>
            </a:r>
            <a:endParaRPr lang="en-US" altLang="zh-CN" dirty="0" smtClean="0"/>
          </a:p>
          <a:p>
            <a:pPr marL="285750" indent="-285750">
              <a:buFont typeface="Arial" pitchFamily="34" charset="0"/>
              <a:buChar char="•"/>
            </a:pPr>
            <a:r>
              <a:rPr lang="zh-CN" altLang="en-US" dirty="0" smtClean="0"/>
              <a:t>新增凭证字</a:t>
            </a:r>
            <a:endParaRPr lang="en-US" altLang="zh-CN" dirty="0" smtClean="0"/>
          </a:p>
          <a:p>
            <a:pPr marL="285750" indent="-285750">
              <a:buFont typeface="Arial" pitchFamily="34" charset="0"/>
              <a:buChar char="•"/>
            </a:pPr>
            <a:r>
              <a:rPr lang="zh-CN" altLang="en-US" dirty="0" smtClean="0"/>
              <a:t>设置科目规则</a:t>
            </a:r>
            <a:endParaRPr lang="en-US" altLang="zh-CN" dirty="0" smtClean="0"/>
          </a:p>
          <a:p>
            <a:pPr marL="285750" indent="-285750">
              <a:buFont typeface="Arial" pitchFamily="34" charset="0"/>
              <a:buChar char="•"/>
            </a:pPr>
            <a:r>
              <a:rPr lang="zh-CN" altLang="en-US" dirty="0" smtClean="0"/>
              <a:t>设置默认值</a:t>
            </a:r>
            <a:endParaRPr lang="en-US" altLang="zh-CN" dirty="0" smtClean="0"/>
          </a:p>
          <a:p>
            <a:pPr marL="285750" indent="-285750">
              <a:buFont typeface="Arial" pitchFamily="34" charset="0"/>
              <a:buChar char="•"/>
            </a:pPr>
            <a:endParaRPr lang="en-US" altLang="zh-CN" dirty="0" smtClean="0"/>
          </a:p>
          <a:p>
            <a:endParaRPr lang="en-US" altLang="zh-CN" dirty="0" smtClean="0"/>
          </a:p>
          <a:p>
            <a:endParaRPr lang="en-US" altLang="zh-CN" dirty="0" smtClean="0"/>
          </a:p>
          <a:p>
            <a:pPr marL="285750" indent="-285750">
              <a:buFont typeface="Arial" pitchFamily="34" charset="0"/>
              <a:buChar char="•"/>
            </a:pPr>
            <a:endParaRPr lang="en-US" altLang="zh-CN" dirty="0" smtClean="0"/>
          </a:p>
          <a:p>
            <a:endParaRPr lang="en-US" altLang="zh-CN"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6353" y="748118"/>
            <a:ext cx="3519117" cy="3811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6649" y="1449393"/>
            <a:ext cx="3718523" cy="1970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648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028"/>
                                        </p:tgtEl>
                                        <p:attrNameLst>
                                          <p:attrName>ppt_x</p:attrName>
                                        </p:attrNameLst>
                                      </p:cBhvr>
                                      <p:tavLst>
                                        <p:tav tm="0">
                                          <p:val>
                                            <p:strVal val="ppt_x"/>
                                          </p:val>
                                        </p:tav>
                                        <p:tav tm="100000">
                                          <p:val>
                                            <p:strVal val="ppt_x"/>
                                          </p:val>
                                        </p:tav>
                                      </p:tavLst>
                                    </p:anim>
                                    <p:anim calcmode="lin" valueType="num">
                                      <p:cBhvr additive="base">
                                        <p:cTn id="13" dur="500"/>
                                        <p:tgtEl>
                                          <p:spTgt spid="1028"/>
                                        </p:tgtEl>
                                        <p:attrNameLst>
                                          <p:attrName>ppt_y</p:attrName>
                                        </p:attrNameLst>
                                      </p:cBhvr>
                                      <p:tavLst>
                                        <p:tav tm="0">
                                          <p:val>
                                            <p:strVal val="ppt_y"/>
                                          </p:val>
                                        </p:tav>
                                        <p:tav tm="100000">
                                          <p:val>
                                            <p:strVal val="1+ppt_h/2"/>
                                          </p:val>
                                        </p:tav>
                                      </p:tavLst>
                                    </p:anim>
                                    <p:set>
                                      <p:cBhvr>
                                        <p:cTn id="14" dur="1" fill="hold">
                                          <p:stCondLst>
                                            <p:cond delay="499"/>
                                          </p:stCondLst>
                                        </p:cTn>
                                        <p:tgtEl>
                                          <p:spTgt spid="102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026"/>
                                        </p:tgtEl>
                                        <p:attrNameLst>
                                          <p:attrName>ppt_x</p:attrName>
                                        </p:attrNameLst>
                                      </p:cBhvr>
                                      <p:tavLst>
                                        <p:tav tm="0">
                                          <p:val>
                                            <p:strVal val="ppt_x"/>
                                          </p:val>
                                        </p:tav>
                                        <p:tav tm="100000">
                                          <p:val>
                                            <p:strVal val="ppt_x"/>
                                          </p:val>
                                        </p:tav>
                                      </p:tavLst>
                                    </p:anim>
                                    <p:anim calcmode="lin" valueType="num">
                                      <p:cBhvr additive="base">
                                        <p:cTn id="25" dur="500"/>
                                        <p:tgtEl>
                                          <p:spTgt spid="1026"/>
                                        </p:tgtEl>
                                        <p:attrNameLst>
                                          <p:attrName>ppt_y</p:attrName>
                                        </p:attrNameLst>
                                      </p:cBhvr>
                                      <p:tavLst>
                                        <p:tav tm="0">
                                          <p:val>
                                            <p:strVal val="ppt_y"/>
                                          </p:val>
                                        </p:tav>
                                        <p:tav tm="100000">
                                          <p:val>
                                            <p:strVal val="1+ppt_h/2"/>
                                          </p:val>
                                        </p:tav>
                                      </p:tavLst>
                                    </p:anim>
                                    <p:set>
                                      <p:cBhvr>
                                        <p:cTn id="26" dur="1" fill="hold">
                                          <p:stCondLst>
                                            <p:cond delay="499"/>
                                          </p:stCondLst>
                                        </p:cTn>
                                        <p:tgtEl>
                                          <p:spTgt spid="102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7"/>
                                        </p:tgtEl>
                                        <p:attrNameLst>
                                          <p:attrName>style.visibility</p:attrName>
                                        </p:attrNameLst>
                                      </p:cBhvr>
                                      <p:to>
                                        <p:strVal val="visible"/>
                                      </p:to>
                                    </p:set>
                                    <p:anim calcmode="lin" valueType="num">
                                      <p:cBhvr additive="base">
                                        <p:cTn id="31" dur="500" fill="hold"/>
                                        <p:tgtEl>
                                          <p:spTgt spid="1027"/>
                                        </p:tgtEl>
                                        <p:attrNameLst>
                                          <p:attrName>ppt_x</p:attrName>
                                        </p:attrNameLst>
                                      </p:cBhvr>
                                      <p:tavLst>
                                        <p:tav tm="0">
                                          <p:val>
                                            <p:strVal val="#ppt_x"/>
                                          </p:val>
                                        </p:tav>
                                        <p:tav tm="100000">
                                          <p:val>
                                            <p:strVal val="#ppt_x"/>
                                          </p:val>
                                        </p:tav>
                                      </p:tavLst>
                                    </p:anim>
                                    <p:anim calcmode="lin" valueType="num">
                                      <p:cBhvr additive="base">
                                        <p:cTn id="32"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财务基础资料</a:t>
            </a:r>
            <a:endParaRPr lang="zh-CN" altLang="en-US" sz="2000" dirty="0"/>
          </a:p>
        </p:txBody>
      </p:sp>
      <p:sp>
        <p:nvSpPr>
          <p:cNvPr id="4" name="TextBox 3"/>
          <p:cNvSpPr txBox="1"/>
          <p:nvPr/>
        </p:nvSpPr>
        <p:spPr>
          <a:xfrm>
            <a:off x="500930" y="834887"/>
            <a:ext cx="2377441" cy="2585323"/>
          </a:xfrm>
          <a:prstGeom prst="rect">
            <a:avLst/>
          </a:prstGeom>
          <a:noFill/>
        </p:spPr>
        <p:txBody>
          <a:bodyPr wrap="square" rtlCol="0">
            <a:spAutoFit/>
          </a:bodyPr>
          <a:lstStyle/>
          <a:p>
            <a:r>
              <a:rPr lang="zh-CN" altLang="en-US" dirty="0" smtClean="0"/>
              <a:t> 基础设置</a:t>
            </a:r>
            <a:r>
              <a:rPr lang="en-US" altLang="zh-CN" dirty="0" smtClean="0"/>
              <a:t>-</a:t>
            </a:r>
            <a:r>
              <a:rPr lang="zh-CN" altLang="en-US" dirty="0" smtClean="0"/>
              <a:t>财务资料</a:t>
            </a:r>
            <a:r>
              <a:rPr lang="en-US" altLang="zh-CN" dirty="0" smtClean="0"/>
              <a:t>-</a:t>
            </a:r>
            <a:r>
              <a:rPr lang="zh-CN" altLang="en-US" dirty="0" smtClean="0"/>
              <a:t>凭证模板</a:t>
            </a:r>
            <a:endParaRPr lang="en-US" altLang="zh-CN" dirty="0" smtClean="0"/>
          </a:p>
          <a:p>
            <a:pPr marL="285750" indent="-285750">
              <a:buFont typeface="Arial" pitchFamily="34" charset="0"/>
              <a:buChar char="•"/>
            </a:pPr>
            <a:r>
              <a:rPr lang="zh-CN" altLang="en-US" dirty="0"/>
              <a:t>摘要</a:t>
            </a:r>
            <a:endParaRPr lang="en-US" altLang="zh-CN" dirty="0" smtClean="0"/>
          </a:p>
          <a:p>
            <a:pPr marL="285750" indent="-285750">
              <a:buFont typeface="Arial" pitchFamily="34" charset="0"/>
              <a:buChar char="•"/>
            </a:pPr>
            <a:endParaRPr lang="en-US" altLang="zh-CN" dirty="0" smtClean="0"/>
          </a:p>
          <a:p>
            <a:pPr marL="285750" indent="-285750">
              <a:buFont typeface="Arial" pitchFamily="34" charset="0"/>
              <a:buChar char="•"/>
            </a:pPr>
            <a:endParaRPr lang="en-US" altLang="zh-CN" dirty="0" smtClean="0"/>
          </a:p>
          <a:p>
            <a:endParaRPr lang="en-US" altLang="zh-CN" dirty="0" smtClean="0"/>
          </a:p>
          <a:p>
            <a:endParaRPr lang="en-US" altLang="zh-CN" dirty="0" smtClean="0"/>
          </a:p>
          <a:p>
            <a:pPr marL="285750" indent="-285750">
              <a:buFont typeface="Arial" pitchFamily="34" charset="0"/>
              <a:buChar char="•"/>
            </a:pPr>
            <a:endParaRPr lang="en-US" altLang="zh-CN" dirty="0" smtClean="0"/>
          </a:p>
          <a:p>
            <a:endParaRPr lang="en-US" altLang="zh-CN"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3844" y="1168879"/>
            <a:ext cx="6246421" cy="225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865" y="2294543"/>
            <a:ext cx="7391400"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603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2050"/>
                                        </p:tgtEl>
                                        <p:attrNameLst>
                                          <p:attrName>ppt_x</p:attrName>
                                        </p:attrNameLst>
                                      </p:cBhvr>
                                      <p:tavLst>
                                        <p:tav tm="0">
                                          <p:val>
                                            <p:strVal val="ppt_x"/>
                                          </p:val>
                                        </p:tav>
                                        <p:tav tm="100000">
                                          <p:val>
                                            <p:strVal val="ppt_x"/>
                                          </p:val>
                                        </p:tav>
                                      </p:tavLst>
                                    </p:anim>
                                    <p:anim calcmode="lin" valueType="num">
                                      <p:cBhvr additive="base">
                                        <p:cTn id="13" dur="500"/>
                                        <p:tgtEl>
                                          <p:spTgt spid="2050"/>
                                        </p:tgtEl>
                                        <p:attrNameLst>
                                          <p:attrName>ppt_y</p:attrName>
                                        </p:attrNameLst>
                                      </p:cBhvr>
                                      <p:tavLst>
                                        <p:tav tm="0">
                                          <p:val>
                                            <p:strVal val="ppt_y"/>
                                          </p:val>
                                        </p:tav>
                                        <p:tav tm="100000">
                                          <p:val>
                                            <p:strVal val="1+ppt_h/2"/>
                                          </p:val>
                                        </p:tav>
                                      </p:tavLst>
                                    </p:anim>
                                    <p:set>
                                      <p:cBhvr>
                                        <p:cTn id="14" dur="1" fill="hold">
                                          <p:stCondLst>
                                            <p:cond delay="499"/>
                                          </p:stCondLst>
                                        </p:cTn>
                                        <p:tgtEl>
                                          <p:spTgt spid="205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anim calcmode="lin" valueType="num">
                                      <p:cBhvr additive="base">
                                        <p:cTn id="19" dur="500" fill="hold"/>
                                        <p:tgtEl>
                                          <p:spTgt spid="2051"/>
                                        </p:tgtEl>
                                        <p:attrNameLst>
                                          <p:attrName>ppt_x</p:attrName>
                                        </p:attrNameLst>
                                      </p:cBhvr>
                                      <p:tavLst>
                                        <p:tav tm="0">
                                          <p:val>
                                            <p:strVal val="#ppt_x"/>
                                          </p:val>
                                        </p:tav>
                                        <p:tav tm="100000">
                                          <p:val>
                                            <p:strVal val="#ppt_x"/>
                                          </p:val>
                                        </p:tav>
                                      </p:tavLst>
                                    </p:anim>
                                    <p:anim calcmode="lin" valueType="num">
                                      <p:cBhvr additive="base">
                                        <p:cTn id="20"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内容回顾</a:t>
            </a:r>
            <a:endParaRPr lang="zh-CN" altLang="en-US" sz="2000" dirty="0"/>
          </a:p>
        </p:txBody>
      </p:sp>
      <p:grpSp>
        <p:nvGrpSpPr>
          <p:cNvPr id="8" name="Group 15"/>
          <p:cNvGrpSpPr/>
          <p:nvPr/>
        </p:nvGrpSpPr>
        <p:grpSpPr>
          <a:xfrm>
            <a:off x="5871813" y="1504947"/>
            <a:ext cx="892416" cy="761821"/>
            <a:chOff x="3440113" y="1050925"/>
            <a:chExt cx="390525" cy="333376"/>
          </a:xfrm>
          <a:solidFill>
            <a:schemeClr val="bg1"/>
          </a:solidFill>
        </p:grpSpPr>
        <p:sp>
          <p:nvSpPr>
            <p:cNvPr id="9" name="Freeform 8"/>
            <p:cNvSpPr>
              <a:spLocks/>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 name="Freeform 20"/>
          <p:cNvSpPr>
            <a:spLocks noEditPoints="1"/>
          </p:cNvSpPr>
          <p:nvPr/>
        </p:nvSpPr>
        <p:spPr bwMode="auto">
          <a:xfrm>
            <a:off x="2187947" y="1569537"/>
            <a:ext cx="930989" cy="63264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流程图: 联系 18"/>
          <p:cNvSpPr/>
          <p:nvPr/>
        </p:nvSpPr>
        <p:spPr>
          <a:xfrm>
            <a:off x="2051437" y="1504947"/>
            <a:ext cx="1995777" cy="1890260"/>
          </a:xfrm>
          <a:prstGeom prst="flowChartConnector">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0" name="流程图: 联系 19"/>
          <p:cNvSpPr/>
          <p:nvPr/>
        </p:nvSpPr>
        <p:spPr>
          <a:xfrm>
            <a:off x="3722536" y="1504947"/>
            <a:ext cx="1995777" cy="1890260"/>
          </a:xfrm>
          <a:prstGeom prst="flowChartConnector">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2158123" y="2344355"/>
            <a:ext cx="1782404" cy="369332"/>
          </a:xfrm>
          <a:prstGeom prst="rect">
            <a:avLst/>
          </a:prstGeom>
          <a:noFill/>
        </p:spPr>
        <p:txBody>
          <a:bodyPr wrap="square" rtlCol="0">
            <a:spAutoFit/>
          </a:bodyPr>
          <a:lstStyle/>
          <a:p>
            <a:r>
              <a:rPr lang="zh-CN" altLang="en-US" b="1" dirty="0" smtClean="0">
                <a:solidFill>
                  <a:schemeClr val="bg1"/>
                </a:solidFill>
              </a:rPr>
              <a:t>财务参数设置</a:t>
            </a:r>
            <a:endParaRPr lang="zh-CN" altLang="en-US" b="1" dirty="0">
              <a:solidFill>
                <a:schemeClr val="bg1"/>
              </a:solidFill>
            </a:endParaRPr>
          </a:p>
        </p:txBody>
      </p:sp>
      <p:sp>
        <p:nvSpPr>
          <p:cNvPr id="22" name="TextBox 21"/>
          <p:cNvSpPr txBox="1"/>
          <p:nvPr/>
        </p:nvSpPr>
        <p:spPr>
          <a:xfrm>
            <a:off x="3970351" y="2205856"/>
            <a:ext cx="1500146" cy="646331"/>
          </a:xfrm>
          <a:prstGeom prst="rect">
            <a:avLst/>
          </a:prstGeom>
          <a:noFill/>
        </p:spPr>
        <p:txBody>
          <a:bodyPr wrap="square" rtlCol="0">
            <a:spAutoFit/>
          </a:bodyPr>
          <a:lstStyle/>
          <a:p>
            <a:r>
              <a:rPr lang="zh-CN" altLang="en-US" b="1" dirty="0" smtClean="0">
                <a:solidFill>
                  <a:schemeClr val="bg1"/>
                </a:solidFill>
              </a:rPr>
              <a:t>财务基础资料</a:t>
            </a:r>
            <a:r>
              <a:rPr lang="en-US" altLang="zh-CN" b="1" dirty="0" smtClean="0">
                <a:solidFill>
                  <a:schemeClr val="bg1"/>
                </a:solidFill>
              </a:rPr>
              <a:t>&amp;</a:t>
            </a:r>
            <a:r>
              <a:rPr lang="zh-CN" altLang="en-US" b="1" dirty="0" smtClean="0">
                <a:solidFill>
                  <a:schemeClr val="bg1"/>
                </a:solidFill>
              </a:rPr>
              <a:t>公共资料</a:t>
            </a:r>
            <a:endParaRPr lang="zh-CN" altLang="en-US" b="1" dirty="0">
              <a:solidFill>
                <a:schemeClr val="bg1"/>
              </a:solidFill>
            </a:endParaRPr>
          </a:p>
        </p:txBody>
      </p:sp>
    </p:spTree>
    <p:extLst>
      <p:ext uri="{BB962C8B-B14F-4D97-AF65-F5344CB8AC3E}">
        <p14:creationId xmlns:p14="http://schemas.microsoft.com/office/powerpoint/2010/main" val="42187551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534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框架</a:t>
            </a:r>
            <a:endParaRPr lang="zh-CN" altLang="en-US" sz="2000" dirty="0"/>
          </a:p>
        </p:txBody>
      </p:sp>
      <p:sp>
        <p:nvSpPr>
          <p:cNvPr id="4" name="Freeform 5"/>
          <p:cNvSpPr>
            <a:spLocks/>
          </p:cNvSpPr>
          <p:nvPr/>
        </p:nvSpPr>
        <p:spPr bwMode="auto">
          <a:xfrm>
            <a:off x="1803959" y="2190750"/>
            <a:ext cx="1837251" cy="630126"/>
          </a:xfrm>
          <a:custGeom>
            <a:avLst/>
            <a:gdLst>
              <a:gd name="T0" fmla="*/ 281 w 1245"/>
              <a:gd name="T1" fmla="*/ 0 h 427"/>
              <a:gd name="T2" fmla="*/ 0 w 1245"/>
              <a:gd name="T3" fmla="*/ 427 h 427"/>
              <a:gd name="T4" fmla="*/ 1245 w 1245"/>
              <a:gd name="T5" fmla="*/ 427 h 427"/>
              <a:gd name="T6" fmla="*/ 963 w 1245"/>
              <a:gd name="T7" fmla="*/ 0 h 427"/>
              <a:gd name="T8" fmla="*/ 281 w 1245"/>
              <a:gd name="T9" fmla="*/ 0 h 427"/>
            </a:gdLst>
            <a:ahLst/>
            <a:cxnLst>
              <a:cxn ang="0">
                <a:pos x="T0" y="T1"/>
              </a:cxn>
              <a:cxn ang="0">
                <a:pos x="T2" y="T3"/>
              </a:cxn>
              <a:cxn ang="0">
                <a:pos x="T4" y="T5"/>
              </a:cxn>
              <a:cxn ang="0">
                <a:pos x="T6" y="T7"/>
              </a:cxn>
              <a:cxn ang="0">
                <a:pos x="T8" y="T9"/>
              </a:cxn>
            </a:cxnLst>
            <a:rect l="0" t="0" r="r" b="b"/>
            <a:pathLst>
              <a:path w="1245" h="427">
                <a:moveTo>
                  <a:pt x="281" y="0"/>
                </a:moveTo>
                <a:lnTo>
                  <a:pt x="0" y="427"/>
                </a:lnTo>
                <a:lnTo>
                  <a:pt x="1245" y="427"/>
                </a:lnTo>
                <a:lnTo>
                  <a:pt x="963" y="0"/>
                </a:lnTo>
                <a:lnTo>
                  <a:pt x="281" y="0"/>
                </a:lnTo>
                <a:close/>
              </a:path>
            </a:pathLst>
          </a:custGeom>
          <a:solidFill>
            <a:srgbClr val="B9D51F"/>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Freeform 6"/>
          <p:cNvSpPr>
            <a:spLocks/>
          </p:cNvSpPr>
          <p:nvPr/>
        </p:nvSpPr>
        <p:spPr bwMode="auto">
          <a:xfrm>
            <a:off x="1386335" y="2820876"/>
            <a:ext cx="2671025" cy="628650"/>
          </a:xfrm>
          <a:custGeom>
            <a:avLst/>
            <a:gdLst>
              <a:gd name="T0" fmla="*/ 283 w 1810"/>
              <a:gd name="T1" fmla="*/ 0 h 426"/>
              <a:gd name="T2" fmla="*/ 0 w 1810"/>
              <a:gd name="T3" fmla="*/ 426 h 426"/>
              <a:gd name="T4" fmla="*/ 1810 w 1810"/>
              <a:gd name="T5" fmla="*/ 426 h 426"/>
              <a:gd name="T6" fmla="*/ 1528 w 1810"/>
              <a:gd name="T7" fmla="*/ 0 h 426"/>
              <a:gd name="T8" fmla="*/ 283 w 1810"/>
              <a:gd name="T9" fmla="*/ 0 h 426"/>
            </a:gdLst>
            <a:ahLst/>
            <a:cxnLst>
              <a:cxn ang="0">
                <a:pos x="T0" y="T1"/>
              </a:cxn>
              <a:cxn ang="0">
                <a:pos x="T2" y="T3"/>
              </a:cxn>
              <a:cxn ang="0">
                <a:pos x="T4" y="T5"/>
              </a:cxn>
              <a:cxn ang="0">
                <a:pos x="T6" y="T7"/>
              </a:cxn>
              <a:cxn ang="0">
                <a:pos x="T8" y="T9"/>
              </a:cxn>
            </a:cxnLst>
            <a:rect l="0" t="0" r="r" b="b"/>
            <a:pathLst>
              <a:path w="1810" h="426">
                <a:moveTo>
                  <a:pt x="283" y="0"/>
                </a:moveTo>
                <a:lnTo>
                  <a:pt x="0" y="426"/>
                </a:lnTo>
                <a:lnTo>
                  <a:pt x="1810" y="426"/>
                </a:lnTo>
                <a:lnTo>
                  <a:pt x="1528" y="0"/>
                </a:lnTo>
                <a:lnTo>
                  <a:pt x="283" y="0"/>
                </a:lnTo>
                <a:close/>
              </a:path>
            </a:pathLst>
          </a:custGeom>
          <a:solidFill>
            <a:srgbClr val="4BACC6"/>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7"/>
          <p:cNvSpPr>
            <a:spLocks/>
          </p:cNvSpPr>
          <p:nvPr/>
        </p:nvSpPr>
        <p:spPr bwMode="auto">
          <a:xfrm>
            <a:off x="971662" y="3449526"/>
            <a:ext cx="3500370" cy="627175"/>
          </a:xfrm>
          <a:custGeom>
            <a:avLst/>
            <a:gdLst>
              <a:gd name="T0" fmla="*/ 281 w 2372"/>
              <a:gd name="T1" fmla="*/ 0 h 425"/>
              <a:gd name="T2" fmla="*/ 0 w 2372"/>
              <a:gd name="T3" fmla="*/ 425 h 425"/>
              <a:gd name="T4" fmla="*/ 2372 w 2372"/>
              <a:gd name="T5" fmla="*/ 425 h 425"/>
              <a:gd name="T6" fmla="*/ 2091 w 2372"/>
              <a:gd name="T7" fmla="*/ 0 h 425"/>
              <a:gd name="T8" fmla="*/ 281 w 2372"/>
              <a:gd name="T9" fmla="*/ 0 h 425"/>
            </a:gdLst>
            <a:ahLst/>
            <a:cxnLst>
              <a:cxn ang="0">
                <a:pos x="T0" y="T1"/>
              </a:cxn>
              <a:cxn ang="0">
                <a:pos x="T2" y="T3"/>
              </a:cxn>
              <a:cxn ang="0">
                <a:pos x="T4" y="T5"/>
              </a:cxn>
              <a:cxn ang="0">
                <a:pos x="T6" y="T7"/>
              </a:cxn>
              <a:cxn ang="0">
                <a:pos x="T8" y="T9"/>
              </a:cxn>
            </a:cxnLst>
            <a:rect l="0" t="0" r="r" b="b"/>
            <a:pathLst>
              <a:path w="2372" h="425">
                <a:moveTo>
                  <a:pt x="281" y="0"/>
                </a:moveTo>
                <a:lnTo>
                  <a:pt x="0" y="425"/>
                </a:lnTo>
                <a:lnTo>
                  <a:pt x="2372" y="425"/>
                </a:lnTo>
                <a:lnTo>
                  <a:pt x="2091" y="0"/>
                </a:lnTo>
                <a:lnTo>
                  <a:pt x="281" y="0"/>
                </a:lnTo>
                <a:close/>
              </a:path>
            </a:pathLst>
          </a:custGeom>
          <a:solidFill>
            <a:srgbClr val="45C1A4"/>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8"/>
          <p:cNvSpPr>
            <a:spLocks/>
          </p:cNvSpPr>
          <p:nvPr/>
        </p:nvSpPr>
        <p:spPr bwMode="auto">
          <a:xfrm>
            <a:off x="554038" y="4076700"/>
            <a:ext cx="4335619" cy="628650"/>
          </a:xfrm>
          <a:custGeom>
            <a:avLst/>
            <a:gdLst>
              <a:gd name="T0" fmla="*/ 283 w 2938"/>
              <a:gd name="T1" fmla="*/ 0 h 426"/>
              <a:gd name="T2" fmla="*/ 2655 w 2938"/>
              <a:gd name="T3" fmla="*/ 0 h 426"/>
              <a:gd name="T4" fmla="*/ 2938 w 2938"/>
              <a:gd name="T5" fmla="*/ 426 h 426"/>
              <a:gd name="T6" fmla="*/ 0 w 2938"/>
              <a:gd name="T7" fmla="*/ 426 h 426"/>
              <a:gd name="T8" fmla="*/ 283 w 2938"/>
              <a:gd name="T9" fmla="*/ 0 h 426"/>
            </a:gdLst>
            <a:ahLst/>
            <a:cxnLst>
              <a:cxn ang="0">
                <a:pos x="T0" y="T1"/>
              </a:cxn>
              <a:cxn ang="0">
                <a:pos x="T2" y="T3"/>
              </a:cxn>
              <a:cxn ang="0">
                <a:pos x="T4" y="T5"/>
              </a:cxn>
              <a:cxn ang="0">
                <a:pos x="T6" y="T7"/>
              </a:cxn>
              <a:cxn ang="0">
                <a:pos x="T8" y="T9"/>
              </a:cxn>
            </a:cxnLst>
            <a:rect l="0" t="0" r="r" b="b"/>
            <a:pathLst>
              <a:path w="2938" h="426">
                <a:moveTo>
                  <a:pt x="283" y="0"/>
                </a:moveTo>
                <a:lnTo>
                  <a:pt x="2655" y="0"/>
                </a:lnTo>
                <a:lnTo>
                  <a:pt x="2938" y="426"/>
                </a:lnTo>
                <a:lnTo>
                  <a:pt x="0" y="426"/>
                </a:lnTo>
                <a:lnTo>
                  <a:pt x="283" y="0"/>
                </a:lnTo>
                <a:close/>
              </a:path>
            </a:pathLst>
          </a:custGeom>
          <a:solidFill>
            <a:srgbClr val="0E7FB7"/>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Oval 16"/>
          <p:cNvSpPr/>
          <p:nvPr/>
        </p:nvSpPr>
        <p:spPr>
          <a:xfrm>
            <a:off x="5987903" y="1183644"/>
            <a:ext cx="487415" cy="490212"/>
          </a:xfrm>
          <a:prstGeom prst="ellipse">
            <a:avLst/>
          </a:prstGeom>
          <a:solidFill>
            <a:srgbClr val="B9D51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9" name="Oval 18"/>
          <p:cNvSpPr/>
          <p:nvPr/>
        </p:nvSpPr>
        <p:spPr>
          <a:xfrm>
            <a:off x="5987903" y="2074721"/>
            <a:ext cx="487415" cy="490212"/>
          </a:xfrm>
          <a:prstGeom prst="ellipse">
            <a:avLst/>
          </a:prstGeom>
          <a:solidFill>
            <a:srgbClr val="4BACC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10" name="Oval 20"/>
          <p:cNvSpPr/>
          <p:nvPr/>
        </p:nvSpPr>
        <p:spPr>
          <a:xfrm>
            <a:off x="5986219" y="3028000"/>
            <a:ext cx="487415" cy="490212"/>
          </a:xfrm>
          <a:prstGeom prst="ellipse">
            <a:avLst/>
          </a:prstGeom>
          <a:solidFill>
            <a:srgbClr val="45C1A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11" name="Oval 22"/>
          <p:cNvSpPr/>
          <p:nvPr/>
        </p:nvSpPr>
        <p:spPr>
          <a:xfrm>
            <a:off x="5987903" y="3787861"/>
            <a:ext cx="487415" cy="490212"/>
          </a:xfrm>
          <a:prstGeom prst="ellipse">
            <a:avLst/>
          </a:prstGeom>
          <a:solidFill>
            <a:srgbClr val="0E7FB7"/>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grpSp>
        <p:nvGrpSpPr>
          <p:cNvPr id="12" name="Group 26"/>
          <p:cNvGrpSpPr/>
          <p:nvPr/>
        </p:nvGrpSpPr>
        <p:grpSpPr>
          <a:xfrm>
            <a:off x="2317653" y="1301463"/>
            <a:ext cx="809861" cy="773258"/>
            <a:chOff x="4417791" y="3086470"/>
            <a:chExt cx="441754" cy="421788"/>
          </a:xfrm>
          <a:solidFill>
            <a:srgbClr val="4BACC6"/>
          </a:solidFill>
        </p:grpSpPr>
        <p:sp>
          <p:nvSpPr>
            <p:cNvPr id="13" name="Freeform 64"/>
            <p:cNvSpPr>
              <a:spLocks noEditPoints="1"/>
            </p:cNvSpPr>
            <p:nvPr/>
          </p:nvSpPr>
          <p:spPr bwMode="auto">
            <a:xfrm>
              <a:off x="4417791" y="3086470"/>
              <a:ext cx="441754" cy="421788"/>
            </a:xfrm>
            <a:custGeom>
              <a:avLst/>
              <a:gdLst>
                <a:gd name="T0" fmla="*/ 125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40 w 133"/>
                <a:gd name="T13" fmla="*/ 118 h 127"/>
                <a:gd name="T14" fmla="*/ 40 w 133"/>
                <a:gd name="T15" fmla="*/ 127 h 127"/>
                <a:gd name="T16" fmla="*/ 53 w 133"/>
                <a:gd name="T17" fmla="*/ 127 h 127"/>
                <a:gd name="T18" fmla="*/ 80 w 133"/>
                <a:gd name="T19" fmla="*/ 127 h 127"/>
                <a:gd name="T20" fmla="*/ 94 w 133"/>
                <a:gd name="T21" fmla="*/ 127 h 127"/>
                <a:gd name="T22" fmla="*/ 94 w 133"/>
                <a:gd name="T23" fmla="*/ 118 h 127"/>
                <a:gd name="T24" fmla="*/ 80 w 133"/>
                <a:gd name="T25" fmla="*/ 100 h 127"/>
                <a:gd name="T26" fmla="*/ 125 w 133"/>
                <a:gd name="T27" fmla="*/ 100 h 127"/>
                <a:gd name="T28" fmla="*/ 133 w 133"/>
                <a:gd name="T29" fmla="*/ 91 h 127"/>
                <a:gd name="T30" fmla="*/ 133 w 133"/>
                <a:gd name="T31" fmla="*/ 9 h 127"/>
                <a:gd name="T32" fmla="*/ 125 w 133"/>
                <a:gd name="T33" fmla="*/ 0 h 127"/>
                <a:gd name="T34" fmla="*/ 60 w 133"/>
                <a:gd name="T35" fmla="*/ 89 h 127"/>
                <a:gd name="T36" fmla="*/ 67 w 133"/>
                <a:gd name="T37" fmla="*/ 82 h 127"/>
                <a:gd name="T38" fmla="*/ 75 w 133"/>
                <a:gd name="T39" fmla="*/ 89 h 127"/>
                <a:gd name="T40" fmla="*/ 67 w 133"/>
                <a:gd name="T41" fmla="*/ 97 h 127"/>
                <a:gd name="T42" fmla="*/ 60 w 133"/>
                <a:gd name="T43" fmla="*/ 89 h 127"/>
                <a:gd name="T44" fmla="*/ 124 w 133"/>
                <a:gd name="T45" fmla="*/ 79 h 127"/>
                <a:gd name="T46" fmla="*/ 10 w 133"/>
                <a:gd name="T47" fmla="*/ 79 h 127"/>
                <a:gd name="T48" fmla="*/ 10 w 133"/>
                <a:gd name="T49" fmla="*/ 10 h 127"/>
                <a:gd name="T50" fmla="*/ 124 w 133"/>
                <a:gd name="T51" fmla="*/ 10 h 127"/>
                <a:gd name="T52" fmla="*/ 124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 name="Oval 65"/>
            <p:cNvSpPr>
              <a:spLocks noChangeArrowheads="1"/>
            </p:cNvSpPr>
            <p:nvPr/>
          </p:nvSpPr>
          <p:spPr bwMode="auto">
            <a:xfrm>
              <a:off x="4627437" y="3365998"/>
              <a:ext cx="29949" cy="32446"/>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grpSp>
      <p:cxnSp>
        <p:nvCxnSpPr>
          <p:cNvPr id="15" name="Straight Arrow Connector 30"/>
          <p:cNvCxnSpPr>
            <a:endCxn id="8" idx="2"/>
          </p:cNvCxnSpPr>
          <p:nvPr/>
        </p:nvCxnSpPr>
        <p:spPr>
          <a:xfrm>
            <a:off x="4343400" y="1428750"/>
            <a:ext cx="1644503" cy="0"/>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32"/>
          <p:cNvCxnSpPr/>
          <p:nvPr/>
        </p:nvCxnSpPr>
        <p:spPr>
          <a:xfrm>
            <a:off x="4788105" y="2319827"/>
            <a:ext cx="1198115" cy="0"/>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33"/>
          <p:cNvCxnSpPr/>
          <p:nvPr/>
        </p:nvCxnSpPr>
        <p:spPr>
          <a:xfrm>
            <a:off x="5029200" y="3192845"/>
            <a:ext cx="960385" cy="0"/>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34"/>
          <p:cNvCxnSpPr/>
          <p:nvPr/>
        </p:nvCxnSpPr>
        <p:spPr>
          <a:xfrm>
            <a:off x="5334000" y="4018198"/>
            <a:ext cx="652220" cy="0"/>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44"/>
          <p:cNvCxnSpPr/>
          <p:nvPr/>
        </p:nvCxnSpPr>
        <p:spPr>
          <a:xfrm flipV="1">
            <a:off x="3504028" y="1417082"/>
            <a:ext cx="839372" cy="10137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46"/>
          <p:cNvCxnSpPr/>
          <p:nvPr/>
        </p:nvCxnSpPr>
        <p:spPr>
          <a:xfrm flipV="1">
            <a:off x="3931323" y="2319827"/>
            <a:ext cx="856782" cy="7403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48"/>
          <p:cNvCxnSpPr/>
          <p:nvPr/>
        </p:nvCxnSpPr>
        <p:spPr>
          <a:xfrm flipV="1">
            <a:off x="4788105" y="4032967"/>
            <a:ext cx="545895" cy="35805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50"/>
          <p:cNvCxnSpPr/>
          <p:nvPr/>
        </p:nvCxnSpPr>
        <p:spPr>
          <a:xfrm flipV="1">
            <a:off x="4343400" y="3192845"/>
            <a:ext cx="685800" cy="57026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 Box 10"/>
          <p:cNvSpPr txBox="1">
            <a:spLocks noChangeArrowheads="1"/>
          </p:cNvSpPr>
          <p:nvPr/>
        </p:nvSpPr>
        <p:spPr bwMode="auto">
          <a:xfrm>
            <a:off x="1683283" y="4210558"/>
            <a:ext cx="2147232" cy="353943"/>
          </a:xfrm>
          <a:prstGeom prst="rect">
            <a:avLst/>
          </a:prstGeom>
          <a:noFill/>
          <a:ln w="9525">
            <a:noFill/>
            <a:miter lim="800000"/>
            <a:headEnd/>
            <a:tailEnd/>
          </a:ln>
        </p:spPr>
        <p:txBody>
          <a:bodyPr wrap="square" lIns="45720" tIns="22860" rIns="45720" bIns="22860">
            <a:spAutoFit/>
          </a:bodyPr>
          <a:lstStyle/>
          <a:p>
            <a:pPr algn="ctr" defTabSz="1088232"/>
            <a:r>
              <a:rPr lang="zh-CN" altLang="en-US" sz="2000" b="1" dirty="0">
                <a:solidFill>
                  <a:schemeClr val="bg1"/>
                </a:solidFill>
                <a:latin typeface="Open Sans" pitchFamily="34" charset="0"/>
                <a:ea typeface="Open Sans" pitchFamily="34" charset="0"/>
                <a:cs typeface="Open Sans" pitchFamily="34" charset="0"/>
              </a:rPr>
              <a:t>日常处理</a:t>
            </a:r>
            <a:endParaRPr lang="en-US" sz="2000" b="1" dirty="0">
              <a:solidFill>
                <a:schemeClr val="bg1"/>
              </a:solidFill>
              <a:latin typeface="Open Sans" pitchFamily="34" charset="0"/>
              <a:ea typeface="Open Sans" pitchFamily="34" charset="0"/>
              <a:cs typeface="Open Sans" pitchFamily="34" charset="0"/>
            </a:endParaRPr>
          </a:p>
        </p:txBody>
      </p:sp>
      <p:sp>
        <p:nvSpPr>
          <p:cNvPr id="24" name="Text Box 10"/>
          <p:cNvSpPr txBox="1">
            <a:spLocks noChangeArrowheads="1"/>
          </p:cNvSpPr>
          <p:nvPr/>
        </p:nvSpPr>
        <p:spPr bwMode="auto">
          <a:xfrm>
            <a:off x="1628378" y="3616919"/>
            <a:ext cx="2147232" cy="353943"/>
          </a:xfrm>
          <a:prstGeom prst="rect">
            <a:avLst/>
          </a:prstGeom>
          <a:noFill/>
          <a:ln w="9525">
            <a:noFill/>
            <a:miter lim="800000"/>
            <a:headEnd/>
            <a:tailEnd/>
          </a:ln>
        </p:spPr>
        <p:txBody>
          <a:bodyPr wrap="square" lIns="45720" tIns="22860" rIns="45720" bIns="22860">
            <a:spAutoFit/>
          </a:bodyPr>
          <a:lstStyle/>
          <a:p>
            <a:pPr algn="ctr" defTabSz="1088232"/>
            <a:r>
              <a:rPr lang="zh-CN" altLang="en-US" sz="2000" b="1" dirty="0">
                <a:solidFill>
                  <a:schemeClr val="bg1"/>
                </a:solidFill>
                <a:latin typeface="Open Sans" pitchFamily="34" charset="0"/>
                <a:ea typeface="Open Sans" pitchFamily="34" charset="0"/>
                <a:cs typeface="Open Sans" pitchFamily="34" charset="0"/>
              </a:rPr>
              <a:t>初始化</a:t>
            </a:r>
            <a:endParaRPr lang="en-US" sz="2000" b="1" dirty="0">
              <a:solidFill>
                <a:schemeClr val="bg1"/>
              </a:solidFill>
              <a:latin typeface="Open Sans" pitchFamily="34" charset="0"/>
              <a:ea typeface="Open Sans" pitchFamily="34" charset="0"/>
              <a:cs typeface="Open Sans" pitchFamily="34" charset="0"/>
            </a:endParaRPr>
          </a:p>
        </p:txBody>
      </p:sp>
      <p:sp>
        <p:nvSpPr>
          <p:cNvPr id="25" name="Text Box 10"/>
          <p:cNvSpPr txBox="1">
            <a:spLocks noChangeArrowheads="1"/>
          </p:cNvSpPr>
          <p:nvPr/>
        </p:nvSpPr>
        <p:spPr bwMode="auto">
          <a:xfrm>
            <a:off x="1902041" y="3024448"/>
            <a:ext cx="1639612" cy="353943"/>
          </a:xfrm>
          <a:prstGeom prst="rect">
            <a:avLst/>
          </a:prstGeom>
          <a:noFill/>
          <a:ln w="9525">
            <a:noFill/>
            <a:miter lim="800000"/>
            <a:headEnd/>
            <a:tailEnd/>
          </a:ln>
        </p:spPr>
        <p:txBody>
          <a:bodyPr wrap="square" lIns="45720" tIns="22860" rIns="45720" bIns="22860">
            <a:spAutoFit/>
          </a:bodyPr>
          <a:lstStyle/>
          <a:p>
            <a:pPr algn="ctr" defTabSz="1088232"/>
            <a:r>
              <a:rPr lang="zh-CN" altLang="en-US" sz="2000" b="1" dirty="0">
                <a:solidFill>
                  <a:schemeClr val="bg1"/>
                </a:solidFill>
                <a:latin typeface="Open Sans" pitchFamily="34" charset="0"/>
                <a:ea typeface="Open Sans" pitchFamily="34" charset="0"/>
                <a:cs typeface="Open Sans" pitchFamily="34" charset="0"/>
              </a:rPr>
              <a:t>基础资料</a:t>
            </a:r>
            <a:endParaRPr lang="en-US" sz="2000" b="1" dirty="0">
              <a:solidFill>
                <a:schemeClr val="bg1"/>
              </a:solidFill>
              <a:latin typeface="Open Sans" pitchFamily="34" charset="0"/>
              <a:ea typeface="Open Sans" pitchFamily="34" charset="0"/>
              <a:cs typeface="Open Sans" pitchFamily="34" charset="0"/>
            </a:endParaRPr>
          </a:p>
        </p:txBody>
      </p:sp>
      <p:sp>
        <p:nvSpPr>
          <p:cNvPr id="26" name="Text Box 10"/>
          <p:cNvSpPr txBox="1">
            <a:spLocks noChangeArrowheads="1"/>
          </p:cNvSpPr>
          <p:nvPr/>
        </p:nvSpPr>
        <p:spPr bwMode="auto">
          <a:xfrm>
            <a:off x="2021963" y="2409778"/>
            <a:ext cx="1399769" cy="353943"/>
          </a:xfrm>
          <a:prstGeom prst="rect">
            <a:avLst/>
          </a:prstGeom>
          <a:noFill/>
          <a:ln w="9525">
            <a:noFill/>
            <a:miter lim="800000"/>
            <a:headEnd/>
            <a:tailEnd/>
          </a:ln>
        </p:spPr>
        <p:txBody>
          <a:bodyPr wrap="square" lIns="45720" tIns="22860" rIns="45720" bIns="22860">
            <a:spAutoFit/>
          </a:bodyPr>
          <a:lstStyle/>
          <a:p>
            <a:pPr algn="ctr" defTabSz="1088232"/>
            <a:r>
              <a:rPr lang="zh-CN" altLang="en-US" sz="2000" b="1" dirty="0" smtClean="0">
                <a:solidFill>
                  <a:schemeClr val="bg1"/>
                </a:solidFill>
                <a:latin typeface="Open Sans" pitchFamily="34" charset="0"/>
                <a:ea typeface="Open Sans" pitchFamily="34" charset="0"/>
                <a:cs typeface="Open Sans" pitchFamily="34" charset="0"/>
              </a:rPr>
              <a:t>参数设置</a:t>
            </a:r>
            <a:endParaRPr lang="en-US" sz="2000" b="1" dirty="0" smtClean="0">
              <a:solidFill>
                <a:schemeClr val="bg1"/>
              </a:solidFill>
              <a:latin typeface="Open Sans" pitchFamily="34" charset="0"/>
              <a:ea typeface="Open Sans" pitchFamily="34" charset="0"/>
              <a:cs typeface="Open Sans" pitchFamily="34" charset="0"/>
            </a:endParaRPr>
          </a:p>
        </p:txBody>
      </p:sp>
      <p:sp>
        <p:nvSpPr>
          <p:cNvPr id="27" name="TextBox 26"/>
          <p:cNvSpPr txBox="1"/>
          <p:nvPr/>
        </p:nvSpPr>
        <p:spPr>
          <a:xfrm>
            <a:off x="6623437" y="1183644"/>
            <a:ext cx="2083241" cy="338554"/>
          </a:xfrm>
          <a:prstGeom prst="rect">
            <a:avLst/>
          </a:prstGeom>
          <a:noFill/>
        </p:spPr>
        <p:txBody>
          <a:bodyPr wrap="square" rtlCol="0">
            <a:spAutoFit/>
          </a:bodyPr>
          <a:lstStyle/>
          <a:p>
            <a:r>
              <a:rPr lang="zh-CN" altLang="en-US" sz="1600" dirty="0"/>
              <a:t>启用期间、参数等</a:t>
            </a:r>
          </a:p>
        </p:txBody>
      </p:sp>
      <p:sp>
        <p:nvSpPr>
          <p:cNvPr id="28" name="TextBox 27"/>
          <p:cNvSpPr txBox="1"/>
          <p:nvPr/>
        </p:nvSpPr>
        <p:spPr>
          <a:xfrm>
            <a:off x="6623437" y="2190750"/>
            <a:ext cx="1948069" cy="338554"/>
          </a:xfrm>
          <a:prstGeom prst="rect">
            <a:avLst/>
          </a:prstGeom>
          <a:noFill/>
        </p:spPr>
        <p:txBody>
          <a:bodyPr wrap="square" rtlCol="0">
            <a:spAutoFit/>
          </a:bodyPr>
          <a:lstStyle/>
          <a:p>
            <a:r>
              <a:rPr lang="zh-CN" altLang="en-US" sz="1600" dirty="0"/>
              <a:t>核算项目等</a:t>
            </a:r>
          </a:p>
        </p:txBody>
      </p:sp>
      <p:sp>
        <p:nvSpPr>
          <p:cNvPr id="29" name="TextBox 28"/>
          <p:cNvSpPr txBox="1"/>
          <p:nvPr/>
        </p:nvSpPr>
        <p:spPr>
          <a:xfrm>
            <a:off x="6623437" y="3135201"/>
            <a:ext cx="2321780" cy="338554"/>
          </a:xfrm>
          <a:prstGeom prst="rect">
            <a:avLst/>
          </a:prstGeom>
          <a:noFill/>
        </p:spPr>
        <p:txBody>
          <a:bodyPr wrap="square" rtlCol="0">
            <a:spAutoFit/>
          </a:bodyPr>
          <a:lstStyle/>
          <a:p>
            <a:r>
              <a:rPr lang="zh-CN" altLang="en-US" sz="1600" dirty="0"/>
              <a:t>启用期前数据录入</a:t>
            </a:r>
          </a:p>
        </p:txBody>
      </p:sp>
      <p:sp>
        <p:nvSpPr>
          <p:cNvPr id="30" name="TextBox 29"/>
          <p:cNvSpPr txBox="1"/>
          <p:nvPr/>
        </p:nvSpPr>
        <p:spPr>
          <a:xfrm>
            <a:off x="6623437" y="4018198"/>
            <a:ext cx="2520563" cy="338554"/>
          </a:xfrm>
          <a:prstGeom prst="rect">
            <a:avLst/>
          </a:prstGeom>
          <a:noFill/>
        </p:spPr>
        <p:txBody>
          <a:bodyPr wrap="square" rtlCol="0">
            <a:spAutoFit/>
          </a:bodyPr>
          <a:lstStyle/>
          <a:p>
            <a:r>
              <a:rPr lang="zh-CN" altLang="en-US" sz="1600" dirty="0"/>
              <a:t>凭证、单据、流程</a:t>
            </a:r>
            <a:r>
              <a:rPr lang="zh-CN" altLang="en-US" sz="1600" dirty="0" smtClean="0"/>
              <a:t>处理等</a:t>
            </a:r>
            <a:endParaRPr lang="zh-CN" altLang="en-US" sz="1600" dirty="0"/>
          </a:p>
        </p:txBody>
      </p:sp>
      <p:sp>
        <p:nvSpPr>
          <p:cNvPr id="31" name="Freeform 6"/>
          <p:cNvSpPr>
            <a:spLocks noEditPoints="1"/>
          </p:cNvSpPr>
          <p:nvPr/>
        </p:nvSpPr>
        <p:spPr bwMode="auto">
          <a:xfrm>
            <a:off x="6134403" y="1295541"/>
            <a:ext cx="194414" cy="266419"/>
          </a:xfrm>
          <a:custGeom>
            <a:avLst/>
            <a:gdLst>
              <a:gd name="T0" fmla="*/ 99 w 109"/>
              <a:gd name="T1" fmla="*/ 0 h 150"/>
              <a:gd name="T2" fmla="*/ 10 w 109"/>
              <a:gd name="T3" fmla="*/ 0 h 150"/>
              <a:gd name="T4" fmla="*/ 0 w 109"/>
              <a:gd name="T5" fmla="*/ 11 h 150"/>
              <a:gd name="T6" fmla="*/ 0 w 109"/>
              <a:gd name="T7" fmla="*/ 140 h 150"/>
              <a:gd name="T8" fmla="*/ 10 w 109"/>
              <a:gd name="T9" fmla="*/ 150 h 150"/>
              <a:gd name="T10" fmla="*/ 99 w 109"/>
              <a:gd name="T11" fmla="*/ 150 h 150"/>
              <a:gd name="T12" fmla="*/ 109 w 109"/>
              <a:gd name="T13" fmla="*/ 140 h 150"/>
              <a:gd name="T14" fmla="*/ 109 w 109"/>
              <a:gd name="T15" fmla="*/ 11 h 150"/>
              <a:gd name="T16" fmla="*/ 99 w 109"/>
              <a:gd name="T17" fmla="*/ 0 h 150"/>
              <a:gd name="T18" fmla="*/ 54 w 109"/>
              <a:gd name="T19" fmla="*/ 146 h 150"/>
              <a:gd name="T20" fmla="*/ 48 w 109"/>
              <a:gd name="T21" fmla="*/ 140 h 150"/>
              <a:gd name="T22" fmla="*/ 54 w 109"/>
              <a:gd name="T23" fmla="*/ 134 h 150"/>
              <a:gd name="T24" fmla="*/ 60 w 109"/>
              <a:gd name="T25" fmla="*/ 140 h 150"/>
              <a:gd name="T26" fmla="*/ 54 w 109"/>
              <a:gd name="T27" fmla="*/ 146 h 150"/>
              <a:gd name="T28" fmla="*/ 99 w 109"/>
              <a:gd name="T29" fmla="*/ 129 h 150"/>
              <a:gd name="T30" fmla="*/ 10 w 109"/>
              <a:gd name="T31" fmla="*/ 129 h 150"/>
              <a:gd name="T32" fmla="*/ 10 w 109"/>
              <a:gd name="T33" fmla="*/ 13 h 150"/>
              <a:gd name="T34" fmla="*/ 99 w 109"/>
              <a:gd name="T35" fmla="*/ 13 h 150"/>
              <a:gd name="T36" fmla="*/ 99 w 109"/>
              <a:gd name="T37" fmla="*/ 12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9" h="150">
                <a:moveTo>
                  <a:pt x="99" y="0"/>
                </a:moveTo>
                <a:cubicBezTo>
                  <a:pt x="10" y="0"/>
                  <a:pt x="10" y="0"/>
                  <a:pt x="10" y="0"/>
                </a:cubicBezTo>
                <a:cubicBezTo>
                  <a:pt x="4" y="0"/>
                  <a:pt x="0" y="5"/>
                  <a:pt x="0" y="11"/>
                </a:cubicBezTo>
                <a:cubicBezTo>
                  <a:pt x="0" y="140"/>
                  <a:pt x="0" y="140"/>
                  <a:pt x="0" y="140"/>
                </a:cubicBezTo>
                <a:cubicBezTo>
                  <a:pt x="0" y="146"/>
                  <a:pt x="4" y="150"/>
                  <a:pt x="10" y="150"/>
                </a:cubicBezTo>
                <a:cubicBezTo>
                  <a:pt x="99" y="150"/>
                  <a:pt x="99" y="150"/>
                  <a:pt x="99" y="150"/>
                </a:cubicBezTo>
                <a:cubicBezTo>
                  <a:pt x="104" y="150"/>
                  <a:pt x="109" y="146"/>
                  <a:pt x="109" y="140"/>
                </a:cubicBezTo>
                <a:cubicBezTo>
                  <a:pt x="109" y="11"/>
                  <a:pt x="109" y="11"/>
                  <a:pt x="109" y="11"/>
                </a:cubicBezTo>
                <a:cubicBezTo>
                  <a:pt x="109" y="5"/>
                  <a:pt x="104" y="0"/>
                  <a:pt x="99" y="0"/>
                </a:cubicBezTo>
                <a:close/>
                <a:moveTo>
                  <a:pt x="54" y="146"/>
                </a:moveTo>
                <a:cubicBezTo>
                  <a:pt x="51" y="146"/>
                  <a:pt x="48" y="144"/>
                  <a:pt x="48" y="140"/>
                </a:cubicBezTo>
                <a:cubicBezTo>
                  <a:pt x="48" y="137"/>
                  <a:pt x="51" y="134"/>
                  <a:pt x="54" y="134"/>
                </a:cubicBezTo>
                <a:cubicBezTo>
                  <a:pt x="58" y="134"/>
                  <a:pt x="60" y="137"/>
                  <a:pt x="60" y="140"/>
                </a:cubicBezTo>
                <a:cubicBezTo>
                  <a:pt x="60" y="144"/>
                  <a:pt x="58" y="146"/>
                  <a:pt x="54" y="146"/>
                </a:cubicBezTo>
                <a:close/>
                <a:moveTo>
                  <a:pt x="99" y="129"/>
                </a:moveTo>
                <a:cubicBezTo>
                  <a:pt x="10" y="129"/>
                  <a:pt x="10" y="129"/>
                  <a:pt x="10" y="129"/>
                </a:cubicBezTo>
                <a:cubicBezTo>
                  <a:pt x="10" y="13"/>
                  <a:pt x="10" y="13"/>
                  <a:pt x="10" y="13"/>
                </a:cubicBezTo>
                <a:cubicBezTo>
                  <a:pt x="99" y="13"/>
                  <a:pt x="99" y="13"/>
                  <a:pt x="99" y="13"/>
                </a:cubicBezTo>
                <a:lnTo>
                  <a:pt x="99" y="12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3" name="Group 59"/>
          <p:cNvGrpSpPr/>
          <p:nvPr/>
        </p:nvGrpSpPr>
        <p:grpSpPr>
          <a:xfrm>
            <a:off x="6073275" y="2190751"/>
            <a:ext cx="316670" cy="275366"/>
            <a:chOff x="1879600" y="3937000"/>
            <a:chExt cx="401638" cy="349250"/>
          </a:xfrm>
          <a:solidFill>
            <a:schemeClr val="bg1"/>
          </a:solidFill>
        </p:grpSpPr>
        <p:sp>
          <p:nvSpPr>
            <p:cNvPr id="34" name="Freeform 12"/>
            <p:cNvSpPr>
              <a:spLocks noEditPoints="1"/>
            </p:cNvSpPr>
            <p:nvPr/>
          </p:nvSpPr>
          <p:spPr bwMode="auto">
            <a:xfrm>
              <a:off x="1879600" y="3937000"/>
              <a:ext cx="401638" cy="349250"/>
            </a:xfrm>
            <a:custGeom>
              <a:avLst/>
              <a:gdLst>
                <a:gd name="T0" fmla="*/ 146 w 146"/>
                <a:gd name="T1" fmla="*/ 104 h 127"/>
                <a:gd name="T2" fmla="*/ 146 w 146"/>
                <a:gd name="T3" fmla="*/ 0 h 127"/>
                <a:gd name="T4" fmla="*/ 0 w 146"/>
                <a:gd name="T5" fmla="*/ 0 h 127"/>
                <a:gd name="T6" fmla="*/ 0 w 146"/>
                <a:gd name="T7" fmla="*/ 104 h 127"/>
                <a:gd name="T8" fmla="*/ 108 w 146"/>
                <a:gd name="T9" fmla="*/ 104 h 127"/>
                <a:gd name="T10" fmla="*/ 118 w 146"/>
                <a:gd name="T11" fmla="*/ 113 h 127"/>
                <a:gd name="T12" fmla="*/ 132 w 146"/>
                <a:gd name="T13" fmla="*/ 127 h 127"/>
                <a:gd name="T14" fmla="*/ 137 w 146"/>
                <a:gd name="T15" fmla="*/ 127 h 127"/>
                <a:gd name="T16" fmla="*/ 117 w 146"/>
                <a:gd name="T17" fmla="*/ 107 h 127"/>
                <a:gd name="T18" fmla="*/ 114 w 146"/>
                <a:gd name="T19" fmla="*/ 104 h 127"/>
                <a:gd name="T20" fmla="*/ 146 w 146"/>
                <a:gd name="T21" fmla="*/ 104 h 127"/>
                <a:gd name="T22" fmla="*/ 8 w 146"/>
                <a:gd name="T23" fmla="*/ 10 h 127"/>
                <a:gd name="T24" fmla="*/ 138 w 146"/>
                <a:gd name="T25" fmla="*/ 10 h 127"/>
                <a:gd name="T26" fmla="*/ 138 w 146"/>
                <a:gd name="T27" fmla="*/ 94 h 127"/>
                <a:gd name="T28" fmla="*/ 8 w 146"/>
                <a:gd name="T29" fmla="*/ 94 h 127"/>
                <a:gd name="T30" fmla="*/ 8 w 146"/>
                <a:gd name="T31" fmla="*/ 1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 h="127">
                  <a:moveTo>
                    <a:pt x="146" y="104"/>
                  </a:moveTo>
                  <a:cubicBezTo>
                    <a:pt x="146" y="0"/>
                    <a:pt x="146" y="0"/>
                    <a:pt x="146" y="0"/>
                  </a:cubicBezTo>
                  <a:cubicBezTo>
                    <a:pt x="0" y="0"/>
                    <a:pt x="0" y="0"/>
                    <a:pt x="0" y="0"/>
                  </a:cubicBezTo>
                  <a:cubicBezTo>
                    <a:pt x="0" y="104"/>
                    <a:pt x="0" y="104"/>
                    <a:pt x="0" y="104"/>
                  </a:cubicBezTo>
                  <a:cubicBezTo>
                    <a:pt x="108" y="104"/>
                    <a:pt x="108" y="104"/>
                    <a:pt x="108" y="104"/>
                  </a:cubicBezTo>
                  <a:cubicBezTo>
                    <a:pt x="108" y="107"/>
                    <a:pt x="109" y="113"/>
                    <a:pt x="118" y="113"/>
                  </a:cubicBezTo>
                  <a:cubicBezTo>
                    <a:pt x="118" y="113"/>
                    <a:pt x="132" y="112"/>
                    <a:pt x="132" y="127"/>
                  </a:cubicBezTo>
                  <a:cubicBezTo>
                    <a:pt x="137" y="127"/>
                    <a:pt x="137" y="127"/>
                    <a:pt x="137" y="127"/>
                  </a:cubicBezTo>
                  <a:cubicBezTo>
                    <a:pt x="137" y="127"/>
                    <a:pt x="138" y="107"/>
                    <a:pt x="117" y="107"/>
                  </a:cubicBezTo>
                  <a:cubicBezTo>
                    <a:pt x="117" y="107"/>
                    <a:pt x="113" y="107"/>
                    <a:pt x="114" y="104"/>
                  </a:cubicBezTo>
                  <a:lnTo>
                    <a:pt x="146" y="104"/>
                  </a:lnTo>
                  <a:close/>
                  <a:moveTo>
                    <a:pt x="8" y="10"/>
                  </a:moveTo>
                  <a:cubicBezTo>
                    <a:pt x="138" y="10"/>
                    <a:pt x="138" y="10"/>
                    <a:pt x="138" y="10"/>
                  </a:cubicBezTo>
                  <a:cubicBezTo>
                    <a:pt x="138" y="94"/>
                    <a:pt x="138" y="94"/>
                    <a:pt x="138" y="94"/>
                  </a:cubicBezTo>
                  <a:cubicBezTo>
                    <a:pt x="8" y="94"/>
                    <a:pt x="8" y="94"/>
                    <a:pt x="8" y="94"/>
                  </a:cubicBezTo>
                  <a:lnTo>
                    <a:pt x="8"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13"/>
            <p:cNvSpPr>
              <a:spLocks noChangeArrowheads="1"/>
            </p:cNvSpPr>
            <p:nvPr/>
          </p:nvSpPr>
          <p:spPr bwMode="auto">
            <a:xfrm>
              <a:off x="2025650" y="4233863"/>
              <a:ext cx="114300"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14"/>
            <p:cNvSpPr>
              <a:spLocks noChangeArrowheads="1"/>
            </p:cNvSpPr>
            <p:nvPr/>
          </p:nvSpPr>
          <p:spPr bwMode="auto">
            <a:xfrm>
              <a:off x="1965325" y="4260850"/>
              <a:ext cx="233363" cy="174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Group 56"/>
          <p:cNvGrpSpPr/>
          <p:nvPr/>
        </p:nvGrpSpPr>
        <p:grpSpPr>
          <a:xfrm>
            <a:off x="6126994" y="3203794"/>
            <a:ext cx="236891" cy="174597"/>
            <a:chOff x="2538413" y="2725738"/>
            <a:chExt cx="428625" cy="315912"/>
          </a:xfrm>
          <a:solidFill>
            <a:schemeClr val="bg1"/>
          </a:solidFill>
        </p:grpSpPr>
        <p:sp>
          <p:nvSpPr>
            <p:cNvPr id="38" name="Freeform 9"/>
            <p:cNvSpPr>
              <a:spLocks noEditPoints="1"/>
            </p:cNvSpPr>
            <p:nvPr/>
          </p:nvSpPr>
          <p:spPr bwMode="auto">
            <a:xfrm>
              <a:off x="2549525" y="2725738"/>
              <a:ext cx="409575" cy="250825"/>
            </a:xfrm>
            <a:custGeom>
              <a:avLst/>
              <a:gdLst>
                <a:gd name="T0" fmla="*/ 258 w 258"/>
                <a:gd name="T1" fmla="*/ 0 h 158"/>
                <a:gd name="T2" fmla="*/ 0 w 258"/>
                <a:gd name="T3" fmla="*/ 0 h 158"/>
                <a:gd name="T4" fmla="*/ 0 w 258"/>
                <a:gd name="T5" fmla="*/ 158 h 158"/>
                <a:gd name="T6" fmla="*/ 258 w 258"/>
                <a:gd name="T7" fmla="*/ 158 h 158"/>
                <a:gd name="T8" fmla="*/ 258 w 258"/>
                <a:gd name="T9" fmla="*/ 0 h 158"/>
                <a:gd name="T10" fmla="*/ 247 w 258"/>
                <a:gd name="T11" fmla="*/ 145 h 158"/>
                <a:gd name="T12" fmla="*/ 10 w 258"/>
                <a:gd name="T13" fmla="*/ 145 h 158"/>
                <a:gd name="T14" fmla="*/ 10 w 258"/>
                <a:gd name="T15" fmla="*/ 12 h 158"/>
                <a:gd name="T16" fmla="*/ 247 w 258"/>
                <a:gd name="T17" fmla="*/ 12 h 158"/>
                <a:gd name="T18" fmla="*/ 247 w 258"/>
                <a:gd name="T19" fmla="*/ 14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158">
                  <a:moveTo>
                    <a:pt x="258" y="0"/>
                  </a:moveTo>
                  <a:lnTo>
                    <a:pt x="0" y="0"/>
                  </a:lnTo>
                  <a:lnTo>
                    <a:pt x="0" y="158"/>
                  </a:lnTo>
                  <a:lnTo>
                    <a:pt x="258" y="158"/>
                  </a:lnTo>
                  <a:lnTo>
                    <a:pt x="258" y="0"/>
                  </a:lnTo>
                  <a:close/>
                  <a:moveTo>
                    <a:pt x="247" y="145"/>
                  </a:moveTo>
                  <a:lnTo>
                    <a:pt x="10" y="145"/>
                  </a:lnTo>
                  <a:lnTo>
                    <a:pt x="10" y="12"/>
                  </a:lnTo>
                  <a:lnTo>
                    <a:pt x="247" y="12"/>
                  </a:lnTo>
                  <a:lnTo>
                    <a:pt x="247"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0"/>
            <p:cNvSpPr>
              <a:spLocks/>
            </p:cNvSpPr>
            <p:nvPr/>
          </p:nvSpPr>
          <p:spPr bwMode="auto">
            <a:xfrm>
              <a:off x="2538413" y="2987675"/>
              <a:ext cx="428625" cy="53975"/>
            </a:xfrm>
            <a:custGeom>
              <a:avLst/>
              <a:gdLst>
                <a:gd name="T0" fmla="*/ 270 w 270"/>
                <a:gd name="T1" fmla="*/ 22 h 34"/>
                <a:gd name="T2" fmla="*/ 265 w 270"/>
                <a:gd name="T3" fmla="*/ 0 h 34"/>
                <a:gd name="T4" fmla="*/ 5 w 270"/>
                <a:gd name="T5" fmla="*/ 0 h 34"/>
                <a:gd name="T6" fmla="*/ 0 w 270"/>
                <a:gd name="T7" fmla="*/ 22 h 34"/>
                <a:gd name="T8" fmla="*/ 0 w 270"/>
                <a:gd name="T9" fmla="*/ 22 h 34"/>
                <a:gd name="T10" fmla="*/ 0 w 270"/>
                <a:gd name="T11" fmla="*/ 34 h 34"/>
                <a:gd name="T12" fmla="*/ 270 w 270"/>
                <a:gd name="T13" fmla="*/ 34 h 34"/>
                <a:gd name="T14" fmla="*/ 270 w 270"/>
                <a:gd name="T15" fmla="*/ 22 h 34"/>
                <a:gd name="T16" fmla="*/ 270 w 270"/>
                <a:gd name="T17"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 h="34">
                  <a:moveTo>
                    <a:pt x="270" y="22"/>
                  </a:moveTo>
                  <a:lnTo>
                    <a:pt x="265" y="0"/>
                  </a:lnTo>
                  <a:lnTo>
                    <a:pt x="5" y="0"/>
                  </a:lnTo>
                  <a:lnTo>
                    <a:pt x="0" y="22"/>
                  </a:lnTo>
                  <a:lnTo>
                    <a:pt x="0" y="22"/>
                  </a:lnTo>
                  <a:lnTo>
                    <a:pt x="0" y="34"/>
                  </a:lnTo>
                  <a:lnTo>
                    <a:pt x="270" y="34"/>
                  </a:lnTo>
                  <a:lnTo>
                    <a:pt x="270" y="22"/>
                  </a:lnTo>
                  <a:lnTo>
                    <a:pt x="27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0" name="Group 63"/>
          <p:cNvGrpSpPr/>
          <p:nvPr/>
        </p:nvGrpSpPr>
        <p:grpSpPr>
          <a:xfrm>
            <a:off x="6113011" y="3889591"/>
            <a:ext cx="237198" cy="286752"/>
            <a:chOff x="3526798" y="4057329"/>
            <a:chExt cx="284519" cy="359394"/>
          </a:xfrm>
          <a:solidFill>
            <a:schemeClr val="bg1"/>
          </a:solidFill>
        </p:grpSpPr>
        <p:sp>
          <p:nvSpPr>
            <p:cNvPr id="41" name="Freeform 107"/>
            <p:cNvSpPr>
              <a:spLocks/>
            </p:cNvSpPr>
            <p:nvPr/>
          </p:nvSpPr>
          <p:spPr bwMode="auto">
            <a:xfrm>
              <a:off x="3561739" y="4092269"/>
              <a:ext cx="214637" cy="289511"/>
            </a:xfrm>
            <a:custGeom>
              <a:avLst/>
              <a:gdLst>
                <a:gd name="T0" fmla="*/ 0 w 86"/>
                <a:gd name="T1" fmla="*/ 10 h 116"/>
                <a:gd name="T2" fmla="*/ 76 w 86"/>
                <a:gd name="T3" fmla="*/ 10 h 116"/>
                <a:gd name="T4" fmla="*/ 76 w 86"/>
                <a:gd name="T5" fmla="*/ 116 h 116"/>
                <a:gd name="T6" fmla="*/ 86 w 86"/>
                <a:gd name="T7" fmla="*/ 116 h 116"/>
                <a:gd name="T8" fmla="*/ 86 w 86"/>
                <a:gd name="T9" fmla="*/ 0 h 116"/>
                <a:gd name="T10" fmla="*/ 0 w 86"/>
                <a:gd name="T11" fmla="*/ 0 h 116"/>
                <a:gd name="T12" fmla="*/ 0 w 86"/>
                <a:gd name="T13" fmla="*/ 10 h 116"/>
              </a:gdLst>
              <a:ahLst/>
              <a:cxnLst>
                <a:cxn ang="0">
                  <a:pos x="T0" y="T1"/>
                </a:cxn>
                <a:cxn ang="0">
                  <a:pos x="T2" y="T3"/>
                </a:cxn>
                <a:cxn ang="0">
                  <a:pos x="T4" y="T5"/>
                </a:cxn>
                <a:cxn ang="0">
                  <a:pos x="T6" y="T7"/>
                </a:cxn>
                <a:cxn ang="0">
                  <a:pos x="T8" y="T9"/>
                </a:cxn>
                <a:cxn ang="0">
                  <a:pos x="T10" y="T11"/>
                </a:cxn>
                <a:cxn ang="0">
                  <a:pos x="T12" y="T13"/>
                </a:cxn>
              </a:cxnLst>
              <a:rect l="0" t="0" r="r" b="b"/>
              <a:pathLst>
                <a:path w="86" h="116">
                  <a:moveTo>
                    <a:pt x="0" y="10"/>
                  </a:moveTo>
                  <a:lnTo>
                    <a:pt x="76" y="10"/>
                  </a:lnTo>
                  <a:lnTo>
                    <a:pt x="76" y="116"/>
                  </a:lnTo>
                  <a:lnTo>
                    <a:pt x="86" y="116"/>
                  </a:lnTo>
                  <a:lnTo>
                    <a:pt x="86" y="0"/>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08"/>
            <p:cNvSpPr>
              <a:spLocks/>
            </p:cNvSpPr>
            <p:nvPr/>
          </p:nvSpPr>
          <p:spPr bwMode="auto">
            <a:xfrm>
              <a:off x="3599175" y="4057329"/>
              <a:ext cx="212142" cy="284519"/>
            </a:xfrm>
            <a:custGeom>
              <a:avLst/>
              <a:gdLst>
                <a:gd name="T0" fmla="*/ 0 w 85"/>
                <a:gd name="T1" fmla="*/ 0 h 114"/>
                <a:gd name="T2" fmla="*/ 0 w 85"/>
                <a:gd name="T3" fmla="*/ 9 h 114"/>
                <a:gd name="T4" fmla="*/ 76 w 85"/>
                <a:gd name="T5" fmla="*/ 9 h 114"/>
                <a:gd name="T6" fmla="*/ 76 w 85"/>
                <a:gd name="T7" fmla="*/ 114 h 114"/>
                <a:gd name="T8" fmla="*/ 85 w 85"/>
                <a:gd name="T9" fmla="*/ 114 h 114"/>
                <a:gd name="T10" fmla="*/ 85 w 85"/>
                <a:gd name="T11" fmla="*/ 0 h 114"/>
                <a:gd name="T12" fmla="*/ 0 w 85"/>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85" h="114">
                  <a:moveTo>
                    <a:pt x="0" y="0"/>
                  </a:moveTo>
                  <a:lnTo>
                    <a:pt x="0" y="9"/>
                  </a:lnTo>
                  <a:lnTo>
                    <a:pt x="76" y="9"/>
                  </a:lnTo>
                  <a:lnTo>
                    <a:pt x="76" y="114"/>
                  </a:lnTo>
                  <a:lnTo>
                    <a:pt x="85" y="114"/>
                  </a:lnTo>
                  <a:lnTo>
                    <a:pt x="8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09"/>
            <p:cNvSpPr>
              <a:spLocks/>
            </p:cNvSpPr>
            <p:nvPr/>
          </p:nvSpPr>
          <p:spPr bwMode="auto">
            <a:xfrm>
              <a:off x="3526798" y="4129707"/>
              <a:ext cx="212142" cy="287016"/>
            </a:xfrm>
            <a:custGeom>
              <a:avLst/>
              <a:gdLst>
                <a:gd name="T0" fmla="*/ 0 w 85"/>
                <a:gd name="T1" fmla="*/ 0 h 115"/>
                <a:gd name="T2" fmla="*/ 0 w 85"/>
                <a:gd name="T3" fmla="*/ 115 h 115"/>
                <a:gd name="T4" fmla="*/ 85 w 85"/>
                <a:gd name="T5" fmla="*/ 115 h 115"/>
                <a:gd name="T6" fmla="*/ 85 w 85"/>
                <a:gd name="T7" fmla="*/ 105 h 115"/>
                <a:gd name="T8" fmla="*/ 85 w 85"/>
                <a:gd name="T9" fmla="*/ 0 h 115"/>
                <a:gd name="T10" fmla="*/ 10 w 85"/>
                <a:gd name="T11" fmla="*/ 0 h 115"/>
                <a:gd name="T12" fmla="*/ 0 w 85"/>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85" h="115">
                  <a:moveTo>
                    <a:pt x="0" y="0"/>
                  </a:moveTo>
                  <a:lnTo>
                    <a:pt x="0" y="115"/>
                  </a:lnTo>
                  <a:lnTo>
                    <a:pt x="85" y="115"/>
                  </a:lnTo>
                  <a:lnTo>
                    <a:pt x="85" y="105"/>
                  </a:lnTo>
                  <a:lnTo>
                    <a:pt x="85" y="0"/>
                  </a:lnTo>
                  <a:lnTo>
                    <a:pt x="1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75440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 </a:t>
            </a:r>
            <a:r>
              <a:rPr lang="zh-CN" altLang="en-US" sz="2000" dirty="0" smtClean="0"/>
              <a:t>财务参数设置</a:t>
            </a:r>
            <a:endParaRPr lang="zh-CN" altLang="en-US" sz="2000" dirty="0"/>
          </a:p>
        </p:txBody>
      </p:sp>
      <p:sp>
        <p:nvSpPr>
          <p:cNvPr id="4" name="TextBox 3"/>
          <p:cNvSpPr txBox="1"/>
          <p:nvPr/>
        </p:nvSpPr>
        <p:spPr>
          <a:xfrm>
            <a:off x="443869" y="1049572"/>
            <a:ext cx="2434503" cy="1754326"/>
          </a:xfrm>
          <a:prstGeom prst="rect">
            <a:avLst/>
          </a:prstGeom>
          <a:noFill/>
        </p:spPr>
        <p:txBody>
          <a:bodyPr wrap="square" rtlCol="0">
            <a:spAutoFit/>
          </a:bodyPr>
          <a:lstStyle/>
          <a:p>
            <a:pPr marL="285750" indent="-285750">
              <a:buFont typeface="Arial" pitchFamily="34" charset="0"/>
              <a:buChar char="•"/>
            </a:pPr>
            <a:r>
              <a:rPr lang="zh-CN" altLang="en-US" dirty="0" smtClean="0"/>
              <a:t>基础设置</a:t>
            </a:r>
            <a:r>
              <a:rPr lang="en-US" altLang="zh-CN" dirty="0" smtClean="0"/>
              <a:t>-</a:t>
            </a:r>
            <a:r>
              <a:rPr lang="zh-CN" altLang="en-US" dirty="0" smtClean="0"/>
              <a:t>公共资料</a:t>
            </a:r>
            <a:r>
              <a:rPr lang="en-US" altLang="zh-CN" dirty="0" smtClean="0"/>
              <a:t>-</a:t>
            </a:r>
            <a:r>
              <a:rPr lang="zh-CN" altLang="en-US" dirty="0" smtClean="0"/>
              <a:t>系统参数</a:t>
            </a:r>
            <a:endParaRPr lang="en-US" altLang="zh-CN" dirty="0" smtClean="0"/>
          </a:p>
          <a:p>
            <a:r>
              <a:rPr lang="zh-CN" altLang="en-US" dirty="0" smtClean="0"/>
              <a:t> 启用期间调整</a:t>
            </a:r>
            <a:endParaRPr lang="en-US" altLang="zh-CN" dirty="0" smtClean="0"/>
          </a:p>
          <a:p>
            <a:r>
              <a:rPr lang="zh-CN" altLang="en-US" dirty="0" smtClean="0"/>
              <a:t> 科目设置</a:t>
            </a:r>
            <a:endParaRPr lang="en-US" altLang="zh-CN" dirty="0" smtClean="0"/>
          </a:p>
          <a:p>
            <a:r>
              <a:rPr lang="zh-CN" altLang="en-US" dirty="0" smtClean="0"/>
              <a:t> 小数位影响</a:t>
            </a:r>
            <a:endParaRPr lang="en-US" altLang="zh-CN" dirty="0" smtClean="0"/>
          </a:p>
          <a:p>
            <a:endParaRPr lang="zh-CN"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313" y="748118"/>
            <a:ext cx="6084825" cy="3943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9007" y="719574"/>
            <a:ext cx="3711435" cy="400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9007" y="719574"/>
            <a:ext cx="3658470" cy="3943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101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026"/>
                                        </p:tgtEl>
                                        <p:attrNameLst>
                                          <p:attrName>ppt_x</p:attrName>
                                        </p:attrNameLst>
                                      </p:cBhvr>
                                      <p:tavLst>
                                        <p:tav tm="0">
                                          <p:val>
                                            <p:strVal val="ppt_x"/>
                                          </p:val>
                                        </p:tav>
                                        <p:tav tm="100000">
                                          <p:val>
                                            <p:strVal val="ppt_x"/>
                                          </p:val>
                                        </p:tav>
                                      </p:tavLst>
                                    </p:anim>
                                    <p:anim calcmode="lin" valueType="num">
                                      <p:cBhvr additive="base">
                                        <p:cTn id="13" dur="500"/>
                                        <p:tgtEl>
                                          <p:spTgt spid="1026"/>
                                        </p:tgtEl>
                                        <p:attrNameLst>
                                          <p:attrName>ppt_y</p:attrName>
                                        </p:attrNameLst>
                                      </p:cBhvr>
                                      <p:tavLst>
                                        <p:tav tm="0">
                                          <p:val>
                                            <p:strVal val="ppt_y"/>
                                          </p:val>
                                        </p:tav>
                                        <p:tav tm="100000">
                                          <p:val>
                                            <p:strVal val="1+ppt_h/2"/>
                                          </p:val>
                                        </p:tav>
                                      </p:tavLst>
                                    </p:anim>
                                    <p:set>
                                      <p:cBhvr>
                                        <p:cTn id="14" dur="1" fill="hold">
                                          <p:stCondLst>
                                            <p:cond delay="499"/>
                                          </p:stCondLst>
                                        </p:cTn>
                                        <p:tgtEl>
                                          <p:spTgt spid="102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7"/>
                                        </p:tgtEl>
                                        <p:attrNameLst>
                                          <p:attrName>ppt_x</p:attrName>
                                        </p:attrNameLst>
                                      </p:cBhvr>
                                      <p:tavLst>
                                        <p:tav tm="0">
                                          <p:val>
                                            <p:strVal val="ppt_x"/>
                                          </p:val>
                                        </p:tav>
                                        <p:tav tm="100000">
                                          <p:val>
                                            <p:strVal val="ppt_x"/>
                                          </p:val>
                                        </p:tav>
                                      </p:tavLst>
                                    </p:anim>
                                    <p:anim calcmode="lin" valueType="num">
                                      <p:cBhvr additive="base">
                                        <p:cTn id="25" dur="500"/>
                                        <p:tgtEl>
                                          <p:spTgt spid="7"/>
                                        </p:tgtEl>
                                        <p:attrNameLst>
                                          <p:attrName>ppt_y</p:attrName>
                                        </p:attrNameLst>
                                      </p:cBhvr>
                                      <p:tavLst>
                                        <p:tav tm="0">
                                          <p:val>
                                            <p:strVal val="ppt_y"/>
                                          </p:val>
                                        </p:tav>
                                        <p:tav tm="100000">
                                          <p:val>
                                            <p:strVal val="1+ppt_h/2"/>
                                          </p:val>
                                        </p:tav>
                                      </p:tavLst>
                                    </p:anim>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anim calcmode="lin" valueType="num">
                                      <p:cBhvr additive="base">
                                        <p:cTn id="31" dur="500" fill="hold"/>
                                        <p:tgtEl>
                                          <p:spTgt spid="1028"/>
                                        </p:tgtEl>
                                        <p:attrNameLst>
                                          <p:attrName>ppt_x</p:attrName>
                                        </p:attrNameLst>
                                      </p:cBhvr>
                                      <p:tavLst>
                                        <p:tav tm="0">
                                          <p:val>
                                            <p:strVal val="#ppt_x"/>
                                          </p:val>
                                        </p:tav>
                                        <p:tav tm="100000">
                                          <p:val>
                                            <p:strVal val="#ppt_x"/>
                                          </p:val>
                                        </p:tav>
                                      </p:tavLst>
                                    </p:anim>
                                    <p:anim calcmode="lin" valueType="num">
                                      <p:cBhvr additive="base">
                                        <p:cTn id="32"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 </a:t>
            </a:r>
            <a:r>
              <a:rPr lang="zh-CN" altLang="en-US" sz="2000" dirty="0" smtClean="0"/>
              <a:t>财务参数设置</a:t>
            </a:r>
            <a:endParaRPr lang="zh-CN" altLang="en-US" sz="2000" dirty="0"/>
          </a:p>
        </p:txBody>
      </p:sp>
      <p:sp>
        <p:nvSpPr>
          <p:cNvPr id="4" name="TextBox 3"/>
          <p:cNvSpPr txBox="1"/>
          <p:nvPr/>
        </p:nvSpPr>
        <p:spPr>
          <a:xfrm>
            <a:off x="500931" y="1049572"/>
            <a:ext cx="2377441" cy="2031325"/>
          </a:xfrm>
          <a:prstGeom prst="rect">
            <a:avLst/>
          </a:prstGeom>
          <a:noFill/>
        </p:spPr>
        <p:txBody>
          <a:bodyPr wrap="square" rtlCol="0">
            <a:spAutoFit/>
          </a:bodyPr>
          <a:lstStyle/>
          <a:p>
            <a:r>
              <a:rPr lang="zh-CN" altLang="en-US" dirty="0" smtClean="0"/>
              <a:t> 基础设置</a:t>
            </a:r>
            <a:r>
              <a:rPr lang="en-US" altLang="zh-CN" dirty="0" smtClean="0"/>
              <a:t>-</a:t>
            </a:r>
            <a:r>
              <a:rPr lang="zh-CN" altLang="en-US" dirty="0" smtClean="0"/>
              <a:t>公共资料</a:t>
            </a:r>
            <a:r>
              <a:rPr lang="en-US" altLang="zh-CN" dirty="0" smtClean="0"/>
              <a:t>-    </a:t>
            </a:r>
            <a:r>
              <a:rPr lang="zh-CN" altLang="en-US" dirty="0" smtClean="0"/>
              <a:t>系统参数</a:t>
            </a:r>
            <a:endParaRPr lang="en-US" altLang="zh-CN" dirty="0" smtClean="0"/>
          </a:p>
          <a:p>
            <a:pPr marL="285750" indent="-285750">
              <a:buFont typeface="Arial" pitchFamily="34" charset="0"/>
              <a:buChar char="•"/>
            </a:pPr>
            <a:r>
              <a:rPr lang="zh-CN" altLang="en-US" dirty="0" smtClean="0"/>
              <a:t>启用期间调整（启用期间，当前期间）</a:t>
            </a:r>
            <a:endParaRPr lang="en-US" altLang="zh-CN" dirty="0" smtClean="0"/>
          </a:p>
          <a:p>
            <a:r>
              <a:rPr lang="zh-CN" altLang="en-US" dirty="0" smtClean="0"/>
              <a:t>科目设置</a:t>
            </a:r>
            <a:endParaRPr lang="en-US" altLang="zh-CN" dirty="0" smtClean="0"/>
          </a:p>
          <a:p>
            <a:r>
              <a:rPr lang="zh-CN" altLang="en-US" dirty="0" smtClean="0"/>
              <a:t>小数位影响</a:t>
            </a:r>
            <a:endParaRPr lang="en-US" altLang="zh-CN" dirty="0" smtClean="0"/>
          </a:p>
          <a:p>
            <a:pPr marL="285750" indent="-285750">
              <a:buFont typeface="Arial" pitchFamily="34" charset="0"/>
              <a:buChar char="•"/>
            </a:pPr>
            <a:endParaRPr lang="zh-CN"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2663" y="546224"/>
            <a:ext cx="4189354" cy="4515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1940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 </a:t>
            </a:r>
            <a:r>
              <a:rPr lang="zh-CN" altLang="en-US" sz="2000" dirty="0" smtClean="0"/>
              <a:t>财务参数设置</a:t>
            </a:r>
            <a:endParaRPr lang="zh-CN" altLang="en-US" sz="2000" dirty="0"/>
          </a:p>
        </p:txBody>
      </p:sp>
      <p:sp>
        <p:nvSpPr>
          <p:cNvPr id="4" name="TextBox 3"/>
          <p:cNvSpPr txBox="1"/>
          <p:nvPr/>
        </p:nvSpPr>
        <p:spPr>
          <a:xfrm>
            <a:off x="500931" y="1049572"/>
            <a:ext cx="2377441" cy="2031325"/>
          </a:xfrm>
          <a:prstGeom prst="rect">
            <a:avLst/>
          </a:prstGeom>
          <a:noFill/>
        </p:spPr>
        <p:txBody>
          <a:bodyPr wrap="square" rtlCol="0">
            <a:spAutoFit/>
          </a:bodyPr>
          <a:lstStyle/>
          <a:p>
            <a:r>
              <a:rPr lang="zh-CN" altLang="en-US" dirty="0" smtClean="0"/>
              <a:t> 基础设置</a:t>
            </a:r>
            <a:r>
              <a:rPr lang="en-US" altLang="zh-CN" dirty="0" smtClean="0"/>
              <a:t>-</a:t>
            </a:r>
            <a:r>
              <a:rPr lang="zh-CN" altLang="en-US" dirty="0" smtClean="0"/>
              <a:t>公共资料</a:t>
            </a:r>
            <a:r>
              <a:rPr lang="en-US" altLang="zh-CN" dirty="0" smtClean="0"/>
              <a:t>-    </a:t>
            </a:r>
            <a:r>
              <a:rPr lang="zh-CN" altLang="en-US" dirty="0" smtClean="0"/>
              <a:t>系统参数</a:t>
            </a:r>
            <a:endParaRPr lang="en-US" altLang="zh-CN" dirty="0" smtClean="0"/>
          </a:p>
          <a:p>
            <a:r>
              <a:rPr lang="zh-CN" altLang="en-US" dirty="0" smtClean="0"/>
              <a:t>启用期间调整</a:t>
            </a:r>
            <a:endParaRPr lang="en-US" altLang="zh-CN" dirty="0" smtClean="0"/>
          </a:p>
          <a:p>
            <a:pPr marL="285750" indent="-285750">
              <a:buFont typeface="Arial" pitchFamily="34" charset="0"/>
              <a:buChar char="•"/>
            </a:pPr>
            <a:r>
              <a:rPr lang="zh-CN" altLang="en-US" dirty="0" smtClean="0"/>
              <a:t>科目设置（一级科目）</a:t>
            </a:r>
            <a:endParaRPr lang="en-US" altLang="zh-CN" dirty="0" smtClean="0"/>
          </a:p>
          <a:p>
            <a:r>
              <a:rPr lang="zh-CN" altLang="en-US" dirty="0" smtClean="0"/>
              <a:t>小数位影响</a:t>
            </a:r>
            <a:endParaRPr lang="en-US" altLang="zh-CN" dirty="0" smtClean="0"/>
          </a:p>
          <a:p>
            <a:pPr marL="285750" indent="-285750">
              <a:buFont typeface="Arial" pitchFamily="34" charset="0"/>
              <a:buChar char="•"/>
            </a:pPr>
            <a:endParaRPr lang="zh-CN"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9304" y="529537"/>
            <a:ext cx="4220320" cy="4548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369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 </a:t>
            </a:r>
            <a:r>
              <a:rPr lang="zh-CN" altLang="en-US" sz="2000" dirty="0" smtClean="0"/>
              <a:t>财务参数设置</a:t>
            </a:r>
            <a:endParaRPr lang="zh-CN" altLang="en-US" sz="2000" dirty="0"/>
          </a:p>
        </p:txBody>
      </p:sp>
      <p:sp>
        <p:nvSpPr>
          <p:cNvPr id="4" name="TextBox 3"/>
          <p:cNvSpPr txBox="1"/>
          <p:nvPr/>
        </p:nvSpPr>
        <p:spPr>
          <a:xfrm>
            <a:off x="500931" y="1049572"/>
            <a:ext cx="2377441" cy="2031325"/>
          </a:xfrm>
          <a:prstGeom prst="rect">
            <a:avLst/>
          </a:prstGeom>
          <a:noFill/>
        </p:spPr>
        <p:txBody>
          <a:bodyPr wrap="square" rtlCol="0">
            <a:spAutoFit/>
          </a:bodyPr>
          <a:lstStyle/>
          <a:p>
            <a:r>
              <a:rPr lang="zh-CN" altLang="en-US" dirty="0" smtClean="0"/>
              <a:t> 基础设置</a:t>
            </a:r>
            <a:r>
              <a:rPr lang="en-US" altLang="zh-CN" dirty="0" smtClean="0"/>
              <a:t>-</a:t>
            </a:r>
            <a:r>
              <a:rPr lang="zh-CN" altLang="en-US" dirty="0" smtClean="0"/>
              <a:t>公共资料</a:t>
            </a:r>
            <a:r>
              <a:rPr lang="en-US" altLang="zh-CN" dirty="0" smtClean="0"/>
              <a:t>-    </a:t>
            </a:r>
            <a:r>
              <a:rPr lang="zh-CN" altLang="en-US" dirty="0" smtClean="0"/>
              <a:t>系统参数</a:t>
            </a:r>
            <a:endParaRPr lang="en-US" altLang="zh-CN" dirty="0" smtClean="0"/>
          </a:p>
          <a:p>
            <a:r>
              <a:rPr lang="zh-CN" altLang="en-US" dirty="0" smtClean="0"/>
              <a:t>启用期间调整</a:t>
            </a:r>
            <a:endParaRPr lang="en-US" altLang="zh-CN" dirty="0" smtClean="0"/>
          </a:p>
          <a:p>
            <a:r>
              <a:rPr lang="zh-CN" altLang="en-US" dirty="0" smtClean="0"/>
              <a:t>科目设置</a:t>
            </a:r>
            <a:endParaRPr lang="en-US" altLang="zh-CN" dirty="0" smtClean="0"/>
          </a:p>
          <a:p>
            <a:pPr marL="285750" indent="-285750">
              <a:buFont typeface="Arial" pitchFamily="34" charset="0"/>
              <a:buChar char="•"/>
            </a:pPr>
            <a:r>
              <a:rPr lang="zh-CN" altLang="en-US" dirty="0" smtClean="0"/>
              <a:t>小数位影响（影响凭证）</a:t>
            </a:r>
            <a:endParaRPr lang="en-US" altLang="zh-CN" dirty="0" smtClean="0"/>
          </a:p>
          <a:p>
            <a:pPr marL="285750" indent="-285750">
              <a:buFont typeface="Arial" pitchFamily="34" charset="0"/>
              <a:buChar char="•"/>
            </a:pPr>
            <a:endParaRPr lang="zh-CN"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3688" y="566574"/>
            <a:ext cx="4151594" cy="4474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4730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a:t>公共</a:t>
            </a:r>
            <a:r>
              <a:rPr lang="zh-CN" altLang="en-US" sz="2000" dirty="0" smtClean="0"/>
              <a:t>资料</a:t>
            </a:r>
            <a:endParaRPr lang="zh-CN" altLang="en-US" sz="2000" dirty="0"/>
          </a:p>
        </p:txBody>
      </p:sp>
      <p:sp>
        <p:nvSpPr>
          <p:cNvPr id="4" name="TextBox 3"/>
          <p:cNvSpPr txBox="1"/>
          <p:nvPr/>
        </p:nvSpPr>
        <p:spPr>
          <a:xfrm>
            <a:off x="500931" y="1049572"/>
            <a:ext cx="2377441" cy="1477328"/>
          </a:xfrm>
          <a:prstGeom prst="rect">
            <a:avLst/>
          </a:prstGeom>
          <a:noFill/>
        </p:spPr>
        <p:txBody>
          <a:bodyPr wrap="square" rtlCol="0">
            <a:spAutoFit/>
          </a:bodyPr>
          <a:lstStyle/>
          <a:p>
            <a:r>
              <a:rPr lang="zh-CN" altLang="en-US" dirty="0" smtClean="0"/>
              <a:t> 基础设置</a:t>
            </a:r>
            <a:r>
              <a:rPr lang="en-US" altLang="zh-CN" dirty="0" smtClean="0"/>
              <a:t>-</a:t>
            </a:r>
            <a:r>
              <a:rPr lang="zh-CN" altLang="en-US" dirty="0" smtClean="0"/>
              <a:t>公共资料</a:t>
            </a:r>
            <a:endParaRPr lang="en-US" altLang="zh-CN" dirty="0" smtClean="0"/>
          </a:p>
          <a:p>
            <a:pPr marL="285750" indent="-285750">
              <a:buFont typeface="Arial" pitchFamily="34" charset="0"/>
              <a:buChar char="•"/>
            </a:pPr>
            <a:r>
              <a:rPr lang="zh-CN" altLang="en-US" dirty="0"/>
              <a:t>币</a:t>
            </a:r>
            <a:r>
              <a:rPr lang="zh-CN" altLang="en-US" dirty="0" smtClean="0"/>
              <a:t>别</a:t>
            </a:r>
            <a:endParaRPr lang="en-US" altLang="zh-CN" dirty="0" smtClean="0"/>
          </a:p>
          <a:p>
            <a:pPr marL="285750" indent="-285750">
              <a:buFont typeface="Arial" pitchFamily="34" charset="0"/>
              <a:buChar char="•"/>
            </a:pPr>
            <a:r>
              <a:rPr lang="zh-CN" altLang="en-US" dirty="0" smtClean="0"/>
              <a:t>计量单位</a:t>
            </a:r>
            <a:endParaRPr lang="en-US" altLang="zh-CN" dirty="0" smtClean="0"/>
          </a:p>
          <a:p>
            <a:pPr marL="285750" indent="-285750">
              <a:buFont typeface="Arial" pitchFamily="34" charset="0"/>
              <a:buChar char="•"/>
            </a:pPr>
            <a:r>
              <a:rPr lang="zh-CN" altLang="en-US" dirty="0" smtClean="0"/>
              <a:t>核算项目</a:t>
            </a:r>
            <a:endParaRPr lang="en-US" altLang="zh-CN" dirty="0" smtClean="0"/>
          </a:p>
          <a:p>
            <a:pPr marL="285750" indent="-285750">
              <a:buFont typeface="Arial" pitchFamily="34" charset="0"/>
              <a:buChar char="•"/>
            </a:pPr>
            <a:r>
              <a:rPr lang="zh-CN" altLang="en-US" dirty="0" smtClean="0"/>
              <a:t>结算方式</a:t>
            </a:r>
            <a:endParaRPr lang="zh-CN"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5274" y="626062"/>
            <a:ext cx="6131864" cy="4261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6746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a:t>公共</a:t>
            </a:r>
            <a:r>
              <a:rPr lang="zh-CN" altLang="en-US" sz="2000" dirty="0" smtClean="0"/>
              <a:t>资料</a:t>
            </a:r>
            <a:endParaRPr lang="zh-CN" altLang="en-US" sz="2000" dirty="0"/>
          </a:p>
        </p:txBody>
      </p:sp>
      <p:sp>
        <p:nvSpPr>
          <p:cNvPr id="4" name="TextBox 3"/>
          <p:cNvSpPr txBox="1"/>
          <p:nvPr/>
        </p:nvSpPr>
        <p:spPr>
          <a:xfrm>
            <a:off x="500931" y="1049572"/>
            <a:ext cx="2377441" cy="3139321"/>
          </a:xfrm>
          <a:prstGeom prst="rect">
            <a:avLst/>
          </a:prstGeom>
          <a:noFill/>
        </p:spPr>
        <p:txBody>
          <a:bodyPr wrap="square" rtlCol="0">
            <a:spAutoFit/>
          </a:bodyPr>
          <a:lstStyle/>
          <a:p>
            <a:r>
              <a:rPr lang="zh-CN" altLang="en-US" dirty="0" smtClean="0"/>
              <a:t> 基础设置</a:t>
            </a:r>
            <a:r>
              <a:rPr lang="en-US" altLang="zh-CN" dirty="0" smtClean="0"/>
              <a:t>-</a:t>
            </a:r>
            <a:r>
              <a:rPr lang="zh-CN" altLang="en-US" dirty="0" smtClean="0"/>
              <a:t>公共资料</a:t>
            </a:r>
            <a:endParaRPr lang="en-US" altLang="zh-CN" dirty="0" smtClean="0"/>
          </a:p>
          <a:p>
            <a:r>
              <a:rPr lang="en-US" altLang="zh-CN" dirty="0" smtClean="0"/>
              <a:t>-</a:t>
            </a:r>
            <a:r>
              <a:rPr lang="zh-CN" altLang="en-US" dirty="0" smtClean="0"/>
              <a:t>币别</a:t>
            </a:r>
            <a:endParaRPr lang="en-US" altLang="zh-CN" dirty="0" smtClean="0"/>
          </a:p>
          <a:p>
            <a:pPr marL="285750" indent="-285750">
              <a:buFont typeface="Arial" pitchFamily="34" charset="0"/>
              <a:buChar char="•"/>
            </a:pPr>
            <a:r>
              <a:rPr lang="zh-CN" altLang="en-US" dirty="0" smtClean="0"/>
              <a:t>新增（代码，固定</a:t>
            </a:r>
            <a:r>
              <a:rPr lang="en-US" altLang="zh-CN" dirty="0" smtClean="0"/>
              <a:t>&amp;</a:t>
            </a:r>
            <a:r>
              <a:rPr lang="zh-CN" altLang="en-US" dirty="0" smtClean="0"/>
              <a:t>浮动）</a:t>
            </a:r>
            <a:endParaRPr lang="en-US" altLang="zh-CN" dirty="0" smtClean="0"/>
          </a:p>
          <a:p>
            <a:pPr marL="285750" indent="-285750">
              <a:buFont typeface="Arial" pitchFamily="34" charset="0"/>
              <a:buChar char="•"/>
            </a:pPr>
            <a:r>
              <a:rPr lang="zh-CN" altLang="en-US" dirty="0" smtClean="0"/>
              <a:t>修改</a:t>
            </a:r>
            <a:endParaRPr lang="en-US" altLang="zh-CN" dirty="0" smtClean="0"/>
          </a:p>
          <a:p>
            <a:pPr marL="285750" indent="-285750">
              <a:buFont typeface="Arial" pitchFamily="34" charset="0"/>
              <a:buChar char="•"/>
            </a:pPr>
            <a:r>
              <a:rPr lang="zh-CN" altLang="en-US" dirty="0" smtClean="0"/>
              <a:t>删除（已有业务发生不能删除）</a:t>
            </a:r>
            <a:endParaRPr lang="en-US" altLang="zh-CN" dirty="0" smtClean="0"/>
          </a:p>
          <a:p>
            <a:pPr marL="285750" indent="-285750">
              <a:buFont typeface="Arial" pitchFamily="34" charset="0"/>
              <a:buChar char="•"/>
            </a:pPr>
            <a:r>
              <a:rPr lang="zh-CN" altLang="en-US" dirty="0" smtClean="0"/>
              <a:t>禁用</a:t>
            </a:r>
            <a:endParaRPr lang="en-US" altLang="zh-CN" dirty="0" smtClean="0"/>
          </a:p>
          <a:p>
            <a:pPr marL="285750" indent="-285750">
              <a:buFont typeface="Arial" pitchFamily="34" charset="0"/>
              <a:buChar char="•"/>
            </a:pPr>
            <a:r>
              <a:rPr lang="zh-CN" altLang="en-US" dirty="0" smtClean="0"/>
              <a:t>小数位调整</a:t>
            </a:r>
            <a:r>
              <a:rPr lang="en-US" altLang="zh-CN" dirty="0" smtClean="0"/>
              <a:t>(</a:t>
            </a:r>
            <a:r>
              <a:rPr lang="zh-CN" altLang="en-US" dirty="0" smtClean="0"/>
              <a:t>已有业务发生只能调大不能调小</a:t>
            </a:r>
            <a:r>
              <a:rPr lang="en-US" altLang="zh-CN" dirty="0" smtClean="0"/>
              <a:t>)</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387" y="1403240"/>
            <a:ext cx="391477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386" y="1403240"/>
            <a:ext cx="391477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976437"/>
            <a:ext cx="35337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4387" y="1403240"/>
            <a:ext cx="3914775" cy="3102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4385" y="1681536"/>
            <a:ext cx="391477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91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6146"/>
                                        </p:tgtEl>
                                        <p:attrNameLst>
                                          <p:attrName>ppt_x</p:attrName>
                                        </p:attrNameLst>
                                      </p:cBhvr>
                                      <p:tavLst>
                                        <p:tav tm="0">
                                          <p:val>
                                            <p:strVal val="ppt_x"/>
                                          </p:val>
                                        </p:tav>
                                        <p:tav tm="100000">
                                          <p:val>
                                            <p:strVal val="ppt_x"/>
                                          </p:val>
                                        </p:tav>
                                      </p:tavLst>
                                    </p:anim>
                                    <p:anim calcmode="lin" valueType="num">
                                      <p:cBhvr additive="base">
                                        <p:cTn id="13" dur="500"/>
                                        <p:tgtEl>
                                          <p:spTgt spid="6146"/>
                                        </p:tgtEl>
                                        <p:attrNameLst>
                                          <p:attrName>ppt_y</p:attrName>
                                        </p:attrNameLst>
                                      </p:cBhvr>
                                      <p:tavLst>
                                        <p:tav tm="0">
                                          <p:val>
                                            <p:strVal val="ppt_y"/>
                                          </p:val>
                                        </p:tav>
                                        <p:tav tm="100000">
                                          <p:val>
                                            <p:strVal val="1+ppt_h/2"/>
                                          </p:val>
                                        </p:tav>
                                      </p:tavLst>
                                    </p:anim>
                                    <p:set>
                                      <p:cBhvr>
                                        <p:cTn id="14" dur="1" fill="hold">
                                          <p:stCondLst>
                                            <p:cond delay="499"/>
                                          </p:stCondLst>
                                        </p:cTn>
                                        <p:tgtEl>
                                          <p:spTgt spid="614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7"/>
                                        </p:tgtEl>
                                        <p:attrNameLst>
                                          <p:attrName>style.visibility</p:attrName>
                                        </p:attrNameLst>
                                      </p:cBhvr>
                                      <p:to>
                                        <p:strVal val="visible"/>
                                      </p:to>
                                    </p:set>
                                    <p:anim calcmode="lin" valueType="num">
                                      <p:cBhvr additive="base">
                                        <p:cTn id="19" dur="500" fill="hold"/>
                                        <p:tgtEl>
                                          <p:spTgt spid="6147"/>
                                        </p:tgtEl>
                                        <p:attrNameLst>
                                          <p:attrName>ppt_x</p:attrName>
                                        </p:attrNameLst>
                                      </p:cBhvr>
                                      <p:tavLst>
                                        <p:tav tm="0">
                                          <p:val>
                                            <p:strVal val="#ppt_x"/>
                                          </p:val>
                                        </p:tav>
                                        <p:tav tm="100000">
                                          <p:val>
                                            <p:strVal val="#ppt_x"/>
                                          </p:val>
                                        </p:tav>
                                      </p:tavLst>
                                    </p:anim>
                                    <p:anim calcmode="lin" valueType="num">
                                      <p:cBhvr additive="base">
                                        <p:cTn id="20"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6147"/>
                                        </p:tgtEl>
                                        <p:attrNameLst>
                                          <p:attrName>ppt_x</p:attrName>
                                        </p:attrNameLst>
                                      </p:cBhvr>
                                      <p:tavLst>
                                        <p:tav tm="0">
                                          <p:val>
                                            <p:strVal val="ppt_x"/>
                                          </p:val>
                                        </p:tav>
                                        <p:tav tm="100000">
                                          <p:val>
                                            <p:strVal val="ppt_x"/>
                                          </p:val>
                                        </p:tav>
                                      </p:tavLst>
                                    </p:anim>
                                    <p:anim calcmode="lin" valueType="num">
                                      <p:cBhvr additive="base">
                                        <p:cTn id="25" dur="500"/>
                                        <p:tgtEl>
                                          <p:spTgt spid="6147"/>
                                        </p:tgtEl>
                                        <p:attrNameLst>
                                          <p:attrName>ppt_y</p:attrName>
                                        </p:attrNameLst>
                                      </p:cBhvr>
                                      <p:tavLst>
                                        <p:tav tm="0">
                                          <p:val>
                                            <p:strVal val="ppt_y"/>
                                          </p:val>
                                        </p:tav>
                                        <p:tav tm="100000">
                                          <p:val>
                                            <p:strVal val="1+ppt_h/2"/>
                                          </p:val>
                                        </p:tav>
                                      </p:tavLst>
                                    </p:anim>
                                    <p:set>
                                      <p:cBhvr>
                                        <p:cTn id="26" dur="1" fill="hold">
                                          <p:stCondLst>
                                            <p:cond delay="499"/>
                                          </p:stCondLst>
                                        </p:cTn>
                                        <p:tgtEl>
                                          <p:spTgt spid="614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148"/>
                                        </p:tgtEl>
                                        <p:attrNameLst>
                                          <p:attrName>style.visibility</p:attrName>
                                        </p:attrNameLst>
                                      </p:cBhvr>
                                      <p:to>
                                        <p:strVal val="visible"/>
                                      </p:to>
                                    </p:set>
                                    <p:anim calcmode="lin" valueType="num">
                                      <p:cBhvr additive="base">
                                        <p:cTn id="31" dur="500" fill="hold"/>
                                        <p:tgtEl>
                                          <p:spTgt spid="6148"/>
                                        </p:tgtEl>
                                        <p:attrNameLst>
                                          <p:attrName>ppt_x</p:attrName>
                                        </p:attrNameLst>
                                      </p:cBhvr>
                                      <p:tavLst>
                                        <p:tav tm="0">
                                          <p:val>
                                            <p:strVal val="#ppt_x"/>
                                          </p:val>
                                        </p:tav>
                                        <p:tav tm="100000">
                                          <p:val>
                                            <p:strVal val="#ppt_x"/>
                                          </p:val>
                                        </p:tav>
                                      </p:tavLst>
                                    </p:anim>
                                    <p:anim calcmode="lin" valueType="num">
                                      <p:cBhvr additive="base">
                                        <p:cTn id="32"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6148"/>
                                        </p:tgtEl>
                                        <p:attrNameLst>
                                          <p:attrName>ppt_x</p:attrName>
                                        </p:attrNameLst>
                                      </p:cBhvr>
                                      <p:tavLst>
                                        <p:tav tm="0">
                                          <p:val>
                                            <p:strVal val="ppt_x"/>
                                          </p:val>
                                        </p:tav>
                                        <p:tav tm="100000">
                                          <p:val>
                                            <p:strVal val="ppt_x"/>
                                          </p:val>
                                        </p:tav>
                                      </p:tavLst>
                                    </p:anim>
                                    <p:anim calcmode="lin" valueType="num">
                                      <p:cBhvr additive="base">
                                        <p:cTn id="37" dur="500"/>
                                        <p:tgtEl>
                                          <p:spTgt spid="6148"/>
                                        </p:tgtEl>
                                        <p:attrNameLst>
                                          <p:attrName>ppt_y</p:attrName>
                                        </p:attrNameLst>
                                      </p:cBhvr>
                                      <p:tavLst>
                                        <p:tav tm="0">
                                          <p:val>
                                            <p:strVal val="ppt_y"/>
                                          </p:val>
                                        </p:tav>
                                        <p:tav tm="100000">
                                          <p:val>
                                            <p:strVal val="1+ppt_h/2"/>
                                          </p:val>
                                        </p:tav>
                                      </p:tavLst>
                                    </p:anim>
                                    <p:set>
                                      <p:cBhvr>
                                        <p:cTn id="38" dur="1" fill="hold">
                                          <p:stCondLst>
                                            <p:cond delay="499"/>
                                          </p:stCondLst>
                                        </p:cTn>
                                        <p:tgtEl>
                                          <p:spTgt spid="614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149"/>
                                        </p:tgtEl>
                                        <p:attrNameLst>
                                          <p:attrName>style.visibility</p:attrName>
                                        </p:attrNameLst>
                                      </p:cBhvr>
                                      <p:to>
                                        <p:strVal val="visible"/>
                                      </p:to>
                                    </p:set>
                                    <p:anim calcmode="lin" valueType="num">
                                      <p:cBhvr additive="base">
                                        <p:cTn id="43" dur="500" fill="hold"/>
                                        <p:tgtEl>
                                          <p:spTgt spid="6149"/>
                                        </p:tgtEl>
                                        <p:attrNameLst>
                                          <p:attrName>ppt_x</p:attrName>
                                        </p:attrNameLst>
                                      </p:cBhvr>
                                      <p:tavLst>
                                        <p:tav tm="0">
                                          <p:val>
                                            <p:strVal val="#ppt_x"/>
                                          </p:val>
                                        </p:tav>
                                        <p:tav tm="100000">
                                          <p:val>
                                            <p:strVal val="#ppt_x"/>
                                          </p:val>
                                        </p:tav>
                                      </p:tavLst>
                                    </p:anim>
                                    <p:anim calcmode="lin" valueType="num">
                                      <p:cBhvr additive="base">
                                        <p:cTn id="44"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6149"/>
                                        </p:tgtEl>
                                        <p:attrNameLst>
                                          <p:attrName>ppt_x</p:attrName>
                                        </p:attrNameLst>
                                      </p:cBhvr>
                                      <p:tavLst>
                                        <p:tav tm="0">
                                          <p:val>
                                            <p:strVal val="ppt_x"/>
                                          </p:val>
                                        </p:tav>
                                        <p:tav tm="100000">
                                          <p:val>
                                            <p:strVal val="ppt_x"/>
                                          </p:val>
                                        </p:tav>
                                      </p:tavLst>
                                    </p:anim>
                                    <p:anim calcmode="lin" valueType="num">
                                      <p:cBhvr additive="base">
                                        <p:cTn id="49" dur="500"/>
                                        <p:tgtEl>
                                          <p:spTgt spid="6149"/>
                                        </p:tgtEl>
                                        <p:attrNameLst>
                                          <p:attrName>ppt_y</p:attrName>
                                        </p:attrNameLst>
                                      </p:cBhvr>
                                      <p:tavLst>
                                        <p:tav tm="0">
                                          <p:val>
                                            <p:strVal val="ppt_y"/>
                                          </p:val>
                                        </p:tav>
                                        <p:tav tm="100000">
                                          <p:val>
                                            <p:strVal val="1+ppt_h/2"/>
                                          </p:val>
                                        </p:tav>
                                      </p:tavLst>
                                    </p:anim>
                                    <p:set>
                                      <p:cBhvr>
                                        <p:cTn id="50" dur="1" fill="hold">
                                          <p:stCondLst>
                                            <p:cond delay="499"/>
                                          </p:stCondLst>
                                        </p:cTn>
                                        <p:tgtEl>
                                          <p:spTgt spid="614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150"/>
                                        </p:tgtEl>
                                        <p:attrNameLst>
                                          <p:attrName>style.visibility</p:attrName>
                                        </p:attrNameLst>
                                      </p:cBhvr>
                                      <p:to>
                                        <p:strVal val="visible"/>
                                      </p:to>
                                    </p:set>
                                    <p:anim calcmode="lin" valueType="num">
                                      <p:cBhvr additive="base">
                                        <p:cTn id="55" dur="500" fill="hold"/>
                                        <p:tgtEl>
                                          <p:spTgt spid="6150"/>
                                        </p:tgtEl>
                                        <p:attrNameLst>
                                          <p:attrName>ppt_x</p:attrName>
                                        </p:attrNameLst>
                                      </p:cBhvr>
                                      <p:tavLst>
                                        <p:tav tm="0">
                                          <p:val>
                                            <p:strVal val="#ppt_x"/>
                                          </p:val>
                                        </p:tav>
                                        <p:tav tm="100000">
                                          <p:val>
                                            <p:strVal val="#ppt_x"/>
                                          </p:val>
                                        </p:tav>
                                      </p:tavLst>
                                    </p:anim>
                                    <p:anim calcmode="lin" valueType="num">
                                      <p:cBhvr additive="base">
                                        <p:cTn id="56"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9234</TotalTime>
  <Words>544</Words>
  <Application>Microsoft Office PowerPoint</Application>
  <PresentationFormat>全屏显示(16:9)</PresentationFormat>
  <Paragraphs>148</Paragraphs>
  <Slides>23</Slides>
  <Notes>1</Notes>
  <HiddenSlides>0</HiddenSlides>
  <MMClips>0</MMClips>
  <ScaleCrop>false</ScaleCrop>
  <HeadingPairs>
    <vt:vector size="4" baseType="variant">
      <vt:variant>
        <vt:lpstr>主题</vt:lpstr>
      </vt:variant>
      <vt:variant>
        <vt:i4>1</vt:i4>
      </vt:variant>
      <vt:variant>
        <vt:lpstr>幻灯片标题</vt:lpstr>
      </vt:variant>
      <vt:variant>
        <vt:i4>23</vt:i4>
      </vt:variant>
    </vt:vector>
  </HeadingPairs>
  <TitlesOfParts>
    <vt:vector size="24" baseType="lpstr">
      <vt:lpstr>Office Theme</vt:lpstr>
      <vt:lpstr>PowerPoint 演示文稿</vt:lpstr>
      <vt:lpstr>目录</vt:lpstr>
      <vt:lpstr>框架</vt:lpstr>
      <vt:lpstr> 财务参数设置</vt:lpstr>
      <vt:lpstr> 财务参数设置</vt:lpstr>
      <vt:lpstr> 财务参数设置</vt:lpstr>
      <vt:lpstr> 财务参数设置</vt:lpstr>
      <vt:lpstr>公共资料</vt:lpstr>
      <vt:lpstr>公共资料</vt:lpstr>
      <vt:lpstr>公共资料</vt:lpstr>
      <vt:lpstr>公共资料</vt:lpstr>
      <vt:lpstr>公共资料</vt:lpstr>
      <vt:lpstr>财务基础资料</vt:lpstr>
      <vt:lpstr>财务基础资料</vt:lpstr>
      <vt:lpstr>财务基础资料</vt:lpstr>
      <vt:lpstr>财务基础资料</vt:lpstr>
      <vt:lpstr>财务基础资料</vt:lpstr>
      <vt:lpstr>财务基础资料</vt:lpstr>
      <vt:lpstr>财务基础资料</vt:lpstr>
      <vt:lpstr>财务基础资料</vt:lpstr>
      <vt:lpstr>财务基础资料</vt:lpstr>
      <vt:lpstr>内容回顾</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Windows 用户</cp:lastModifiedBy>
  <cp:revision>342</cp:revision>
  <dcterms:created xsi:type="dcterms:W3CDTF">2010-04-12T23:12:02Z</dcterms:created>
  <dcterms:modified xsi:type="dcterms:W3CDTF">2019-04-15T09:08:16Z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