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1"/>
  </p:sldMasterIdLst>
  <p:notesMasterIdLst>
    <p:notesMasterId r:id="rId52"/>
  </p:notesMasterIdLst>
  <p:handoutMasterIdLst>
    <p:handoutMasterId r:id="rId53"/>
  </p:handoutMasterIdLst>
  <p:sldIdLst>
    <p:sldId id="477" r:id="rId2"/>
    <p:sldId id="476" r:id="rId3"/>
    <p:sldId id="478" r:id="rId4"/>
    <p:sldId id="480" r:id="rId5"/>
    <p:sldId id="493" r:id="rId6"/>
    <p:sldId id="492" r:id="rId7"/>
    <p:sldId id="544" r:id="rId8"/>
    <p:sldId id="491" r:id="rId9"/>
    <p:sldId id="490" r:id="rId10"/>
    <p:sldId id="489" r:id="rId11"/>
    <p:sldId id="487" r:id="rId12"/>
    <p:sldId id="507" r:id="rId13"/>
    <p:sldId id="483" r:id="rId14"/>
    <p:sldId id="497" r:id="rId15"/>
    <p:sldId id="482" r:id="rId16"/>
    <p:sldId id="498" r:id="rId17"/>
    <p:sldId id="545" r:id="rId18"/>
    <p:sldId id="546" r:id="rId19"/>
    <p:sldId id="547" r:id="rId20"/>
    <p:sldId id="548" r:id="rId21"/>
    <p:sldId id="481" r:id="rId22"/>
    <p:sldId id="510" r:id="rId23"/>
    <p:sldId id="508" r:id="rId24"/>
    <p:sldId id="509" r:id="rId25"/>
    <p:sldId id="499" r:id="rId26"/>
    <p:sldId id="500" r:id="rId27"/>
    <p:sldId id="511" r:id="rId28"/>
    <p:sldId id="501" r:id="rId29"/>
    <p:sldId id="512" r:id="rId30"/>
    <p:sldId id="513" r:id="rId31"/>
    <p:sldId id="514" r:id="rId32"/>
    <p:sldId id="515" r:id="rId33"/>
    <p:sldId id="516" r:id="rId34"/>
    <p:sldId id="517" r:id="rId35"/>
    <p:sldId id="518" r:id="rId36"/>
    <p:sldId id="519" r:id="rId37"/>
    <p:sldId id="520" r:id="rId38"/>
    <p:sldId id="521" r:id="rId39"/>
    <p:sldId id="522" r:id="rId40"/>
    <p:sldId id="523" r:id="rId41"/>
    <p:sldId id="524" r:id="rId42"/>
    <p:sldId id="525" r:id="rId43"/>
    <p:sldId id="505" r:id="rId44"/>
    <p:sldId id="534" r:id="rId45"/>
    <p:sldId id="526" r:id="rId46"/>
    <p:sldId id="532" r:id="rId47"/>
    <p:sldId id="535" r:id="rId48"/>
    <p:sldId id="537" r:id="rId49"/>
    <p:sldId id="541" r:id="rId50"/>
    <p:sldId id="260" r:id="rId51"/>
  </p:sldIdLst>
  <p:sldSz cx="9144000" cy="6858000" type="screen4x3"/>
  <p:notesSz cx="6858000" cy="9144000"/>
  <p:defaultTextStyle>
    <a:defPPr>
      <a:defRPr lang="zh-CN"/>
    </a:defPPr>
    <a:lvl1pPr algn="l" rtl="0" fontAlgn="base">
      <a:spcBef>
        <a:spcPct val="0"/>
      </a:spcBef>
      <a:spcAft>
        <a:spcPct val="0"/>
      </a:spcAft>
      <a:defRPr sz="1600" kern="1200">
        <a:solidFill>
          <a:schemeClr val="tx1"/>
        </a:solidFill>
        <a:latin typeface="微软雅黑" pitchFamily="34" charset="-122"/>
        <a:ea typeface="微软雅黑" pitchFamily="34" charset="-122"/>
        <a:cs typeface="+mn-cs"/>
      </a:defRPr>
    </a:lvl1pPr>
    <a:lvl2pPr marL="4572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2pPr>
    <a:lvl3pPr marL="9144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3pPr>
    <a:lvl4pPr marL="13716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4pPr>
    <a:lvl5pPr marL="1828800" algn="l" rtl="0" fontAlgn="base">
      <a:spcBef>
        <a:spcPct val="0"/>
      </a:spcBef>
      <a:spcAft>
        <a:spcPct val="0"/>
      </a:spcAft>
      <a:defRPr sz="1600" kern="1200">
        <a:solidFill>
          <a:schemeClr val="tx1"/>
        </a:solidFill>
        <a:latin typeface="微软雅黑" pitchFamily="34" charset="-122"/>
        <a:ea typeface="微软雅黑" pitchFamily="34" charset="-122"/>
        <a:cs typeface="+mn-cs"/>
      </a:defRPr>
    </a:lvl5pPr>
    <a:lvl6pPr marL="2286000" algn="l" defTabSz="914400" rtl="0" eaLnBrk="1" latinLnBrk="0" hangingPunct="1">
      <a:defRPr sz="1600" kern="1200">
        <a:solidFill>
          <a:schemeClr val="tx1"/>
        </a:solidFill>
        <a:latin typeface="微软雅黑" pitchFamily="34" charset="-122"/>
        <a:ea typeface="微软雅黑" pitchFamily="34" charset="-122"/>
        <a:cs typeface="+mn-cs"/>
      </a:defRPr>
    </a:lvl6pPr>
    <a:lvl7pPr marL="2743200" algn="l" defTabSz="914400" rtl="0" eaLnBrk="1" latinLnBrk="0" hangingPunct="1">
      <a:defRPr sz="1600" kern="1200">
        <a:solidFill>
          <a:schemeClr val="tx1"/>
        </a:solidFill>
        <a:latin typeface="微软雅黑" pitchFamily="34" charset="-122"/>
        <a:ea typeface="微软雅黑" pitchFamily="34" charset="-122"/>
        <a:cs typeface="+mn-cs"/>
      </a:defRPr>
    </a:lvl7pPr>
    <a:lvl8pPr marL="3200400" algn="l" defTabSz="914400" rtl="0" eaLnBrk="1" latinLnBrk="0" hangingPunct="1">
      <a:defRPr sz="1600" kern="1200">
        <a:solidFill>
          <a:schemeClr val="tx1"/>
        </a:solidFill>
        <a:latin typeface="微软雅黑" pitchFamily="34" charset="-122"/>
        <a:ea typeface="微软雅黑" pitchFamily="34" charset="-122"/>
        <a:cs typeface="+mn-cs"/>
      </a:defRPr>
    </a:lvl8pPr>
    <a:lvl9pPr marL="3657600" algn="l" defTabSz="914400" rtl="0" eaLnBrk="1" latinLnBrk="0" hangingPunct="1">
      <a:defRPr sz="1600" kern="1200">
        <a:solidFill>
          <a:schemeClr val="tx1"/>
        </a:solidFill>
        <a:latin typeface="微软雅黑" pitchFamily="34" charset="-122"/>
        <a:ea typeface="微软雅黑"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EAEAEA"/>
    <a:srgbClr val="5F5F5F"/>
    <a:srgbClr val="D8D8D8"/>
    <a:srgbClr val="003B76"/>
    <a:srgbClr val="000000"/>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48" autoAdjust="0"/>
    <p:restoredTop sz="96207" autoAdjust="0"/>
  </p:normalViewPr>
  <p:slideViewPr>
    <p:cSldViewPr>
      <p:cViewPr>
        <p:scale>
          <a:sx n="91" d="100"/>
          <a:sy n="91" d="100"/>
        </p:scale>
        <p:origin x="-540" y="-438"/>
      </p:cViewPr>
      <p:guideLst>
        <p:guide orient="horz" pos="754"/>
        <p:guide pos="249"/>
        <p:guide pos="546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8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FBCA76-4CC2-4098-BC11-CB90D5925C82}" type="datetimeFigureOut">
              <a:rPr lang="zh-CN" altLang="en-US" smtClean="0"/>
              <a:pPr/>
              <a:t>2016/7/21</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EAE30C3-E8DB-40D3-B98C-CBD45159733E}" type="slidenum">
              <a:rPr lang="zh-CN" altLang="en-US" smtClean="0"/>
              <a:pPr/>
              <a:t>‹#›</a:t>
            </a:fld>
            <a:endParaRPr lang="zh-CN" altLang="en-US"/>
          </a:p>
        </p:txBody>
      </p:sp>
    </p:spTree>
    <p:extLst>
      <p:ext uri="{BB962C8B-B14F-4D97-AF65-F5344CB8AC3E}">
        <p14:creationId xmlns:p14="http://schemas.microsoft.com/office/powerpoint/2010/main" val="4264095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6CD2D30-440D-4499-A3FF-3C64D01C15D8}" type="datetimeFigureOut">
              <a:rPr lang="zh-CN" altLang="en-US"/>
              <a:pPr>
                <a:defRPr/>
              </a:pPr>
              <a:t>2016/7/21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DD9CA30-89E2-4C27-93DA-FA299FD35AE3}" type="slidenum">
              <a:rPr lang="zh-CN" altLang="en-US"/>
              <a:pPr>
                <a:defRPr/>
              </a:pPr>
              <a:t>‹#›</a:t>
            </a:fld>
            <a:endParaRPr lang="zh-CN" altLang="en-US"/>
          </a:p>
        </p:txBody>
      </p:sp>
    </p:spTree>
    <p:extLst>
      <p:ext uri="{BB962C8B-B14F-4D97-AF65-F5344CB8AC3E}">
        <p14:creationId xmlns:p14="http://schemas.microsoft.com/office/powerpoint/2010/main" val="1269800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bwMode="auto">
          <a:noFill/>
          <a:ln>
            <a:solidFill>
              <a:srgbClr val="000000"/>
            </a:solidFill>
            <a:miter lim="800000"/>
            <a:headEnd/>
            <a:tailEnd/>
          </a:ln>
        </p:spPr>
      </p:sp>
      <p:sp>
        <p:nvSpPr>
          <p:cNvPr id="66563"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smtClean="0"/>
          </a:p>
        </p:txBody>
      </p:sp>
      <p:sp>
        <p:nvSpPr>
          <p:cNvPr id="66564"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123D39-A8A3-40CC-8C41-D8FE474CFF66}" type="slidenum">
              <a:rPr lang="zh-CN" altLang="en-US" smtClean="0"/>
              <a:pPr/>
              <a:t>1</a:t>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bwMode="auto">
          <a:noFill/>
          <a:ln>
            <a:solidFill>
              <a:srgbClr val="000000"/>
            </a:solidFill>
            <a:miter lim="800000"/>
            <a:headEnd/>
            <a:tailEnd/>
          </a:ln>
        </p:spPr>
      </p:sp>
      <p:sp>
        <p:nvSpPr>
          <p:cNvPr id="67587" name="备注占位符 2"/>
          <p:cNvSpPr>
            <a:spLocks noGrp="1"/>
          </p:cNvSpPr>
          <p:nvPr>
            <p:ph type="body" idx="1"/>
          </p:nvPr>
        </p:nvSpPr>
        <p:spPr bwMode="auto">
          <a:noFill/>
        </p:spPr>
        <p:txBody>
          <a:bodyPr wrap="square" numCol="1" anchor="t" anchorCtr="0" compatLnSpc="1">
            <a:prstTxWarp prst="textNoShape">
              <a:avLst/>
            </a:prstTxWarp>
          </a:bodyPr>
          <a:lstStyle/>
          <a:p>
            <a:r>
              <a:rPr lang="zh-CN" altLang="en-US" smtClean="0">
                <a:latin typeface="宋体" pitchFamily="2" charset="-122"/>
              </a:rPr>
              <a:t>系统预设的折旧方法可分为静态折旧法和动态折旧法两种，如：平均年限法（静态）和动态平均法这两种方法。大部分的用户都是用的平均年限法，但由于卡片后期根据需要做变动处理，做了变动处理的卡片，需要将静态折旧方法改为动态平均法，否则，系统还是默认按照原来的折旧方法和折旧额计提折旧。如果用户在选择折旧方法时，不能确定后期时候会对卡片进行变动处理，建议采用动态的折旧方法，以免后期出现的折旧错误。</a:t>
            </a:r>
          </a:p>
          <a:p>
            <a:endParaRPr lang="zh-CN" altLang="en-US" smtClean="0"/>
          </a:p>
        </p:txBody>
      </p:sp>
      <p:sp>
        <p:nvSpPr>
          <p:cNvPr id="67588"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22F86E-0510-4B21-AC23-7E7788BE0049}" type="slidenum">
              <a:rPr lang="zh-CN" altLang="en-US" smtClean="0"/>
              <a:pPr/>
              <a:t>10</a:t>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descr="PPT C 16-9(not thin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5784" y="0"/>
            <a:ext cx="9715568" cy="6855925"/>
          </a:xfrm>
          <a:prstGeom prst="rect">
            <a:avLst/>
          </a:prstGeom>
        </p:spPr>
      </p:pic>
      <p:sp>
        <p:nvSpPr>
          <p:cNvPr id="2" name="标题 1"/>
          <p:cNvSpPr>
            <a:spLocks noGrp="1"/>
          </p:cNvSpPr>
          <p:nvPr>
            <p:ph type="ctrTitle"/>
          </p:nvPr>
        </p:nvSpPr>
        <p:spPr>
          <a:xfrm>
            <a:off x="760040" y="1608517"/>
            <a:ext cx="7772400" cy="1143352"/>
          </a:xfrm>
        </p:spPr>
        <p:txBody>
          <a:bodyPr>
            <a:normAutofit/>
          </a:bodyPr>
          <a:lstStyle>
            <a:lvl1pPr>
              <a:defRPr sz="3400" b="0" i="0">
                <a:solidFill>
                  <a:schemeClr val="tx1">
                    <a:lumMod val="75000"/>
                    <a:lumOff val="25000"/>
                  </a:schemeClr>
                </a:solidFill>
                <a:latin typeface="微软雅黑"/>
                <a:ea typeface="微软雅黑"/>
                <a:cs typeface="微软雅黑"/>
              </a:defRPr>
            </a:lvl1pPr>
          </a:lstStyle>
          <a:p>
            <a:r>
              <a:rPr kumimoji="1" lang="zh-CN" altLang="en-US" smtClean="0"/>
              <a:t>单击此处编辑母版标题样式</a:t>
            </a:r>
            <a:endParaRPr kumimoji="1" lang="zh-CN" altLang="en-US" dirty="0"/>
          </a:p>
        </p:txBody>
      </p:sp>
      <p:sp>
        <p:nvSpPr>
          <p:cNvPr id="3" name="副标题 2"/>
          <p:cNvSpPr>
            <a:spLocks noGrp="1"/>
          </p:cNvSpPr>
          <p:nvPr>
            <p:ph type="subTitle" idx="1"/>
          </p:nvPr>
        </p:nvSpPr>
        <p:spPr>
          <a:xfrm>
            <a:off x="5668288" y="3140968"/>
            <a:ext cx="2864152" cy="1363501"/>
          </a:xfrm>
        </p:spPr>
        <p:txBody>
          <a:bodyPr>
            <a:normAutofit/>
          </a:bodyPr>
          <a:lstStyle>
            <a:lvl1pPr marL="0" indent="0" algn="l">
              <a:buNone/>
              <a:defRPr sz="1600" b="0" i="0">
                <a:solidFill>
                  <a:srgbClr val="404040"/>
                </a:solidFill>
                <a:latin typeface="微软雅黑"/>
                <a:ea typeface="微软雅黑"/>
                <a:cs typeface="微软雅黑"/>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zh-CN" altLang="en-US" smtClean="0"/>
              <a:t>单击此处编辑母版副标题样式</a:t>
            </a:r>
            <a:endParaRPr kumimoji="1" lang="zh-CN" altLang="en-US" dirty="0"/>
          </a:p>
        </p:txBody>
      </p:sp>
      <p:pic>
        <p:nvPicPr>
          <p:cNvPr id="7" name="图片 6" descr="20120325大品牌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60232" y="452672"/>
            <a:ext cx="1872208" cy="621265"/>
          </a:xfrm>
          <a:prstGeom prst="rect">
            <a:avLst/>
          </a:prstGeom>
        </p:spPr>
      </p:pic>
      <p:sp>
        <p:nvSpPr>
          <p:cNvPr id="9" name="Rectangle 37"/>
          <p:cNvSpPr>
            <a:spLocks/>
          </p:cNvSpPr>
          <p:nvPr userDrawn="1"/>
        </p:nvSpPr>
        <p:spPr bwMode="auto">
          <a:xfrm>
            <a:off x="184452" y="6357009"/>
            <a:ext cx="287538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版权所有</a:t>
            </a:r>
            <a:r>
              <a:rPr lang="en-US" altLang="zh-CN" sz="900" b="0" i="0" spc="0" baseline="0" dirty="0">
                <a:solidFill>
                  <a:srgbClr val="4D4D4D"/>
                </a:solidFill>
                <a:latin typeface="微软雅黑" pitchFamily="34" charset="-122"/>
                <a:ea typeface="微软雅黑" pitchFamily="34" charset="-122"/>
                <a:cs typeface="微软雅黑"/>
                <a:sym typeface="Helvetica Neue" charset="0"/>
              </a:rPr>
              <a:t>©</a:t>
            </a:r>
            <a:r>
              <a:rPr lang="en-US" altLang="zh-CN" sz="900" b="0" i="0" spc="0" baseline="0" dirty="0" smtClean="0">
                <a:solidFill>
                  <a:srgbClr val="4D4D4D"/>
                </a:solidFill>
                <a:latin typeface="微软雅黑" pitchFamily="34" charset="-122"/>
                <a:ea typeface="微软雅黑" pitchFamily="34" charset="-122"/>
                <a:cs typeface="微软雅黑"/>
                <a:sym typeface="Helvetica Neue" charset="0"/>
              </a:rPr>
              <a:t>1993-2013</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金</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蝶软</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件（中国</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有</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限公司</a:t>
            </a:r>
          </a:p>
        </p:txBody>
      </p:sp>
    </p:spTree>
    <p:extLst>
      <p:ext uri="{BB962C8B-B14F-4D97-AF65-F5344CB8AC3E}">
        <p14:creationId xmlns:p14="http://schemas.microsoft.com/office/powerpoint/2010/main" val="27390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203199" y="989299"/>
            <a:ext cx="8673616" cy="5136868"/>
          </a:xfrm>
        </p:spPr>
        <p:txBody>
          <a:bodyPr>
            <a:normAutofit/>
          </a:bodyPr>
          <a:lstStyle>
            <a:lvl1pPr marL="342900" indent="-342900">
              <a:buSzPct val="100000"/>
              <a:buFontTx/>
              <a:buBlip>
                <a:blip r:embed="rId2"/>
              </a:buBlip>
              <a:defRPr sz="2000" b="0" i="0">
                <a:solidFill>
                  <a:schemeClr val="tx1">
                    <a:lumMod val="85000"/>
                    <a:lumOff val="15000"/>
                  </a:schemeClr>
                </a:solidFill>
                <a:latin typeface="微软雅黑"/>
                <a:ea typeface="微软雅黑"/>
                <a:cs typeface="微软雅黑"/>
              </a:defRPr>
            </a:lvl1pPr>
            <a:lvl2pPr>
              <a:defRPr sz="1800" b="0" i="0">
                <a:solidFill>
                  <a:schemeClr val="tx1">
                    <a:lumMod val="85000"/>
                    <a:lumOff val="15000"/>
                  </a:schemeClr>
                </a:solidFill>
                <a:latin typeface="微软雅黑"/>
                <a:ea typeface="微软雅黑"/>
                <a:cs typeface="微软雅黑"/>
              </a:defRPr>
            </a:lvl2pPr>
            <a:lvl3pPr>
              <a:defRPr sz="1600" b="0" i="0">
                <a:solidFill>
                  <a:schemeClr val="tx1">
                    <a:lumMod val="85000"/>
                    <a:lumOff val="15000"/>
                  </a:schemeClr>
                </a:solidFill>
                <a:latin typeface="微软雅黑"/>
                <a:ea typeface="微软雅黑"/>
                <a:cs typeface="微软雅黑"/>
              </a:defRPr>
            </a:lvl3pPr>
            <a:lvl4pPr>
              <a:defRPr sz="1400" b="0" i="0">
                <a:solidFill>
                  <a:schemeClr val="tx1">
                    <a:lumMod val="85000"/>
                    <a:lumOff val="15000"/>
                  </a:schemeClr>
                </a:solidFill>
                <a:latin typeface="微软雅黑"/>
                <a:ea typeface="微软雅黑"/>
                <a:cs typeface="微软雅黑"/>
              </a:defRPr>
            </a:lvl4pPr>
            <a:lvl5pPr>
              <a:defRPr sz="1400" b="0" i="0">
                <a:solidFill>
                  <a:schemeClr val="tx1">
                    <a:lumMod val="85000"/>
                    <a:lumOff val="15000"/>
                  </a:schemeClr>
                </a:solidFill>
                <a:latin typeface="微软雅黑"/>
                <a:ea typeface="微软雅黑"/>
                <a:cs typeface="微软雅黑"/>
              </a:defRPr>
            </a:lvl5pPr>
          </a:lstStyle>
          <a:p>
            <a:pPr lvl="0"/>
            <a:r>
              <a:rPr kumimoji="1" lang="zh-CN" altLang="en-US" dirty="0" smtClean="0"/>
              <a:t>单击此处编辑母版文本样式</a:t>
            </a:r>
          </a:p>
          <a:p>
            <a:pPr lvl="1"/>
            <a:r>
              <a:rPr kumimoji="1" lang="zh-CN" altLang="en-US" dirty="0" smtClean="0"/>
              <a:t>第二级</a:t>
            </a:r>
          </a:p>
          <a:p>
            <a:pPr lvl="2"/>
            <a:r>
              <a:rPr kumimoji="1" lang="zh-CN" altLang="en-US" dirty="0" smtClean="0"/>
              <a:t>第三级</a:t>
            </a:r>
          </a:p>
          <a:p>
            <a:pPr lvl="3"/>
            <a:r>
              <a:rPr kumimoji="1" lang="zh-CN" altLang="en-US" dirty="0" smtClean="0"/>
              <a:t>第四级</a:t>
            </a:r>
          </a:p>
          <a:p>
            <a:pPr lvl="4"/>
            <a:r>
              <a:rPr kumimoji="1" lang="zh-CN" altLang="en-US" dirty="0" smtClean="0"/>
              <a:t>第五级</a:t>
            </a:r>
            <a:endParaRPr kumimoji="1" lang="zh-CN" altLang="en-US" dirty="0"/>
          </a:p>
        </p:txBody>
      </p:sp>
      <p:sp>
        <p:nvSpPr>
          <p:cNvPr id="6" name="幻灯片编号占位符 5"/>
          <p:cNvSpPr>
            <a:spLocks noGrp="1"/>
          </p:cNvSpPr>
          <p:nvPr>
            <p:ph type="sldNum" sz="quarter" idx="12"/>
          </p:nvPr>
        </p:nvSpPr>
        <p:spPr>
          <a:xfrm>
            <a:off x="8432799" y="6398284"/>
            <a:ext cx="616858" cy="323192"/>
          </a:xfrm>
        </p:spPr>
        <p:txBody>
          <a:bodyPr/>
          <a:lstStyle/>
          <a:p>
            <a:fld id="{4DD4F2D8-A516-0140-BEC0-D965DF04B8AF}" type="slidenum">
              <a:rPr kumimoji="1" lang="zh-CN" altLang="en-US" smtClean="0"/>
              <a:pPr/>
              <a:t>‹#›</a:t>
            </a:fld>
            <a:endParaRPr kumimoji="1" lang="zh-CN" altLang="en-US"/>
          </a:p>
        </p:txBody>
      </p:sp>
      <p:pic>
        <p:nvPicPr>
          <p:cNvPr id="7" name="图片 6" descr="卷页.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
            <a:ext cx="9144000" cy="693460"/>
          </a:xfrm>
          <a:prstGeom prst="rect">
            <a:avLst/>
          </a:prstGeom>
          <a:effectLst>
            <a:outerShdw blurRad="50800" dist="38100" dir="6000000" sx="101000" sy="101000" algn="tl" rotWithShape="0">
              <a:prstClr val="black">
                <a:alpha val="40000"/>
              </a:prstClr>
            </a:outerShdw>
          </a:effectLst>
        </p:spPr>
      </p:pic>
      <p:sp>
        <p:nvSpPr>
          <p:cNvPr id="2" name="标题 1"/>
          <p:cNvSpPr>
            <a:spLocks noGrp="1"/>
          </p:cNvSpPr>
          <p:nvPr>
            <p:ph type="title"/>
          </p:nvPr>
        </p:nvSpPr>
        <p:spPr>
          <a:xfrm>
            <a:off x="203199" y="3"/>
            <a:ext cx="7228656" cy="693460"/>
          </a:xfrm>
        </p:spPr>
        <p:txBody>
          <a:bodyPr>
            <a:normAutofit/>
          </a:bodyPr>
          <a:lstStyle>
            <a:lvl1pPr algn="l">
              <a:defRPr sz="2400" b="0" i="0">
                <a:latin typeface="微软雅黑"/>
                <a:ea typeface="微软雅黑"/>
                <a:cs typeface="微软雅黑"/>
              </a:defRPr>
            </a:lvl1pPr>
          </a:lstStyle>
          <a:p>
            <a:r>
              <a:rPr kumimoji="1" lang="zh-CN" altLang="en-US" dirty="0" smtClean="0"/>
              <a:t>单击此处编辑母版标题样式</a:t>
            </a:r>
            <a:endParaRPr kumimoji="1" lang="zh-CN" altLang="en-US" dirty="0"/>
          </a:p>
        </p:txBody>
      </p:sp>
      <p:grpSp>
        <p:nvGrpSpPr>
          <p:cNvPr id="5" name="组合 4"/>
          <p:cNvGrpSpPr/>
          <p:nvPr userDrawn="1"/>
        </p:nvGrpSpPr>
        <p:grpSpPr>
          <a:xfrm>
            <a:off x="7431855" y="6103038"/>
            <a:ext cx="1299892" cy="846796"/>
            <a:chOff x="6559883" y="4147099"/>
            <a:chExt cx="2316937" cy="1132002"/>
          </a:xfrm>
        </p:grpSpPr>
        <p:pic>
          <p:nvPicPr>
            <p:cNvPr id="12" name="图片 11" descr="PPT C Lego.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6005" y="4172857"/>
              <a:ext cx="1510815" cy="1106244"/>
            </a:xfrm>
            <a:prstGeom prst="rect">
              <a:avLst/>
            </a:prstGeom>
          </p:spPr>
        </p:pic>
        <p:pic>
          <p:nvPicPr>
            <p:cNvPr id="4" name="图片 3" descr="PPT C-orange.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9883" y="4147099"/>
              <a:ext cx="1106244" cy="1106244"/>
            </a:xfrm>
            <a:prstGeom prst="rect">
              <a:avLst/>
            </a:prstGeom>
          </p:spPr>
        </p:pic>
      </p:grpSp>
      <p:pic>
        <p:nvPicPr>
          <p:cNvPr id="10" name="图片 9" descr="0310金蝶品牌下属logo-00.png"/>
          <p:cNvPicPr>
            <a:picLocks noChangeAspect="1"/>
          </p:cNvPicPr>
          <p:nvPr userDrawn="1"/>
        </p:nvPicPr>
        <p:blipFill rotWithShape="1">
          <a:blip r:embed="rId6" cstate="print">
            <a:extLst>
              <a:ext uri="{28A0092B-C50C-407E-A947-70E740481C1C}">
                <a14:useLocalDpi xmlns:a14="http://schemas.microsoft.com/office/drawing/2010/main" val="0"/>
              </a:ext>
            </a:extLst>
          </a:blip>
          <a:srcRect l="6183" t="8816" r="33315" b="79649"/>
          <a:stretch/>
        </p:blipFill>
        <p:spPr>
          <a:xfrm>
            <a:off x="7545746" y="148968"/>
            <a:ext cx="1130710" cy="395528"/>
          </a:xfrm>
          <a:prstGeom prst="rect">
            <a:avLst/>
          </a:prstGeom>
        </p:spPr>
      </p:pic>
    </p:spTree>
    <p:extLst>
      <p:ext uri="{BB962C8B-B14F-4D97-AF65-F5344CB8AC3E}">
        <p14:creationId xmlns:p14="http://schemas.microsoft.com/office/powerpoint/2010/main" val="3700606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pic>
        <p:nvPicPr>
          <p:cNvPr id="12" name="图片 11" descr="PPT C 16-9(not thing).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4346" y="0"/>
            <a:ext cx="9715568" cy="6858000"/>
          </a:xfrm>
          <a:prstGeom prst="rect">
            <a:avLst/>
          </a:prstGeom>
        </p:spPr>
      </p:pic>
      <p:sp>
        <p:nvSpPr>
          <p:cNvPr id="6" name="Rectangle 4"/>
          <p:cNvSpPr>
            <a:spLocks/>
          </p:cNvSpPr>
          <p:nvPr/>
        </p:nvSpPr>
        <p:spPr bwMode="auto">
          <a:xfrm>
            <a:off x="4395184" y="1817412"/>
            <a:ext cx="202138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zh-CN" sz="4800" dirty="0">
                <a:solidFill>
                  <a:srgbClr val="343434"/>
                </a:solidFill>
                <a:latin typeface="Helvetica Neue UltraLight" charset="0"/>
                <a:ea typeface="宋体" charset="0"/>
                <a:cs typeface="Helvetica Neue UltraLight" charset="0"/>
                <a:sym typeface="Helvetica Neue UltraLight" charset="0"/>
              </a:rPr>
              <a:t>Thanks</a:t>
            </a:r>
          </a:p>
        </p:txBody>
      </p:sp>
      <p:sp>
        <p:nvSpPr>
          <p:cNvPr id="7" name="Rectangle 5"/>
          <p:cNvSpPr>
            <a:spLocks/>
          </p:cNvSpPr>
          <p:nvPr/>
        </p:nvSpPr>
        <p:spPr bwMode="auto">
          <a:xfrm>
            <a:off x="3924309" y="2822213"/>
            <a:ext cx="10211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altLang="zh-CN" sz="1800" dirty="0" err="1">
                <a:solidFill>
                  <a:srgbClr val="343434"/>
                </a:solidFill>
                <a:latin typeface="Arial Narrow" charset="0"/>
                <a:ea typeface="宋体" charset="0"/>
                <a:cs typeface="Arial Narrow" charset="0"/>
                <a:sym typeface="Arial Narrow" charset="0"/>
              </a:rPr>
              <a:t>terima</a:t>
            </a:r>
            <a:r>
              <a:rPr lang="en-US" altLang="zh-CN" sz="1800" dirty="0">
                <a:solidFill>
                  <a:srgbClr val="343434"/>
                </a:solidFill>
                <a:latin typeface="Arial Narrow" charset="0"/>
                <a:ea typeface="宋体" charset="0"/>
                <a:cs typeface="Arial Narrow" charset="0"/>
                <a:sym typeface="Arial Narrow" charset="0"/>
              </a:rPr>
              <a:t> </a:t>
            </a:r>
            <a:r>
              <a:rPr lang="en-US" altLang="zh-CN" sz="1800" dirty="0" err="1">
                <a:solidFill>
                  <a:srgbClr val="343434"/>
                </a:solidFill>
                <a:latin typeface="Arial Narrow" charset="0"/>
                <a:ea typeface="宋体" charset="0"/>
                <a:cs typeface="Arial Narrow" charset="0"/>
                <a:sym typeface="Arial Narrow" charset="0"/>
              </a:rPr>
              <a:t>kasih</a:t>
            </a:r>
            <a:endParaRPr lang="en-US" altLang="zh-CN" sz="1800" dirty="0">
              <a:solidFill>
                <a:srgbClr val="343434"/>
              </a:solidFill>
              <a:latin typeface="Arial Narrow" charset="0"/>
              <a:ea typeface="宋体" charset="0"/>
              <a:cs typeface="Arial Narrow" charset="0"/>
              <a:sym typeface="Arial Narrow" charset="0"/>
            </a:endParaRPr>
          </a:p>
        </p:txBody>
      </p:sp>
      <p:sp>
        <p:nvSpPr>
          <p:cNvPr id="8" name="Rectangle 6"/>
          <p:cNvSpPr>
            <a:spLocks/>
          </p:cNvSpPr>
          <p:nvPr/>
        </p:nvSpPr>
        <p:spPr bwMode="auto">
          <a:xfrm>
            <a:off x="3365500" y="1602825"/>
            <a:ext cx="9233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zh-CN" altLang="en-US" sz="3600" dirty="0">
                <a:solidFill>
                  <a:srgbClr val="343434"/>
                </a:solidFill>
                <a:latin typeface="Arial" charset="0"/>
                <a:sym typeface="Arial" charset="0"/>
              </a:rPr>
              <a:t>感謝</a:t>
            </a:r>
          </a:p>
        </p:txBody>
      </p:sp>
      <p:sp>
        <p:nvSpPr>
          <p:cNvPr id="9" name="Rectangle 7"/>
          <p:cNvSpPr>
            <a:spLocks/>
          </p:cNvSpPr>
          <p:nvPr/>
        </p:nvSpPr>
        <p:spPr bwMode="auto">
          <a:xfrm>
            <a:off x="5072803" y="2699099"/>
            <a:ext cx="123110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zh-CN" altLang="en-US" sz="4800" dirty="0">
                <a:solidFill>
                  <a:srgbClr val="343434"/>
                </a:solidFill>
                <a:latin typeface="Microsoft YaHei Bold" charset="0"/>
                <a:ea typeface="Microsoft YaHei Bold" charset="0"/>
                <a:cs typeface="Microsoft YaHei Bold" charset="0"/>
                <a:sym typeface="Microsoft YaHei Bold" charset="0"/>
              </a:rPr>
              <a:t>谢谢</a:t>
            </a:r>
          </a:p>
        </p:txBody>
      </p:sp>
      <p:sp>
        <p:nvSpPr>
          <p:cNvPr id="10" name="Rectangle 8"/>
          <p:cNvSpPr>
            <a:spLocks/>
          </p:cNvSpPr>
          <p:nvPr/>
        </p:nvSpPr>
        <p:spPr bwMode="auto">
          <a:xfrm>
            <a:off x="5277987" y="1683466"/>
            <a:ext cx="10259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zh-CN" altLang="en-US" sz="1600" dirty="0">
                <a:solidFill>
                  <a:srgbClr val="9A9A9A"/>
                </a:solidFill>
                <a:latin typeface="Arial" charset="0"/>
                <a:sym typeface="Arial" charset="0"/>
              </a:rPr>
              <a:t>ありがとう</a:t>
            </a:r>
          </a:p>
        </p:txBody>
      </p:sp>
      <p:sp>
        <p:nvSpPr>
          <p:cNvPr id="11" name="Rectangle 9"/>
          <p:cNvSpPr>
            <a:spLocks/>
          </p:cNvSpPr>
          <p:nvPr/>
        </p:nvSpPr>
        <p:spPr bwMode="auto">
          <a:xfrm>
            <a:off x="3365506" y="2402538"/>
            <a:ext cx="84638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l"/>
            <a:r>
              <a:rPr lang="en-US" altLang="zh-CN" sz="2000" dirty="0" err="1">
                <a:solidFill>
                  <a:srgbClr val="9A9A9A"/>
                </a:solidFill>
                <a:latin typeface="Arial" charset="0"/>
                <a:ea typeface="宋体" charset="0"/>
                <a:cs typeface="Thonburi" charset="0"/>
                <a:sym typeface="Arial" charset="0"/>
              </a:rPr>
              <a:t>ขอบคุณ</a:t>
            </a:r>
            <a:endParaRPr lang="en-US" altLang="zh-CN" sz="2000" dirty="0">
              <a:solidFill>
                <a:srgbClr val="9A9A9A"/>
              </a:solidFill>
              <a:latin typeface="Arial" charset="0"/>
              <a:ea typeface="宋体" charset="0"/>
              <a:cs typeface="Thonburi" charset="0"/>
              <a:sym typeface="Arial" charset="0"/>
            </a:endParaRPr>
          </a:p>
        </p:txBody>
      </p:sp>
      <p:sp>
        <p:nvSpPr>
          <p:cNvPr id="14" name="Rectangle 37"/>
          <p:cNvSpPr>
            <a:spLocks/>
          </p:cNvSpPr>
          <p:nvPr/>
        </p:nvSpPr>
        <p:spPr bwMode="auto">
          <a:xfrm>
            <a:off x="184452" y="6357009"/>
            <a:ext cx="287538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版权所有</a:t>
            </a:r>
            <a:r>
              <a:rPr lang="en-US" altLang="zh-CN" sz="900" b="0" i="0" spc="0" baseline="0" dirty="0">
                <a:solidFill>
                  <a:srgbClr val="4D4D4D"/>
                </a:solidFill>
                <a:latin typeface="微软雅黑" pitchFamily="34" charset="-122"/>
                <a:ea typeface="微软雅黑" pitchFamily="34" charset="-122"/>
                <a:cs typeface="微软雅黑"/>
                <a:sym typeface="Helvetica Neue" charset="0"/>
              </a:rPr>
              <a:t>©</a:t>
            </a:r>
            <a:r>
              <a:rPr lang="en-US" altLang="zh-CN" sz="900" b="0" i="0" spc="0" baseline="0" dirty="0" smtClean="0">
                <a:solidFill>
                  <a:srgbClr val="4D4D4D"/>
                </a:solidFill>
                <a:latin typeface="微软雅黑" pitchFamily="34" charset="-122"/>
                <a:ea typeface="微软雅黑" pitchFamily="34" charset="-122"/>
                <a:cs typeface="微软雅黑"/>
                <a:sym typeface="Helvetica Neue" charset="0"/>
              </a:rPr>
              <a:t>1993-2013</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金</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蝶软</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件（中国</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a:t>
            </a:r>
            <a:r>
              <a:rPr lang="zh-CN" altLang="en-US" sz="900" b="0" i="0" spc="0" baseline="0" dirty="0" smtClean="0">
                <a:solidFill>
                  <a:srgbClr val="4D4D4D"/>
                </a:solidFill>
                <a:latin typeface="微软雅黑" pitchFamily="34" charset="-122"/>
                <a:ea typeface="微软雅黑" pitchFamily="34" charset="-122"/>
                <a:cs typeface="微软雅黑"/>
                <a:sym typeface="Microsoft YaHei Bold" charset="0"/>
              </a:rPr>
              <a:t>有</a:t>
            </a:r>
            <a:r>
              <a:rPr lang="zh-CN" altLang="en-US" sz="900" b="0" i="0" spc="0" baseline="0" dirty="0">
                <a:solidFill>
                  <a:srgbClr val="4D4D4D"/>
                </a:solidFill>
                <a:latin typeface="微软雅黑" pitchFamily="34" charset="-122"/>
                <a:ea typeface="微软雅黑" pitchFamily="34" charset="-122"/>
                <a:cs typeface="微软雅黑"/>
                <a:sym typeface="Microsoft YaHei Bold" charset="0"/>
              </a:rPr>
              <a:t>限公司</a:t>
            </a:r>
          </a:p>
        </p:txBody>
      </p:sp>
      <p:pic>
        <p:nvPicPr>
          <p:cNvPr id="15" name="图片 14" descr="20120325大品牌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41142" y="485292"/>
            <a:ext cx="1795444" cy="595792"/>
          </a:xfrm>
          <a:prstGeom prst="rect">
            <a:avLst/>
          </a:prstGeom>
        </p:spPr>
      </p:pic>
    </p:spTree>
    <p:extLst>
      <p:ext uri="{BB962C8B-B14F-4D97-AF65-F5344CB8AC3E}">
        <p14:creationId xmlns:p14="http://schemas.microsoft.com/office/powerpoint/2010/main" val="2485975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kumimoji="1" lang="zh-CN" altLang="en-US" smtClean="0"/>
              <a:t>单击此处编辑母版标题样式</a:t>
            </a:r>
            <a:endParaRPr kumimoji="1" lang="zh-CN" altLang="en-US"/>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kumimoji="1" lang="zh-CN" altLang="en-US" smtClean="0"/>
              <a:t>单击此处编辑母版文本样式</a:t>
            </a:r>
          </a:p>
          <a:p>
            <a:pPr lvl="1"/>
            <a:r>
              <a:rPr kumimoji="1" lang="zh-CN" altLang="en-US" smtClean="0"/>
              <a:t>二级</a:t>
            </a:r>
          </a:p>
          <a:p>
            <a:pPr lvl="2"/>
            <a:r>
              <a:rPr kumimoji="1" lang="zh-CN" altLang="en-US" smtClean="0"/>
              <a:t>三级</a:t>
            </a:r>
          </a:p>
          <a:p>
            <a:pPr lvl="3"/>
            <a:r>
              <a:rPr kumimoji="1" lang="zh-CN" altLang="en-US" smtClean="0"/>
              <a:t>四级</a:t>
            </a:r>
          </a:p>
          <a:p>
            <a:pPr lvl="4"/>
            <a:r>
              <a:rPr kumimoji="1" lang="zh-CN" altLang="en-US" smtClean="0"/>
              <a:t>五级</a:t>
            </a:r>
            <a:endParaRPr kumimoji="1" lang="zh-CN" altLang="en-US"/>
          </a:p>
        </p:txBody>
      </p:sp>
      <p:sp>
        <p:nvSpPr>
          <p:cNvPr id="4" name="日期占位符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7BE859-18DA-AA47-857F-8A8E3938ED6C}" type="datetimeFigureOut">
              <a:rPr kumimoji="1" lang="zh-CN" altLang="en-US" smtClean="0"/>
              <a:pPr/>
              <a:t>2016/7/21</a:t>
            </a:fld>
            <a:endParaRPr kumimoji="1" lang="zh-CN" altLang="en-US"/>
          </a:p>
        </p:txBody>
      </p:sp>
      <p:sp>
        <p:nvSpPr>
          <p:cNvPr id="5" name="页脚占位符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4F2D8-A516-0140-BEC0-D965DF04B8AF}" type="slidenum">
              <a:rPr kumimoji="1" lang="zh-CN" altLang="en-US" smtClean="0"/>
              <a:pPr/>
              <a:t>‹#›</a:t>
            </a:fld>
            <a:endParaRPr kumimoji="1" lang="zh-CN" altLang="en-US"/>
          </a:p>
        </p:txBody>
      </p:sp>
    </p:spTree>
    <p:extLst>
      <p:ext uri="{BB962C8B-B14F-4D97-AF65-F5344CB8AC3E}">
        <p14:creationId xmlns:p14="http://schemas.microsoft.com/office/powerpoint/2010/main" val="3191994135"/>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zh-CN"/>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85786" y="1643050"/>
            <a:ext cx="7559675" cy="1714500"/>
          </a:xfrm>
        </p:spPr>
        <p:txBody>
          <a:bodyPr/>
          <a:lstStyle/>
          <a:p>
            <a:pPr eaLnBrk="1" hangingPunct="1"/>
            <a:r>
              <a:rPr lang="en-US" altLang="zh-CN" sz="4400" b="1" dirty="0" smtClean="0">
                <a:solidFill>
                  <a:srgbClr val="00549A"/>
                </a:solidFill>
                <a:latin typeface="微软雅黑" pitchFamily="34" charset="-122"/>
                <a:ea typeface="微软雅黑" pitchFamily="34" charset="-122"/>
              </a:rPr>
              <a:t>KIS</a:t>
            </a:r>
            <a:r>
              <a:rPr lang="zh-CN" altLang="en-US" sz="4400" b="1" dirty="0" smtClean="0">
                <a:solidFill>
                  <a:srgbClr val="00549A"/>
                </a:solidFill>
                <a:latin typeface="微软雅黑" pitchFamily="34" charset="-122"/>
                <a:ea typeface="微软雅黑" pitchFamily="34" charset="-122"/>
              </a:rPr>
              <a:t>专业版</a:t>
            </a:r>
            <a:r>
              <a:rPr lang="en-US" altLang="zh-CN" sz="4400" b="1" dirty="0" smtClean="0">
                <a:solidFill>
                  <a:srgbClr val="00549A"/>
                </a:solidFill>
                <a:latin typeface="微软雅黑" pitchFamily="34" charset="-122"/>
                <a:ea typeface="微软雅黑" pitchFamily="34" charset="-122"/>
              </a:rPr>
              <a:t>V14.1</a:t>
            </a:r>
            <a:r>
              <a:rPr lang="zh-CN" altLang="en-US" sz="4400" b="1" dirty="0" smtClean="0">
                <a:solidFill>
                  <a:srgbClr val="00549A"/>
                </a:solidFill>
                <a:latin typeface="微软雅黑" pitchFamily="34" charset="-122"/>
                <a:ea typeface="微软雅黑" pitchFamily="34" charset="-122"/>
              </a:rPr>
              <a:t>培训大纲</a:t>
            </a:r>
            <a:r>
              <a:rPr lang="zh-CN" altLang="en-US" sz="4800" dirty="0" smtClean="0">
                <a:latin typeface="Arial Black" pitchFamily="34" charset="0"/>
              </a:rPr>
              <a:t/>
            </a:r>
            <a:br>
              <a:rPr lang="zh-CN" altLang="en-US" sz="4800" dirty="0" smtClean="0">
                <a:latin typeface="Arial Black" pitchFamily="34" charset="0"/>
              </a:rPr>
            </a:br>
            <a:r>
              <a:rPr lang="zh-CN" altLang="en-US" sz="800" dirty="0" smtClean="0">
                <a:latin typeface="Arial Black" pitchFamily="34" charset="0"/>
              </a:rPr>
              <a:t/>
            </a:r>
            <a:br>
              <a:rPr lang="zh-CN" altLang="en-US" sz="800" dirty="0" smtClean="0">
                <a:latin typeface="Arial Black" pitchFamily="34" charset="0"/>
              </a:rPr>
            </a:br>
            <a:r>
              <a:rPr lang="zh-CN" altLang="en-US" sz="800" dirty="0" smtClean="0">
                <a:solidFill>
                  <a:schemeClr val="accent1"/>
                </a:solidFill>
                <a:latin typeface="微软雅黑" pitchFamily="34" charset="-122"/>
                <a:ea typeface="微软雅黑" pitchFamily="34" charset="-122"/>
              </a:rPr>
              <a:t>                                                                                                                                     </a:t>
            </a:r>
            <a:r>
              <a:rPr lang="en-US" altLang="zh-CN" sz="2400" dirty="0" smtClean="0">
                <a:solidFill>
                  <a:schemeClr val="accent1"/>
                </a:solidFill>
                <a:latin typeface="微软雅黑" pitchFamily="34" charset="-122"/>
                <a:ea typeface="微软雅黑" pitchFamily="34" charset="-122"/>
              </a:rPr>
              <a:t>—</a:t>
            </a:r>
            <a:r>
              <a:rPr lang="zh-CN" altLang="en-US" sz="2400" dirty="0" smtClean="0">
                <a:solidFill>
                  <a:schemeClr val="accent1"/>
                </a:solidFill>
                <a:latin typeface="微软雅黑" pitchFamily="34" charset="-122"/>
                <a:ea typeface="微软雅黑" pitchFamily="34" charset="-122"/>
              </a:rPr>
              <a:t>固定资产管理模块</a:t>
            </a:r>
            <a:endParaRPr lang="zh-CN" altLang="en-US" sz="1500" dirty="0" smtClean="0">
              <a:solidFill>
                <a:schemeClr val="accent1"/>
              </a:solidFill>
              <a:latin typeface="微软雅黑" pitchFamily="34" charset="-122"/>
              <a:ea typeface="微软雅黑" pitchFamily="34" charset="-122"/>
            </a:endParaRPr>
          </a:p>
        </p:txBody>
      </p:sp>
      <p:sp>
        <p:nvSpPr>
          <p:cNvPr id="206853" name="Rectangle 5"/>
          <p:cNvSpPr>
            <a:spLocks noChangeArrowheads="1"/>
          </p:cNvSpPr>
          <p:nvPr/>
        </p:nvSpPr>
        <p:spPr bwMode="auto">
          <a:xfrm>
            <a:off x="5652120" y="3980588"/>
            <a:ext cx="3106034" cy="431800"/>
          </a:xfrm>
          <a:prstGeom prst="rect">
            <a:avLst/>
          </a:prstGeom>
          <a:noFill/>
          <a:ln w="9525">
            <a:noFill/>
            <a:miter lim="800000"/>
            <a:headEnd/>
            <a:tailEnd/>
          </a:ln>
          <a:effectLst/>
        </p:spPr>
        <p:txBody>
          <a:bodyPr/>
          <a:lstStyle/>
          <a:p>
            <a:pPr algn="ctr" fontAlgn="auto">
              <a:spcBef>
                <a:spcPts val="0"/>
              </a:spcBef>
              <a:spcAft>
                <a:spcPts val="0"/>
              </a:spcAft>
              <a:buClr>
                <a:srgbClr val="003399"/>
              </a:buClr>
              <a:defRPr/>
            </a:pPr>
            <a:r>
              <a:rPr lang="en-US" altLang="zh-CN" sz="2000" dirty="0" smtClean="0">
                <a:solidFill>
                  <a:schemeClr val="bg2"/>
                </a:solidFill>
                <a:effectLst>
                  <a:outerShdw blurRad="38100" dist="38100" dir="2700000" algn="tl">
                    <a:srgbClr val="C0C0C0"/>
                  </a:outerShdw>
                </a:effectLst>
                <a:latin typeface="黑体" pitchFamily="2" charset="-122"/>
              </a:rPr>
              <a:t>KIS</a:t>
            </a:r>
            <a:r>
              <a:rPr lang="zh-CN" altLang="en-US" sz="2000" dirty="0" smtClean="0">
                <a:solidFill>
                  <a:schemeClr val="bg2"/>
                </a:solidFill>
                <a:effectLst>
                  <a:outerShdw blurRad="38100" dist="38100" dir="2700000" algn="tl">
                    <a:srgbClr val="C0C0C0"/>
                  </a:outerShdw>
                </a:effectLst>
                <a:latin typeface="黑体" pitchFamily="2" charset="-122"/>
              </a:rPr>
              <a:t>服务产品及技术支持部</a:t>
            </a:r>
            <a:endParaRPr lang="zh-CN" altLang="en-US" sz="2000" dirty="0">
              <a:solidFill>
                <a:schemeClr val="bg2"/>
              </a:solidFill>
              <a:effectLst>
                <a:outerShdw blurRad="38100" dist="38100" dir="2700000" algn="tl">
                  <a:srgbClr val="C0C0C0"/>
                </a:outerShdw>
              </a:effectLst>
              <a:latin typeface="黑体" pitchFamily="2" charset="-122"/>
            </a:endParaRPr>
          </a:p>
        </p:txBody>
      </p:sp>
      <p:pic>
        <p:nvPicPr>
          <p:cNvPr id="5" name="图片 4" descr="0310金蝶品牌下属logo-00.png"/>
          <p:cNvPicPr>
            <a:picLocks noChangeAspect="1"/>
          </p:cNvPicPr>
          <p:nvPr/>
        </p:nvPicPr>
        <p:blipFill rotWithShape="1">
          <a:blip r:embed="rId3" cstate="email">
            <a:extLst>
              <a:ext uri="{28A0092B-C50C-407E-A947-70E740481C1C}">
                <a14:useLocalDpi xmlns:a14="http://schemas.microsoft.com/office/drawing/2010/main"/>
              </a:ext>
            </a:extLst>
          </a:blip>
          <a:srcRect l="2946" t="-5761" r="-2946" b="5761"/>
          <a:stretch/>
        </p:blipFill>
        <p:spPr>
          <a:xfrm>
            <a:off x="3428992" y="928670"/>
            <a:ext cx="1015945" cy="772020"/>
          </a:xfrm>
          <a:prstGeom prst="plaque">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基础资料设置</a:t>
            </a:r>
            <a:endParaRPr lang="en-US" altLang="zh-CN" sz="2600" dirty="0" smtClean="0"/>
          </a:p>
          <a:p>
            <a:pPr lvl="1">
              <a:lnSpc>
                <a:spcPct val="100000"/>
              </a:lnSpc>
            </a:pPr>
            <a:r>
              <a:rPr lang="zh-CN" altLang="en-US" sz="2000" dirty="0" smtClean="0"/>
              <a:t>折旧方法定义</a:t>
            </a:r>
            <a:endParaRPr lang="en-US" altLang="zh-CN" sz="2000" dirty="0" smtClean="0"/>
          </a:p>
          <a:p>
            <a:pPr lvl="1">
              <a:lnSpc>
                <a:spcPct val="100000"/>
              </a:lnSpc>
              <a:buFont typeface="Wingdings" pitchFamily="2" charset="2"/>
              <a:buNone/>
            </a:pPr>
            <a:r>
              <a:rPr lang="zh-CN" altLang="en-US" dirty="0" smtClean="0"/>
              <a:t>     </a:t>
            </a:r>
            <a:endParaRPr lang="en-US" altLang="zh-CN" dirty="0" smtClean="0"/>
          </a:p>
          <a:p>
            <a:pPr lvl="1">
              <a:buFont typeface="Wingdings" pitchFamily="2" charset="2"/>
              <a:buNone/>
            </a:pPr>
            <a:endParaRPr lang="en-US" altLang="zh-CN" dirty="0" smtClean="0"/>
          </a:p>
          <a:p>
            <a:pPr lvl="2">
              <a:buFont typeface="Wingdings" pitchFamily="2" charset="2"/>
              <a:buNone/>
            </a:pPr>
            <a:endParaRPr lang="en-US" altLang="zh-CN" dirty="0" smtClean="0"/>
          </a:p>
          <a:p>
            <a:pPr lvl="1"/>
            <a:endParaRPr lang="en-US" altLang="zh-CN" dirty="0" smtClean="0"/>
          </a:p>
          <a:p>
            <a:endParaRPr lang="zh-CN" altLang="en-US" dirty="0" smtClean="0"/>
          </a:p>
        </p:txBody>
      </p:sp>
      <p:sp>
        <p:nvSpPr>
          <p:cNvPr id="1331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
        <p:nvSpPr>
          <p:cNvPr id="7" name="矩形 6"/>
          <p:cNvSpPr/>
          <p:nvPr/>
        </p:nvSpPr>
        <p:spPr>
          <a:xfrm>
            <a:off x="451855" y="2348880"/>
            <a:ext cx="2387260" cy="223224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a:lnSpc>
                <a:spcPct val="120000"/>
              </a:lnSpc>
              <a:buFont typeface="Wingdings" pitchFamily="2" charset="2"/>
              <a:buChar char="Ø"/>
              <a:defRPr/>
            </a:pPr>
            <a:r>
              <a:rPr lang="zh-CN" altLang="zh-CN" sz="2000" dirty="0">
                <a:solidFill>
                  <a:schemeClr val="tx1"/>
                </a:solidFill>
                <a:latin typeface="微软雅黑" pitchFamily="34" charset="-122"/>
                <a:ea typeface="微软雅黑" pitchFamily="34" charset="-122"/>
              </a:rPr>
              <a:t>系统预设了</a:t>
            </a:r>
            <a:r>
              <a:rPr lang="en-US" altLang="zh-CN" sz="2000" dirty="0">
                <a:solidFill>
                  <a:schemeClr val="tx1"/>
                </a:solidFill>
                <a:latin typeface="微软雅黑" pitchFamily="34" charset="-122"/>
                <a:ea typeface="微软雅黑" pitchFamily="34" charset="-122"/>
              </a:rPr>
              <a:t>9</a:t>
            </a:r>
            <a:r>
              <a:rPr lang="zh-CN" altLang="en-US" sz="2000" dirty="0">
                <a:solidFill>
                  <a:schemeClr val="tx1"/>
                </a:solidFill>
                <a:latin typeface="微软雅黑" pitchFamily="34" charset="-122"/>
                <a:ea typeface="微软雅黑" pitchFamily="34" charset="-122"/>
              </a:rPr>
              <a:t>种公式折旧</a:t>
            </a:r>
            <a:r>
              <a:rPr lang="zh-CN" altLang="en-US" sz="2000" dirty="0" smtClean="0">
                <a:solidFill>
                  <a:schemeClr val="tx1"/>
                </a:solidFill>
                <a:latin typeface="微软雅黑" pitchFamily="34" charset="-122"/>
                <a:ea typeface="微软雅黑" pitchFamily="34" charset="-122"/>
              </a:rPr>
              <a:t>法；</a:t>
            </a:r>
            <a:endParaRPr lang="en-US" altLang="zh-CN" sz="2000" dirty="0" smtClean="0">
              <a:solidFill>
                <a:schemeClr val="tx1"/>
              </a:solidFill>
              <a:latin typeface="微软雅黑" pitchFamily="34" charset="-122"/>
              <a:ea typeface="微软雅黑" pitchFamily="34" charset="-122"/>
            </a:endParaRPr>
          </a:p>
          <a:p>
            <a:pPr marL="342900" indent="-342900">
              <a:lnSpc>
                <a:spcPct val="120000"/>
              </a:lnSpc>
              <a:buFont typeface="Wingdings" pitchFamily="2" charset="2"/>
              <a:buChar char="Ø"/>
              <a:defRPr/>
            </a:pPr>
            <a:r>
              <a:rPr lang="zh-CN" altLang="en-US" sz="2000" dirty="0" smtClean="0">
                <a:solidFill>
                  <a:schemeClr val="tx1"/>
                </a:solidFill>
                <a:latin typeface="微软雅黑" pitchFamily="34" charset="-122"/>
                <a:ea typeface="微软雅黑" pitchFamily="34" charset="-122"/>
              </a:rPr>
              <a:t>不支持</a:t>
            </a:r>
            <a:r>
              <a:rPr lang="zh-CN" altLang="en-US" sz="2000" dirty="0">
                <a:solidFill>
                  <a:schemeClr val="tx1"/>
                </a:solidFill>
                <a:latin typeface="微软雅黑" pitchFamily="34" charset="-122"/>
                <a:ea typeface="微软雅黑" pitchFamily="34" charset="-122"/>
              </a:rPr>
              <a:t>自定义公式</a:t>
            </a:r>
            <a:r>
              <a:rPr lang="zh-CN" altLang="en-US" sz="2000" dirty="0" smtClean="0">
                <a:solidFill>
                  <a:schemeClr val="tx1"/>
                </a:solidFill>
                <a:latin typeface="微软雅黑" pitchFamily="34" charset="-122"/>
                <a:ea typeface="微软雅黑" pitchFamily="34" charset="-122"/>
              </a:rPr>
              <a:t>折旧及</a:t>
            </a:r>
            <a:r>
              <a:rPr lang="zh-CN" altLang="en-US" sz="2000" dirty="0">
                <a:solidFill>
                  <a:schemeClr val="tx1"/>
                </a:solidFill>
                <a:latin typeface="微软雅黑" pitchFamily="34" charset="-122"/>
                <a:ea typeface="微软雅黑" pitchFamily="34" charset="-122"/>
              </a:rPr>
              <a:t>自定义每期</a:t>
            </a:r>
            <a:r>
              <a:rPr lang="zh-CN" altLang="en-US" sz="2000" dirty="0" smtClean="0">
                <a:solidFill>
                  <a:schemeClr val="tx1"/>
                </a:solidFill>
                <a:latin typeface="微软雅黑" pitchFamily="34" charset="-122"/>
                <a:ea typeface="微软雅黑" pitchFamily="34" charset="-122"/>
              </a:rPr>
              <a:t>折旧率</a:t>
            </a:r>
            <a:endParaRPr lang="zh-CN" altLang="en-US" sz="2000" dirty="0">
              <a:solidFill>
                <a:schemeClr val="tx1"/>
              </a:solidFill>
              <a:latin typeface="微软雅黑" pitchFamily="34" charset="-122"/>
              <a:ea typeface="微软雅黑" pitchFamily="34" charset="-122"/>
            </a:endParaRPr>
          </a:p>
        </p:txBody>
      </p:sp>
      <p:pic>
        <p:nvPicPr>
          <p:cNvPr id="54273" name="Picture 1" descr="C:\Users\Administrator\AppData\Roaming\Tencent\Users\239185427\QQ\WinTemp\RichOle\Q17(UFN0Q0RI8X0}GZOVPYT.jpg"/>
          <p:cNvPicPr>
            <a:picLocks noChangeAspect="1" noChangeArrowheads="1"/>
          </p:cNvPicPr>
          <p:nvPr/>
        </p:nvPicPr>
        <p:blipFill>
          <a:blip r:embed="rId3" cstate="print"/>
          <a:srcRect/>
          <a:stretch>
            <a:fillRect/>
          </a:stretch>
        </p:blipFill>
        <p:spPr bwMode="auto">
          <a:xfrm>
            <a:off x="2987824" y="1781175"/>
            <a:ext cx="5677596" cy="3933825"/>
          </a:xfrm>
          <a:prstGeom prst="rect">
            <a:avLst/>
          </a:prstGeom>
          <a:noFill/>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基础资料设置</a:t>
            </a:r>
            <a:endParaRPr lang="en-US" altLang="zh-CN" sz="2600" dirty="0" smtClean="0"/>
          </a:p>
          <a:p>
            <a:pPr lvl="1"/>
            <a:r>
              <a:rPr lang="zh-CN" altLang="en-US" sz="2000" dirty="0" smtClean="0"/>
              <a:t>存放地点维护</a:t>
            </a:r>
          </a:p>
        </p:txBody>
      </p:sp>
      <p:sp>
        <p:nvSpPr>
          <p:cNvPr id="1536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15364" name="Picture 4" descr="C:\Users\ADMINI~1\AppData\Local\Temp\VMwareDnD\00000afa\1.png"/>
          <p:cNvPicPr>
            <a:picLocks noChangeAspect="1" noChangeArrowheads="1"/>
          </p:cNvPicPr>
          <p:nvPr/>
        </p:nvPicPr>
        <p:blipFill>
          <a:blip r:embed="rId2" cstate="print"/>
          <a:srcRect/>
          <a:stretch>
            <a:fillRect/>
          </a:stretch>
        </p:blipFill>
        <p:spPr bwMode="auto">
          <a:xfrm>
            <a:off x="3429000" y="2000250"/>
            <a:ext cx="4929188" cy="3571875"/>
          </a:xfrm>
          <a:prstGeom prst="rect">
            <a:avLst/>
          </a:prstGeom>
          <a:noFill/>
          <a:ln w="9525">
            <a:noFill/>
            <a:miter lim="800000"/>
            <a:headEnd/>
            <a:tailEnd/>
          </a:ln>
        </p:spPr>
      </p:pic>
      <p:sp>
        <p:nvSpPr>
          <p:cNvPr id="5" name="矩形 4"/>
          <p:cNvSpPr/>
          <p:nvPr/>
        </p:nvSpPr>
        <p:spPr>
          <a:xfrm>
            <a:off x="1071563" y="2143125"/>
            <a:ext cx="1928812" cy="307181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zh-CN" altLang="en-US" sz="2000" dirty="0">
                <a:solidFill>
                  <a:schemeClr val="tx1"/>
                </a:solidFill>
                <a:latin typeface="微软雅黑" pitchFamily="34" charset="-122"/>
                <a:ea typeface="微软雅黑" pitchFamily="34" charset="-122"/>
              </a:rPr>
              <a:t>根据企业实际情况进行维护即可</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基础资料设置</a:t>
            </a:r>
            <a:endParaRPr lang="en-US" altLang="zh-CN" sz="2600" dirty="0" smtClean="0">
              <a:solidFill>
                <a:schemeClr val="bg1">
                  <a:lumMod val="50000"/>
                </a:schemeClr>
              </a:solidFill>
            </a:endParaRPr>
          </a:p>
          <a:p>
            <a:pPr>
              <a:defRPr/>
            </a:pPr>
            <a:r>
              <a:rPr lang="zh-CN" altLang="en-US" sz="2600" b="1" dirty="0" smtClean="0"/>
              <a:t>初始卡片录入</a:t>
            </a:r>
            <a:endParaRPr lang="en-US" altLang="zh-CN" sz="2600" b="1" dirty="0" smtClean="0"/>
          </a:p>
          <a:p>
            <a:pPr>
              <a:defRPr/>
            </a:pPr>
            <a:r>
              <a:rPr lang="zh-CN" altLang="en-US" sz="2600" dirty="0" smtClean="0">
                <a:solidFill>
                  <a:schemeClr val="bg1">
                    <a:lumMod val="50000"/>
                  </a:schemeClr>
                </a:solidFill>
              </a:rPr>
              <a:t>结束初始化</a:t>
            </a:r>
          </a:p>
        </p:txBody>
      </p:sp>
      <p:sp>
        <p:nvSpPr>
          <p:cNvPr id="2150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初始卡片录入</a:t>
            </a:r>
            <a:endParaRPr lang="en-US" altLang="zh-CN" sz="2600" dirty="0" smtClean="0"/>
          </a:p>
          <a:p>
            <a:pPr lvl="1"/>
            <a:r>
              <a:rPr lang="zh-CN" altLang="en-US" sz="2000" dirty="0" smtClean="0"/>
              <a:t>年中启用的账套：如</a:t>
            </a:r>
            <a:r>
              <a:rPr lang="en-US" altLang="zh-CN" sz="2000" dirty="0" smtClean="0"/>
              <a:t>2012</a:t>
            </a:r>
            <a:r>
              <a:rPr lang="zh-CN" altLang="en-US" sz="2000" dirty="0" smtClean="0"/>
              <a:t>年</a:t>
            </a:r>
            <a:r>
              <a:rPr lang="en-US" altLang="zh-CN" sz="2000" dirty="0" smtClean="0"/>
              <a:t>9</a:t>
            </a:r>
            <a:r>
              <a:rPr lang="zh-CN" altLang="en-US" sz="2000" dirty="0" smtClean="0"/>
              <a:t>期启用，则卡片录入</a:t>
            </a:r>
            <a:r>
              <a:rPr lang="en-US" altLang="zh-CN" sz="2000" dirty="0" smtClean="0"/>
              <a:t>2012</a:t>
            </a:r>
            <a:r>
              <a:rPr lang="zh-CN" altLang="en-US" sz="2000" dirty="0" smtClean="0"/>
              <a:t>年</a:t>
            </a:r>
            <a:r>
              <a:rPr lang="en-US" altLang="zh-CN" sz="2000" dirty="0" smtClean="0"/>
              <a:t>8</a:t>
            </a:r>
            <a:r>
              <a:rPr lang="zh-CN" altLang="en-US" sz="2000" dirty="0" smtClean="0"/>
              <a:t>期期末数，同时卡片界面</a:t>
            </a:r>
            <a:r>
              <a:rPr lang="zh-CN" altLang="en-US" sz="2000" dirty="0" smtClean="0">
                <a:solidFill>
                  <a:srgbClr val="FF9900"/>
                </a:solidFill>
              </a:rPr>
              <a:t>“初始化数据”</a:t>
            </a:r>
            <a:r>
              <a:rPr lang="zh-CN" altLang="en-US" sz="2000" dirty="0" smtClean="0"/>
              <a:t>页签，录入卡片“固定资产”、“累计折旧”等数据的</a:t>
            </a:r>
            <a:r>
              <a:rPr lang="en-US" altLang="zh-CN" sz="2000" dirty="0" smtClean="0"/>
              <a:t>1</a:t>
            </a:r>
            <a:r>
              <a:rPr lang="zh-CN" altLang="en-US" sz="2000" dirty="0" smtClean="0"/>
              <a:t>－</a:t>
            </a:r>
            <a:r>
              <a:rPr lang="en-US" altLang="zh-CN" sz="2000" dirty="0" smtClean="0"/>
              <a:t>8</a:t>
            </a:r>
            <a:r>
              <a:rPr lang="zh-CN" altLang="en-US" sz="2000" dirty="0" smtClean="0"/>
              <a:t>月份的发生额，以倒算年初。</a:t>
            </a:r>
            <a:endParaRPr lang="en-US" altLang="zh-CN" sz="2000" dirty="0" smtClean="0"/>
          </a:p>
          <a:p>
            <a:pPr lvl="1"/>
            <a:r>
              <a:rPr lang="zh-CN" altLang="en-US" sz="2000" dirty="0" smtClean="0"/>
              <a:t>年初启用的账套：如</a:t>
            </a:r>
            <a:r>
              <a:rPr lang="en-US" altLang="zh-CN" sz="2000" dirty="0" smtClean="0"/>
              <a:t>2012</a:t>
            </a:r>
            <a:r>
              <a:rPr lang="zh-CN" altLang="en-US" sz="2000" dirty="0" smtClean="0"/>
              <a:t>年</a:t>
            </a:r>
            <a:r>
              <a:rPr lang="en-US" altLang="zh-CN" sz="2000" dirty="0" smtClean="0"/>
              <a:t>1</a:t>
            </a:r>
            <a:r>
              <a:rPr lang="zh-CN" altLang="en-US" sz="2000" dirty="0" smtClean="0"/>
              <a:t>期启用，则卡片录入</a:t>
            </a:r>
            <a:r>
              <a:rPr lang="en-US" altLang="zh-CN" sz="2000" dirty="0" smtClean="0"/>
              <a:t>2011</a:t>
            </a:r>
            <a:r>
              <a:rPr lang="zh-CN" altLang="en-US" sz="2000" dirty="0" smtClean="0"/>
              <a:t>年</a:t>
            </a:r>
            <a:r>
              <a:rPr lang="en-US" altLang="zh-CN" sz="2000" dirty="0" smtClean="0"/>
              <a:t>12</a:t>
            </a:r>
            <a:r>
              <a:rPr lang="zh-CN" altLang="en-US" sz="2000" dirty="0" smtClean="0"/>
              <a:t>期期末数，无“初始化数据”页签，“原值及折旧”页签数据即为年初数。</a:t>
            </a:r>
          </a:p>
          <a:p>
            <a:pPr lvl="1">
              <a:buFont typeface="Wingdings" pitchFamily="2" charset="2"/>
              <a:buNone/>
            </a:pPr>
            <a:r>
              <a:rPr lang="zh-CN" altLang="en-US" sz="2000" dirty="0" smtClean="0"/>
              <a:t>   下面以年中启用的账套为例，介绍几种初始化卡片的录入方法：</a:t>
            </a:r>
          </a:p>
        </p:txBody>
      </p:sp>
      <p:sp>
        <p:nvSpPr>
          <p:cNvPr id="2253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初始卡片录入</a:t>
            </a:r>
            <a:endParaRPr lang="en-US" altLang="zh-CN" sz="2600" dirty="0" smtClean="0"/>
          </a:p>
          <a:p>
            <a:pPr lvl="1"/>
            <a:r>
              <a:rPr lang="zh-CN" altLang="en-US" sz="2000" dirty="0" smtClean="0"/>
              <a:t>案例一：编号</a:t>
            </a:r>
            <a:r>
              <a:rPr lang="en-US" altLang="zh-CN" sz="2000" dirty="0" smtClean="0"/>
              <a:t>DYJ001</a:t>
            </a:r>
            <a:r>
              <a:rPr lang="zh-CN" altLang="en-US" sz="2000" dirty="0" smtClean="0"/>
              <a:t>，惠普打印机，</a:t>
            </a:r>
            <a:r>
              <a:rPr lang="en-US" altLang="zh-CN" sz="2000" dirty="0" smtClean="0"/>
              <a:t>2002</a:t>
            </a:r>
            <a:r>
              <a:rPr lang="zh-CN" altLang="en-US" sz="2000" dirty="0" smtClean="0"/>
              <a:t>年</a:t>
            </a:r>
            <a:r>
              <a:rPr lang="en-US" altLang="zh-CN" sz="2000" dirty="0" smtClean="0"/>
              <a:t>8</a:t>
            </a:r>
            <a:r>
              <a:rPr lang="zh-CN" altLang="en-US" sz="2000" dirty="0" smtClean="0"/>
              <a:t>月购进，原值</a:t>
            </a:r>
            <a:r>
              <a:rPr lang="en-US" altLang="zh-CN" sz="2000" dirty="0" smtClean="0"/>
              <a:t>20</a:t>
            </a:r>
            <a:r>
              <a:rPr lang="zh-CN" altLang="en-US" sz="2000" dirty="0" smtClean="0"/>
              <a:t>万元，账套</a:t>
            </a:r>
            <a:r>
              <a:rPr lang="en-US" altLang="zh-CN" sz="2000" dirty="0" smtClean="0"/>
              <a:t>2012</a:t>
            </a:r>
            <a:r>
              <a:rPr lang="zh-CN" altLang="en-US" sz="2000" dirty="0" smtClean="0"/>
              <a:t>年</a:t>
            </a:r>
            <a:r>
              <a:rPr lang="en-US" altLang="zh-CN" sz="2000" dirty="0" smtClean="0"/>
              <a:t>9</a:t>
            </a:r>
            <a:r>
              <a:rPr lang="zh-CN" altLang="en-US" sz="2000" dirty="0" smtClean="0"/>
              <a:t>期启用，截至</a:t>
            </a:r>
            <a:r>
              <a:rPr lang="en-US" altLang="zh-CN" sz="2000" dirty="0" smtClean="0"/>
              <a:t>2012</a:t>
            </a:r>
            <a:r>
              <a:rPr lang="zh-CN" altLang="en-US" sz="2000" dirty="0" smtClean="0"/>
              <a:t>年</a:t>
            </a:r>
            <a:r>
              <a:rPr lang="en-US" altLang="zh-CN" sz="2000" dirty="0" smtClean="0"/>
              <a:t>8</a:t>
            </a:r>
            <a:r>
              <a:rPr lang="zh-CN" altLang="en-US" sz="2000" dirty="0" smtClean="0"/>
              <a:t>月</a:t>
            </a:r>
            <a:r>
              <a:rPr lang="en-US" altLang="zh-CN" sz="2000" dirty="0" smtClean="0"/>
              <a:t>31</a:t>
            </a:r>
            <a:r>
              <a:rPr lang="zh-CN" altLang="en-US" sz="2000" dirty="0" smtClean="0"/>
              <a:t>日共使用了</a:t>
            </a:r>
            <a:r>
              <a:rPr lang="en-US" altLang="zh-CN" sz="2000" dirty="0" smtClean="0"/>
              <a:t>120</a:t>
            </a:r>
            <a:r>
              <a:rPr lang="zh-CN" altLang="en-US" sz="2000" dirty="0" smtClean="0"/>
              <a:t>期，已提折旧</a:t>
            </a:r>
            <a:r>
              <a:rPr lang="en-US" altLang="zh-CN" sz="2000" dirty="0" smtClean="0"/>
              <a:t>12</a:t>
            </a:r>
            <a:r>
              <a:rPr lang="zh-CN" altLang="en-US" sz="2000" dirty="0" smtClean="0"/>
              <a:t>万，其中</a:t>
            </a:r>
            <a:r>
              <a:rPr lang="en-US" altLang="zh-CN" sz="2000" dirty="0" smtClean="0"/>
              <a:t>2012</a:t>
            </a:r>
            <a:r>
              <a:rPr lang="zh-CN" altLang="en-US" sz="2000" dirty="0" smtClean="0"/>
              <a:t>年计提折旧</a:t>
            </a:r>
            <a:r>
              <a:rPr lang="en-US" altLang="zh-CN" sz="2000" dirty="0" smtClean="0"/>
              <a:t>0.8</a:t>
            </a:r>
            <a:r>
              <a:rPr lang="zh-CN" altLang="en-US" sz="2000" dirty="0" smtClean="0"/>
              <a:t>万元。</a:t>
            </a:r>
            <a:endParaRPr lang="en-US" altLang="zh-CN" sz="2000" dirty="0" smtClean="0"/>
          </a:p>
          <a:p>
            <a:endParaRPr lang="zh-CN" altLang="en-US" dirty="0" smtClean="0"/>
          </a:p>
        </p:txBody>
      </p:sp>
      <p:sp>
        <p:nvSpPr>
          <p:cNvPr id="2355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15" name="图片 14" descr="4P1DW13N(8~5D8~(DO0_NK9.jpg"/>
          <p:cNvPicPr>
            <a:picLocks noChangeAspect="1"/>
          </p:cNvPicPr>
          <p:nvPr/>
        </p:nvPicPr>
        <p:blipFill>
          <a:blip r:embed="rId2" cstate="print"/>
          <a:stretch>
            <a:fillRect/>
          </a:stretch>
        </p:blipFill>
        <p:spPr>
          <a:xfrm>
            <a:off x="928662" y="2428868"/>
            <a:ext cx="7391400" cy="4019547"/>
          </a:xfrm>
          <a:prstGeom prst="rect">
            <a:avLst/>
          </a:prstGeom>
        </p:spPr>
      </p:pic>
      <p:pic>
        <p:nvPicPr>
          <p:cNvPr id="43009" name="Picture 1" descr="C:\Users\Administrator\AppData\Roaming\Tencent\Users\239185427\QQ\WinTemp\RichOle\]$@763ROGT8`0YWHS{XI(GU.jpg"/>
          <p:cNvPicPr>
            <a:picLocks noChangeAspect="1" noChangeArrowheads="1"/>
          </p:cNvPicPr>
          <p:nvPr/>
        </p:nvPicPr>
        <p:blipFill>
          <a:blip r:embed="rId3" cstate="print"/>
          <a:srcRect/>
          <a:stretch>
            <a:fillRect/>
          </a:stretch>
        </p:blipFill>
        <p:spPr bwMode="auto">
          <a:xfrm>
            <a:off x="928662" y="2428869"/>
            <a:ext cx="7439025" cy="4143403"/>
          </a:xfrm>
          <a:prstGeom prst="rect">
            <a:avLst/>
          </a:prstGeom>
          <a:noFill/>
        </p:spPr>
      </p:pic>
      <p:pic>
        <p:nvPicPr>
          <p:cNvPr id="43012" name="Picture 4" descr="C:\Users\Administrator\AppData\Roaming\Tencent\Users\239185427\QQ\WinTemp\RichOle\K~FRQW4P1YW$PQWQUZ(5CLP.jpg"/>
          <p:cNvPicPr>
            <a:picLocks noChangeAspect="1" noChangeArrowheads="1"/>
          </p:cNvPicPr>
          <p:nvPr/>
        </p:nvPicPr>
        <p:blipFill>
          <a:blip r:embed="rId4" cstate="print"/>
          <a:srcRect/>
          <a:stretch>
            <a:fillRect/>
          </a:stretch>
        </p:blipFill>
        <p:spPr bwMode="auto">
          <a:xfrm>
            <a:off x="928662" y="2428868"/>
            <a:ext cx="7400925" cy="4143404"/>
          </a:xfrm>
          <a:prstGeom prst="rect">
            <a:avLst/>
          </a:prstGeom>
          <a:noFill/>
        </p:spPr>
      </p:pic>
      <p:pic>
        <p:nvPicPr>
          <p:cNvPr id="43013" name="Picture 5" descr="C:\Users\Administrator\AppData\Roaming\Tencent\Users\239185427\QQ\WinTemp\RichOle\M]~4J1D88NR2V7A}DYKZZPN.jpg"/>
          <p:cNvPicPr>
            <a:picLocks noChangeAspect="1" noChangeArrowheads="1"/>
          </p:cNvPicPr>
          <p:nvPr/>
        </p:nvPicPr>
        <p:blipFill>
          <a:blip r:embed="rId5" cstate="print"/>
          <a:srcRect/>
          <a:stretch>
            <a:fillRect/>
          </a:stretch>
        </p:blipFill>
        <p:spPr bwMode="auto">
          <a:xfrm>
            <a:off x="928662" y="2428869"/>
            <a:ext cx="7467600" cy="421484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5"/>
                                        </p:tgtEl>
                                        <p:attrNameLst>
                                          <p:attrName>ppt_x</p:attrName>
                                        </p:attrNameLst>
                                      </p:cBhvr>
                                      <p:tavLst>
                                        <p:tav tm="0">
                                          <p:val>
                                            <p:strVal val="ppt_x"/>
                                          </p:val>
                                        </p:tav>
                                        <p:tav tm="100000">
                                          <p:val>
                                            <p:strVal val="ppt_x"/>
                                          </p:val>
                                        </p:tav>
                                      </p:tavLst>
                                    </p:anim>
                                    <p:anim calcmode="lin" valueType="num">
                                      <p:cBhvr additive="base">
                                        <p:cTn id="12" dur="500"/>
                                        <p:tgtEl>
                                          <p:spTgt spid="15"/>
                                        </p:tgtEl>
                                        <p:attrNameLst>
                                          <p:attrName>ppt_y</p:attrName>
                                        </p:attrNameLst>
                                      </p:cBhvr>
                                      <p:tavLst>
                                        <p:tav tm="0">
                                          <p:val>
                                            <p:strVal val="ppt_y"/>
                                          </p:val>
                                        </p:tav>
                                        <p:tav tm="100000">
                                          <p:val>
                                            <p:strVal val="1+ppt_h/2"/>
                                          </p:val>
                                        </p:tav>
                                      </p:tavLst>
                                    </p:anim>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3009"/>
                                        </p:tgtEl>
                                        <p:attrNameLst>
                                          <p:attrName>style.visibility</p:attrName>
                                        </p:attrNameLst>
                                      </p:cBhvr>
                                      <p:to>
                                        <p:strVal val="visible"/>
                                      </p:to>
                                    </p:set>
                                    <p:anim calcmode="lin" valueType="num">
                                      <p:cBhvr additive="base">
                                        <p:cTn id="18" dur="500" fill="hold"/>
                                        <p:tgtEl>
                                          <p:spTgt spid="43009"/>
                                        </p:tgtEl>
                                        <p:attrNameLst>
                                          <p:attrName>ppt_x</p:attrName>
                                        </p:attrNameLst>
                                      </p:cBhvr>
                                      <p:tavLst>
                                        <p:tav tm="0">
                                          <p:val>
                                            <p:strVal val="#ppt_x"/>
                                          </p:val>
                                        </p:tav>
                                        <p:tav tm="100000">
                                          <p:val>
                                            <p:strVal val="#ppt_x"/>
                                          </p:val>
                                        </p:tav>
                                      </p:tavLst>
                                    </p:anim>
                                    <p:anim calcmode="lin" valueType="num">
                                      <p:cBhvr additive="base">
                                        <p:cTn id="19" dur="500" fill="hold"/>
                                        <p:tgtEl>
                                          <p:spTgt spid="4300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500"/>
                                        <p:tgtEl>
                                          <p:spTgt spid="43009"/>
                                        </p:tgtEl>
                                        <p:attrNameLst>
                                          <p:attrName>ppt_x</p:attrName>
                                        </p:attrNameLst>
                                      </p:cBhvr>
                                      <p:tavLst>
                                        <p:tav tm="0">
                                          <p:val>
                                            <p:strVal val="ppt_x"/>
                                          </p:val>
                                        </p:tav>
                                        <p:tav tm="100000">
                                          <p:val>
                                            <p:strVal val="ppt_x"/>
                                          </p:val>
                                        </p:tav>
                                      </p:tavLst>
                                    </p:anim>
                                    <p:anim calcmode="lin" valueType="num">
                                      <p:cBhvr additive="base">
                                        <p:cTn id="24" dur="500"/>
                                        <p:tgtEl>
                                          <p:spTgt spid="43009"/>
                                        </p:tgtEl>
                                        <p:attrNameLst>
                                          <p:attrName>ppt_y</p:attrName>
                                        </p:attrNameLst>
                                      </p:cBhvr>
                                      <p:tavLst>
                                        <p:tav tm="0">
                                          <p:val>
                                            <p:strVal val="ppt_y"/>
                                          </p:val>
                                        </p:tav>
                                        <p:tav tm="100000">
                                          <p:val>
                                            <p:strVal val="1+ppt_h/2"/>
                                          </p:val>
                                        </p:tav>
                                      </p:tavLst>
                                    </p:anim>
                                    <p:set>
                                      <p:cBhvr>
                                        <p:cTn id="25" dur="1" fill="hold">
                                          <p:stCondLst>
                                            <p:cond delay="499"/>
                                          </p:stCondLst>
                                        </p:cTn>
                                        <p:tgtEl>
                                          <p:spTgt spid="4300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3012"/>
                                        </p:tgtEl>
                                        <p:attrNameLst>
                                          <p:attrName>style.visibility</p:attrName>
                                        </p:attrNameLst>
                                      </p:cBhvr>
                                      <p:to>
                                        <p:strVal val="visible"/>
                                      </p:to>
                                    </p:set>
                                    <p:anim calcmode="lin" valueType="num">
                                      <p:cBhvr additive="base">
                                        <p:cTn id="30" dur="500" fill="hold"/>
                                        <p:tgtEl>
                                          <p:spTgt spid="43012"/>
                                        </p:tgtEl>
                                        <p:attrNameLst>
                                          <p:attrName>ppt_x</p:attrName>
                                        </p:attrNameLst>
                                      </p:cBhvr>
                                      <p:tavLst>
                                        <p:tav tm="0">
                                          <p:val>
                                            <p:strVal val="#ppt_x"/>
                                          </p:val>
                                        </p:tav>
                                        <p:tav tm="100000">
                                          <p:val>
                                            <p:strVal val="#ppt_x"/>
                                          </p:val>
                                        </p:tav>
                                      </p:tavLst>
                                    </p:anim>
                                    <p:anim calcmode="lin" valueType="num">
                                      <p:cBhvr additive="base">
                                        <p:cTn id="31"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nodeType="clickEffect">
                                  <p:stCondLst>
                                    <p:cond delay="0"/>
                                  </p:stCondLst>
                                  <p:childTnLst>
                                    <p:anim calcmode="lin" valueType="num">
                                      <p:cBhvr additive="base">
                                        <p:cTn id="35" dur="500"/>
                                        <p:tgtEl>
                                          <p:spTgt spid="43012"/>
                                        </p:tgtEl>
                                        <p:attrNameLst>
                                          <p:attrName>ppt_x</p:attrName>
                                        </p:attrNameLst>
                                      </p:cBhvr>
                                      <p:tavLst>
                                        <p:tav tm="0">
                                          <p:val>
                                            <p:strVal val="ppt_x"/>
                                          </p:val>
                                        </p:tav>
                                        <p:tav tm="100000">
                                          <p:val>
                                            <p:strVal val="ppt_x"/>
                                          </p:val>
                                        </p:tav>
                                      </p:tavLst>
                                    </p:anim>
                                    <p:anim calcmode="lin" valueType="num">
                                      <p:cBhvr additive="base">
                                        <p:cTn id="36" dur="500"/>
                                        <p:tgtEl>
                                          <p:spTgt spid="43012"/>
                                        </p:tgtEl>
                                        <p:attrNameLst>
                                          <p:attrName>ppt_y</p:attrName>
                                        </p:attrNameLst>
                                      </p:cBhvr>
                                      <p:tavLst>
                                        <p:tav tm="0">
                                          <p:val>
                                            <p:strVal val="ppt_y"/>
                                          </p:val>
                                        </p:tav>
                                        <p:tav tm="100000">
                                          <p:val>
                                            <p:strVal val="1+ppt_h/2"/>
                                          </p:val>
                                        </p:tav>
                                      </p:tavLst>
                                    </p:anim>
                                    <p:set>
                                      <p:cBhvr>
                                        <p:cTn id="37" dur="1" fill="hold">
                                          <p:stCondLst>
                                            <p:cond delay="499"/>
                                          </p:stCondLst>
                                        </p:cTn>
                                        <p:tgtEl>
                                          <p:spTgt spid="43012"/>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43013"/>
                                        </p:tgtEl>
                                        <p:attrNameLst>
                                          <p:attrName>style.visibility</p:attrName>
                                        </p:attrNameLst>
                                      </p:cBhvr>
                                      <p:to>
                                        <p:strVal val="visible"/>
                                      </p:to>
                                    </p:set>
                                    <p:anim calcmode="lin" valueType="num">
                                      <p:cBhvr additive="base">
                                        <p:cTn id="42" dur="500" fill="hold"/>
                                        <p:tgtEl>
                                          <p:spTgt spid="43013"/>
                                        </p:tgtEl>
                                        <p:attrNameLst>
                                          <p:attrName>ppt_x</p:attrName>
                                        </p:attrNameLst>
                                      </p:cBhvr>
                                      <p:tavLst>
                                        <p:tav tm="0">
                                          <p:val>
                                            <p:strVal val="#ppt_x"/>
                                          </p:val>
                                        </p:tav>
                                        <p:tav tm="100000">
                                          <p:val>
                                            <p:strVal val="#ppt_x"/>
                                          </p:val>
                                        </p:tav>
                                      </p:tavLst>
                                    </p:anim>
                                    <p:anim calcmode="lin" valueType="num">
                                      <p:cBhvr additive="base">
                                        <p:cTn id="43"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nodeType="clickEffect">
                                  <p:stCondLst>
                                    <p:cond delay="0"/>
                                  </p:stCondLst>
                                  <p:childTnLst>
                                    <p:anim calcmode="lin" valueType="num">
                                      <p:cBhvr additive="base">
                                        <p:cTn id="47" dur="500"/>
                                        <p:tgtEl>
                                          <p:spTgt spid="43013"/>
                                        </p:tgtEl>
                                        <p:attrNameLst>
                                          <p:attrName>ppt_x</p:attrName>
                                        </p:attrNameLst>
                                      </p:cBhvr>
                                      <p:tavLst>
                                        <p:tav tm="0">
                                          <p:val>
                                            <p:strVal val="ppt_x"/>
                                          </p:val>
                                        </p:tav>
                                        <p:tav tm="100000">
                                          <p:val>
                                            <p:strVal val="ppt_x"/>
                                          </p:val>
                                        </p:tav>
                                      </p:tavLst>
                                    </p:anim>
                                    <p:anim calcmode="lin" valueType="num">
                                      <p:cBhvr additive="base">
                                        <p:cTn id="48" dur="500"/>
                                        <p:tgtEl>
                                          <p:spTgt spid="43013"/>
                                        </p:tgtEl>
                                        <p:attrNameLst>
                                          <p:attrName>ppt_y</p:attrName>
                                        </p:attrNameLst>
                                      </p:cBhvr>
                                      <p:tavLst>
                                        <p:tav tm="0">
                                          <p:val>
                                            <p:strVal val="ppt_y"/>
                                          </p:val>
                                        </p:tav>
                                        <p:tav tm="100000">
                                          <p:val>
                                            <p:strVal val="1+ppt_h/2"/>
                                          </p:val>
                                        </p:tav>
                                      </p:tavLst>
                                    </p:anim>
                                    <p:set>
                                      <p:cBhvr>
                                        <p:cTn id="49" dur="1" fill="hold">
                                          <p:stCondLst>
                                            <p:cond delay="499"/>
                                          </p:stCondLst>
                                        </p:cTn>
                                        <p:tgtEl>
                                          <p:spTgt spid="430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内容占位符 4"/>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初始卡片录入</a:t>
            </a:r>
            <a:endParaRPr lang="en-US" altLang="zh-CN" sz="2600" dirty="0" smtClean="0"/>
          </a:p>
          <a:p>
            <a:pPr lvl="1"/>
            <a:r>
              <a:rPr lang="zh-CN" altLang="en-US" sz="2000" dirty="0" smtClean="0"/>
              <a:t>案例二：编号</a:t>
            </a:r>
            <a:r>
              <a:rPr lang="en-US" altLang="zh-CN" sz="2000" dirty="0" smtClean="0"/>
              <a:t>DYJ002</a:t>
            </a:r>
            <a:r>
              <a:rPr lang="zh-CN" altLang="en-US" sz="2000" dirty="0" smtClean="0"/>
              <a:t>，惠普打印机，</a:t>
            </a:r>
            <a:r>
              <a:rPr lang="en-US" altLang="zh-CN" sz="2000" dirty="0" smtClean="0"/>
              <a:t>2012</a:t>
            </a:r>
            <a:r>
              <a:rPr lang="zh-CN" altLang="en-US" sz="2000" dirty="0" smtClean="0"/>
              <a:t>年</a:t>
            </a:r>
            <a:r>
              <a:rPr lang="en-US" altLang="zh-CN" sz="2000" dirty="0" smtClean="0"/>
              <a:t>2</a:t>
            </a:r>
            <a:r>
              <a:rPr lang="zh-CN" altLang="en-US" sz="2000" dirty="0" smtClean="0"/>
              <a:t>月</a:t>
            </a:r>
            <a:r>
              <a:rPr lang="en-US" altLang="zh-CN" sz="2000" dirty="0" smtClean="0"/>
              <a:t>10</a:t>
            </a:r>
            <a:r>
              <a:rPr lang="zh-CN" altLang="en-US" sz="2000" dirty="0" smtClean="0"/>
              <a:t>日投入使用（账套启用当年开始使用），截至</a:t>
            </a:r>
            <a:r>
              <a:rPr lang="en-US" altLang="zh-CN" sz="2000" dirty="0" smtClean="0"/>
              <a:t>2012</a:t>
            </a:r>
            <a:r>
              <a:rPr lang="zh-CN" altLang="en-US" sz="2000" dirty="0" smtClean="0"/>
              <a:t>年</a:t>
            </a:r>
            <a:r>
              <a:rPr lang="en-US" altLang="zh-CN" sz="2000" dirty="0" smtClean="0"/>
              <a:t>8</a:t>
            </a:r>
            <a:r>
              <a:rPr lang="zh-CN" altLang="en-US" sz="2000" dirty="0" smtClean="0"/>
              <a:t>月</a:t>
            </a:r>
            <a:r>
              <a:rPr lang="en-US" altLang="zh-CN" sz="2000" dirty="0" smtClean="0"/>
              <a:t>31</a:t>
            </a:r>
            <a:r>
              <a:rPr lang="zh-CN" altLang="en-US" sz="2000" dirty="0" smtClean="0"/>
              <a:t>日共使用了</a:t>
            </a:r>
            <a:r>
              <a:rPr lang="en-US" altLang="zh-CN" sz="2000" dirty="0" smtClean="0"/>
              <a:t>6</a:t>
            </a:r>
            <a:r>
              <a:rPr lang="zh-CN" altLang="en-US" sz="2000" dirty="0" smtClean="0"/>
              <a:t>期，已提折旧</a:t>
            </a:r>
            <a:r>
              <a:rPr lang="en-US" altLang="zh-CN" sz="2000" dirty="0" smtClean="0"/>
              <a:t>0.6</a:t>
            </a:r>
            <a:r>
              <a:rPr lang="zh-CN" altLang="en-US" sz="2000" dirty="0" smtClean="0"/>
              <a:t>万元，其余信息与案例一相同。</a:t>
            </a:r>
            <a:endParaRPr lang="en-US" altLang="zh-CN" sz="2000" dirty="0" smtClean="0"/>
          </a:p>
          <a:p>
            <a:pPr lvl="1"/>
            <a:endParaRPr lang="en-US" altLang="zh-CN" sz="1800" dirty="0" smtClean="0"/>
          </a:p>
        </p:txBody>
      </p:sp>
      <p:sp>
        <p:nvSpPr>
          <p:cNvPr id="2457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41985" name="Picture 1" descr="C:\Users\Administrator\AppData\Roaming\Tencent\Users\239185427\QQ\WinTemp\RichOle\7O7`W6(`ZP0R_@39YT_B6SY.jpg"/>
          <p:cNvPicPr>
            <a:picLocks noChangeAspect="1" noChangeArrowheads="1"/>
          </p:cNvPicPr>
          <p:nvPr/>
        </p:nvPicPr>
        <p:blipFill>
          <a:blip r:embed="rId2" cstate="print"/>
          <a:srcRect/>
          <a:stretch>
            <a:fillRect/>
          </a:stretch>
        </p:blipFill>
        <p:spPr bwMode="auto">
          <a:xfrm>
            <a:off x="1285900" y="2500306"/>
            <a:ext cx="6858000" cy="4071966"/>
          </a:xfrm>
          <a:prstGeom prst="rect">
            <a:avLst/>
          </a:prstGeom>
          <a:noFill/>
        </p:spPr>
      </p:pic>
      <p:pic>
        <p:nvPicPr>
          <p:cNvPr id="41986" name="Picture 2" descr="C:\Users\Administrator\AppData\Roaming\Tencent\Users\239185427\QQ\WinTemp\RichOle\{]O(@PUMVGTHH@S9{TBXHD0.jpg"/>
          <p:cNvPicPr>
            <a:picLocks noChangeAspect="1" noChangeArrowheads="1"/>
          </p:cNvPicPr>
          <p:nvPr/>
        </p:nvPicPr>
        <p:blipFill>
          <a:blip r:embed="rId3" cstate="print"/>
          <a:srcRect/>
          <a:stretch>
            <a:fillRect/>
          </a:stretch>
        </p:blipFill>
        <p:spPr bwMode="auto">
          <a:xfrm>
            <a:off x="1214414" y="2428868"/>
            <a:ext cx="6848475" cy="392908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5"/>
                                        </p:tgtEl>
                                        <p:attrNameLst>
                                          <p:attrName>style.visibility</p:attrName>
                                        </p:attrNameLst>
                                      </p:cBhvr>
                                      <p:to>
                                        <p:strVal val="visible"/>
                                      </p:to>
                                    </p:set>
                                    <p:anim calcmode="lin" valueType="num">
                                      <p:cBhvr additive="base">
                                        <p:cTn id="7" dur="500" fill="hold"/>
                                        <p:tgtEl>
                                          <p:spTgt spid="41985"/>
                                        </p:tgtEl>
                                        <p:attrNameLst>
                                          <p:attrName>ppt_x</p:attrName>
                                        </p:attrNameLst>
                                      </p:cBhvr>
                                      <p:tavLst>
                                        <p:tav tm="0">
                                          <p:val>
                                            <p:strVal val="#ppt_x"/>
                                          </p:val>
                                        </p:tav>
                                        <p:tav tm="100000">
                                          <p:val>
                                            <p:strVal val="#ppt_x"/>
                                          </p:val>
                                        </p:tav>
                                      </p:tavLst>
                                    </p:anim>
                                    <p:anim calcmode="lin" valueType="num">
                                      <p:cBhvr additive="base">
                                        <p:cTn id="8" dur="500" fill="hold"/>
                                        <p:tgtEl>
                                          <p:spTgt spid="4198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1985"/>
                                        </p:tgtEl>
                                        <p:attrNameLst>
                                          <p:attrName>ppt_x</p:attrName>
                                        </p:attrNameLst>
                                      </p:cBhvr>
                                      <p:tavLst>
                                        <p:tav tm="0">
                                          <p:val>
                                            <p:strVal val="ppt_x"/>
                                          </p:val>
                                        </p:tav>
                                        <p:tav tm="100000">
                                          <p:val>
                                            <p:strVal val="ppt_x"/>
                                          </p:val>
                                        </p:tav>
                                      </p:tavLst>
                                    </p:anim>
                                    <p:anim calcmode="lin" valueType="num">
                                      <p:cBhvr additive="base">
                                        <p:cTn id="13" dur="500"/>
                                        <p:tgtEl>
                                          <p:spTgt spid="41985"/>
                                        </p:tgtEl>
                                        <p:attrNameLst>
                                          <p:attrName>ppt_y</p:attrName>
                                        </p:attrNameLst>
                                      </p:cBhvr>
                                      <p:tavLst>
                                        <p:tav tm="0">
                                          <p:val>
                                            <p:strVal val="ppt_y"/>
                                          </p:val>
                                        </p:tav>
                                        <p:tav tm="100000">
                                          <p:val>
                                            <p:strVal val="1+ppt_h/2"/>
                                          </p:val>
                                        </p:tav>
                                      </p:tavLst>
                                    </p:anim>
                                    <p:set>
                                      <p:cBhvr>
                                        <p:cTn id="14" dur="1" fill="hold">
                                          <p:stCondLst>
                                            <p:cond delay="499"/>
                                          </p:stCondLst>
                                        </p:cTn>
                                        <p:tgtEl>
                                          <p:spTgt spid="4198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1986"/>
                                        </p:tgtEl>
                                        <p:attrNameLst>
                                          <p:attrName>style.visibility</p:attrName>
                                        </p:attrNameLst>
                                      </p:cBhvr>
                                      <p:to>
                                        <p:strVal val="visible"/>
                                      </p:to>
                                    </p:set>
                                    <p:anim calcmode="lin" valueType="num">
                                      <p:cBhvr additive="base">
                                        <p:cTn id="19" dur="500" fill="hold"/>
                                        <p:tgtEl>
                                          <p:spTgt spid="41986"/>
                                        </p:tgtEl>
                                        <p:attrNameLst>
                                          <p:attrName>ppt_x</p:attrName>
                                        </p:attrNameLst>
                                      </p:cBhvr>
                                      <p:tavLst>
                                        <p:tav tm="0">
                                          <p:val>
                                            <p:strVal val="#ppt_x"/>
                                          </p:val>
                                        </p:tav>
                                        <p:tav tm="100000">
                                          <p:val>
                                            <p:strVal val="#ppt_x"/>
                                          </p:val>
                                        </p:tav>
                                      </p:tavLst>
                                    </p:anim>
                                    <p:anim calcmode="lin" valueType="num">
                                      <p:cBhvr additive="base">
                                        <p:cTn id="20"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41986"/>
                                        </p:tgtEl>
                                        <p:attrNameLst>
                                          <p:attrName>ppt_x</p:attrName>
                                        </p:attrNameLst>
                                      </p:cBhvr>
                                      <p:tavLst>
                                        <p:tav tm="0">
                                          <p:val>
                                            <p:strVal val="ppt_x"/>
                                          </p:val>
                                        </p:tav>
                                        <p:tav tm="100000">
                                          <p:val>
                                            <p:strVal val="ppt_x"/>
                                          </p:val>
                                        </p:tav>
                                      </p:tavLst>
                                    </p:anim>
                                    <p:anim calcmode="lin" valueType="num">
                                      <p:cBhvr additive="base">
                                        <p:cTn id="25" dur="500"/>
                                        <p:tgtEl>
                                          <p:spTgt spid="41986"/>
                                        </p:tgtEl>
                                        <p:attrNameLst>
                                          <p:attrName>ppt_y</p:attrName>
                                        </p:attrNameLst>
                                      </p:cBhvr>
                                      <p:tavLst>
                                        <p:tav tm="0">
                                          <p:val>
                                            <p:strVal val="ppt_y"/>
                                          </p:val>
                                        </p:tav>
                                        <p:tav tm="100000">
                                          <p:val>
                                            <p:strVal val="1+ppt_h/2"/>
                                          </p:val>
                                        </p:tav>
                                      </p:tavLst>
                                    </p:anim>
                                    <p:set>
                                      <p:cBhvr>
                                        <p:cTn id="26" dur="1" fill="hold">
                                          <p:stCondLst>
                                            <p:cond delay="499"/>
                                          </p:stCondLst>
                                        </p:cTn>
                                        <p:tgtEl>
                                          <p:spTgt spid="419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初始卡片录入</a:t>
            </a:r>
            <a:endParaRPr lang="en-US" altLang="zh-CN" sz="2600" dirty="0" smtClean="0"/>
          </a:p>
          <a:p>
            <a:pPr lvl="1"/>
            <a:r>
              <a:rPr lang="zh-CN" altLang="en-US" sz="2000" dirty="0" smtClean="0"/>
              <a:t>案例三：</a:t>
            </a:r>
            <a:r>
              <a:rPr lang="en-US" altLang="zh-CN" sz="2000" dirty="0" smtClean="0"/>
              <a:t>DN001</a:t>
            </a:r>
            <a:r>
              <a:rPr lang="zh-CN" altLang="en-US" sz="2000" dirty="0" smtClean="0"/>
              <a:t>，电脑，</a:t>
            </a:r>
            <a:r>
              <a:rPr lang="en-US" altLang="zh-CN" sz="2000" dirty="0" smtClean="0"/>
              <a:t>1995</a:t>
            </a:r>
            <a:r>
              <a:rPr lang="zh-CN" altLang="en-US" sz="2000" dirty="0" smtClean="0"/>
              <a:t>年</a:t>
            </a:r>
            <a:r>
              <a:rPr lang="en-US" altLang="zh-CN" sz="2000" dirty="0" smtClean="0"/>
              <a:t>12</a:t>
            </a:r>
            <a:r>
              <a:rPr lang="zh-CN" altLang="en-US" sz="2000" dirty="0" smtClean="0"/>
              <a:t>月开始使用，至</a:t>
            </a:r>
            <a:r>
              <a:rPr lang="en-US" altLang="zh-CN" sz="2000" dirty="0" smtClean="0"/>
              <a:t>2012</a:t>
            </a:r>
            <a:r>
              <a:rPr lang="zh-CN" altLang="en-US" sz="2000" dirty="0" smtClean="0"/>
              <a:t>年</a:t>
            </a:r>
            <a:r>
              <a:rPr lang="en-US" altLang="zh-CN" sz="2000" dirty="0" smtClean="0"/>
              <a:t>8</a:t>
            </a:r>
            <a:r>
              <a:rPr lang="zh-CN" altLang="en-US" sz="2000" dirty="0" smtClean="0"/>
              <a:t>月已期满报废，原值</a:t>
            </a:r>
            <a:r>
              <a:rPr lang="en-US" altLang="zh-CN" sz="2000" dirty="0" smtClean="0"/>
              <a:t>20</a:t>
            </a:r>
            <a:r>
              <a:rPr lang="zh-CN" altLang="en-US" sz="2000" dirty="0" smtClean="0"/>
              <a:t>万，残值为</a:t>
            </a:r>
            <a:r>
              <a:rPr lang="en-US" altLang="zh-CN" sz="2000" dirty="0" smtClean="0"/>
              <a:t>0</a:t>
            </a:r>
            <a:r>
              <a:rPr lang="zh-CN" altLang="en-US" sz="2000" dirty="0" smtClean="0"/>
              <a:t>，</a:t>
            </a:r>
            <a:r>
              <a:rPr lang="en-US" altLang="zh-CN" sz="2000" dirty="0" smtClean="0"/>
              <a:t>2012</a:t>
            </a:r>
            <a:r>
              <a:rPr lang="zh-CN" altLang="en-US" sz="2000" dirty="0" smtClean="0"/>
              <a:t>年</a:t>
            </a:r>
            <a:r>
              <a:rPr lang="en-US" altLang="zh-CN" sz="2000" dirty="0" smtClean="0"/>
              <a:t>1-8</a:t>
            </a:r>
            <a:r>
              <a:rPr lang="zh-CN" altLang="en-US" sz="2000" dirty="0" smtClean="0"/>
              <a:t>月折旧</a:t>
            </a:r>
            <a:r>
              <a:rPr lang="en-US" altLang="zh-CN" sz="2000" dirty="0" smtClean="0"/>
              <a:t>0.8</a:t>
            </a:r>
            <a:r>
              <a:rPr lang="zh-CN" altLang="en-US" sz="2000" dirty="0" smtClean="0"/>
              <a:t>万元，由于这笔业务影响了固定资产和累计折旧的本年累计发生数，因此企业仍需将其入账。</a:t>
            </a:r>
            <a:endParaRPr lang="en-US" altLang="zh-CN" sz="2000" dirty="0" smtClean="0"/>
          </a:p>
          <a:p>
            <a:pPr lvl="1"/>
            <a:endParaRPr lang="zh-CN" altLang="en-US" sz="1800" dirty="0" smtClean="0"/>
          </a:p>
        </p:txBody>
      </p:sp>
      <p:sp>
        <p:nvSpPr>
          <p:cNvPr id="2560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40961" name="Picture 1" descr="C:\Users\Administrator\AppData\Roaming\Tencent\Users\239185427\QQ\WinTemp\RichOle\GV6}[P5{TS_BEO1UD[]5YQP.jpg"/>
          <p:cNvPicPr>
            <a:picLocks noChangeAspect="1" noChangeArrowheads="1"/>
          </p:cNvPicPr>
          <p:nvPr/>
        </p:nvPicPr>
        <p:blipFill>
          <a:blip r:embed="rId2" cstate="print"/>
          <a:srcRect/>
          <a:stretch>
            <a:fillRect/>
          </a:stretch>
        </p:blipFill>
        <p:spPr bwMode="auto">
          <a:xfrm>
            <a:off x="1142976" y="2428869"/>
            <a:ext cx="7181850" cy="3929090"/>
          </a:xfrm>
          <a:prstGeom prst="rect">
            <a:avLst/>
          </a:prstGeom>
          <a:noFill/>
        </p:spPr>
      </p:pic>
      <p:pic>
        <p:nvPicPr>
          <p:cNvPr id="40962" name="Picture 2" descr="C:\Users\Administrator\AppData\Roaming\Tencent\Users\239185427\QQ\WinTemp\RichOle\I8ZV$GU]IGG2LJT3IJ81MLC.jpg"/>
          <p:cNvPicPr>
            <a:picLocks noChangeAspect="1" noChangeArrowheads="1"/>
          </p:cNvPicPr>
          <p:nvPr/>
        </p:nvPicPr>
        <p:blipFill>
          <a:blip r:embed="rId3" cstate="print"/>
          <a:srcRect/>
          <a:stretch>
            <a:fillRect/>
          </a:stretch>
        </p:blipFill>
        <p:spPr bwMode="auto">
          <a:xfrm>
            <a:off x="1142976" y="2428869"/>
            <a:ext cx="7210425" cy="4214842"/>
          </a:xfrm>
          <a:prstGeom prst="rect">
            <a:avLst/>
          </a:prstGeom>
          <a:noFill/>
        </p:spPr>
      </p:pic>
      <p:pic>
        <p:nvPicPr>
          <p:cNvPr id="40964" name="Picture 4" descr="C:\Users\Administrator\AppData\Roaming\Tencent\Users\239185427\QQ\WinTemp\RichOle\}{ZEJ_CO)GI@[CUYM}9[1GL.jpg"/>
          <p:cNvPicPr>
            <a:picLocks noChangeAspect="1" noChangeArrowheads="1"/>
          </p:cNvPicPr>
          <p:nvPr/>
        </p:nvPicPr>
        <p:blipFill>
          <a:blip r:embed="rId4" cstate="print"/>
          <a:srcRect/>
          <a:stretch>
            <a:fillRect/>
          </a:stretch>
        </p:blipFill>
        <p:spPr bwMode="auto">
          <a:xfrm>
            <a:off x="1142976" y="2428868"/>
            <a:ext cx="7162800" cy="421484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blinds(horizontal)">
                                      <p:cBhvr>
                                        <p:cTn id="7" dur="500"/>
                                        <p:tgtEl>
                                          <p:spTgt spid="4096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40961"/>
                                        </p:tgtEl>
                                        <p:attrNameLst>
                                          <p:attrName>ppt_x</p:attrName>
                                        </p:attrNameLst>
                                      </p:cBhvr>
                                      <p:tavLst>
                                        <p:tav tm="0">
                                          <p:val>
                                            <p:strVal val="ppt_x"/>
                                          </p:val>
                                        </p:tav>
                                        <p:tav tm="100000">
                                          <p:val>
                                            <p:strVal val="ppt_x"/>
                                          </p:val>
                                        </p:tav>
                                      </p:tavLst>
                                    </p:anim>
                                    <p:anim calcmode="lin" valueType="num">
                                      <p:cBhvr additive="base">
                                        <p:cTn id="12" dur="500"/>
                                        <p:tgtEl>
                                          <p:spTgt spid="40961"/>
                                        </p:tgtEl>
                                        <p:attrNameLst>
                                          <p:attrName>ppt_y</p:attrName>
                                        </p:attrNameLst>
                                      </p:cBhvr>
                                      <p:tavLst>
                                        <p:tav tm="0">
                                          <p:val>
                                            <p:strVal val="ppt_y"/>
                                          </p:val>
                                        </p:tav>
                                        <p:tav tm="100000">
                                          <p:val>
                                            <p:strVal val="1+ppt_h/2"/>
                                          </p:val>
                                        </p:tav>
                                      </p:tavLst>
                                    </p:anim>
                                    <p:set>
                                      <p:cBhvr>
                                        <p:cTn id="13" dur="1" fill="hold">
                                          <p:stCondLst>
                                            <p:cond delay="499"/>
                                          </p:stCondLst>
                                        </p:cTn>
                                        <p:tgtEl>
                                          <p:spTgt spid="4096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40962"/>
                                        </p:tgtEl>
                                        <p:attrNameLst>
                                          <p:attrName>style.visibility</p:attrName>
                                        </p:attrNameLst>
                                      </p:cBhvr>
                                      <p:to>
                                        <p:strVal val="visible"/>
                                      </p:to>
                                    </p:set>
                                    <p:animEffect transition="in" filter="blinds(horizontal)">
                                      <p:cBhvr>
                                        <p:cTn id="18" dur="500"/>
                                        <p:tgtEl>
                                          <p:spTgt spid="4096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40962"/>
                                        </p:tgtEl>
                                        <p:attrNameLst>
                                          <p:attrName>ppt_x</p:attrName>
                                        </p:attrNameLst>
                                      </p:cBhvr>
                                      <p:tavLst>
                                        <p:tav tm="0">
                                          <p:val>
                                            <p:strVal val="ppt_x"/>
                                          </p:val>
                                        </p:tav>
                                        <p:tav tm="100000">
                                          <p:val>
                                            <p:strVal val="ppt_x"/>
                                          </p:val>
                                        </p:tav>
                                      </p:tavLst>
                                    </p:anim>
                                    <p:anim calcmode="lin" valueType="num">
                                      <p:cBhvr additive="base">
                                        <p:cTn id="23" dur="500"/>
                                        <p:tgtEl>
                                          <p:spTgt spid="40962"/>
                                        </p:tgtEl>
                                        <p:attrNameLst>
                                          <p:attrName>ppt_y</p:attrName>
                                        </p:attrNameLst>
                                      </p:cBhvr>
                                      <p:tavLst>
                                        <p:tav tm="0">
                                          <p:val>
                                            <p:strVal val="ppt_y"/>
                                          </p:val>
                                        </p:tav>
                                        <p:tav tm="100000">
                                          <p:val>
                                            <p:strVal val="1+ppt_h/2"/>
                                          </p:val>
                                        </p:tav>
                                      </p:tavLst>
                                    </p:anim>
                                    <p:set>
                                      <p:cBhvr>
                                        <p:cTn id="24" dur="1" fill="hold">
                                          <p:stCondLst>
                                            <p:cond delay="499"/>
                                          </p:stCondLst>
                                        </p:cTn>
                                        <p:tgtEl>
                                          <p:spTgt spid="4096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40964"/>
                                        </p:tgtEl>
                                        <p:attrNameLst>
                                          <p:attrName>style.visibility</p:attrName>
                                        </p:attrNameLst>
                                      </p:cBhvr>
                                      <p:to>
                                        <p:strVal val="visible"/>
                                      </p:to>
                                    </p:set>
                                    <p:animEffect transition="in" filter="blinds(horizontal)">
                                      <p:cBhvr>
                                        <p:cTn id="29" dur="500"/>
                                        <p:tgtEl>
                                          <p:spTgt spid="4096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40964"/>
                                        </p:tgtEl>
                                        <p:attrNameLst>
                                          <p:attrName>ppt_x</p:attrName>
                                        </p:attrNameLst>
                                      </p:cBhvr>
                                      <p:tavLst>
                                        <p:tav tm="0">
                                          <p:val>
                                            <p:strVal val="ppt_x"/>
                                          </p:val>
                                        </p:tav>
                                        <p:tav tm="100000">
                                          <p:val>
                                            <p:strVal val="ppt_x"/>
                                          </p:val>
                                        </p:tav>
                                      </p:tavLst>
                                    </p:anim>
                                    <p:anim calcmode="lin" valueType="num">
                                      <p:cBhvr additive="base">
                                        <p:cTn id="34" dur="500"/>
                                        <p:tgtEl>
                                          <p:spTgt spid="40964"/>
                                        </p:tgtEl>
                                        <p:attrNameLst>
                                          <p:attrName>ppt_y</p:attrName>
                                        </p:attrNameLst>
                                      </p:cBhvr>
                                      <p:tavLst>
                                        <p:tav tm="0">
                                          <p:val>
                                            <p:strVal val="ppt_y"/>
                                          </p:val>
                                        </p:tav>
                                        <p:tav tm="100000">
                                          <p:val>
                                            <p:strVal val="1+ppt_h/2"/>
                                          </p:val>
                                        </p:tav>
                                      </p:tavLst>
                                    </p:anim>
                                    <p:set>
                                      <p:cBhvr>
                                        <p:cTn id="35" dur="1" fill="hold">
                                          <p:stCondLst>
                                            <p:cond delay="499"/>
                                          </p:stCondLst>
                                        </p:cTn>
                                        <p:tgtEl>
                                          <p:spTgt spid="409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p:cNvSpPr>
          <p:nvPr>
            <p:ph type="title" idx="4294967295"/>
          </p:nvPr>
        </p:nvSpPr>
        <p:spPr>
          <a:xfrm>
            <a:off x="0" y="188640"/>
            <a:ext cx="4824536" cy="346049"/>
          </a:xfrm>
        </p:spPr>
        <p:txBody>
          <a:bodyPr>
            <a:noAutofit/>
          </a:bodyPr>
          <a:lstStyle/>
          <a:p>
            <a:r>
              <a:rPr lang="zh-CN" altLang="en-US" sz="3000" dirty="0">
                <a:solidFill>
                  <a:srgbClr val="000000"/>
                </a:solidFill>
                <a:latin typeface="微软雅黑"/>
                <a:ea typeface="微软雅黑"/>
              </a:rPr>
              <a:t>主要流程与功能</a:t>
            </a:r>
            <a:r>
              <a:rPr lang="en-US" altLang="zh-CN" sz="3000" dirty="0">
                <a:solidFill>
                  <a:srgbClr val="000000"/>
                </a:solidFill>
                <a:latin typeface="微软雅黑"/>
                <a:ea typeface="微软雅黑"/>
              </a:rPr>
              <a:t>—</a:t>
            </a:r>
            <a:r>
              <a:rPr lang="zh-CN" altLang="en-US" sz="3000" dirty="0">
                <a:solidFill>
                  <a:srgbClr val="000000"/>
                </a:solidFill>
                <a:latin typeface="微软雅黑"/>
                <a:ea typeface="微软雅黑"/>
              </a:rPr>
              <a:t>初始化</a:t>
            </a:r>
            <a:endParaRPr sz="3000" b="1" dirty="0" smtClean="0">
              <a:solidFill>
                <a:schemeClr val="accent1"/>
              </a:solidFill>
              <a:latin typeface="微软雅黑" pitchFamily="34" charset="-122"/>
              <a:ea typeface="微软雅黑" pitchFamily="34" charset="-122"/>
            </a:endParaRPr>
          </a:p>
        </p:txBody>
      </p:sp>
      <p:sp>
        <p:nvSpPr>
          <p:cNvPr id="211971" name="Rectangle 3"/>
          <p:cNvSpPr>
            <a:spLocks noGrp="1"/>
          </p:cNvSpPr>
          <p:nvPr>
            <p:ph type="body" idx="4294967295"/>
          </p:nvPr>
        </p:nvSpPr>
        <p:spPr>
          <a:xfrm>
            <a:off x="457200" y="1124745"/>
            <a:ext cx="8229600" cy="5001420"/>
          </a:xfrm>
        </p:spPr>
        <p:txBody>
          <a:bodyPr/>
          <a:lstStyle/>
          <a:p>
            <a:pPr lvl="0">
              <a:buSzPct val="100000"/>
              <a:buBlip>
                <a:blip r:embed="rId2"/>
              </a:buBlip>
            </a:pPr>
            <a:r>
              <a:rPr lang="zh-CN" altLang="en-US" sz="2600" dirty="0">
                <a:solidFill>
                  <a:srgbClr val="000000">
                    <a:lumMod val="85000"/>
                    <a:lumOff val="15000"/>
                  </a:srgbClr>
                </a:solidFill>
                <a:latin typeface="微软雅黑"/>
                <a:ea typeface="微软雅黑"/>
              </a:rPr>
              <a:t>初始卡片</a:t>
            </a:r>
            <a:r>
              <a:rPr lang="zh-CN" altLang="en-US" sz="2600" dirty="0" smtClean="0">
                <a:solidFill>
                  <a:srgbClr val="000000">
                    <a:lumMod val="85000"/>
                    <a:lumOff val="15000"/>
                  </a:srgbClr>
                </a:solidFill>
                <a:latin typeface="微软雅黑"/>
                <a:ea typeface="微软雅黑"/>
              </a:rPr>
              <a:t>录入总结</a:t>
            </a:r>
            <a:endParaRPr lang="en-US" altLang="zh-CN" sz="2600" dirty="0">
              <a:solidFill>
                <a:srgbClr val="000000">
                  <a:lumMod val="85000"/>
                  <a:lumOff val="15000"/>
                </a:srgbClr>
              </a:solidFill>
              <a:latin typeface="微软雅黑"/>
              <a:ea typeface="微软雅黑"/>
            </a:endParaRPr>
          </a:p>
          <a:p>
            <a:pPr marL="0" indent="0">
              <a:buNone/>
            </a:pPr>
            <a:r>
              <a:rPr lang="en-US" altLang="zh-CN" b="1" dirty="0" smtClean="0">
                <a:solidFill>
                  <a:schemeClr val="accent2">
                    <a:lumMod val="50000"/>
                  </a:schemeClr>
                </a:solidFill>
                <a:latin typeface="微软雅黑" pitchFamily="34" charset="-122"/>
                <a:ea typeface="微软雅黑" pitchFamily="34" charset="-122"/>
              </a:rPr>
              <a:t> </a:t>
            </a:r>
            <a:r>
              <a:rPr lang="zh-CN" altLang="en-US" sz="1800" dirty="0" smtClean="0">
                <a:solidFill>
                  <a:schemeClr val="accent2">
                    <a:lumMod val="50000"/>
                  </a:schemeClr>
                </a:solidFill>
                <a:latin typeface="微软雅黑" pitchFamily="34" charset="-122"/>
                <a:ea typeface="微软雅黑" pitchFamily="34" charset="-122"/>
              </a:rPr>
              <a:t>各页签数字之间</a:t>
            </a:r>
            <a:r>
              <a:rPr lang="zh-CN" altLang="en-US" sz="1800" dirty="0">
                <a:solidFill>
                  <a:schemeClr val="accent2">
                    <a:lumMod val="50000"/>
                  </a:schemeClr>
                </a:solidFill>
                <a:latin typeface="微软雅黑" pitchFamily="34" charset="-122"/>
                <a:ea typeface="微软雅黑" pitchFamily="34" charset="-122"/>
              </a:rPr>
              <a:t>的关系</a:t>
            </a:r>
          </a:p>
          <a:p>
            <a:pPr>
              <a:buFont typeface="Wingdings" panose="05000000000000000000" pitchFamily="2" charset="2"/>
              <a:buChar char="Ø"/>
            </a:pPr>
            <a:r>
              <a:rPr lang="zh-CN" altLang="en-US" sz="1800" dirty="0" smtClean="0">
                <a:solidFill>
                  <a:schemeClr val="accent2">
                    <a:lumMod val="50000"/>
                  </a:schemeClr>
                </a:solidFill>
                <a:latin typeface="微软雅黑" pitchFamily="34" charset="-122"/>
                <a:ea typeface="微软雅黑" pitchFamily="34" charset="-122"/>
              </a:rPr>
              <a:t>数量</a:t>
            </a:r>
            <a:endParaRPr lang="zh-CN" altLang="en-US" sz="1800" dirty="0">
              <a:solidFill>
                <a:schemeClr val="accent2">
                  <a:lumMod val="50000"/>
                </a:schemeClr>
              </a:solidFill>
              <a:latin typeface="微软雅黑" pitchFamily="34" charset="-122"/>
              <a:ea typeface="微软雅黑" pitchFamily="34" charset="-122"/>
            </a:endParaRPr>
          </a:p>
          <a:p>
            <a:pPr>
              <a:buFont typeface="Wingdings" panose="05000000000000000000" pitchFamily="2" charset="2"/>
              <a:buChar char="Ø"/>
            </a:pPr>
            <a:r>
              <a:rPr lang="zh-CN" altLang="en-US" sz="1800" dirty="0" smtClean="0">
                <a:solidFill>
                  <a:schemeClr val="accent2">
                    <a:lumMod val="50000"/>
                  </a:schemeClr>
                </a:solidFill>
                <a:latin typeface="微软雅黑" pitchFamily="34" charset="-122"/>
                <a:ea typeface="微软雅黑" pitchFamily="34" charset="-122"/>
              </a:rPr>
              <a:t>原</a:t>
            </a:r>
            <a:r>
              <a:rPr lang="zh-CN" altLang="en-US" sz="1800" dirty="0">
                <a:solidFill>
                  <a:schemeClr val="accent2">
                    <a:lumMod val="50000"/>
                  </a:schemeClr>
                </a:solidFill>
                <a:latin typeface="微软雅黑" pitchFamily="34" charset="-122"/>
                <a:ea typeface="微软雅黑" pitchFamily="34" charset="-122"/>
              </a:rPr>
              <a:t>币</a:t>
            </a:r>
            <a:r>
              <a:rPr lang="zh-CN" altLang="en-US" sz="1800" dirty="0" smtClean="0">
                <a:solidFill>
                  <a:schemeClr val="accent2">
                    <a:lumMod val="50000"/>
                  </a:schemeClr>
                </a:solidFill>
                <a:latin typeface="微软雅黑" pitchFamily="34" charset="-122"/>
                <a:ea typeface="微软雅黑" pitchFamily="34" charset="-122"/>
              </a:rPr>
              <a:t>金额</a:t>
            </a:r>
            <a:r>
              <a:rPr lang="en-US" altLang="zh-CN" sz="1800" dirty="0" smtClean="0">
                <a:solidFill>
                  <a:schemeClr val="accent2">
                    <a:lumMod val="50000"/>
                  </a:schemeClr>
                </a:solidFill>
                <a:latin typeface="微软雅黑" pitchFamily="34" charset="-122"/>
                <a:ea typeface="微软雅黑" pitchFamily="34" charset="-122"/>
              </a:rPr>
              <a:t> </a:t>
            </a:r>
          </a:p>
          <a:p>
            <a:pPr>
              <a:buFont typeface="Wingdings" panose="05000000000000000000" pitchFamily="2" charset="2"/>
              <a:buChar char="Ø"/>
            </a:pPr>
            <a:r>
              <a:rPr lang="zh-CN" altLang="en-US" sz="1800" dirty="0" smtClean="0">
                <a:solidFill>
                  <a:schemeClr val="accent2">
                    <a:lumMod val="50000"/>
                  </a:schemeClr>
                </a:solidFill>
                <a:latin typeface="微软雅黑" pitchFamily="34" charset="-122"/>
                <a:ea typeface="微软雅黑" pitchFamily="34" charset="-122"/>
              </a:rPr>
              <a:t>累计</a:t>
            </a:r>
            <a:r>
              <a:rPr lang="zh-CN" altLang="en-US" sz="1800" dirty="0">
                <a:solidFill>
                  <a:schemeClr val="accent2">
                    <a:lumMod val="50000"/>
                  </a:schemeClr>
                </a:solidFill>
                <a:latin typeface="微软雅黑" pitchFamily="34" charset="-122"/>
                <a:ea typeface="微软雅黑" pitchFamily="34" charset="-122"/>
              </a:rPr>
              <a:t>折旧</a:t>
            </a:r>
          </a:p>
        </p:txBody>
      </p:sp>
    </p:spTree>
    <p:extLst>
      <p:ext uri="{BB962C8B-B14F-4D97-AF65-F5344CB8AC3E}">
        <p14:creationId xmlns:p14="http://schemas.microsoft.com/office/powerpoint/2010/main" val="1061950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p:cNvSpPr>
          <p:nvPr>
            <p:ph type="body" idx="4294967295"/>
          </p:nvPr>
        </p:nvSpPr>
        <p:spPr>
          <a:xfrm>
            <a:off x="251520" y="739625"/>
            <a:ext cx="8407400" cy="5761717"/>
          </a:xfrm>
        </p:spPr>
        <p:txBody>
          <a:bodyPr>
            <a:normAutofit/>
          </a:bodyPr>
          <a:lstStyle/>
          <a:p>
            <a:pPr marL="0" indent="0">
              <a:buNone/>
            </a:pPr>
            <a:r>
              <a:rPr lang="zh-CN" altLang="en-US" sz="2800" dirty="0" smtClean="0">
                <a:solidFill>
                  <a:schemeClr val="accent2">
                    <a:lumMod val="50000"/>
                  </a:schemeClr>
                </a:solidFill>
                <a:latin typeface="微软雅黑" pitchFamily="34" charset="-122"/>
                <a:ea typeface="微软雅黑" pitchFamily="34" charset="-122"/>
              </a:rPr>
              <a:t>数量</a:t>
            </a:r>
            <a:endParaRPr lang="en-US" altLang="zh-CN" sz="2800" dirty="0" smtClean="0">
              <a:solidFill>
                <a:schemeClr val="accent2">
                  <a:lumMod val="50000"/>
                </a:schemeClr>
              </a:solidFill>
              <a:latin typeface="微软雅黑" pitchFamily="34" charset="-122"/>
              <a:ea typeface="微软雅黑" pitchFamily="34" charset="-122"/>
            </a:endParaRPr>
          </a:p>
        </p:txBody>
      </p:sp>
      <p:pic>
        <p:nvPicPr>
          <p:cNvPr id="6" name="图片 5"/>
          <p:cNvPicPr/>
          <p:nvPr/>
        </p:nvPicPr>
        <p:blipFill>
          <a:blip r:embed="rId2"/>
          <a:stretch>
            <a:fillRect/>
          </a:stretch>
        </p:blipFill>
        <p:spPr>
          <a:xfrm>
            <a:off x="179512" y="1316767"/>
            <a:ext cx="5274310" cy="4308686"/>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4" y="1413709"/>
            <a:ext cx="50768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475656" y="5816533"/>
            <a:ext cx="6048672" cy="400110"/>
          </a:xfrm>
          <a:prstGeom prst="rect">
            <a:avLst/>
          </a:prstGeom>
          <a:noFill/>
        </p:spPr>
        <p:txBody>
          <a:bodyPr wrap="square" rtlCol="0">
            <a:spAutoFit/>
          </a:bodyPr>
          <a:lstStyle/>
          <a:p>
            <a:r>
              <a:rPr lang="zh-CN" altLang="en-US" b="1" dirty="0" smtClean="0">
                <a:solidFill>
                  <a:schemeClr val="accent2">
                    <a:lumMod val="50000"/>
                  </a:schemeClr>
                </a:solidFill>
                <a:latin typeface="微软雅黑" pitchFamily="34" charset="-122"/>
                <a:ea typeface="微软雅黑" pitchFamily="34" charset="-122"/>
              </a:rPr>
              <a:t>                      </a:t>
            </a:r>
            <a:r>
              <a:rPr lang="zh-CN" altLang="en-US" sz="2000" b="1" dirty="0" smtClean="0">
                <a:solidFill>
                  <a:schemeClr val="accent2">
                    <a:lumMod val="50000"/>
                  </a:schemeClr>
                </a:solidFill>
              </a:rPr>
              <a:t>数量 </a:t>
            </a:r>
            <a:r>
              <a:rPr lang="en-US" altLang="zh-CN" sz="2000" b="1" dirty="0">
                <a:solidFill>
                  <a:schemeClr val="accent2">
                    <a:lumMod val="50000"/>
                  </a:schemeClr>
                </a:solidFill>
              </a:rPr>
              <a:t>= </a:t>
            </a:r>
            <a:r>
              <a:rPr lang="zh-CN" altLang="en-US" sz="2000" b="1" dirty="0">
                <a:solidFill>
                  <a:schemeClr val="accent2">
                    <a:lumMod val="50000"/>
                  </a:schemeClr>
                </a:solidFill>
              </a:rPr>
              <a:t>年初数量 </a:t>
            </a:r>
            <a:r>
              <a:rPr lang="en-US" altLang="zh-CN" sz="2000" b="1" dirty="0">
                <a:solidFill>
                  <a:schemeClr val="accent2">
                    <a:lumMod val="50000"/>
                  </a:schemeClr>
                </a:solidFill>
              </a:rPr>
              <a:t>+ </a:t>
            </a:r>
            <a:r>
              <a:rPr lang="zh-CN" altLang="en-US" sz="2000" b="1" dirty="0">
                <a:solidFill>
                  <a:schemeClr val="accent2">
                    <a:lumMod val="50000"/>
                  </a:schemeClr>
                </a:solidFill>
              </a:rPr>
              <a:t>本年数量调整</a:t>
            </a:r>
            <a:endParaRPr lang="zh-CN" altLang="en-US" sz="2000" dirty="0"/>
          </a:p>
        </p:txBody>
      </p:sp>
      <p:sp>
        <p:nvSpPr>
          <p:cNvPr id="8" name="标题 1"/>
          <p:cNvSpPr>
            <a:spLocks noGrp="1"/>
          </p:cNvSpPr>
          <p:nvPr>
            <p:ph type="title"/>
          </p:nvPr>
        </p:nvSpPr>
        <p:spPr>
          <a:xfrm>
            <a:off x="203199" y="3"/>
            <a:ext cx="7228656" cy="693460"/>
          </a:xfrm>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extLst>
      <p:ext uri="{BB962C8B-B14F-4D97-AF65-F5344CB8AC3E}">
        <p14:creationId xmlns:p14="http://schemas.microsoft.com/office/powerpoint/2010/main" val="2187451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p:cNvSpPr>
          <p:nvPr>
            <p:ph type="body" idx="4294967295"/>
          </p:nvPr>
        </p:nvSpPr>
        <p:spPr>
          <a:xfrm>
            <a:off x="84950" y="836712"/>
            <a:ext cx="8407400" cy="5761717"/>
          </a:xfrm>
        </p:spPr>
        <p:txBody>
          <a:bodyPr>
            <a:normAutofit/>
          </a:bodyPr>
          <a:lstStyle/>
          <a:p>
            <a:pPr marL="0" indent="0">
              <a:buNone/>
            </a:pPr>
            <a:r>
              <a:rPr lang="zh-CN" altLang="en-US" sz="2800" dirty="0" smtClean="0">
                <a:solidFill>
                  <a:schemeClr val="accent2">
                    <a:lumMod val="50000"/>
                  </a:schemeClr>
                </a:solidFill>
                <a:latin typeface="微软雅黑" pitchFamily="34" charset="-122"/>
                <a:ea typeface="微软雅黑" pitchFamily="34" charset="-122"/>
              </a:rPr>
              <a:t>原币金额</a:t>
            </a:r>
            <a:endParaRPr lang="en-US" altLang="zh-CN" sz="2800" dirty="0">
              <a:solidFill>
                <a:schemeClr val="accent2">
                  <a:lumMod val="50000"/>
                </a:schemeClr>
              </a:solidFill>
              <a:latin typeface="微软雅黑" pitchFamily="34" charset="-122"/>
              <a:ea typeface="微软雅黑" pitchFamily="34" charset="-122"/>
            </a:endParaRPr>
          </a:p>
        </p:txBody>
      </p:sp>
      <p:sp>
        <p:nvSpPr>
          <p:cNvPr id="2" name="TextBox 1"/>
          <p:cNvSpPr txBox="1"/>
          <p:nvPr/>
        </p:nvSpPr>
        <p:spPr>
          <a:xfrm>
            <a:off x="179512" y="5816467"/>
            <a:ext cx="8064896" cy="400110"/>
          </a:xfrm>
          <a:prstGeom prst="rect">
            <a:avLst/>
          </a:prstGeom>
          <a:noFill/>
        </p:spPr>
        <p:txBody>
          <a:bodyPr wrap="square" rtlCol="0">
            <a:spAutoFit/>
          </a:bodyPr>
          <a:lstStyle/>
          <a:p>
            <a:r>
              <a:rPr lang="zh-CN" altLang="en-US" b="1" dirty="0" smtClean="0">
                <a:solidFill>
                  <a:schemeClr val="accent2">
                    <a:lumMod val="50000"/>
                  </a:schemeClr>
                </a:solidFill>
                <a:latin typeface="微软雅黑" pitchFamily="34" charset="-122"/>
                <a:ea typeface="微软雅黑" pitchFamily="34" charset="-122"/>
              </a:rPr>
              <a:t>                     </a:t>
            </a:r>
            <a:r>
              <a:rPr lang="zh-CN" altLang="en-US" sz="2000" b="1" dirty="0" smtClean="0">
                <a:solidFill>
                  <a:schemeClr val="accent2">
                    <a:lumMod val="50000"/>
                  </a:schemeClr>
                </a:solidFill>
              </a:rPr>
              <a:t>原币金额 </a:t>
            </a:r>
            <a:r>
              <a:rPr lang="en-US" altLang="zh-CN" sz="2000" b="1" dirty="0">
                <a:solidFill>
                  <a:schemeClr val="accent2">
                    <a:lumMod val="50000"/>
                  </a:schemeClr>
                </a:solidFill>
              </a:rPr>
              <a:t>= </a:t>
            </a:r>
            <a:r>
              <a:rPr lang="zh-CN" altLang="en-US" sz="2000" b="1" dirty="0" smtClean="0">
                <a:solidFill>
                  <a:schemeClr val="accent2">
                    <a:lumMod val="50000"/>
                  </a:schemeClr>
                </a:solidFill>
              </a:rPr>
              <a:t>年初原值 </a:t>
            </a:r>
            <a:r>
              <a:rPr lang="en-US" altLang="zh-CN" sz="2000" b="1" dirty="0">
                <a:solidFill>
                  <a:schemeClr val="accent2">
                    <a:lumMod val="50000"/>
                  </a:schemeClr>
                </a:solidFill>
              </a:rPr>
              <a:t>+ </a:t>
            </a:r>
            <a:r>
              <a:rPr lang="zh-CN" altLang="en-US" sz="2000" b="1" dirty="0" smtClean="0">
                <a:solidFill>
                  <a:schemeClr val="accent2">
                    <a:lumMod val="50000"/>
                  </a:schemeClr>
                </a:solidFill>
              </a:rPr>
              <a:t>本年原值调增 </a:t>
            </a:r>
            <a:r>
              <a:rPr lang="en-US" altLang="zh-CN" sz="2000" b="1" dirty="0" smtClean="0">
                <a:solidFill>
                  <a:schemeClr val="accent2">
                    <a:lumMod val="50000"/>
                  </a:schemeClr>
                </a:solidFill>
              </a:rPr>
              <a:t>- </a:t>
            </a:r>
            <a:r>
              <a:rPr lang="zh-CN" altLang="en-US" sz="2000" b="1" dirty="0" smtClean="0">
                <a:solidFill>
                  <a:schemeClr val="accent2">
                    <a:lumMod val="50000"/>
                  </a:schemeClr>
                </a:solidFill>
              </a:rPr>
              <a:t>本年原值调减</a:t>
            </a:r>
            <a:endParaRPr lang="zh-CN" altLang="en-US" sz="2000" dirty="0"/>
          </a:p>
        </p:txBody>
      </p:sp>
      <p:pic>
        <p:nvPicPr>
          <p:cNvPr id="7" name="图片 6"/>
          <p:cNvPicPr/>
          <p:nvPr/>
        </p:nvPicPr>
        <p:blipFill>
          <a:blip r:embed="rId2"/>
          <a:stretch>
            <a:fillRect/>
          </a:stretch>
        </p:blipFill>
        <p:spPr>
          <a:xfrm>
            <a:off x="89248" y="1350579"/>
            <a:ext cx="5058816" cy="4336627"/>
          </a:xfrm>
          <a:prstGeom prst="rect">
            <a:avLst/>
          </a:prstGeom>
        </p:spPr>
      </p:pic>
      <p:pic>
        <p:nvPicPr>
          <p:cNvPr id="9" name="图片 8"/>
          <p:cNvPicPr/>
          <p:nvPr/>
        </p:nvPicPr>
        <p:blipFill>
          <a:blip r:embed="rId3"/>
          <a:stretch>
            <a:fillRect/>
          </a:stretch>
        </p:blipFill>
        <p:spPr>
          <a:xfrm>
            <a:off x="3923932" y="1438870"/>
            <a:ext cx="5133975" cy="4152900"/>
          </a:xfrm>
          <a:prstGeom prst="rect">
            <a:avLst/>
          </a:prstGeom>
        </p:spPr>
      </p:pic>
      <p:sp>
        <p:nvSpPr>
          <p:cNvPr id="10" name="标题 1"/>
          <p:cNvSpPr>
            <a:spLocks noGrp="1"/>
          </p:cNvSpPr>
          <p:nvPr>
            <p:ph type="title"/>
          </p:nvPr>
        </p:nvSpPr>
        <p:spPr>
          <a:xfrm>
            <a:off x="203199" y="3"/>
            <a:ext cx="7228656" cy="693460"/>
          </a:xfrm>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extLst>
      <p:ext uri="{BB962C8B-B14F-4D97-AF65-F5344CB8AC3E}">
        <p14:creationId xmlns:p14="http://schemas.microsoft.com/office/powerpoint/2010/main" val="22082245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zh-CN" altLang="en-US" sz="2600" dirty="0" smtClean="0"/>
              <a:t>系统概述及主流程图</a:t>
            </a:r>
            <a:endParaRPr lang="en-US" altLang="zh-CN" sz="2600" dirty="0" smtClean="0"/>
          </a:p>
          <a:p>
            <a:pPr eaLnBrk="1" hangingPunct="1"/>
            <a:r>
              <a:rPr lang="zh-CN" altLang="en-US" sz="2600" dirty="0" smtClean="0"/>
              <a:t>主要流程与功能</a:t>
            </a:r>
            <a:endParaRPr lang="en-US" altLang="zh-CN" sz="2600" dirty="0" smtClean="0"/>
          </a:p>
          <a:p>
            <a:pPr lvl="1" eaLnBrk="1" hangingPunct="1"/>
            <a:r>
              <a:rPr lang="zh-CN" altLang="en-US" sz="2000" dirty="0" smtClean="0"/>
              <a:t>初始化</a:t>
            </a:r>
            <a:endParaRPr lang="en-US" altLang="zh-CN" sz="2000" dirty="0" smtClean="0"/>
          </a:p>
          <a:p>
            <a:pPr lvl="1" eaLnBrk="1" hangingPunct="1"/>
            <a:r>
              <a:rPr lang="zh-CN" altLang="en-US" sz="2000" dirty="0" smtClean="0"/>
              <a:t>日常业务处理</a:t>
            </a:r>
            <a:endParaRPr lang="en-US" altLang="zh-CN" sz="2000" dirty="0" smtClean="0"/>
          </a:p>
          <a:p>
            <a:pPr lvl="1" eaLnBrk="1" hangingPunct="1"/>
            <a:r>
              <a:rPr lang="zh-CN" altLang="en-US" sz="2000" dirty="0" smtClean="0"/>
              <a:t>期末处理</a:t>
            </a:r>
            <a:endParaRPr lang="en-US" altLang="zh-CN" sz="2000" dirty="0" smtClean="0"/>
          </a:p>
          <a:p>
            <a:pPr eaLnBrk="1" hangingPunct="1">
              <a:buNone/>
            </a:pPr>
            <a:endParaRPr lang="zh-CN" altLang="en-US" dirty="0" smtClean="0"/>
          </a:p>
        </p:txBody>
      </p:sp>
      <p:sp>
        <p:nvSpPr>
          <p:cNvPr id="6146" name="标题 1"/>
          <p:cNvSpPr>
            <a:spLocks noGrp="1"/>
          </p:cNvSpPr>
          <p:nvPr>
            <p:ph type="title"/>
          </p:nvPr>
        </p:nvSpPr>
        <p:spPr/>
        <p:txBody>
          <a:bodyPr>
            <a:normAutofit/>
          </a:bodyPr>
          <a:lstStyle/>
          <a:p>
            <a:pPr eaLnBrk="1" hangingPunct="1"/>
            <a:r>
              <a:rPr lang="zh-CN" altLang="en-US" sz="3000" dirty="0" smtClean="0"/>
              <a:t>目录</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3"/>
          <p:cNvSpPr>
            <a:spLocks noGrp="1"/>
          </p:cNvSpPr>
          <p:nvPr>
            <p:ph type="body" idx="4294967295"/>
          </p:nvPr>
        </p:nvSpPr>
        <p:spPr>
          <a:xfrm>
            <a:off x="138093" y="836712"/>
            <a:ext cx="8407400" cy="5761717"/>
          </a:xfrm>
        </p:spPr>
        <p:txBody>
          <a:bodyPr>
            <a:normAutofit/>
          </a:bodyPr>
          <a:lstStyle/>
          <a:p>
            <a:pPr marL="0" indent="0">
              <a:buNone/>
            </a:pPr>
            <a:r>
              <a:rPr lang="zh-CN" altLang="en-US" sz="2800" dirty="0">
                <a:solidFill>
                  <a:schemeClr val="accent2">
                    <a:lumMod val="50000"/>
                  </a:schemeClr>
                </a:solidFill>
                <a:latin typeface="微软雅黑" pitchFamily="34" charset="-122"/>
                <a:ea typeface="微软雅黑" pitchFamily="34" charset="-122"/>
              </a:rPr>
              <a:t>累计折旧</a:t>
            </a:r>
            <a:endParaRPr lang="en-US" altLang="zh-CN" sz="2800" dirty="0">
              <a:solidFill>
                <a:schemeClr val="accent2">
                  <a:lumMod val="50000"/>
                </a:schemeClr>
              </a:solidFill>
              <a:latin typeface="微软雅黑" pitchFamily="34" charset="-122"/>
              <a:ea typeface="微软雅黑" pitchFamily="34" charset="-122"/>
            </a:endParaRPr>
          </a:p>
        </p:txBody>
      </p:sp>
      <p:sp>
        <p:nvSpPr>
          <p:cNvPr id="2" name="TextBox 1"/>
          <p:cNvSpPr txBox="1"/>
          <p:nvPr/>
        </p:nvSpPr>
        <p:spPr>
          <a:xfrm>
            <a:off x="0" y="5733256"/>
            <a:ext cx="9144000" cy="369332"/>
          </a:xfrm>
          <a:prstGeom prst="rect">
            <a:avLst/>
          </a:prstGeom>
          <a:noFill/>
        </p:spPr>
        <p:txBody>
          <a:bodyPr wrap="square" rtlCol="0">
            <a:spAutoFit/>
          </a:bodyPr>
          <a:lstStyle/>
          <a:p>
            <a:r>
              <a:rPr lang="zh-CN" altLang="en-US" sz="1800" b="1" dirty="0" smtClean="0">
                <a:solidFill>
                  <a:schemeClr val="accent2">
                    <a:lumMod val="50000"/>
                  </a:schemeClr>
                </a:solidFill>
              </a:rPr>
              <a:t>  累计</a:t>
            </a:r>
            <a:r>
              <a:rPr lang="zh-CN" altLang="en-US" sz="1800" b="1" dirty="0" smtClean="0">
                <a:solidFill>
                  <a:schemeClr val="accent2">
                    <a:lumMod val="50000"/>
                  </a:schemeClr>
                </a:solidFill>
              </a:rPr>
              <a:t>折旧 </a:t>
            </a:r>
            <a:r>
              <a:rPr lang="en-US" altLang="zh-CN" sz="1800" b="1" dirty="0" smtClean="0">
                <a:solidFill>
                  <a:schemeClr val="accent2">
                    <a:lumMod val="50000"/>
                  </a:schemeClr>
                </a:solidFill>
              </a:rPr>
              <a:t>= </a:t>
            </a:r>
            <a:r>
              <a:rPr lang="zh-CN" altLang="en-US" sz="1800" b="1" dirty="0" smtClean="0">
                <a:solidFill>
                  <a:schemeClr val="accent2">
                    <a:lumMod val="50000"/>
                  </a:schemeClr>
                </a:solidFill>
              </a:rPr>
              <a:t>年初</a:t>
            </a:r>
            <a:r>
              <a:rPr lang="zh-CN" altLang="en-US" sz="1800" b="1" dirty="0">
                <a:solidFill>
                  <a:schemeClr val="accent2">
                    <a:lumMod val="50000"/>
                  </a:schemeClr>
                </a:solidFill>
              </a:rPr>
              <a:t>累计折旧</a:t>
            </a:r>
            <a:r>
              <a:rPr lang="zh-CN" altLang="en-US" sz="1800" b="1" dirty="0" smtClean="0">
                <a:solidFill>
                  <a:schemeClr val="accent2">
                    <a:lumMod val="50000"/>
                  </a:schemeClr>
                </a:solidFill>
              </a:rPr>
              <a:t> </a:t>
            </a:r>
            <a:r>
              <a:rPr lang="en-US" altLang="zh-CN" sz="1800" b="1" dirty="0">
                <a:solidFill>
                  <a:schemeClr val="accent2">
                    <a:lumMod val="50000"/>
                  </a:schemeClr>
                </a:solidFill>
              </a:rPr>
              <a:t>+ </a:t>
            </a:r>
            <a:r>
              <a:rPr lang="zh-CN" altLang="en-US" sz="1800" b="1" dirty="0" smtClean="0">
                <a:solidFill>
                  <a:schemeClr val="accent2">
                    <a:lumMod val="50000"/>
                  </a:schemeClr>
                </a:solidFill>
              </a:rPr>
              <a:t>本年</a:t>
            </a:r>
            <a:r>
              <a:rPr lang="zh-CN" altLang="en-US" sz="1800" b="1" dirty="0">
                <a:solidFill>
                  <a:schemeClr val="accent2">
                    <a:lumMod val="50000"/>
                  </a:schemeClr>
                </a:solidFill>
              </a:rPr>
              <a:t>累计折旧</a:t>
            </a:r>
            <a:r>
              <a:rPr lang="zh-CN" altLang="en-US" sz="1800" b="1" dirty="0" smtClean="0">
                <a:solidFill>
                  <a:schemeClr val="accent2">
                    <a:lumMod val="50000"/>
                  </a:schemeClr>
                </a:solidFill>
              </a:rPr>
              <a:t>调增 </a:t>
            </a:r>
            <a:r>
              <a:rPr lang="en-US" altLang="zh-CN" sz="1800" b="1" dirty="0" smtClean="0">
                <a:solidFill>
                  <a:schemeClr val="accent2">
                    <a:lumMod val="50000"/>
                  </a:schemeClr>
                </a:solidFill>
              </a:rPr>
              <a:t>- </a:t>
            </a:r>
            <a:r>
              <a:rPr lang="zh-CN" altLang="en-US" sz="1800" b="1" dirty="0" smtClean="0">
                <a:solidFill>
                  <a:schemeClr val="accent2">
                    <a:lumMod val="50000"/>
                  </a:schemeClr>
                </a:solidFill>
              </a:rPr>
              <a:t>本年</a:t>
            </a:r>
            <a:r>
              <a:rPr lang="zh-CN" altLang="en-US" sz="1800" b="1" dirty="0">
                <a:solidFill>
                  <a:schemeClr val="accent2">
                    <a:lumMod val="50000"/>
                  </a:schemeClr>
                </a:solidFill>
              </a:rPr>
              <a:t>累计折旧</a:t>
            </a:r>
            <a:r>
              <a:rPr lang="zh-CN" altLang="en-US" sz="1800" b="1" dirty="0" smtClean="0">
                <a:solidFill>
                  <a:schemeClr val="accent2">
                    <a:lumMod val="50000"/>
                  </a:schemeClr>
                </a:solidFill>
              </a:rPr>
              <a:t>调</a:t>
            </a:r>
            <a:r>
              <a:rPr lang="zh-CN" altLang="en-US" sz="1800" b="1" dirty="0" smtClean="0">
                <a:solidFill>
                  <a:schemeClr val="accent2">
                    <a:lumMod val="50000"/>
                  </a:schemeClr>
                </a:solidFill>
              </a:rPr>
              <a:t>减</a:t>
            </a:r>
            <a:r>
              <a:rPr lang="en-US" altLang="zh-CN" sz="1800" b="1" dirty="0" smtClean="0">
                <a:solidFill>
                  <a:schemeClr val="accent2">
                    <a:lumMod val="50000"/>
                  </a:schemeClr>
                </a:solidFill>
              </a:rPr>
              <a:t>+</a:t>
            </a:r>
            <a:r>
              <a:rPr lang="zh-CN" altLang="en-US" sz="1800" b="1" dirty="0" smtClean="0">
                <a:solidFill>
                  <a:schemeClr val="accent2">
                    <a:lumMod val="50000"/>
                  </a:schemeClr>
                </a:solidFill>
              </a:rPr>
              <a:t>本年已计提折旧</a:t>
            </a:r>
            <a:endParaRPr lang="zh-CN" altLang="en-US" sz="1800" dirty="0"/>
          </a:p>
        </p:txBody>
      </p:sp>
      <p:pic>
        <p:nvPicPr>
          <p:cNvPr id="8" name="图片 7"/>
          <p:cNvPicPr/>
          <p:nvPr/>
        </p:nvPicPr>
        <p:blipFill>
          <a:blip r:embed="rId2"/>
          <a:stretch>
            <a:fillRect/>
          </a:stretch>
        </p:blipFill>
        <p:spPr>
          <a:xfrm>
            <a:off x="0" y="1291591"/>
            <a:ext cx="5076056" cy="4274820"/>
          </a:xfrm>
          <a:prstGeom prst="rect">
            <a:avLst/>
          </a:prstGeom>
        </p:spPr>
      </p:pic>
      <p:sp>
        <p:nvSpPr>
          <p:cNvPr id="9" name="标题 1"/>
          <p:cNvSpPr>
            <a:spLocks noGrp="1"/>
          </p:cNvSpPr>
          <p:nvPr>
            <p:ph type="title"/>
          </p:nvPr>
        </p:nvSpPr>
        <p:spPr>
          <a:xfrm>
            <a:off x="203199" y="3"/>
            <a:ext cx="7228656" cy="693460"/>
          </a:xfrm>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8588" y="1291591"/>
            <a:ext cx="5185412"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0604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初始卡片录入</a:t>
            </a:r>
            <a:endParaRPr lang="en-US" altLang="zh-CN" sz="2600" dirty="0" smtClean="0"/>
          </a:p>
          <a:p>
            <a:pPr lvl="1"/>
            <a:r>
              <a:rPr lang="zh-CN" altLang="en-US" sz="2000" dirty="0" smtClean="0"/>
              <a:t>录入卡片时其他注意事项：</a:t>
            </a:r>
            <a:endParaRPr lang="en-US" altLang="zh-CN" sz="2000" dirty="0" smtClean="0"/>
          </a:p>
          <a:p>
            <a:pPr lvl="2"/>
            <a:r>
              <a:rPr lang="zh-CN" altLang="en-US" sz="1800" dirty="0" smtClean="0"/>
              <a:t>多币别原值如何录入；</a:t>
            </a:r>
            <a:endParaRPr lang="en-US" altLang="zh-CN" sz="1800" dirty="0" smtClean="0"/>
          </a:p>
          <a:p>
            <a:pPr lvl="2"/>
            <a:r>
              <a:rPr lang="zh-CN" altLang="en-US" sz="1800" dirty="0" smtClean="0"/>
              <a:t>多部门使用、多折旧费用分配科目如何录入；</a:t>
            </a:r>
            <a:endParaRPr lang="en-US" altLang="zh-CN" sz="1800" dirty="0" smtClean="0"/>
          </a:p>
          <a:p>
            <a:pPr lvl="3"/>
            <a:r>
              <a:rPr lang="zh-CN" altLang="en-US" sz="1800" dirty="0" smtClean="0"/>
              <a:t>所有使用部门的分配比例之和必须为</a:t>
            </a:r>
            <a:r>
              <a:rPr lang="en-US" altLang="zh-CN" sz="1800" dirty="0" smtClean="0"/>
              <a:t>100%</a:t>
            </a:r>
          </a:p>
          <a:p>
            <a:pPr lvl="3"/>
            <a:r>
              <a:rPr lang="zh-CN" altLang="en-US" sz="1800" dirty="0" smtClean="0"/>
              <a:t>每个使用部门下所有折旧费用分配比例之和必须为</a:t>
            </a:r>
            <a:r>
              <a:rPr lang="en-US" altLang="zh-CN" sz="1800" dirty="0" smtClean="0"/>
              <a:t>100%</a:t>
            </a:r>
          </a:p>
          <a:p>
            <a:pPr lvl="2"/>
            <a:r>
              <a:rPr lang="zh-CN" altLang="en-US" sz="1800" dirty="0" smtClean="0"/>
              <a:t>折旧方法为工作量法时，卡片界面有什么变化。</a:t>
            </a:r>
            <a:endParaRPr lang="en-US" altLang="zh-CN" sz="1800" dirty="0" smtClean="0"/>
          </a:p>
          <a:p>
            <a:pPr lvl="1"/>
            <a:r>
              <a:rPr lang="zh-CN" altLang="en-US" sz="2000" dirty="0" smtClean="0"/>
              <a:t>注：卡片除了手工录入外，还可以利用标准卡片引出引入功能，将资产从旧账套引入新账套，从而减轻工作量。</a:t>
            </a:r>
            <a:endParaRPr lang="en-US" altLang="zh-CN" sz="2000" dirty="0" smtClean="0"/>
          </a:p>
          <a:p>
            <a:pPr lvl="1"/>
            <a:endParaRPr lang="en-US" altLang="zh-CN" dirty="0" smtClean="0"/>
          </a:p>
        </p:txBody>
      </p:sp>
      <p:sp>
        <p:nvSpPr>
          <p:cNvPr id="2662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5352" y="3170430"/>
            <a:ext cx="350520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7493" y="3188507"/>
            <a:ext cx="4143375"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初始卡片录入</a:t>
            </a:r>
            <a:endParaRPr lang="en-US" altLang="zh-CN" sz="2600" dirty="0" smtClean="0"/>
          </a:p>
          <a:p>
            <a:pPr lvl="1"/>
            <a:r>
              <a:rPr lang="zh-CN" altLang="en-US" sz="2000" dirty="0" smtClean="0"/>
              <a:t>卡片录入完成，可将固定资产的初始化数据传递至总账，注意此功能只有在总账和固定资产均未结束初始化的情况下方可使用。</a:t>
            </a:r>
            <a:endParaRPr lang="en-US" altLang="zh-CN" sz="2000" dirty="0" smtClean="0"/>
          </a:p>
          <a:p>
            <a:pPr lvl="1"/>
            <a:endParaRPr lang="zh-CN" altLang="en-US" dirty="0" smtClean="0"/>
          </a:p>
        </p:txBody>
      </p:sp>
      <p:sp>
        <p:nvSpPr>
          <p:cNvPr id="2765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29697" name="Picture 1" descr="C:\Documents and Settings\yongmei_deng\Application Data\Tencent\Users\239185427\QQ\WinTemp\RichOle\0}DI{H{~X(X2Y${Q8OI0Q~0.jpg"/>
          <p:cNvPicPr>
            <a:picLocks noChangeAspect="1" noChangeArrowheads="1"/>
          </p:cNvPicPr>
          <p:nvPr/>
        </p:nvPicPr>
        <p:blipFill>
          <a:blip r:embed="rId2" cstate="print"/>
          <a:srcRect/>
          <a:stretch>
            <a:fillRect/>
          </a:stretch>
        </p:blipFill>
        <p:spPr bwMode="auto">
          <a:xfrm>
            <a:off x="1428728" y="2428868"/>
            <a:ext cx="5500726" cy="3033715"/>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基础资料设置</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初始卡片录入</a:t>
            </a:r>
            <a:endParaRPr lang="en-US" altLang="zh-CN" sz="2600" dirty="0" smtClean="0">
              <a:solidFill>
                <a:schemeClr val="bg1">
                  <a:lumMod val="50000"/>
                </a:schemeClr>
              </a:solidFill>
            </a:endParaRPr>
          </a:p>
          <a:p>
            <a:pPr>
              <a:defRPr/>
            </a:pPr>
            <a:r>
              <a:rPr lang="zh-CN" altLang="en-US" sz="2600" b="1" dirty="0" smtClean="0"/>
              <a:t>结束初始化</a:t>
            </a:r>
          </a:p>
        </p:txBody>
      </p:sp>
      <p:sp>
        <p:nvSpPr>
          <p:cNvPr id="2867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结束初始化</a:t>
            </a:r>
            <a:endParaRPr lang="en-US" altLang="zh-CN" sz="2600" dirty="0" smtClean="0"/>
          </a:p>
          <a:p>
            <a:pPr lvl="1"/>
            <a:r>
              <a:rPr lang="zh-CN" altLang="zh-CN" sz="2000" dirty="0" smtClean="0"/>
              <a:t>核对原值、累计折旧、减值准备的余额与账务相符后，即可结束初始化</a:t>
            </a:r>
            <a:r>
              <a:rPr lang="zh-CN" altLang="en-US" sz="2000" dirty="0" smtClean="0"/>
              <a:t>。</a:t>
            </a:r>
            <a:r>
              <a:rPr lang="zh-CN" altLang="zh-CN" sz="2000" dirty="0" smtClean="0"/>
              <a:t>结束初始化之后，固定资产系统中原本灰显不可用的功能均黑色高亮显示，可以正常使用</a:t>
            </a:r>
            <a:r>
              <a:rPr lang="zh-CN" altLang="en-US" sz="2000" dirty="0" smtClean="0"/>
              <a:t>。</a:t>
            </a:r>
            <a:endParaRPr lang="en-US" altLang="zh-CN" sz="2000" dirty="0" smtClean="0"/>
          </a:p>
          <a:p>
            <a:pPr lvl="1"/>
            <a:r>
              <a:rPr lang="zh-CN" altLang="en-US" sz="2000" dirty="0" smtClean="0"/>
              <a:t>发现初始数据有误可以反初始化进行修改，只有系统管理员组的成员才具有反初始化的权限。</a:t>
            </a:r>
          </a:p>
        </p:txBody>
      </p:sp>
      <p:sp>
        <p:nvSpPr>
          <p:cNvPr id="2969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b="1" dirty="0" smtClean="0"/>
              <a:t>卡片新增</a:t>
            </a:r>
            <a:endParaRPr lang="en-US" altLang="zh-CN" sz="2600" b="1" dirty="0" smtClean="0"/>
          </a:p>
          <a:p>
            <a:pPr>
              <a:defRPr/>
            </a:pPr>
            <a:r>
              <a:rPr lang="zh-CN" altLang="en-US" sz="2600" dirty="0" smtClean="0">
                <a:solidFill>
                  <a:schemeClr val="bg1">
                    <a:lumMod val="50000"/>
                  </a:schemeClr>
                </a:solidFill>
              </a:rPr>
              <a:t>卡片变动</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卡片计提减值准备</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卡片清理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卡片拆分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凭证管理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报表查询</a:t>
            </a:r>
          </a:p>
        </p:txBody>
      </p:sp>
      <p:sp>
        <p:nvSpPr>
          <p:cNvPr id="3072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卡片新增</a:t>
            </a:r>
            <a:endParaRPr lang="en-US" altLang="zh-CN" dirty="0" smtClean="0"/>
          </a:p>
          <a:p>
            <a:pPr lvl="1"/>
            <a:r>
              <a:rPr lang="zh-CN" altLang="en-US" sz="2000" dirty="0" smtClean="0"/>
              <a:t>可参考初始化卡片的录入方法，但没有“初始化数据”页签；</a:t>
            </a:r>
            <a:endParaRPr lang="en-US" altLang="zh-CN" sz="2000" dirty="0" smtClean="0"/>
          </a:p>
          <a:p>
            <a:pPr lvl="1"/>
            <a:r>
              <a:rPr lang="zh-CN" altLang="en-US" sz="2000" dirty="0" smtClean="0"/>
              <a:t>“原值与折旧”页签的原值、累计折旧、已使用期间数，为卡片新增时录入，以后期间若不做变动不变化；</a:t>
            </a:r>
            <a:endParaRPr lang="en-US" altLang="zh-CN" sz="2000" dirty="0" smtClean="0"/>
          </a:p>
          <a:p>
            <a:pPr lvl="1"/>
            <a:r>
              <a:rPr lang="zh-CN" altLang="en-US" sz="2000" dirty="0" smtClean="0"/>
              <a:t>新增卡片保存之后出现“期间数据”页签，若要查看卡片最准确的当前数据，以“期间数据”为准；</a:t>
            </a:r>
            <a:endParaRPr lang="en-US" altLang="zh-CN" sz="2000" dirty="0" smtClean="0"/>
          </a:p>
          <a:p>
            <a:pPr lvl="1"/>
            <a:r>
              <a:rPr lang="zh-CN" altLang="en-US" sz="2000" dirty="0" smtClean="0"/>
              <a:t>卡片打印时，需要注意卡片打印只能使用套打。</a:t>
            </a:r>
            <a:endParaRPr lang="en-US" altLang="zh-CN" sz="2000" dirty="0" smtClean="0"/>
          </a:p>
          <a:p>
            <a:pPr lvl="1"/>
            <a:endParaRPr lang="en-US" altLang="zh-CN" sz="2000" dirty="0"/>
          </a:p>
          <a:p>
            <a:pPr marL="457200" lvl="1" indent="0">
              <a:buNone/>
            </a:pPr>
            <a:r>
              <a:rPr lang="zh-CN" altLang="en-US" sz="2000" dirty="0" smtClean="0"/>
              <a:t>      </a:t>
            </a:r>
            <a:endParaRPr lang="en-US" altLang="zh-CN" sz="2000" dirty="0" smtClean="0"/>
          </a:p>
          <a:p>
            <a:pPr marL="457200" lvl="1" indent="0">
              <a:buNone/>
            </a:pPr>
            <a:r>
              <a:rPr lang="en-US" altLang="zh-CN" sz="2000" dirty="0"/>
              <a:t> </a:t>
            </a:r>
            <a:r>
              <a:rPr lang="en-US" altLang="zh-CN" sz="2000" dirty="0" smtClean="0"/>
              <a:t>      </a:t>
            </a:r>
            <a:r>
              <a:rPr lang="zh-CN" altLang="en-US" sz="2000" dirty="0" smtClean="0"/>
              <a:t>思考：购入金额为</a:t>
            </a:r>
            <a:r>
              <a:rPr lang="en-US" altLang="zh-CN" sz="2000" dirty="0" smtClean="0"/>
              <a:t>5000</a:t>
            </a:r>
            <a:r>
              <a:rPr lang="zh-CN" altLang="en-US" sz="2000" dirty="0" smtClean="0"/>
              <a:t>元或以下的固定资产，购入时需要一次性将折旧提完，需要怎么处理？</a:t>
            </a:r>
            <a:endParaRPr lang="en-US" altLang="zh-CN" sz="2000" dirty="0" smtClean="0"/>
          </a:p>
        </p:txBody>
      </p:sp>
      <p:sp>
        <p:nvSpPr>
          <p:cNvPr id="3174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140" y="4077072"/>
            <a:ext cx="642942" cy="500066"/>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卡片新增</a:t>
            </a:r>
            <a:endParaRPr lang="en-US" altLang="zh-CN" sz="2600" dirty="0" smtClean="0">
              <a:solidFill>
                <a:schemeClr val="bg1">
                  <a:lumMod val="50000"/>
                </a:schemeClr>
              </a:solidFill>
            </a:endParaRPr>
          </a:p>
          <a:p>
            <a:pPr>
              <a:defRPr/>
            </a:pPr>
            <a:r>
              <a:rPr lang="zh-CN" altLang="en-US" sz="2600" b="1" dirty="0" smtClean="0"/>
              <a:t>卡片变动</a:t>
            </a:r>
            <a:endParaRPr lang="en-US" altLang="zh-CN" sz="2600" b="1" dirty="0" smtClean="0"/>
          </a:p>
          <a:p>
            <a:pPr>
              <a:defRPr/>
            </a:pPr>
            <a:r>
              <a:rPr lang="zh-CN" altLang="en-US" sz="2600" dirty="0" smtClean="0">
                <a:solidFill>
                  <a:schemeClr val="bg1">
                    <a:lumMod val="50000"/>
                  </a:schemeClr>
                </a:solidFill>
              </a:rPr>
              <a:t>卡片计提减值准备</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卡片清理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卡片拆分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凭证管理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报表查询</a:t>
            </a:r>
          </a:p>
        </p:txBody>
      </p:sp>
      <p:sp>
        <p:nvSpPr>
          <p:cNvPr id="3277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卡片变动</a:t>
            </a:r>
            <a:endParaRPr lang="en-US" altLang="zh-CN" sz="2600" dirty="0" smtClean="0"/>
          </a:p>
          <a:p>
            <a:pPr lvl="1" eaLnBrk="1" hangingPunct="1"/>
            <a:r>
              <a:rPr lang="zh-CN" altLang="en-US" sz="2000" dirty="0" smtClean="0"/>
              <a:t>应用场景：</a:t>
            </a:r>
            <a:endParaRPr lang="en-US" altLang="zh-CN" sz="2000" dirty="0" smtClean="0"/>
          </a:p>
          <a:p>
            <a:pPr lvl="2" eaLnBrk="1" hangingPunct="1"/>
            <a:r>
              <a:rPr lang="zh-CN" altLang="en-US" sz="1800" dirty="0" smtClean="0"/>
              <a:t>若发现前期卡片录入错误，或因资产评估增值、会计政策变更等原因需要修改原卡片的折旧方法、原值、折旧、减值准备、使用部门</a:t>
            </a:r>
            <a:r>
              <a:rPr lang="zh-CN" altLang="en-US" sz="1800" dirty="0" smtClean="0"/>
              <a:t>、折旧费用科目、使用</a:t>
            </a:r>
            <a:r>
              <a:rPr lang="zh-CN" altLang="en-US" sz="1800" dirty="0" smtClean="0"/>
              <a:t>期限等信息，都可以通过卡片变动来实现。</a:t>
            </a:r>
            <a:endParaRPr lang="en-US" altLang="zh-CN" sz="1800" dirty="0" smtClean="0"/>
          </a:p>
          <a:p>
            <a:pPr marL="914400" lvl="2" indent="0" eaLnBrk="1" hangingPunct="1">
              <a:buNone/>
            </a:pPr>
            <a:r>
              <a:rPr lang="en-US" altLang="zh-CN" dirty="0" smtClean="0">
                <a:solidFill>
                  <a:srgbClr val="FF0000"/>
                </a:solidFill>
                <a:latin typeface="+mn-ea"/>
              </a:rPr>
              <a:t>     </a:t>
            </a:r>
            <a:r>
              <a:rPr lang="en-US" altLang="zh-CN" dirty="0" smtClean="0">
                <a:solidFill>
                  <a:srgbClr val="FF0000"/>
                </a:solidFill>
                <a:latin typeface="微软雅黑" pitchFamily="34" charset="-122"/>
                <a:ea typeface="微软雅黑" pitchFamily="34" charset="-122"/>
              </a:rPr>
              <a:t>1</a:t>
            </a:r>
            <a:r>
              <a:rPr lang="zh-CN" altLang="en-US" dirty="0" smtClean="0">
                <a:solidFill>
                  <a:srgbClr val="FF0000"/>
                </a:solidFill>
                <a:latin typeface="微软雅黑" pitchFamily="34" charset="-122"/>
                <a:ea typeface="微软雅黑" pitchFamily="34" charset="-122"/>
              </a:rPr>
              <a:t>、</a:t>
            </a:r>
            <a:r>
              <a:rPr lang="en-US" altLang="zh-CN" dirty="0" smtClean="0">
                <a:solidFill>
                  <a:srgbClr val="FF0000"/>
                </a:solidFill>
                <a:latin typeface="微软雅黑" pitchFamily="34" charset="-122"/>
                <a:ea typeface="微软雅黑" pitchFamily="34" charset="-122"/>
              </a:rPr>
              <a:t> </a:t>
            </a:r>
            <a:r>
              <a:rPr lang="zh-CN" altLang="en-US" dirty="0" smtClean="0">
                <a:solidFill>
                  <a:srgbClr val="FF0000"/>
                </a:solidFill>
                <a:latin typeface="微软雅黑" pitchFamily="34" charset="-122"/>
                <a:ea typeface="微软雅黑" pitchFamily="34" charset="-122"/>
              </a:rPr>
              <a:t>哪些字段是不允许变动的呢？</a:t>
            </a:r>
            <a:endParaRPr lang="en-US" altLang="zh-CN" dirty="0" smtClean="0">
              <a:solidFill>
                <a:srgbClr val="FF0000"/>
              </a:solidFill>
              <a:latin typeface="微软雅黑" pitchFamily="34" charset="-122"/>
              <a:ea typeface="微软雅黑" pitchFamily="34" charset="-122"/>
            </a:endParaRPr>
          </a:p>
          <a:p>
            <a:pPr marL="914400" lvl="2" indent="0" eaLnBrk="1" hangingPunct="1">
              <a:buNone/>
            </a:pPr>
            <a:r>
              <a:rPr lang="en-US" altLang="zh-CN" dirty="0">
                <a:solidFill>
                  <a:srgbClr val="FF0000"/>
                </a:solidFill>
                <a:latin typeface="微软雅黑" pitchFamily="34" charset="-122"/>
                <a:ea typeface="微软雅黑" pitchFamily="34" charset="-122"/>
              </a:rPr>
              <a:t> </a:t>
            </a:r>
            <a:r>
              <a:rPr lang="en-US" altLang="zh-CN" dirty="0" smtClean="0">
                <a:solidFill>
                  <a:srgbClr val="FF0000"/>
                </a:solidFill>
                <a:latin typeface="微软雅黑" pitchFamily="34" charset="-122"/>
                <a:ea typeface="微软雅黑" pitchFamily="34" charset="-122"/>
              </a:rPr>
              <a:t>       2</a:t>
            </a:r>
            <a:r>
              <a:rPr lang="zh-CN" altLang="en-US" dirty="0" smtClean="0">
                <a:solidFill>
                  <a:srgbClr val="FF0000"/>
                </a:solidFill>
                <a:latin typeface="微软雅黑" pitchFamily="34" charset="-122"/>
                <a:ea typeface="微软雅黑" pitchFamily="34" charset="-122"/>
              </a:rPr>
              <a:t>、</a:t>
            </a:r>
            <a:r>
              <a:rPr lang="en-US" altLang="zh-CN" dirty="0" smtClean="0">
                <a:solidFill>
                  <a:srgbClr val="FF0000"/>
                </a:solidFill>
                <a:latin typeface="微软雅黑" pitchFamily="34" charset="-122"/>
                <a:ea typeface="微软雅黑" pitchFamily="34" charset="-122"/>
              </a:rPr>
              <a:t> </a:t>
            </a:r>
            <a:r>
              <a:rPr lang="zh-CN" altLang="en-US" dirty="0" smtClean="0">
                <a:solidFill>
                  <a:srgbClr val="FF0000"/>
                </a:solidFill>
                <a:latin typeface="微软雅黑" pitchFamily="34" charset="-122"/>
                <a:ea typeface="微软雅黑" pitchFamily="34" charset="-122"/>
              </a:rPr>
              <a:t>变动之后是当期生效还是下期生效？</a:t>
            </a:r>
            <a:endParaRPr lang="en-US" altLang="zh-CN" dirty="0" smtClean="0">
              <a:solidFill>
                <a:srgbClr val="FF0000"/>
              </a:solidFill>
              <a:latin typeface="微软雅黑" pitchFamily="34" charset="-122"/>
              <a:ea typeface="微软雅黑" pitchFamily="34" charset="-122"/>
            </a:endParaRPr>
          </a:p>
          <a:p>
            <a:pPr lvl="1"/>
            <a:r>
              <a:rPr lang="zh-CN" altLang="en-US" sz="2000" dirty="0" smtClean="0"/>
              <a:t>分类：</a:t>
            </a:r>
            <a:endParaRPr lang="en-US" altLang="zh-CN" sz="2000" dirty="0" smtClean="0"/>
          </a:p>
          <a:p>
            <a:pPr lvl="2" eaLnBrk="1" hangingPunct="1"/>
            <a:r>
              <a:rPr lang="zh-CN" altLang="en-US" sz="1800" dirty="0" smtClean="0"/>
              <a:t>一是涉及到价值的变动。变动后需要生成凭证，如修改原值、累计折旧、减值准备等；</a:t>
            </a:r>
            <a:endParaRPr lang="en-US" altLang="zh-CN" sz="1800" dirty="0" smtClean="0"/>
          </a:p>
          <a:p>
            <a:pPr lvl="2" eaLnBrk="1" hangingPunct="1"/>
            <a:r>
              <a:rPr lang="zh-CN" altLang="en-US" sz="1800" dirty="0" smtClean="0"/>
              <a:t>二是不涉及到价值的变动，如变动部门、科目等信息则不需要生成凭证。</a:t>
            </a:r>
            <a:endParaRPr lang="en-US" altLang="zh-CN" sz="1800" dirty="0" smtClean="0"/>
          </a:p>
          <a:p>
            <a:endParaRPr lang="zh-CN" altLang="en-US" dirty="0" smtClean="0"/>
          </a:p>
        </p:txBody>
      </p:sp>
      <p:sp>
        <p:nvSpPr>
          <p:cNvPr id="3379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24" y="2714620"/>
            <a:ext cx="642942" cy="500066"/>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卡片变动</a:t>
            </a:r>
            <a:endParaRPr lang="en-US" altLang="zh-CN" sz="2600" dirty="0" smtClean="0"/>
          </a:p>
          <a:p>
            <a:pPr lvl="1" eaLnBrk="1" hangingPunct="1"/>
            <a:r>
              <a:rPr lang="zh-CN" altLang="en-US" sz="2000" dirty="0" smtClean="0"/>
              <a:t>取消变动：</a:t>
            </a:r>
            <a:endParaRPr lang="en-US" altLang="zh-CN" sz="2000" dirty="0" smtClean="0"/>
          </a:p>
          <a:p>
            <a:pPr lvl="2" eaLnBrk="1" hangingPunct="1"/>
            <a:r>
              <a:rPr lang="zh-CN" altLang="en-US" sz="1800" dirty="0" smtClean="0"/>
              <a:t>在卡片管理界面直接删除该变动记录，但如果该变动已经生成凭证，则需要先删除凭证后才能删除该变动记录。</a:t>
            </a:r>
            <a:endParaRPr lang="en-US" altLang="zh-CN" sz="1800" dirty="0" smtClean="0"/>
          </a:p>
          <a:p>
            <a:pPr lvl="1"/>
            <a:r>
              <a:rPr lang="zh-CN" altLang="en-US" sz="2000" dirty="0" smtClean="0"/>
              <a:t>注意事项：</a:t>
            </a:r>
            <a:endParaRPr lang="en-US" altLang="zh-CN" sz="2000" dirty="0" smtClean="0"/>
          </a:p>
          <a:p>
            <a:pPr lvl="2"/>
            <a:r>
              <a:rPr lang="zh-CN" altLang="en-US" sz="1800" dirty="0" smtClean="0"/>
              <a:t>固定资产变动是对以前期间入账的固定资产资料进行变动处理，已经清理的固定资产不能再进行变动处理，本期新增的固定资产不能在本期变动。</a:t>
            </a:r>
          </a:p>
          <a:p>
            <a:pPr lvl="2"/>
            <a:r>
              <a:rPr lang="zh-CN" altLang="en-US" sz="1800" dirty="0" smtClean="0"/>
              <a:t>固定资产系统支持在一个会计期间内对同一固定资产卡片进行多次变动。</a:t>
            </a:r>
          </a:p>
          <a:p>
            <a:pPr lvl="2"/>
            <a:r>
              <a:rPr lang="zh-CN" altLang="en-US" sz="1800" dirty="0" smtClean="0"/>
              <a:t>固定资产变动后如果变动的记录是不符合逻辑的，系统会给予提示不让保存。</a:t>
            </a:r>
            <a:endParaRPr lang="en-US" altLang="zh-CN" sz="1800" dirty="0" smtClean="0"/>
          </a:p>
          <a:p>
            <a:pPr lvl="2"/>
            <a:r>
              <a:rPr lang="zh-CN" altLang="en-US" sz="1800" dirty="0" smtClean="0"/>
              <a:t>系统支持批量变动。</a:t>
            </a:r>
          </a:p>
        </p:txBody>
      </p:sp>
      <p:sp>
        <p:nvSpPr>
          <p:cNvPr id="3481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normAutofit/>
          </a:bodyPr>
          <a:lstStyle/>
          <a:p>
            <a:pPr marL="0" indent="0">
              <a:buFont typeface="Wingdings" pitchFamily="2" charset="2"/>
              <a:buNone/>
            </a:pPr>
            <a:r>
              <a:rPr lang="zh-CN" altLang="en-US" sz="2600" dirty="0" smtClean="0"/>
              <a:t>        金蝶</a:t>
            </a:r>
            <a:r>
              <a:rPr lang="en-US" altLang="zh-CN" sz="2600" dirty="0" smtClean="0"/>
              <a:t>KIS</a:t>
            </a:r>
            <a:r>
              <a:rPr lang="zh-CN" altLang="en-US" sz="2600" dirty="0" smtClean="0"/>
              <a:t>固定资产管理系统以固定资产卡片管理为基础，帮助企业实现对固定资产的全面管理，包括固定资产的新增、清理、变动，按国家会计准则的要求进行计提折旧，以及与折旧相关的基金计提和分配的核算工作。它能够帮助管理者全面掌握企业当前固定资产的数量与价值，追踪固定资产的使用状况，加强企业资产管理，提高资产利用率。</a:t>
            </a:r>
          </a:p>
        </p:txBody>
      </p:sp>
      <p:sp>
        <p:nvSpPr>
          <p:cNvPr id="7170" name="标题 1"/>
          <p:cNvSpPr>
            <a:spLocks noGrp="1"/>
          </p:cNvSpPr>
          <p:nvPr>
            <p:ph type="title"/>
          </p:nvPr>
        </p:nvSpPr>
        <p:spPr/>
        <p:txBody>
          <a:bodyPr>
            <a:normAutofit/>
          </a:bodyPr>
          <a:lstStyle/>
          <a:p>
            <a:r>
              <a:rPr lang="zh-CN" altLang="en-US" sz="3000" dirty="0" smtClean="0"/>
              <a:t>系统概述</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卡片变动</a:t>
            </a:r>
            <a:endParaRPr lang="en-US" altLang="zh-CN" sz="2600" dirty="0" smtClean="0"/>
          </a:p>
          <a:p>
            <a:pPr lvl="1" eaLnBrk="1" hangingPunct="1"/>
            <a:r>
              <a:rPr lang="zh-CN" altLang="en-US" sz="2000" dirty="0" smtClean="0"/>
              <a:t>案例：</a:t>
            </a:r>
            <a:endParaRPr lang="en-US" altLang="zh-CN" sz="2000" dirty="0" smtClean="0"/>
          </a:p>
          <a:p>
            <a:pPr lvl="2" eaLnBrk="1" hangingPunct="1"/>
            <a:r>
              <a:rPr lang="en-US" altLang="zh-CN" sz="1800" dirty="0" smtClean="0"/>
              <a:t>2012</a:t>
            </a:r>
            <a:r>
              <a:rPr lang="zh-CN" altLang="zh-CN" sz="1800" dirty="0" smtClean="0"/>
              <a:t>年</a:t>
            </a:r>
            <a:r>
              <a:rPr lang="en-US" altLang="zh-CN" sz="1800" dirty="0" smtClean="0"/>
              <a:t>9</a:t>
            </a:r>
            <a:r>
              <a:rPr lang="zh-CN" altLang="zh-CN" sz="1800" dirty="0" smtClean="0"/>
              <a:t>月</a:t>
            </a:r>
            <a:r>
              <a:rPr lang="zh-CN" altLang="zh-CN" sz="1800" dirty="0" smtClean="0"/>
              <a:t>对</a:t>
            </a:r>
            <a:r>
              <a:rPr lang="zh-CN" altLang="en-US" sz="1800" dirty="0" smtClean="0"/>
              <a:t>初始化卡片</a:t>
            </a:r>
            <a:r>
              <a:rPr lang="en-US" altLang="zh-CN" sz="1800" dirty="0" smtClean="0"/>
              <a:t>DYJ002</a:t>
            </a:r>
            <a:r>
              <a:rPr lang="zh-CN" altLang="zh-CN" sz="1800" dirty="0" smtClean="0"/>
              <a:t>号固定资产</a:t>
            </a:r>
            <a:r>
              <a:rPr lang="zh-CN" altLang="en-US" sz="1800" dirty="0" smtClean="0"/>
              <a:t>惠普打印机</a:t>
            </a:r>
            <a:r>
              <a:rPr lang="zh-CN" altLang="zh-CN" sz="1800" dirty="0" smtClean="0"/>
              <a:t>重新评估，发现减值</a:t>
            </a:r>
            <a:r>
              <a:rPr lang="en-US" altLang="zh-CN" sz="1800" dirty="0" smtClean="0"/>
              <a:t>2</a:t>
            </a:r>
            <a:r>
              <a:rPr lang="zh-CN" altLang="zh-CN" sz="1800" dirty="0" smtClean="0"/>
              <a:t>万元，前期的累计折旧需要追溯调整。</a:t>
            </a:r>
            <a:endParaRPr lang="en-US" altLang="zh-CN" sz="1800" dirty="0" smtClean="0"/>
          </a:p>
          <a:p>
            <a:pPr lvl="3" eaLnBrk="1" hangingPunct="1"/>
            <a:r>
              <a:rPr lang="zh-CN" altLang="zh-CN" sz="1600" dirty="0" smtClean="0"/>
              <a:t>关于累计折旧的调整数需要特别注意</a:t>
            </a:r>
            <a:r>
              <a:rPr lang="zh-CN" altLang="en-US" sz="1600" dirty="0" smtClean="0"/>
              <a:t>，</a:t>
            </a:r>
            <a:r>
              <a:rPr lang="zh-CN" altLang="zh-CN" sz="1600" dirty="0" smtClean="0"/>
              <a:t>变动折旧要素后从变动下期才按照变动后的要素计算折旧，所以</a:t>
            </a:r>
            <a:r>
              <a:rPr lang="en-US" altLang="zh-CN" sz="1600" dirty="0" smtClean="0"/>
              <a:t>2012</a:t>
            </a:r>
            <a:r>
              <a:rPr lang="zh-CN" altLang="zh-CN" sz="1600" dirty="0" smtClean="0"/>
              <a:t>年</a:t>
            </a:r>
            <a:r>
              <a:rPr lang="zh-CN" altLang="zh-CN" sz="1600" dirty="0" smtClean="0"/>
              <a:t>第</a:t>
            </a:r>
            <a:r>
              <a:rPr lang="en-US" altLang="zh-CN" sz="1600" dirty="0" smtClean="0"/>
              <a:t>9</a:t>
            </a:r>
            <a:r>
              <a:rPr lang="zh-CN" altLang="zh-CN" sz="1600" dirty="0" smtClean="0"/>
              <a:t>期</a:t>
            </a:r>
            <a:r>
              <a:rPr lang="zh-CN" altLang="zh-CN" sz="1600" dirty="0" smtClean="0"/>
              <a:t>的折旧也需要调整，这样就需要调整</a:t>
            </a:r>
            <a:r>
              <a:rPr lang="en-US" altLang="zh-CN" sz="1600" dirty="0" smtClean="0"/>
              <a:t>8</a:t>
            </a:r>
            <a:r>
              <a:rPr lang="zh-CN" altLang="zh-CN" sz="1600" dirty="0" smtClean="0"/>
              <a:t>个期间的折旧，所以累计折旧追溯调整</a:t>
            </a:r>
            <a:r>
              <a:rPr lang="en-US" altLang="zh-CN" sz="1600" dirty="0" smtClean="0"/>
              <a:t>-700</a:t>
            </a:r>
            <a:r>
              <a:rPr lang="zh-CN" altLang="en-US" sz="1600" dirty="0" smtClean="0"/>
              <a:t>；</a:t>
            </a:r>
            <a:endParaRPr lang="en-US" altLang="zh-CN" sz="1600" dirty="0" smtClean="0"/>
          </a:p>
          <a:p>
            <a:pPr lvl="3" eaLnBrk="1" hangingPunct="1"/>
            <a:r>
              <a:rPr lang="zh-CN" altLang="en-US" sz="1600" dirty="0" smtClean="0"/>
              <a:t>由于涉及到价值变动，折旧方法必须改为动态方法，就此例而言，需改为动态平均法。</a:t>
            </a:r>
            <a:endParaRPr lang="en-US" altLang="zh-CN" sz="1600" dirty="0" smtClean="0"/>
          </a:p>
        </p:txBody>
      </p:sp>
      <p:sp>
        <p:nvSpPr>
          <p:cNvPr id="3584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卡片变动</a:t>
            </a:r>
            <a:endParaRPr lang="en-US" altLang="zh-CN" sz="2600" dirty="0" smtClean="0"/>
          </a:p>
          <a:p>
            <a:endParaRPr lang="en-US" altLang="zh-CN" dirty="0" smtClean="0"/>
          </a:p>
        </p:txBody>
      </p:sp>
      <p:sp>
        <p:nvSpPr>
          <p:cNvPr id="3686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541654"/>
            <a:ext cx="7571606" cy="4581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卡片新增</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卡片变动</a:t>
            </a:r>
            <a:endParaRPr lang="en-US" altLang="zh-CN" sz="2600" dirty="0" smtClean="0">
              <a:solidFill>
                <a:schemeClr val="bg1">
                  <a:lumMod val="50000"/>
                </a:schemeClr>
              </a:solidFill>
            </a:endParaRPr>
          </a:p>
          <a:p>
            <a:pPr>
              <a:defRPr/>
            </a:pPr>
            <a:r>
              <a:rPr lang="zh-CN" altLang="en-US" sz="2600" b="1" dirty="0" smtClean="0"/>
              <a:t>卡片计提减值准备</a:t>
            </a:r>
            <a:endParaRPr lang="en-US" altLang="zh-CN" sz="2600" b="1" dirty="0" smtClean="0"/>
          </a:p>
          <a:p>
            <a:pPr>
              <a:defRPr/>
            </a:pPr>
            <a:r>
              <a:rPr lang="zh-CN" altLang="en-US" sz="2600" dirty="0" smtClean="0">
                <a:solidFill>
                  <a:schemeClr val="bg1">
                    <a:lumMod val="50000"/>
                  </a:schemeClr>
                </a:solidFill>
              </a:rPr>
              <a:t>卡片清理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卡片拆分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凭证管理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报表查询</a:t>
            </a:r>
          </a:p>
        </p:txBody>
      </p:sp>
      <p:sp>
        <p:nvSpPr>
          <p:cNvPr id="3789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卡片计提减值准备</a:t>
            </a:r>
            <a:endParaRPr lang="en-US" altLang="zh-CN" sz="2600" dirty="0" smtClean="0"/>
          </a:p>
          <a:p>
            <a:pPr lvl="1"/>
            <a:r>
              <a:rPr lang="zh-CN" altLang="en-US" sz="2000" dirty="0" smtClean="0"/>
              <a:t>应用场景：</a:t>
            </a:r>
            <a:endParaRPr lang="en-US" altLang="zh-CN" sz="2000" dirty="0" smtClean="0"/>
          </a:p>
          <a:p>
            <a:pPr lvl="2"/>
            <a:r>
              <a:rPr lang="zh-CN" altLang="zh-CN" sz="1800" dirty="0" smtClean="0"/>
              <a:t>固定资产因损坏、技术陈旧或其他经济原因，导致其可收回金额低于其账面价值，</a:t>
            </a:r>
            <a:r>
              <a:rPr lang="zh-CN" altLang="en-US" sz="1800" dirty="0" smtClean="0"/>
              <a:t>此时需计提减值准备。</a:t>
            </a:r>
            <a:endParaRPr lang="en-US" altLang="zh-CN" sz="1800" dirty="0" smtClean="0"/>
          </a:p>
          <a:p>
            <a:pPr lvl="2"/>
            <a:r>
              <a:rPr lang="en-US" altLang="zh-CN" sz="1800" dirty="0" smtClean="0"/>
              <a:t>2013</a:t>
            </a:r>
            <a:r>
              <a:rPr lang="zh-CN" altLang="en-US" sz="1800" dirty="0" smtClean="0"/>
              <a:t>年小企业准则不需要计提减值准备</a:t>
            </a:r>
            <a:endParaRPr lang="en-US" altLang="zh-CN" sz="1800" dirty="0" smtClean="0"/>
          </a:p>
          <a:p>
            <a:pPr lvl="1"/>
            <a:r>
              <a:rPr lang="zh-CN" altLang="en-US" sz="2000" dirty="0" smtClean="0"/>
              <a:t>计提方法：</a:t>
            </a:r>
            <a:endParaRPr lang="en-US" altLang="zh-CN" sz="2000" dirty="0" smtClean="0"/>
          </a:p>
          <a:p>
            <a:pPr lvl="2">
              <a:lnSpc>
                <a:spcPct val="100000"/>
              </a:lnSpc>
            </a:pPr>
            <a:r>
              <a:rPr lang="zh-CN" altLang="en-US" sz="1800" dirty="0" smtClean="0"/>
              <a:t>通过变动功能。</a:t>
            </a:r>
            <a:endParaRPr lang="en-US" altLang="zh-CN" sz="1800" dirty="0" smtClean="0"/>
          </a:p>
          <a:p>
            <a:pPr lvl="1"/>
            <a:r>
              <a:rPr lang="zh-CN" altLang="en-US" sz="2000" dirty="0" smtClean="0"/>
              <a:t>注意事项：</a:t>
            </a:r>
            <a:endParaRPr lang="en-US" altLang="zh-CN" sz="2000" dirty="0" smtClean="0"/>
          </a:p>
          <a:p>
            <a:pPr lvl="2"/>
            <a:r>
              <a:rPr lang="zh-CN" altLang="zh-CN" sz="1800" dirty="0" smtClean="0"/>
              <a:t>当期新增的固定资产不能在当期计提减值准备。</a:t>
            </a:r>
          </a:p>
          <a:p>
            <a:pPr lvl="2"/>
            <a:r>
              <a:rPr lang="zh-CN" altLang="en-US" sz="1800" dirty="0" smtClean="0"/>
              <a:t>系统支持批量计提减值准备。</a:t>
            </a:r>
            <a:endParaRPr lang="en-US" altLang="zh-CN" sz="1800" dirty="0" smtClean="0"/>
          </a:p>
          <a:p>
            <a:pPr lvl="2"/>
            <a:endParaRPr lang="en-US" altLang="zh-CN" dirty="0" smtClean="0"/>
          </a:p>
          <a:p>
            <a:pPr lvl="4"/>
            <a:endParaRPr lang="en-US" altLang="zh-CN" dirty="0" smtClean="0"/>
          </a:p>
          <a:p>
            <a:pPr lvl="3"/>
            <a:endParaRPr lang="en-US" altLang="zh-CN" dirty="0" smtClean="0"/>
          </a:p>
        </p:txBody>
      </p:sp>
      <p:sp>
        <p:nvSpPr>
          <p:cNvPr id="3891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卡片新增</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卡片变动</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卡片计提减值准备</a:t>
            </a:r>
            <a:endParaRPr lang="en-US" altLang="zh-CN" sz="2600" dirty="0" smtClean="0">
              <a:solidFill>
                <a:schemeClr val="bg1">
                  <a:lumMod val="50000"/>
                </a:schemeClr>
              </a:solidFill>
            </a:endParaRPr>
          </a:p>
          <a:p>
            <a:pPr>
              <a:defRPr/>
            </a:pPr>
            <a:r>
              <a:rPr lang="zh-CN" altLang="en-US" sz="2600" b="1" dirty="0" smtClean="0"/>
              <a:t>卡片清理</a:t>
            </a:r>
            <a:endParaRPr lang="en-US" altLang="zh-CN" sz="2600" b="1" dirty="0" smtClean="0"/>
          </a:p>
          <a:p>
            <a:pPr>
              <a:defRPr/>
            </a:pPr>
            <a:r>
              <a:rPr lang="zh-CN" altLang="en-US" sz="2600" dirty="0" smtClean="0">
                <a:solidFill>
                  <a:schemeClr val="bg1">
                    <a:lumMod val="50000"/>
                  </a:schemeClr>
                </a:solidFill>
              </a:rPr>
              <a:t>卡片拆分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凭证管理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报表查询</a:t>
            </a:r>
          </a:p>
        </p:txBody>
      </p:sp>
      <p:sp>
        <p:nvSpPr>
          <p:cNvPr id="3993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卡片清理</a:t>
            </a:r>
            <a:endParaRPr lang="en-US" altLang="zh-CN" sz="2600" dirty="0" smtClean="0"/>
          </a:p>
          <a:p>
            <a:pPr lvl="1"/>
            <a:r>
              <a:rPr lang="zh-CN" altLang="en-US" sz="2000" dirty="0" smtClean="0"/>
              <a:t>应用场景：</a:t>
            </a:r>
            <a:endParaRPr lang="en-US" altLang="zh-CN" sz="2000" dirty="0" smtClean="0"/>
          </a:p>
          <a:p>
            <a:pPr lvl="2"/>
            <a:r>
              <a:rPr lang="zh-CN" altLang="zh-CN" sz="1800" dirty="0" smtClean="0"/>
              <a:t>固定资产由于使用而不断磨损直至报废；由于新技术的发展，原有固定资产遭到淘汰而提前报废；由于非常事故或自然灾害，固定资产发生损毁</a:t>
            </a:r>
            <a:r>
              <a:rPr lang="zh-CN" altLang="en-US" sz="1800" dirty="0" smtClean="0"/>
              <a:t>，等等。上述情况均需对资产进行清理。</a:t>
            </a:r>
            <a:endParaRPr lang="en-US" altLang="zh-CN" sz="1800" dirty="0" smtClean="0"/>
          </a:p>
          <a:p>
            <a:pPr lvl="1"/>
            <a:r>
              <a:rPr lang="zh-CN" altLang="en-US" sz="2000" dirty="0" smtClean="0"/>
              <a:t>注意事项：</a:t>
            </a:r>
            <a:endParaRPr lang="en-US" altLang="zh-CN" sz="2000" dirty="0" smtClean="0"/>
          </a:p>
          <a:p>
            <a:pPr lvl="2"/>
            <a:r>
              <a:rPr lang="zh-CN" altLang="en-US" sz="1800" dirty="0" smtClean="0"/>
              <a:t>当期新增的固定资产可以进行清理，</a:t>
            </a:r>
            <a:r>
              <a:rPr lang="zh-CN" altLang="zh-CN" sz="1800" dirty="0" smtClean="0"/>
              <a:t>当期变动过的资产当期不能清理，必须删除变动记录后方可清理。</a:t>
            </a:r>
            <a:endParaRPr lang="en-US" altLang="zh-CN" sz="1800" dirty="0" smtClean="0"/>
          </a:p>
          <a:p>
            <a:pPr lvl="2"/>
            <a:r>
              <a:rPr lang="zh-CN" altLang="en-US" sz="1800" dirty="0" smtClean="0"/>
              <a:t>系统支持对固定资产进行部分清理，在清理界面输入清理数量即可。若清理数量为小数，需在系统参数中设置小数位数。</a:t>
            </a:r>
            <a:endParaRPr lang="en-US" altLang="zh-CN" sz="1800" dirty="0" smtClean="0"/>
          </a:p>
          <a:p>
            <a:pPr lvl="2"/>
            <a:r>
              <a:rPr lang="zh-CN" altLang="en-US" sz="1800" dirty="0" smtClean="0"/>
              <a:t>进行固定资产清理，一般按照先清理、后折旧的原则。</a:t>
            </a:r>
            <a:endParaRPr lang="en-US" altLang="zh-CN" sz="1800" dirty="0" smtClean="0"/>
          </a:p>
          <a:p>
            <a:pPr lvl="2"/>
            <a:r>
              <a:rPr lang="zh-CN" altLang="en-US" sz="1800" dirty="0" smtClean="0"/>
              <a:t>系统支持批量清理。</a:t>
            </a:r>
            <a:endParaRPr lang="en-US" altLang="zh-CN" sz="1800" dirty="0" smtClean="0"/>
          </a:p>
          <a:p>
            <a:pPr lvl="2"/>
            <a:endParaRPr lang="en-US" altLang="zh-CN" dirty="0" smtClean="0"/>
          </a:p>
          <a:p>
            <a:pPr lvl="1"/>
            <a:endParaRPr lang="en-US" altLang="zh-CN" dirty="0" smtClean="0"/>
          </a:p>
          <a:p>
            <a:pPr lvl="2">
              <a:buFont typeface="Wingdings" pitchFamily="2" charset="2"/>
              <a:buNone/>
            </a:pPr>
            <a:endParaRPr lang="en-US" altLang="zh-CN" dirty="0" smtClean="0"/>
          </a:p>
          <a:p>
            <a:pPr lvl="3"/>
            <a:endParaRPr lang="en-US" altLang="zh-CN" dirty="0" smtClean="0"/>
          </a:p>
        </p:txBody>
      </p:sp>
      <p:sp>
        <p:nvSpPr>
          <p:cNvPr id="4096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卡片清理</a:t>
            </a:r>
            <a:endParaRPr lang="en-US" altLang="zh-CN" sz="2600" dirty="0" smtClean="0"/>
          </a:p>
          <a:p>
            <a:pPr lvl="1"/>
            <a:r>
              <a:rPr lang="zh-CN" altLang="en-US" sz="2000" dirty="0" smtClean="0"/>
              <a:t>取消清理：</a:t>
            </a:r>
            <a:endParaRPr lang="en-US" altLang="zh-CN" sz="2000" dirty="0" smtClean="0"/>
          </a:p>
          <a:p>
            <a:pPr lvl="2"/>
            <a:r>
              <a:rPr lang="zh-CN" altLang="en-US" sz="1800" dirty="0" smtClean="0"/>
              <a:t>固定资产清理记录不能在卡片管理里直接删除，需要再次点击</a:t>
            </a:r>
            <a:r>
              <a:rPr lang="en-US" altLang="zh-CN" sz="1800" dirty="0" smtClean="0"/>
              <a:t>【</a:t>
            </a:r>
            <a:r>
              <a:rPr lang="zh-CN" altLang="en-US" sz="1800" dirty="0" smtClean="0"/>
              <a:t>清理</a:t>
            </a:r>
            <a:r>
              <a:rPr lang="en-US" altLang="zh-CN" sz="1800" dirty="0" smtClean="0"/>
              <a:t>】</a:t>
            </a:r>
            <a:r>
              <a:rPr lang="zh-CN" altLang="en-US" sz="1800" dirty="0" smtClean="0"/>
              <a:t>，在清理界面点击</a:t>
            </a:r>
            <a:r>
              <a:rPr lang="en-US" altLang="zh-CN" sz="1800" dirty="0" smtClean="0"/>
              <a:t>【</a:t>
            </a:r>
            <a:r>
              <a:rPr lang="zh-CN" altLang="en-US" sz="1800" dirty="0" smtClean="0"/>
              <a:t>删除</a:t>
            </a:r>
            <a:r>
              <a:rPr lang="en-US" altLang="zh-CN" sz="1800" dirty="0" smtClean="0"/>
              <a:t>】</a:t>
            </a:r>
            <a:r>
              <a:rPr lang="zh-CN" altLang="en-US" sz="1800" dirty="0" smtClean="0"/>
              <a:t>才行。</a:t>
            </a:r>
            <a:endParaRPr lang="en-US" altLang="zh-CN" sz="1800" dirty="0" smtClean="0"/>
          </a:p>
          <a:p>
            <a:pPr lvl="2"/>
            <a:endParaRPr lang="en-US" altLang="zh-CN" dirty="0" smtClean="0"/>
          </a:p>
          <a:p>
            <a:pPr lvl="1"/>
            <a:endParaRPr lang="en-US" altLang="zh-CN" dirty="0" smtClean="0"/>
          </a:p>
          <a:p>
            <a:pPr lvl="2">
              <a:buNone/>
            </a:pPr>
            <a:endParaRPr lang="zh-CN" altLang="en-US" dirty="0" smtClean="0"/>
          </a:p>
          <a:p>
            <a:pPr lvl="2">
              <a:buFont typeface="Wingdings" pitchFamily="2" charset="2"/>
              <a:buNone/>
            </a:pPr>
            <a:endParaRPr lang="en-US" altLang="zh-CN" dirty="0" smtClean="0"/>
          </a:p>
          <a:p>
            <a:pPr lvl="3"/>
            <a:endParaRPr lang="en-US" altLang="zh-CN" dirty="0" smtClean="0"/>
          </a:p>
        </p:txBody>
      </p:sp>
      <p:sp>
        <p:nvSpPr>
          <p:cNvPr id="4198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pic>
        <p:nvPicPr>
          <p:cNvPr id="6" name="图片 5" descr="[P`AU)D3%ZZ8`1{1}[WDJRO.jpg"/>
          <p:cNvPicPr>
            <a:picLocks noChangeAspect="1"/>
          </p:cNvPicPr>
          <p:nvPr/>
        </p:nvPicPr>
        <p:blipFill>
          <a:blip r:embed="rId2" cstate="print"/>
          <a:stretch>
            <a:fillRect/>
          </a:stretch>
        </p:blipFill>
        <p:spPr>
          <a:xfrm>
            <a:off x="1714480" y="2857496"/>
            <a:ext cx="5404351" cy="2462214"/>
          </a:xfrm>
          <a:prstGeom prst="rect">
            <a:avLst/>
          </a:prstGeom>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卡片新增</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卡片变动</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卡片计提减值准备</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卡片清理</a:t>
            </a:r>
            <a:endParaRPr lang="en-US" altLang="zh-CN" sz="2600" dirty="0" smtClean="0">
              <a:solidFill>
                <a:schemeClr val="bg1">
                  <a:lumMod val="50000"/>
                </a:schemeClr>
              </a:solidFill>
            </a:endParaRPr>
          </a:p>
          <a:p>
            <a:pPr>
              <a:defRPr/>
            </a:pPr>
            <a:r>
              <a:rPr lang="zh-CN" altLang="en-US" sz="2600" b="1" dirty="0" smtClean="0"/>
              <a:t>卡片拆分</a:t>
            </a:r>
            <a:endParaRPr lang="en-US" altLang="zh-CN" sz="2600" b="1" dirty="0" smtClean="0"/>
          </a:p>
          <a:p>
            <a:pPr>
              <a:defRPr/>
            </a:pPr>
            <a:r>
              <a:rPr lang="zh-CN" altLang="en-US" sz="2600" dirty="0" smtClean="0">
                <a:solidFill>
                  <a:schemeClr val="bg1">
                    <a:lumMod val="50000"/>
                  </a:schemeClr>
                </a:solidFill>
              </a:rPr>
              <a:t>凭证管理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报表查询</a:t>
            </a:r>
          </a:p>
        </p:txBody>
      </p:sp>
      <p:sp>
        <p:nvSpPr>
          <p:cNvPr id="4301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卡片拆分</a:t>
            </a:r>
            <a:endParaRPr lang="en-US" altLang="zh-CN" sz="2600" dirty="0" smtClean="0"/>
          </a:p>
          <a:p>
            <a:pPr lvl="1"/>
            <a:r>
              <a:rPr lang="zh-CN" altLang="en-US" sz="2000" dirty="0" smtClean="0"/>
              <a:t>应用场景：</a:t>
            </a:r>
            <a:endParaRPr lang="en-US" altLang="zh-CN" sz="2000" dirty="0" smtClean="0"/>
          </a:p>
          <a:p>
            <a:pPr lvl="2"/>
            <a:r>
              <a:rPr lang="zh-CN" altLang="zh-CN" sz="1800" dirty="0" smtClean="0"/>
              <a:t>卡片拆分可以满足企业逐步细化资产管理的需要，用户可以通过卡片拆分将原来成批、成套管理的资产（即在固定资产中仅录入了一张固定资产卡片）拆分成多项资产进行管理。</a:t>
            </a:r>
            <a:endParaRPr lang="en-US" altLang="zh-CN" sz="1800" dirty="0" smtClean="0"/>
          </a:p>
          <a:p>
            <a:pPr lvl="1"/>
            <a:r>
              <a:rPr lang="zh-CN" altLang="en-US" sz="2000" dirty="0" smtClean="0"/>
              <a:t>拆分类型：</a:t>
            </a:r>
            <a:endParaRPr lang="en-US" altLang="zh-CN" sz="2000" dirty="0" smtClean="0"/>
          </a:p>
          <a:p>
            <a:pPr lvl="2"/>
            <a:r>
              <a:rPr lang="zh-CN" altLang="zh-CN" sz="1800" dirty="0" smtClean="0"/>
              <a:t>按金额进行拆分：系统按照要拆分的卡片数量平均分摊固定资产原值和累计折旧等金额数据，但不对资产数量进行拆分。</a:t>
            </a:r>
          </a:p>
          <a:p>
            <a:pPr lvl="2"/>
            <a:r>
              <a:rPr lang="zh-CN" altLang="zh-CN" sz="1800" dirty="0" smtClean="0"/>
              <a:t>按数量进行拆分：系统会同时拆分数量和金额，系统按照要拆分的卡片数量平均分摊固定资产的数量、原值和累计折旧等。</a:t>
            </a:r>
            <a:endParaRPr lang="en-US" altLang="zh-CN" sz="1800" dirty="0" smtClean="0"/>
          </a:p>
          <a:p>
            <a:pPr lvl="3"/>
            <a:endParaRPr lang="en-US" altLang="zh-CN" dirty="0" smtClean="0"/>
          </a:p>
        </p:txBody>
      </p:sp>
      <p:sp>
        <p:nvSpPr>
          <p:cNvPr id="4403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卡片拆分</a:t>
            </a:r>
            <a:endParaRPr lang="en-US" altLang="zh-CN" sz="2600" dirty="0" smtClean="0"/>
          </a:p>
          <a:p>
            <a:pPr lvl="1"/>
            <a:r>
              <a:rPr lang="zh-CN" altLang="en-US" sz="2000" dirty="0" smtClean="0"/>
              <a:t>拆分结果：</a:t>
            </a:r>
            <a:endParaRPr lang="en-US" altLang="zh-CN" sz="2000" dirty="0" smtClean="0"/>
          </a:p>
          <a:p>
            <a:pPr lvl="2"/>
            <a:r>
              <a:rPr lang="zh-CN" altLang="en-US" sz="1800" dirty="0" smtClean="0"/>
              <a:t>生成一条原卡片的清理记录和多条子卡片的新增记录，系统为子卡片的编码后加上了拆</a:t>
            </a:r>
            <a:r>
              <a:rPr lang="en-US" altLang="zh-CN" sz="1800" dirty="0" smtClean="0"/>
              <a:t>1</a:t>
            </a:r>
            <a:r>
              <a:rPr lang="zh-CN" altLang="en-US" sz="1800" dirty="0" smtClean="0"/>
              <a:t>、拆</a:t>
            </a:r>
            <a:r>
              <a:rPr lang="en-US" altLang="zh-CN" sz="1800" dirty="0" smtClean="0"/>
              <a:t>2…..</a:t>
            </a:r>
            <a:r>
              <a:rPr lang="zh-CN" altLang="en-US" sz="1800" dirty="0" smtClean="0"/>
              <a:t>的后缀。</a:t>
            </a:r>
            <a:endParaRPr lang="en-US" altLang="zh-CN" sz="1800" dirty="0" smtClean="0"/>
          </a:p>
          <a:p>
            <a:pPr lvl="1"/>
            <a:r>
              <a:rPr lang="zh-CN" altLang="en-US" sz="2000" dirty="0" smtClean="0"/>
              <a:t>注意事项：</a:t>
            </a:r>
            <a:endParaRPr lang="en-US" altLang="zh-CN" sz="2000" dirty="0" smtClean="0"/>
          </a:p>
          <a:p>
            <a:pPr lvl="2"/>
            <a:r>
              <a:rPr lang="zh-CN" altLang="zh-CN" sz="1800" dirty="0" smtClean="0"/>
              <a:t>拆分只能针对单项资产进行，不能批量拆分。</a:t>
            </a:r>
            <a:endParaRPr lang="en-US" altLang="zh-CN" sz="1800" dirty="0" smtClean="0"/>
          </a:p>
          <a:p>
            <a:pPr lvl="2"/>
            <a:r>
              <a:rPr lang="zh-CN" altLang="zh-CN" sz="1800" dirty="0" smtClean="0"/>
              <a:t>当期做过变动的资产当期不能拆分，必须删除变动记录后才能进行拆分</a:t>
            </a:r>
            <a:r>
              <a:rPr lang="zh-CN" altLang="en-US" sz="1800" dirty="0" smtClean="0"/>
              <a:t>。</a:t>
            </a:r>
            <a:endParaRPr lang="en-US" altLang="zh-CN" sz="1800" dirty="0" smtClean="0"/>
          </a:p>
          <a:p>
            <a:pPr lvl="1"/>
            <a:r>
              <a:rPr lang="zh-CN" altLang="en-US" sz="2000" dirty="0" smtClean="0"/>
              <a:t>取消拆分：</a:t>
            </a:r>
            <a:endParaRPr lang="en-US" altLang="zh-CN" sz="2000" dirty="0" smtClean="0"/>
          </a:p>
          <a:p>
            <a:pPr lvl="2"/>
            <a:r>
              <a:rPr lang="zh-CN" altLang="en-US" sz="1800" dirty="0" smtClean="0"/>
              <a:t>删除所有子卡片的新增记录；</a:t>
            </a:r>
            <a:endParaRPr lang="en-US" altLang="zh-CN" sz="1800" dirty="0" smtClean="0"/>
          </a:p>
          <a:p>
            <a:pPr lvl="2"/>
            <a:r>
              <a:rPr lang="zh-CN" altLang="en-US" sz="1800" dirty="0" smtClean="0"/>
              <a:t>对原卡片取消清理。</a:t>
            </a:r>
            <a:endParaRPr lang="en-US" altLang="zh-CN" sz="1800" dirty="0" smtClean="0"/>
          </a:p>
          <a:p>
            <a:pPr lvl="4"/>
            <a:endParaRPr lang="en-US" altLang="zh-CN" dirty="0" smtClean="0"/>
          </a:p>
        </p:txBody>
      </p:sp>
      <p:sp>
        <p:nvSpPr>
          <p:cNvPr id="4505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203200" y="989013"/>
          <a:ext cx="8674100" cy="5172075"/>
        </p:xfrm>
        <a:graphic>
          <a:graphicData uri="http://schemas.openxmlformats.org/drawingml/2006/table">
            <a:tbl>
              <a:tblPr firstRow="1" bandRow="1">
                <a:tableStyleId>{5C22544A-7EE6-4342-B048-85BDC9FD1C3A}</a:tableStyleId>
              </a:tblPr>
              <a:tblGrid>
                <a:gridCol w="2185818"/>
                <a:gridCol w="4079922"/>
                <a:gridCol w="2408360"/>
              </a:tblGrid>
              <a:tr h="806330">
                <a:tc>
                  <a:txBody>
                    <a:bodyPr/>
                    <a:lstStyle/>
                    <a:p>
                      <a:r>
                        <a:rPr lang="zh-CN" altLang="en-US" sz="2400" dirty="0" smtClean="0"/>
                        <a:t>初始化</a:t>
                      </a:r>
                      <a:endParaRPr lang="zh-CN" altLang="en-US" sz="2400" dirty="0"/>
                    </a:p>
                  </a:txBody>
                  <a:tcPr marL="94951" marR="94951" marT="45714" marB="45714" anchor="ctr" anchorCtr="1"/>
                </a:tc>
                <a:tc>
                  <a:txBody>
                    <a:bodyPr/>
                    <a:lstStyle/>
                    <a:p>
                      <a:r>
                        <a:rPr lang="zh-CN" altLang="en-US" sz="2400" dirty="0" smtClean="0"/>
                        <a:t>日常业务处理</a:t>
                      </a:r>
                      <a:endParaRPr lang="zh-CN" altLang="en-US" sz="2400" dirty="0"/>
                    </a:p>
                  </a:txBody>
                  <a:tcPr marL="94951" marR="94951" marT="45714" marB="45714" anchor="ctr" anchorCtr="1"/>
                </a:tc>
                <a:tc>
                  <a:txBody>
                    <a:bodyPr/>
                    <a:lstStyle/>
                    <a:p>
                      <a:r>
                        <a:rPr lang="zh-CN" altLang="en-US" sz="2400" dirty="0" smtClean="0"/>
                        <a:t>期末处理</a:t>
                      </a:r>
                      <a:endParaRPr lang="zh-CN" altLang="en-US" sz="2400" dirty="0"/>
                    </a:p>
                  </a:txBody>
                  <a:tcPr marL="94951" marR="94951" marT="45714" marB="45714" anchor="ctr" anchorCtr="1"/>
                </a:tc>
              </a:tr>
              <a:tr h="4365745">
                <a:tc>
                  <a:txBody>
                    <a:bodyPr/>
                    <a:lstStyle/>
                    <a:p>
                      <a:endParaRPr lang="zh-CN" altLang="en-US" sz="1800" dirty="0"/>
                    </a:p>
                  </a:txBody>
                  <a:tcPr marL="94951" marR="94951" marT="45714" marB="45714"/>
                </a:tc>
                <a:tc>
                  <a:txBody>
                    <a:bodyPr/>
                    <a:lstStyle/>
                    <a:p>
                      <a:endParaRPr lang="zh-CN" altLang="en-US" sz="1800" dirty="0"/>
                    </a:p>
                  </a:txBody>
                  <a:tcPr marL="94951" marR="94951" marT="45714" marB="45714"/>
                </a:tc>
                <a:tc>
                  <a:txBody>
                    <a:bodyPr/>
                    <a:lstStyle/>
                    <a:p>
                      <a:endParaRPr lang="zh-CN" altLang="en-US" sz="1800" dirty="0"/>
                    </a:p>
                  </a:txBody>
                  <a:tcPr marL="94951" marR="94951" marT="45714" marB="45714"/>
                </a:tc>
              </a:tr>
            </a:tbl>
          </a:graphicData>
        </a:graphic>
      </p:graphicFrame>
      <p:sp>
        <p:nvSpPr>
          <p:cNvPr id="8194" name="标题 1"/>
          <p:cNvSpPr>
            <a:spLocks noGrp="1"/>
          </p:cNvSpPr>
          <p:nvPr>
            <p:ph type="title"/>
          </p:nvPr>
        </p:nvSpPr>
        <p:spPr/>
        <p:txBody>
          <a:bodyPr>
            <a:normAutofit/>
          </a:bodyPr>
          <a:lstStyle/>
          <a:p>
            <a:r>
              <a:rPr lang="zh-CN" altLang="en-US" sz="3000" dirty="0" smtClean="0"/>
              <a:t>主流程图</a:t>
            </a:r>
          </a:p>
        </p:txBody>
      </p:sp>
      <p:grpSp>
        <p:nvGrpSpPr>
          <p:cNvPr id="8209" name="组合 36"/>
          <p:cNvGrpSpPr>
            <a:grpSpLocks/>
          </p:cNvGrpSpPr>
          <p:nvPr/>
        </p:nvGrpSpPr>
        <p:grpSpPr bwMode="auto">
          <a:xfrm>
            <a:off x="642938" y="1928813"/>
            <a:ext cx="7791425" cy="3588419"/>
            <a:chOff x="642938" y="1928813"/>
            <a:chExt cx="7791425" cy="3588419"/>
          </a:xfrm>
        </p:grpSpPr>
        <p:sp>
          <p:nvSpPr>
            <p:cNvPr id="5" name="矩形 4"/>
            <p:cNvSpPr/>
            <p:nvPr/>
          </p:nvSpPr>
          <p:spPr>
            <a:xfrm>
              <a:off x="642938" y="2000250"/>
              <a:ext cx="15716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zh-CN" altLang="en-US" sz="1800" dirty="0"/>
                <a:t>基础资料设置</a:t>
              </a:r>
            </a:p>
          </p:txBody>
        </p:sp>
        <p:sp>
          <p:nvSpPr>
            <p:cNvPr id="6" name="矩形 5"/>
            <p:cNvSpPr/>
            <p:nvPr/>
          </p:nvSpPr>
          <p:spPr>
            <a:xfrm>
              <a:off x="642938" y="2928938"/>
              <a:ext cx="15716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zh-CN" altLang="en-US" sz="1800" dirty="0"/>
                <a:t>系统参数设置</a:t>
              </a:r>
            </a:p>
          </p:txBody>
        </p:sp>
        <p:sp>
          <p:nvSpPr>
            <p:cNvPr id="7" name="矩形 6"/>
            <p:cNvSpPr/>
            <p:nvPr/>
          </p:nvSpPr>
          <p:spPr>
            <a:xfrm>
              <a:off x="642938" y="3786188"/>
              <a:ext cx="15716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zh-CN" altLang="en-US" sz="1800" dirty="0"/>
                <a:t>初始卡片录入</a:t>
              </a:r>
            </a:p>
          </p:txBody>
        </p:sp>
        <p:sp>
          <p:nvSpPr>
            <p:cNvPr id="8" name="矩形 7"/>
            <p:cNvSpPr/>
            <p:nvPr/>
          </p:nvSpPr>
          <p:spPr>
            <a:xfrm>
              <a:off x="642938" y="4643438"/>
              <a:ext cx="157162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结束</a:t>
              </a:r>
              <a:r>
                <a:rPr lang="zh-CN" altLang="en-US" sz="1800" dirty="0"/>
                <a:t>初始化</a:t>
              </a:r>
            </a:p>
          </p:txBody>
        </p:sp>
        <p:sp>
          <p:nvSpPr>
            <p:cNvPr id="9" name="矩形 8"/>
            <p:cNvSpPr/>
            <p:nvPr/>
          </p:nvSpPr>
          <p:spPr>
            <a:xfrm>
              <a:off x="2857500" y="2000250"/>
              <a:ext cx="12858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卡片新增</a:t>
              </a:r>
            </a:p>
          </p:txBody>
        </p:sp>
        <p:sp>
          <p:nvSpPr>
            <p:cNvPr id="10" name="矩形 9"/>
            <p:cNvSpPr/>
            <p:nvPr/>
          </p:nvSpPr>
          <p:spPr>
            <a:xfrm>
              <a:off x="2857500" y="2714625"/>
              <a:ext cx="12858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卡片变动</a:t>
              </a:r>
            </a:p>
          </p:txBody>
        </p:sp>
        <p:sp>
          <p:nvSpPr>
            <p:cNvPr id="11" name="矩形 10"/>
            <p:cNvSpPr/>
            <p:nvPr/>
          </p:nvSpPr>
          <p:spPr>
            <a:xfrm>
              <a:off x="2857500" y="3429000"/>
              <a:ext cx="12858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减值准备</a:t>
              </a:r>
            </a:p>
          </p:txBody>
        </p:sp>
        <p:sp>
          <p:nvSpPr>
            <p:cNvPr id="12" name="矩形 11"/>
            <p:cNvSpPr/>
            <p:nvPr/>
          </p:nvSpPr>
          <p:spPr>
            <a:xfrm>
              <a:off x="2857500" y="4214813"/>
              <a:ext cx="12858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卡片清理</a:t>
              </a:r>
            </a:p>
          </p:txBody>
        </p:sp>
        <p:sp>
          <p:nvSpPr>
            <p:cNvPr id="13" name="矩形 12"/>
            <p:cNvSpPr/>
            <p:nvPr/>
          </p:nvSpPr>
          <p:spPr>
            <a:xfrm>
              <a:off x="2857500" y="4929188"/>
              <a:ext cx="1285875"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卡片拆分</a:t>
              </a:r>
            </a:p>
          </p:txBody>
        </p:sp>
        <p:sp>
          <p:nvSpPr>
            <p:cNvPr id="14" name="矩形 13"/>
            <p:cNvSpPr/>
            <p:nvPr/>
          </p:nvSpPr>
          <p:spPr>
            <a:xfrm>
              <a:off x="5000625" y="2643188"/>
              <a:ext cx="11430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凭证管理</a:t>
              </a:r>
            </a:p>
          </p:txBody>
        </p:sp>
        <p:sp>
          <p:nvSpPr>
            <p:cNvPr id="15" name="矩形 14"/>
            <p:cNvSpPr/>
            <p:nvPr/>
          </p:nvSpPr>
          <p:spPr>
            <a:xfrm>
              <a:off x="5000625" y="4071938"/>
              <a:ext cx="1143000" cy="571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报表查询</a:t>
              </a:r>
            </a:p>
          </p:txBody>
        </p:sp>
        <p:sp>
          <p:nvSpPr>
            <p:cNvPr id="16" name="矩形 15"/>
            <p:cNvSpPr/>
            <p:nvPr/>
          </p:nvSpPr>
          <p:spPr>
            <a:xfrm>
              <a:off x="6786563" y="1928813"/>
              <a:ext cx="1643062"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工作量管理</a:t>
              </a:r>
            </a:p>
          </p:txBody>
        </p:sp>
        <p:sp>
          <p:nvSpPr>
            <p:cNvPr id="17" name="矩形 16"/>
            <p:cNvSpPr/>
            <p:nvPr/>
          </p:nvSpPr>
          <p:spPr>
            <a:xfrm>
              <a:off x="6791301" y="2891441"/>
              <a:ext cx="1643062"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t>计提折旧</a:t>
              </a:r>
            </a:p>
          </p:txBody>
        </p:sp>
        <p:sp>
          <p:nvSpPr>
            <p:cNvPr id="19" name="矩形 18"/>
            <p:cNvSpPr/>
            <p:nvPr/>
          </p:nvSpPr>
          <p:spPr>
            <a:xfrm>
              <a:off x="6786563" y="4000500"/>
              <a:ext cx="1643062" cy="428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smtClean="0"/>
                <a:t>与总账对</a:t>
              </a:r>
              <a:r>
                <a:rPr lang="zh-CN" altLang="en-US" sz="1800" dirty="0"/>
                <a:t>账</a:t>
              </a:r>
            </a:p>
          </p:txBody>
        </p:sp>
        <p:sp>
          <p:nvSpPr>
            <p:cNvPr id="20" name="矩形 19"/>
            <p:cNvSpPr/>
            <p:nvPr/>
          </p:nvSpPr>
          <p:spPr>
            <a:xfrm>
              <a:off x="6786563" y="5072064"/>
              <a:ext cx="1643062" cy="445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800" dirty="0"/>
                <a:t>期末结账</a:t>
              </a:r>
            </a:p>
          </p:txBody>
        </p:sp>
        <p:cxnSp>
          <p:nvCxnSpPr>
            <p:cNvPr id="25" name="直接箭头连接符 24"/>
            <p:cNvCxnSpPr>
              <a:stCxn id="5" idx="2"/>
            </p:cNvCxnSpPr>
            <p:nvPr/>
          </p:nvCxnSpPr>
          <p:spPr>
            <a:xfrm rot="5400000">
              <a:off x="1177925" y="2678113"/>
              <a:ext cx="500063" cy="158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rot="5400000">
              <a:off x="1215231" y="3571082"/>
              <a:ext cx="428625"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30" name="直接箭头连接符 29"/>
            <p:cNvCxnSpPr/>
            <p:nvPr/>
          </p:nvCxnSpPr>
          <p:spPr>
            <a:xfrm rot="5400000">
              <a:off x="1215231" y="4428332"/>
              <a:ext cx="428625" cy="15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6" idx="2"/>
              <a:endCxn id="17" idx="0"/>
            </p:cNvCxnSpPr>
            <p:nvPr/>
          </p:nvCxnSpPr>
          <p:spPr>
            <a:xfrm>
              <a:off x="7608094" y="2357438"/>
              <a:ext cx="4738" cy="534003"/>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a:off x="7607299" y="3357561"/>
              <a:ext cx="0" cy="64293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a:stCxn id="19" idx="2"/>
              <a:endCxn id="20" idx="0"/>
            </p:cNvCxnSpPr>
            <p:nvPr/>
          </p:nvCxnSpPr>
          <p:spPr>
            <a:xfrm>
              <a:off x="7608094" y="4429125"/>
              <a:ext cx="0" cy="64293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4143375" y="2214563"/>
              <a:ext cx="2857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3" name="直接连接符 52"/>
            <p:cNvCxnSpPr>
              <a:stCxn id="10" idx="3"/>
            </p:cNvCxnSpPr>
            <p:nvPr/>
          </p:nvCxnSpPr>
          <p:spPr>
            <a:xfrm>
              <a:off x="4143375" y="2928938"/>
              <a:ext cx="2857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5" name="直接连接符 54"/>
            <p:cNvCxnSpPr>
              <a:stCxn id="11" idx="3"/>
            </p:cNvCxnSpPr>
            <p:nvPr/>
          </p:nvCxnSpPr>
          <p:spPr>
            <a:xfrm>
              <a:off x="4143375" y="3643313"/>
              <a:ext cx="2857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2" idx="3"/>
            </p:cNvCxnSpPr>
            <p:nvPr/>
          </p:nvCxnSpPr>
          <p:spPr>
            <a:xfrm>
              <a:off x="4143375" y="4429125"/>
              <a:ext cx="2857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2" name="直接连接符 61"/>
            <p:cNvCxnSpPr>
              <a:stCxn id="13" idx="3"/>
            </p:cNvCxnSpPr>
            <p:nvPr/>
          </p:nvCxnSpPr>
          <p:spPr>
            <a:xfrm>
              <a:off x="4143375" y="5143500"/>
              <a:ext cx="2857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5400000">
              <a:off x="2964656" y="3679032"/>
              <a:ext cx="2928937"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4429125" y="3643313"/>
              <a:ext cx="214313"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5400000">
              <a:off x="3929063" y="3643313"/>
              <a:ext cx="1428750"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77" name="直接箭头连接符 76"/>
            <p:cNvCxnSpPr/>
            <p:nvPr/>
          </p:nvCxnSpPr>
          <p:spPr>
            <a:xfrm>
              <a:off x="4643438" y="2928938"/>
              <a:ext cx="357187" cy="158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p:nvPr/>
          </p:nvCxnSpPr>
          <p:spPr>
            <a:xfrm>
              <a:off x="4643438" y="4357688"/>
              <a:ext cx="357187" cy="158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卡片新增</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卡片变动</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卡片计提减值准备</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卡片清理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卡片拆分</a:t>
            </a:r>
            <a:endParaRPr lang="en-US" altLang="zh-CN" sz="2600" dirty="0" smtClean="0">
              <a:solidFill>
                <a:schemeClr val="bg1">
                  <a:lumMod val="50000"/>
                </a:schemeClr>
              </a:solidFill>
            </a:endParaRPr>
          </a:p>
          <a:p>
            <a:pPr>
              <a:defRPr/>
            </a:pPr>
            <a:r>
              <a:rPr lang="zh-CN" altLang="en-US" sz="2600" b="1" dirty="0" smtClean="0"/>
              <a:t>凭证管理</a:t>
            </a:r>
            <a:endParaRPr lang="en-US" altLang="zh-CN" sz="2600" b="1" dirty="0" smtClean="0"/>
          </a:p>
          <a:p>
            <a:pPr>
              <a:defRPr/>
            </a:pPr>
            <a:r>
              <a:rPr lang="zh-CN" altLang="en-US" sz="2600" dirty="0" smtClean="0">
                <a:solidFill>
                  <a:schemeClr val="bg1">
                    <a:lumMod val="50000"/>
                  </a:schemeClr>
                </a:solidFill>
              </a:rPr>
              <a:t>报表查询</a:t>
            </a:r>
          </a:p>
        </p:txBody>
      </p:sp>
      <p:sp>
        <p:nvSpPr>
          <p:cNvPr id="4608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凭证管理</a:t>
            </a:r>
            <a:endParaRPr lang="en-US" altLang="zh-CN" sz="2600" dirty="0" smtClean="0"/>
          </a:p>
          <a:p>
            <a:pPr lvl="1"/>
            <a:r>
              <a:rPr lang="zh-CN" altLang="en-US" sz="2000" dirty="0" smtClean="0"/>
              <a:t>凭证选项设置</a:t>
            </a:r>
            <a:endParaRPr lang="en-US" altLang="zh-CN" sz="2000" dirty="0" smtClean="0"/>
          </a:p>
          <a:p>
            <a:pPr lvl="2"/>
            <a:r>
              <a:rPr lang="zh-CN" altLang="en-US" sz="1800" dirty="0" smtClean="0"/>
              <a:t> 位于凭证管理界面菜单栏</a:t>
            </a:r>
            <a:r>
              <a:rPr lang="en-US" altLang="zh-CN" sz="1800" dirty="0" smtClean="0"/>
              <a:t>【</a:t>
            </a:r>
            <a:r>
              <a:rPr lang="zh-CN" altLang="en-US" sz="1800" dirty="0" smtClean="0"/>
              <a:t>文件</a:t>
            </a:r>
            <a:r>
              <a:rPr lang="en-US" altLang="zh-CN" sz="1800" dirty="0" smtClean="0"/>
              <a:t>】-【</a:t>
            </a:r>
            <a:r>
              <a:rPr lang="zh-CN" altLang="en-US" sz="1800" dirty="0" smtClean="0"/>
              <a:t>选项</a:t>
            </a:r>
            <a:r>
              <a:rPr lang="en-US" altLang="zh-CN" sz="1800" dirty="0" smtClean="0"/>
              <a:t>】</a:t>
            </a:r>
          </a:p>
          <a:p>
            <a:pPr lvl="2"/>
            <a:endParaRPr lang="en-US" altLang="zh-CN" dirty="0" smtClean="0"/>
          </a:p>
        </p:txBody>
      </p:sp>
      <p:sp>
        <p:nvSpPr>
          <p:cNvPr id="4710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pic>
        <p:nvPicPr>
          <p:cNvPr id="19457" name="Picture 1" descr="C:\Users\Administrator\AppData\Roaming\Tencent\Users\239185427\QQ\WinTemp\RichOle\@@R1$T]1Z6ATHEN{RU@B]$7.jpg"/>
          <p:cNvPicPr>
            <a:picLocks noChangeAspect="1" noChangeArrowheads="1"/>
          </p:cNvPicPr>
          <p:nvPr/>
        </p:nvPicPr>
        <p:blipFill>
          <a:blip r:embed="rId2" cstate="print"/>
          <a:srcRect/>
          <a:stretch>
            <a:fillRect/>
          </a:stretch>
        </p:blipFill>
        <p:spPr bwMode="auto">
          <a:xfrm>
            <a:off x="1285852" y="2500306"/>
            <a:ext cx="6172200" cy="3486150"/>
          </a:xfrm>
          <a:prstGeom prst="rect">
            <a:avLst/>
          </a:prstGeom>
          <a:noFill/>
        </p:spPr>
      </p:pic>
      <p:pic>
        <p:nvPicPr>
          <p:cNvPr id="19458" name="Picture 2" descr="C:\Users\Administrator\AppData\Roaming\Tencent\Users\239185427\QQ\WinTemp\RichOle\H(S584FH8GPZ]8L{LODM69O.jpg"/>
          <p:cNvPicPr>
            <a:picLocks noChangeAspect="1" noChangeArrowheads="1"/>
          </p:cNvPicPr>
          <p:nvPr/>
        </p:nvPicPr>
        <p:blipFill>
          <a:blip r:embed="rId3" cstate="print"/>
          <a:srcRect/>
          <a:stretch>
            <a:fillRect/>
          </a:stretch>
        </p:blipFill>
        <p:spPr bwMode="auto">
          <a:xfrm>
            <a:off x="1214414" y="2500306"/>
            <a:ext cx="6172200" cy="34861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7"/>
                                        </p:tgtEl>
                                        <p:attrNameLst>
                                          <p:attrName>style.visibility</p:attrName>
                                        </p:attrNameLst>
                                      </p:cBhvr>
                                      <p:to>
                                        <p:strVal val="visible"/>
                                      </p:to>
                                    </p:set>
                                    <p:animEffect transition="in" filter="blinds(horizontal)">
                                      <p:cBhvr>
                                        <p:cTn id="7" dur="500"/>
                                        <p:tgtEl>
                                          <p:spTgt spid="194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9457"/>
                                        </p:tgtEl>
                                        <p:attrNameLst>
                                          <p:attrName>ppt_x</p:attrName>
                                        </p:attrNameLst>
                                      </p:cBhvr>
                                      <p:tavLst>
                                        <p:tav tm="0">
                                          <p:val>
                                            <p:strVal val="ppt_x"/>
                                          </p:val>
                                        </p:tav>
                                        <p:tav tm="100000">
                                          <p:val>
                                            <p:strVal val="ppt_x"/>
                                          </p:val>
                                        </p:tav>
                                      </p:tavLst>
                                    </p:anim>
                                    <p:anim calcmode="lin" valueType="num">
                                      <p:cBhvr additive="base">
                                        <p:cTn id="12" dur="500"/>
                                        <p:tgtEl>
                                          <p:spTgt spid="19457"/>
                                        </p:tgtEl>
                                        <p:attrNameLst>
                                          <p:attrName>ppt_y</p:attrName>
                                        </p:attrNameLst>
                                      </p:cBhvr>
                                      <p:tavLst>
                                        <p:tav tm="0">
                                          <p:val>
                                            <p:strVal val="ppt_y"/>
                                          </p:val>
                                        </p:tav>
                                        <p:tav tm="100000">
                                          <p:val>
                                            <p:strVal val="1+ppt_h/2"/>
                                          </p:val>
                                        </p:tav>
                                      </p:tavLst>
                                    </p:anim>
                                    <p:set>
                                      <p:cBhvr>
                                        <p:cTn id="13" dur="1" fill="hold">
                                          <p:stCondLst>
                                            <p:cond delay="499"/>
                                          </p:stCondLst>
                                        </p:cTn>
                                        <p:tgtEl>
                                          <p:spTgt spid="19457"/>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9458"/>
                                        </p:tgtEl>
                                        <p:attrNameLst>
                                          <p:attrName>style.visibility</p:attrName>
                                        </p:attrNameLst>
                                      </p:cBhvr>
                                      <p:to>
                                        <p:strVal val="visible"/>
                                      </p:to>
                                    </p:set>
                                    <p:animEffect transition="in" filter="blinds(horizontal)">
                                      <p:cBhvr>
                                        <p:cTn id="18" dur="500"/>
                                        <p:tgtEl>
                                          <p:spTgt spid="1945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19458"/>
                                        </p:tgtEl>
                                        <p:attrNameLst>
                                          <p:attrName>ppt_x</p:attrName>
                                        </p:attrNameLst>
                                      </p:cBhvr>
                                      <p:tavLst>
                                        <p:tav tm="0">
                                          <p:val>
                                            <p:strVal val="ppt_x"/>
                                          </p:val>
                                        </p:tav>
                                        <p:tav tm="100000">
                                          <p:val>
                                            <p:strVal val="ppt_x"/>
                                          </p:val>
                                        </p:tav>
                                      </p:tavLst>
                                    </p:anim>
                                    <p:anim calcmode="lin" valueType="num">
                                      <p:cBhvr additive="base">
                                        <p:cTn id="23" dur="500"/>
                                        <p:tgtEl>
                                          <p:spTgt spid="19458"/>
                                        </p:tgtEl>
                                        <p:attrNameLst>
                                          <p:attrName>ppt_y</p:attrName>
                                        </p:attrNameLst>
                                      </p:cBhvr>
                                      <p:tavLst>
                                        <p:tav tm="0">
                                          <p:val>
                                            <p:strVal val="ppt_y"/>
                                          </p:val>
                                        </p:tav>
                                        <p:tav tm="100000">
                                          <p:val>
                                            <p:strVal val="1+ppt_h/2"/>
                                          </p:val>
                                        </p:tav>
                                      </p:tavLst>
                                    </p:anim>
                                    <p:set>
                                      <p:cBhvr>
                                        <p:cTn id="24" dur="1" fill="hold">
                                          <p:stCondLst>
                                            <p:cond delay="499"/>
                                          </p:stCondLst>
                                        </p:cTn>
                                        <p:tgtEl>
                                          <p:spTgt spid="19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内容占位符 2"/>
          <p:cNvSpPr>
            <a:spLocks noGrp="1"/>
          </p:cNvSpPr>
          <p:nvPr>
            <p:ph idx="1"/>
          </p:nvPr>
        </p:nvSpPr>
        <p:spPr bwMode="auto">
          <a:xfrm>
            <a:off x="179512" y="980728"/>
            <a:ext cx="8673616" cy="5136868"/>
          </a:xfrm>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凭证管理</a:t>
            </a:r>
            <a:endParaRPr lang="en-US" altLang="zh-CN" sz="2600" dirty="0" smtClean="0"/>
          </a:p>
          <a:p>
            <a:pPr lvl="1"/>
            <a:r>
              <a:rPr lang="zh-CN" altLang="en-US" sz="2000" dirty="0" smtClean="0"/>
              <a:t>生成方式：</a:t>
            </a:r>
            <a:endParaRPr lang="en-US" altLang="zh-CN" sz="2000" dirty="0" smtClean="0"/>
          </a:p>
          <a:p>
            <a:pPr lvl="2"/>
            <a:r>
              <a:rPr lang="zh-CN" altLang="en-US" sz="1800" dirty="0" smtClean="0"/>
              <a:t>按单生成：</a:t>
            </a:r>
            <a:r>
              <a:rPr lang="zh-CN" altLang="zh-CN" sz="1800" dirty="0" smtClean="0"/>
              <a:t>一条固定资产记录生成一张凭证，可以一次选中一条或多条记录，分别生成一张或多张固定资产凭证传到总账系统。</a:t>
            </a:r>
            <a:endParaRPr lang="en-US" altLang="zh-CN" sz="1800" dirty="0" smtClean="0"/>
          </a:p>
          <a:p>
            <a:pPr lvl="2"/>
            <a:r>
              <a:rPr lang="zh-CN" altLang="en-US" sz="1800" dirty="0" smtClean="0"/>
              <a:t>汇总生成：</a:t>
            </a:r>
            <a:r>
              <a:rPr lang="zh-CN" altLang="zh-CN" sz="1800" dirty="0" smtClean="0"/>
              <a:t>一次性选择多条固定资产记录，汇总生成一张固定资产凭证传递到总账系统。</a:t>
            </a:r>
            <a:r>
              <a:rPr lang="zh-CN" altLang="en-US" sz="1800" dirty="0" smtClean="0"/>
              <a:t>注意“固定资产凭证分录分开列示”对汇总生成凭证的影响。</a:t>
            </a:r>
            <a:endParaRPr lang="en-US" altLang="zh-CN" sz="1800" dirty="0" smtClean="0"/>
          </a:p>
          <a:p>
            <a:pPr lvl="1"/>
            <a:r>
              <a:rPr lang="zh-CN" altLang="en-US" sz="2000" dirty="0" smtClean="0"/>
              <a:t>凭证查询：</a:t>
            </a:r>
            <a:endParaRPr lang="en-US" altLang="zh-CN" sz="2000" dirty="0" smtClean="0"/>
          </a:p>
          <a:p>
            <a:pPr lvl="2"/>
            <a:r>
              <a:rPr lang="zh-CN" altLang="en-US" sz="1800" dirty="0" smtClean="0"/>
              <a:t>在</a:t>
            </a:r>
            <a:r>
              <a:rPr lang="en-US" altLang="zh-CN" sz="1800" dirty="0" smtClean="0"/>
              <a:t>【</a:t>
            </a:r>
            <a:r>
              <a:rPr lang="zh-CN" altLang="en-US" sz="1800" dirty="0" smtClean="0"/>
              <a:t>账务处理</a:t>
            </a:r>
            <a:r>
              <a:rPr lang="en-US" altLang="zh-CN" sz="1800" dirty="0" smtClean="0"/>
              <a:t>】-【</a:t>
            </a:r>
            <a:r>
              <a:rPr lang="zh-CN" altLang="en-US" sz="1800" dirty="0" smtClean="0"/>
              <a:t>凭证管理</a:t>
            </a:r>
            <a:r>
              <a:rPr lang="en-US" altLang="zh-CN" sz="1800" dirty="0" smtClean="0"/>
              <a:t>】</a:t>
            </a:r>
            <a:r>
              <a:rPr lang="zh-CN" altLang="en-US" sz="1800" dirty="0" smtClean="0"/>
              <a:t>界面，设置过滤条件可查询固定资产生成的凭证。</a:t>
            </a:r>
            <a:endParaRPr lang="en-US" altLang="zh-CN" sz="1800" dirty="0" smtClean="0"/>
          </a:p>
          <a:p>
            <a:pPr lvl="2"/>
            <a:r>
              <a:rPr lang="zh-CN" altLang="en-US" sz="1800" dirty="0" smtClean="0"/>
              <a:t>在</a:t>
            </a:r>
            <a:r>
              <a:rPr lang="en-US" altLang="zh-CN" sz="1800" dirty="0" smtClean="0"/>
              <a:t>【</a:t>
            </a:r>
            <a:r>
              <a:rPr lang="zh-CN" altLang="en-US" sz="1800" dirty="0" smtClean="0"/>
              <a:t>固定资产</a:t>
            </a:r>
            <a:r>
              <a:rPr lang="en-US" altLang="zh-CN" sz="1800" dirty="0" smtClean="0"/>
              <a:t>】-【</a:t>
            </a:r>
            <a:r>
              <a:rPr lang="zh-CN" altLang="en-US" sz="1800" dirty="0" smtClean="0"/>
              <a:t>固定资产凭证序时簿</a:t>
            </a:r>
            <a:r>
              <a:rPr lang="en-US" altLang="zh-CN" sz="1800" dirty="0" smtClean="0"/>
              <a:t>】</a:t>
            </a:r>
            <a:r>
              <a:rPr lang="zh-CN" altLang="en-US" sz="1800" dirty="0" smtClean="0"/>
              <a:t>界面，也可查询固定资产生成的凭证</a:t>
            </a:r>
            <a:endParaRPr lang="en-US" altLang="zh-CN" sz="1800" dirty="0" smtClean="0"/>
          </a:p>
          <a:p>
            <a:pPr lvl="1"/>
            <a:r>
              <a:rPr lang="zh-CN" altLang="en-US" sz="2000" dirty="0" smtClean="0"/>
              <a:t>凭证删除</a:t>
            </a:r>
            <a:endParaRPr lang="en-US" altLang="zh-CN" sz="2000" dirty="0" smtClean="0"/>
          </a:p>
          <a:p>
            <a:pPr lvl="2"/>
            <a:r>
              <a:rPr lang="zh-CN" altLang="en-US" sz="1800" dirty="0" smtClean="0"/>
              <a:t>在</a:t>
            </a:r>
            <a:r>
              <a:rPr lang="en-US" altLang="zh-CN" sz="1800" dirty="0" smtClean="0"/>
              <a:t>【</a:t>
            </a:r>
            <a:r>
              <a:rPr lang="zh-CN" altLang="en-US" sz="1800" dirty="0" smtClean="0"/>
              <a:t>固定资产</a:t>
            </a:r>
            <a:r>
              <a:rPr lang="en-US" altLang="zh-CN" sz="1800" dirty="0" smtClean="0"/>
              <a:t>】-【</a:t>
            </a:r>
            <a:r>
              <a:rPr lang="zh-CN" altLang="en-US" sz="1800" dirty="0" smtClean="0"/>
              <a:t>固定资产凭证序时簿</a:t>
            </a:r>
            <a:r>
              <a:rPr lang="en-US" altLang="zh-CN" sz="1800" dirty="0" smtClean="0"/>
              <a:t>】</a:t>
            </a:r>
            <a:r>
              <a:rPr lang="zh-CN" altLang="en-US" sz="1800" dirty="0" smtClean="0"/>
              <a:t>界面中删除固定资产凭证</a:t>
            </a:r>
            <a:endParaRPr lang="en-US" altLang="zh-CN" sz="1800" dirty="0" smtClean="0"/>
          </a:p>
        </p:txBody>
      </p:sp>
      <p:sp>
        <p:nvSpPr>
          <p:cNvPr id="4813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pic>
        <p:nvPicPr>
          <p:cNvPr id="1026" name="Picture 2"/>
          <p:cNvPicPr>
            <a:picLocks noChangeAspect="1" noChangeArrowheads="1"/>
          </p:cNvPicPr>
          <p:nvPr/>
        </p:nvPicPr>
        <p:blipFill>
          <a:blip r:embed="rId2" cstate="print"/>
          <a:srcRect/>
          <a:stretch>
            <a:fillRect/>
          </a:stretch>
        </p:blipFill>
        <p:spPr bwMode="auto">
          <a:xfrm>
            <a:off x="2483768" y="1052736"/>
            <a:ext cx="4752528" cy="2448272"/>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a:stretch>
            <a:fillRect/>
          </a:stretch>
        </p:blipFill>
        <p:spPr bwMode="auto">
          <a:xfrm>
            <a:off x="1619672" y="1196752"/>
            <a:ext cx="5751165" cy="3050654"/>
          </a:xfrm>
          <a:prstGeom prst="rect">
            <a:avLst/>
          </a:prstGeom>
          <a:noFill/>
          <a:ln w="9525">
            <a:noFill/>
            <a:miter lim="800000"/>
            <a:headEnd/>
            <a:tailEnd/>
          </a:ln>
        </p:spPr>
      </p:pic>
      <p:pic>
        <p:nvPicPr>
          <p:cNvPr id="1029" name="Picture 5"/>
          <p:cNvPicPr>
            <a:picLocks noChangeAspect="1" noChangeArrowheads="1"/>
          </p:cNvPicPr>
          <p:nvPr/>
        </p:nvPicPr>
        <p:blipFill>
          <a:blip r:embed="rId4" cstate="print"/>
          <a:srcRect/>
          <a:stretch>
            <a:fillRect/>
          </a:stretch>
        </p:blipFill>
        <p:spPr bwMode="auto">
          <a:xfrm>
            <a:off x="1259632" y="3284984"/>
            <a:ext cx="6134100" cy="1266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blinds(horizontal)">
                                      <p:cBhvr>
                                        <p:cTn id="7" dur="500"/>
                                        <p:tgtEl>
                                          <p:spTgt spid="10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029"/>
                                        </p:tgtEl>
                                      </p:cBhvr>
                                    </p:animEffect>
                                    <p:set>
                                      <p:cBhvr>
                                        <p:cTn id="12" dur="1" fill="hold">
                                          <p:stCondLst>
                                            <p:cond delay="499"/>
                                          </p:stCondLst>
                                        </p:cTn>
                                        <p:tgtEl>
                                          <p:spTgt spid="1029"/>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linds(horizontal)">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linds(horizontal)">
                                      <p:cBhvr>
                                        <p:cTn id="2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凭证管理</a:t>
            </a:r>
            <a:endParaRPr lang="en-US" altLang="zh-CN" sz="2600" dirty="0" smtClean="0"/>
          </a:p>
          <a:p>
            <a:pPr lvl="1"/>
            <a:r>
              <a:rPr lang="zh-CN" altLang="en-US" sz="2000" dirty="0" smtClean="0"/>
              <a:t>生成凭证的科目来源：</a:t>
            </a:r>
            <a:endParaRPr lang="en-US" altLang="zh-CN" sz="2000" dirty="0" smtClean="0"/>
          </a:p>
          <a:p>
            <a:pPr lvl="2"/>
            <a:r>
              <a:rPr lang="zh-CN" altLang="zh-CN" sz="1800" dirty="0" smtClean="0"/>
              <a:t>固定资产科目和累计折旧科目来源于具体卡片上的科目信息，减值准备科目来源于“基础资料</a:t>
            </a:r>
            <a:r>
              <a:rPr lang="en-US" altLang="zh-CN" sz="1800" dirty="0" smtClean="0"/>
              <a:t>-</a:t>
            </a:r>
            <a:r>
              <a:rPr lang="zh-CN" altLang="zh-CN" sz="1800" dirty="0" smtClean="0"/>
              <a:t>卡片类别管理”中的科目信息。对方科目一般取的是“基础资料</a:t>
            </a:r>
            <a:r>
              <a:rPr lang="en-US" altLang="zh-CN" sz="1800" dirty="0" smtClean="0"/>
              <a:t>-</a:t>
            </a:r>
            <a:r>
              <a:rPr lang="zh-CN" altLang="zh-CN" sz="1800" dirty="0" smtClean="0"/>
              <a:t>变动方式类别”中的信息</a:t>
            </a:r>
            <a:r>
              <a:rPr lang="zh-CN" altLang="en-US" sz="1800" dirty="0" smtClean="0"/>
              <a:t>。</a:t>
            </a:r>
            <a:endParaRPr lang="en-US" altLang="zh-CN" sz="1800" dirty="0" smtClean="0"/>
          </a:p>
          <a:p>
            <a:pPr lvl="2"/>
            <a:r>
              <a:rPr lang="zh-CN" altLang="zh-CN" sz="1800" dirty="0" smtClean="0"/>
              <a:t>如果是清理、减值准备业务，</a:t>
            </a:r>
            <a:r>
              <a:rPr lang="zh-CN" altLang="en-US" sz="1800" dirty="0" smtClean="0"/>
              <a:t>需注意维护凭证选项设置中的科目信息。</a:t>
            </a:r>
            <a:r>
              <a:rPr lang="zh-CN" altLang="zh-CN" sz="1800" dirty="0" smtClean="0"/>
              <a:t>计提减值准备生成凭证时，对方科目优先取此处设置的科目信息，如果这里没有维护才去取变动方式类别中的的科目信息。</a:t>
            </a:r>
            <a:endParaRPr lang="en-US" altLang="zh-CN" sz="1800" dirty="0" smtClean="0"/>
          </a:p>
        </p:txBody>
      </p:sp>
      <p:sp>
        <p:nvSpPr>
          <p:cNvPr id="4915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pic>
        <p:nvPicPr>
          <p:cNvPr id="2050" name="Picture 2"/>
          <p:cNvPicPr>
            <a:picLocks noChangeAspect="1" noChangeArrowheads="1"/>
          </p:cNvPicPr>
          <p:nvPr/>
        </p:nvPicPr>
        <p:blipFill>
          <a:blip r:embed="rId2" cstate="print"/>
          <a:srcRect/>
          <a:stretch>
            <a:fillRect/>
          </a:stretch>
        </p:blipFill>
        <p:spPr bwMode="auto">
          <a:xfrm>
            <a:off x="1115616" y="3140968"/>
            <a:ext cx="4032448" cy="3024336"/>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851920" y="3212976"/>
            <a:ext cx="4464496" cy="297790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linds(horizontal)">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normAutofit/>
          </a:bodyPr>
          <a:lstStyle/>
          <a:p>
            <a:pPr>
              <a:defRPr/>
            </a:pPr>
            <a:r>
              <a:rPr lang="zh-CN" altLang="en-US" sz="2600" dirty="0" smtClean="0">
                <a:solidFill>
                  <a:schemeClr val="bg1">
                    <a:lumMod val="50000"/>
                  </a:schemeClr>
                </a:solidFill>
              </a:rPr>
              <a:t>卡片新增</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卡片变动</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卡片计提减值准备</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卡片清理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卡片拆分</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凭证管理</a:t>
            </a:r>
            <a:endParaRPr lang="en-US" altLang="zh-CN" sz="2600" dirty="0" smtClean="0">
              <a:solidFill>
                <a:schemeClr val="bg1">
                  <a:lumMod val="50000"/>
                </a:schemeClr>
              </a:solidFill>
            </a:endParaRPr>
          </a:p>
          <a:p>
            <a:pPr>
              <a:defRPr/>
            </a:pPr>
            <a:r>
              <a:rPr lang="zh-CN" altLang="en-US" sz="2600" b="1" dirty="0" smtClean="0"/>
              <a:t>报表查询</a:t>
            </a:r>
          </a:p>
        </p:txBody>
      </p:sp>
      <p:sp>
        <p:nvSpPr>
          <p:cNvPr id="5017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内容占位符 2"/>
          <p:cNvSpPr>
            <a:spLocks noGrp="1"/>
          </p:cNvSpPr>
          <p:nvPr>
            <p:ph idx="1"/>
          </p:nvPr>
        </p:nvSpPr>
        <p:spPr bwMode="auto">
          <a:xfrm>
            <a:off x="395288" y="908050"/>
            <a:ext cx="3962400" cy="5400675"/>
          </a:xfrm>
          <a:noFill/>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r>
              <a:rPr lang="zh-CN" altLang="en-US" sz="2800" dirty="0" smtClean="0"/>
              <a:t>报表查询</a:t>
            </a:r>
            <a:endParaRPr lang="en-US" altLang="zh-CN" sz="2800" dirty="0" smtClean="0"/>
          </a:p>
          <a:p>
            <a:pPr lvl="1"/>
            <a:r>
              <a:rPr lang="zh-CN" altLang="en-US" sz="2200" dirty="0" smtClean="0"/>
              <a:t>管理报表：</a:t>
            </a:r>
            <a:endParaRPr lang="en-US" altLang="zh-CN" sz="2200" dirty="0" smtClean="0"/>
          </a:p>
          <a:p>
            <a:pPr lvl="2"/>
            <a:r>
              <a:rPr lang="zh-CN" altLang="en-US" sz="1800" dirty="0" smtClean="0"/>
              <a:t>固定资产变动情况表</a:t>
            </a:r>
            <a:endParaRPr lang="en-US" altLang="zh-CN" sz="1800" dirty="0" smtClean="0"/>
          </a:p>
          <a:p>
            <a:pPr lvl="2"/>
            <a:r>
              <a:rPr lang="zh-CN" altLang="en-US" sz="1800" dirty="0" smtClean="0"/>
              <a:t>折旧费用分配表</a:t>
            </a:r>
            <a:endParaRPr lang="en-US" altLang="zh-CN" sz="1800" dirty="0" smtClean="0"/>
          </a:p>
          <a:p>
            <a:pPr lvl="2"/>
            <a:r>
              <a:rPr lang="zh-CN" altLang="en-US" sz="1800" dirty="0" smtClean="0"/>
              <a:t>固定资产明细账（常用）</a:t>
            </a:r>
            <a:endParaRPr lang="en-US" altLang="zh-CN" sz="1800" dirty="0" smtClean="0"/>
          </a:p>
          <a:p>
            <a:pPr lvl="2"/>
            <a:r>
              <a:rPr lang="zh-CN" altLang="en-US" sz="1800" smtClean="0"/>
              <a:t>固定资产折旧</a:t>
            </a:r>
            <a:r>
              <a:rPr lang="zh-CN" altLang="en-US" sz="1800" dirty="0" smtClean="0"/>
              <a:t>明细表（常用）</a:t>
            </a:r>
            <a:endParaRPr lang="en-US" altLang="zh-CN" sz="1800" dirty="0" smtClean="0"/>
          </a:p>
          <a:p>
            <a:pPr lvl="2"/>
            <a:r>
              <a:rPr lang="zh-CN" altLang="en-US" sz="1800" dirty="0" smtClean="0"/>
              <a:t>折旧汇总表</a:t>
            </a:r>
            <a:endParaRPr lang="en-US" altLang="zh-CN" sz="1800" dirty="0" smtClean="0"/>
          </a:p>
          <a:p>
            <a:pPr lvl="2"/>
            <a:r>
              <a:rPr lang="zh-CN" altLang="en-US" sz="1800" dirty="0" smtClean="0"/>
              <a:t>固定资产构成分析表</a:t>
            </a:r>
            <a:endParaRPr lang="en-US" altLang="zh-CN" sz="1800" dirty="0" smtClean="0"/>
          </a:p>
          <a:p>
            <a:pPr lvl="2"/>
            <a:r>
              <a:rPr lang="zh-CN" altLang="en-US" sz="1800" dirty="0" smtClean="0"/>
              <a:t>变动历史记录表</a:t>
            </a:r>
            <a:endParaRPr lang="en-US" altLang="zh-CN" sz="1800" dirty="0" smtClean="0"/>
          </a:p>
          <a:p>
            <a:pPr lvl="1"/>
            <a:r>
              <a:rPr lang="zh-CN" altLang="en-US" sz="2200" dirty="0" smtClean="0"/>
              <a:t>统计报表：</a:t>
            </a:r>
            <a:endParaRPr lang="en-US" altLang="zh-CN" sz="2200" dirty="0" smtClean="0"/>
          </a:p>
          <a:p>
            <a:pPr lvl="2">
              <a:spcAft>
                <a:spcPct val="20000"/>
              </a:spcAft>
              <a:buClr>
                <a:srgbClr val="002060"/>
              </a:buClr>
              <a:defRPr/>
            </a:pPr>
            <a:r>
              <a:rPr lang="zh-CN" altLang="en-US" sz="1800" dirty="0" smtClean="0"/>
              <a:t>资产清单（常用）</a:t>
            </a:r>
            <a:endParaRPr lang="en-US" altLang="zh-CN" sz="1800" dirty="0" smtClean="0"/>
          </a:p>
          <a:p>
            <a:pPr lvl="2">
              <a:spcAft>
                <a:spcPct val="20000"/>
              </a:spcAft>
              <a:buClr>
                <a:srgbClr val="002060"/>
              </a:buClr>
              <a:defRPr/>
            </a:pPr>
            <a:r>
              <a:rPr lang="zh-CN" altLang="en-US" sz="1800" dirty="0" smtClean="0"/>
              <a:t>固定资产价值变动表</a:t>
            </a:r>
            <a:endParaRPr lang="en-US" altLang="zh-CN" sz="1800" dirty="0" smtClean="0"/>
          </a:p>
          <a:p>
            <a:pPr lvl="2">
              <a:spcAft>
                <a:spcPct val="20000"/>
              </a:spcAft>
              <a:buClr>
                <a:srgbClr val="002060"/>
              </a:buClr>
              <a:defRPr/>
            </a:pPr>
            <a:r>
              <a:rPr lang="zh-CN" altLang="en-US" sz="1800" dirty="0" smtClean="0"/>
              <a:t>数量统计表</a:t>
            </a:r>
            <a:endParaRPr lang="en-US" altLang="zh-CN" sz="1800" dirty="0" smtClean="0"/>
          </a:p>
          <a:p>
            <a:pPr lvl="2">
              <a:spcAft>
                <a:spcPct val="20000"/>
              </a:spcAft>
              <a:buClr>
                <a:srgbClr val="002060"/>
              </a:buClr>
              <a:defRPr/>
            </a:pPr>
            <a:r>
              <a:rPr lang="zh-CN" altLang="en-US" sz="1800" dirty="0" smtClean="0"/>
              <a:t>到期提示表</a:t>
            </a:r>
            <a:endParaRPr lang="en-US" altLang="zh-CN" sz="1800" dirty="0" smtClean="0"/>
          </a:p>
          <a:p>
            <a:pPr lvl="2">
              <a:spcAft>
                <a:spcPct val="20000"/>
              </a:spcAft>
              <a:buClr>
                <a:srgbClr val="002060"/>
              </a:buClr>
              <a:defRPr/>
            </a:pPr>
            <a:r>
              <a:rPr lang="zh-CN" altLang="en-US" sz="1800" dirty="0" smtClean="0"/>
              <a:t>处理情况表</a:t>
            </a:r>
            <a:endParaRPr lang="en-US" altLang="zh-CN" sz="1800" dirty="0" smtClean="0"/>
          </a:p>
          <a:p>
            <a:pPr lvl="2">
              <a:spcAft>
                <a:spcPct val="20000"/>
              </a:spcAft>
              <a:buClr>
                <a:srgbClr val="002060"/>
              </a:buClr>
              <a:defRPr/>
            </a:pPr>
            <a:r>
              <a:rPr lang="zh-CN" altLang="en-US" sz="1800" dirty="0" smtClean="0"/>
              <a:t>附属设备明细表</a:t>
            </a:r>
            <a:endParaRPr lang="en-US" altLang="zh-CN" sz="1800" dirty="0" smtClean="0"/>
          </a:p>
          <a:p>
            <a:endParaRPr lang="en-US" altLang="zh-CN" dirty="0" smtClean="0"/>
          </a:p>
        </p:txBody>
      </p:sp>
      <p:sp>
        <p:nvSpPr>
          <p:cNvPr id="5120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日常业务处理</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工作量管理</a:t>
            </a:r>
            <a:endParaRPr lang="en-US" altLang="zh-CN" sz="2600" dirty="0" smtClean="0"/>
          </a:p>
          <a:p>
            <a:r>
              <a:rPr lang="zh-CN" altLang="en-US" sz="2600" dirty="0" smtClean="0"/>
              <a:t>计提折旧</a:t>
            </a:r>
            <a:endParaRPr lang="en-US" altLang="zh-CN" sz="2600" dirty="0" smtClean="0"/>
          </a:p>
          <a:p>
            <a:r>
              <a:rPr lang="zh-CN" altLang="en-US" sz="2600" dirty="0" smtClean="0"/>
              <a:t>与总账对账</a:t>
            </a:r>
            <a:endParaRPr lang="en-US" altLang="zh-CN" sz="2600" dirty="0" smtClean="0"/>
          </a:p>
          <a:p>
            <a:pPr>
              <a:buNone/>
            </a:pPr>
            <a:endParaRPr lang="zh-CN" altLang="en-US" dirty="0" smtClean="0"/>
          </a:p>
        </p:txBody>
      </p:sp>
      <p:sp>
        <p:nvSpPr>
          <p:cNvPr id="5222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期末处理</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工作量管理</a:t>
            </a:r>
            <a:endParaRPr lang="en-US" altLang="zh-CN" sz="2600" dirty="0" smtClean="0"/>
          </a:p>
          <a:p>
            <a:pPr lvl="1"/>
            <a:r>
              <a:rPr lang="zh-CN" altLang="en-US" sz="2000" dirty="0" smtClean="0"/>
              <a:t>如果企业存在以工作量法计提折旧的卡片，在计提折旧之前必须到工作量管理中维护这些资产的“本期工作量”的数据，否则系统不对这些卡片计提折旧。</a:t>
            </a:r>
            <a:endParaRPr lang="en-US" altLang="zh-CN" sz="2000" dirty="0" smtClean="0"/>
          </a:p>
          <a:p>
            <a:pPr lvl="1"/>
            <a:r>
              <a:rPr lang="zh-CN" altLang="en-US" sz="2000" dirty="0" smtClean="0"/>
              <a:t>在工作量管理界面，“本期工作量”需手工录入，“工作总量”</a:t>
            </a:r>
            <a:r>
              <a:rPr lang="zh-CN" altLang="zh-CN" sz="2000" dirty="0" smtClean="0"/>
              <a:t>来源于固定资产卡片上“预计工作量”的数据； “累计工作总量”是各期已录入的实际工作量之和，但不包括当期工作量；剩余工作量</a:t>
            </a:r>
            <a:r>
              <a:rPr lang="en-US" altLang="zh-CN" sz="2000" dirty="0" smtClean="0"/>
              <a:t>=</a:t>
            </a:r>
            <a:r>
              <a:rPr lang="zh-CN" altLang="zh-CN" sz="2000" dirty="0" smtClean="0"/>
              <a:t>工作总量</a:t>
            </a:r>
            <a:r>
              <a:rPr lang="en-US" altLang="zh-CN" sz="2000" dirty="0" smtClean="0"/>
              <a:t>-</a:t>
            </a:r>
            <a:r>
              <a:rPr lang="zh-CN" altLang="zh-CN" sz="2000" dirty="0" smtClean="0"/>
              <a:t>累计工作总量</a:t>
            </a:r>
            <a:r>
              <a:rPr lang="en-US" altLang="zh-CN" sz="2000" dirty="0" smtClean="0"/>
              <a:t>-</a:t>
            </a:r>
            <a:r>
              <a:rPr lang="zh-CN" altLang="zh-CN" sz="2000" dirty="0" smtClean="0"/>
              <a:t>本期工作量。</a:t>
            </a:r>
            <a:endParaRPr lang="en-US" altLang="zh-CN" sz="2000" dirty="0" smtClean="0"/>
          </a:p>
        </p:txBody>
      </p:sp>
      <p:sp>
        <p:nvSpPr>
          <p:cNvPr id="5325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期末处理</a:t>
            </a:r>
          </a:p>
        </p:txBody>
      </p:sp>
      <p:grpSp>
        <p:nvGrpSpPr>
          <p:cNvPr id="53252" name="组合 6"/>
          <p:cNvGrpSpPr>
            <a:grpSpLocks/>
          </p:cNvGrpSpPr>
          <p:nvPr/>
        </p:nvGrpSpPr>
        <p:grpSpPr bwMode="auto">
          <a:xfrm>
            <a:off x="1428728" y="3786190"/>
            <a:ext cx="6500813" cy="2336800"/>
            <a:chOff x="1693326" y="3989587"/>
            <a:chExt cx="6500858" cy="2337020"/>
          </a:xfrm>
        </p:grpSpPr>
        <p:pic>
          <p:nvPicPr>
            <p:cNvPr id="53253" name="Picture 2" descr="C:\Users\ADMINI~1\AppData\Local\Temp\VMwareDnD\000011b6\1.png"/>
            <p:cNvPicPr>
              <a:picLocks noChangeAspect="1" noChangeArrowheads="1"/>
            </p:cNvPicPr>
            <p:nvPr/>
          </p:nvPicPr>
          <p:blipFill>
            <a:blip r:embed="rId2" cstate="print"/>
            <a:srcRect/>
            <a:stretch>
              <a:fillRect/>
            </a:stretch>
          </p:blipFill>
          <p:spPr bwMode="auto">
            <a:xfrm>
              <a:off x="1693326" y="3989587"/>
              <a:ext cx="6500858" cy="2337020"/>
            </a:xfrm>
            <a:prstGeom prst="rect">
              <a:avLst/>
            </a:prstGeom>
            <a:noFill/>
            <a:ln w="9525">
              <a:noFill/>
              <a:miter lim="800000"/>
              <a:headEnd/>
              <a:tailEnd/>
            </a:ln>
          </p:spPr>
        </p:pic>
        <p:sp>
          <p:nvSpPr>
            <p:cNvPr id="5" name="矩形 4"/>
            <p:cNvSpPr/>
            <p:nvPr/>
          </p:nvSpPr>
          <p:spPr>
            <a:xfrm>
              <a:off x="5130288" y="5143809"/>
              <a:ext cx="714380" cy="2857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800" dirty="0">
                <a:solidFill>
                  <a:schemeClr val="tx1"/>
                </a:solidFill>
              </a:endParaRPr>
            </a:p>
          </p:txBody>
        </p:sp>
      </p:gr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计提折旧</a:t>
            </a:r>
            <a:endParaRPr lang="en-US" altLang="zh-CN" sz="2600" dirty="0" smtClean="0"/>
          </a:p>
          <a:p>
            <a:pPr lvl="1"/>
            <a:r>
              <a:rPr lang="zh-CN" altLang="en-US" sz="2000" dirty="0" smtClean="0"/>
              <a:t>如</a:t>
            </a:r>
            <a:r>
              <a:rPr lang="zh-CN" altLang="zh-CN" sz="2000" dirty="0" smtClean="0"/>
              <a:t>固定资产折旧凭证已过账，当期不允许再增加或修改固定资产卡片</a:t>
            </a:r>
            <a:endParaRPr lang="zh-CN" altLang="en-US" sz="2000" dirty="0" smtClean="0"/>
          </a:p>
          <a:p>
            <a:pPr lvl="1"/>
            <a:r>
              <a:rPr lang="zh-CN" altLang="en-US" sz="2000" dirty="0" smtClean="0"/>
              <a:t>如计提折旧后，新增、变动固定资产卡片，系统需重新计提折旧，否则结账时会提示本期还未计提折旧，不能结账。</a:t>
            </a:r>
            <a:endParaRPr lang="en-US" altLang="zh-CN" sz="2000" dirty="0" smtClean="0"/>
          </a:p>
          <a:p>
            <a:pPr lvl="1"/>
            <a:r>
              <a:rPr lang="zh-CN" altLang="en-US" sz="2000" dirty="0" smtClean="0"/>
              <a:t>重提折旧时系统会自动覆盖之前生成的折旧凭证，但前提是之前的折旧凭证处于可修改状态，即未审核未过账等。</a:t>
            </a:r>
            <a:endParaRPr lang="en-US" altLang="zh-CN" sz="2000" dirty="0" smtClean="0"/>
          </a:p>
        </p:txBody>
      </p:sp>
      <p:sp>
        <p:nvSpPr>
          <p:cNvPr id="54274"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期末处理</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固定资产与总账对账</a:t>
            </a:r>
            <a:endParaRPr lang="en-US" altLang="zh-CN" sz="2600" dirty="0" smtClean="0"/>
          </a:p>
          <a:p>
            <a:pPr lvl="1"/>
            <a:r>
              <a:rPr lang="zh-CN" altLang="en-US" sz="2000" dirty="0" smtClean="0"/>
              <a:t>设置对账方案</a:t>
            </a:r>
            <a:endParaRPr lang="en-US" altLang="zh-CN" sz="2000" dirty="0" smtClean="0"/>
          </a:p>
          <a:p>
            <a:pPr lvl="2"/>
            <a:r>
              <a:rPr lang="zh-CN" altLang="en-US" sz="1800" dirty="0" smtClean="0"/>
              <a:t> 可以设置固定资产系统的原值、累计折旧、减值准备所对应的总账系统的科目，科目设置完成后，保存为一种方案，如果有多种对账方案可以设一种默认的对账方案。</a:t>
            </a:r>
          </a:p>
          <a:p>
            <a:pPr lvl="1"/>
            <a:endParaRPr lang="en-US" altLang="zh-CN" dirty="0" smtClean="0"/>
          </a:p>
        </p:txBody>
      </p:sp>
      <p:sp>
        <p:nvSpPr>
          <p:cNvPr id="5632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期末处理</a:t>
            </a:r>
          </a:p>
        </p:txBody>
      </p:sp>
      <p:pic>
        <p:nvPicPr>
          <p:cNvPr id="3074" name="Picture 2"/>
          <p:cNvPicPr>
            <a:picLocks noChangeAspect="1" noChangeArrowheads="1"/>
          </p:cNvPicPr>
          <p:nvPr/>
        </p:nvPicPr>
        <p:blipFill>
          <a:blip r:embed="rId2" cstate="print"/>
          <a:srcRect/>
          <a:stretch>
            <a:fillRect/>
          </a:stretch>
        </p:blipFill>
        <p:spPr bwMode="auto">
          <a:xfrm>
            <a:off x="1187624" y="2708920"/>
            <a:ext cx="6162675" cy="26479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a:bodyPr>
          <a:lstStyle/>
          <a:p>
            <a:pPr>
              <a:defRPr/>
            </a:pPr>
            <a:r>
              <a:rPr lang="zh-CN" altLang="en-US" sz="2600" b="1" dirty="0" smtClean="0"/>
              <a:t>基础资料设置</a:t>
            </a:r>
            <a:endParaRPr lang="en-US" altLang="zh-CN" sz="2600" b="1" dirty="0" smtClean="0"/>
          </a:p>
          <a:p>
            <a:pPr>
              <a:defRPr/>
            </a:pPr>
            <a:r>
              <a:rPr lang="zh-CN" altLang="en-US" sz="2600" dirty="0" smtClean="0">
                <a:solidFill>
                  <a:schemeClr val="bg1">
                    <a:lumMod val="50000"/>
                  </a:schemeClr>
                </a:solidFill>
              </a:rPr>
              <a:t>初始卡片录入</a:t>
            </a:r>
            <a:endParaRPr lang="en-US" altLang="zh-CN" sz="2600" dirty="0" smtClean="0">
              <a:solidFill>
                <a:schemeClr val="bg1">
                  <a:lumMod val="50000"/>
                </a:schemeClr>
              </a:solidFill>
            </a:endParaRPr>
          </a:p>
          <a:p>
            <a:pPr>
              <a:defRPr/>
            </a:pPr>
            <a:r>
              <a:rPr lang="zh-CN" altLang="en-US" sz="2600" dirty="0" smtClean="0">
                <a:solidFill>
                  <a:schemeClr val="bg1">
                    <a:lumMod val="50000"/>
                  </a:schemeClr>
                </a:solidFill>
              </a:rPr>
              <a:t>结束初始化</a:t>
            </a:r>
            <a:endParaRPr lang="zh-CN" altLang="en-US" sz="2600" dirty="0">
              <a:solidFill>
                <a:schemeClr val="bg1">
                  <a:lumMod val="50000"/>
                </a:schemeClr>
              </a:solidFill>
            </a:endParaRPr>
          </a:p>
        </p:txBody>
      </p:sp>
      <p:sp>
        <p:nvSpPr>
          <p:cNvPr id="921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85800" y="1916113"/>
            <a:ext cx="7772400" cy="1223962"/>
          </a:xfrm>
        </p:spPr>
        <p:txBody>
          <a:bodyPr/>
          <a:lstStyle/>
          <a:p>
            <a:pPr eaLnBrk="1" hangingPunct="1"/>
            <a:r>
              <a:rPr lang="zh-CN" altLang="en-US" smtClean="0"/>
              <a:t>感谢观看</a:t>
            </a:r>
          </a:p>
        </p:txBody>
      </p:sp>
      <p:sp>
        <p:nvSpPr>
          <p:cNvPr id="14341" name="Text Box 5"/>
          <p:cNvSpPr txBox="1">
            <a:spLocks noChangeArrowheads="1"/>
          </p:cNvSpPr>
          <p:nvPr/>
        </p:nvSpPr>
        <p:spPr bwMode="auto">
          <a:xfrm>
            <a:off x="2514600" y="2852738"/>
            <a:ext cx="4111625" cy="304800"/>
          </a:xfrm>
          <a:prstGeom prst="rect">
            <a:avLst/>
          </a:prstGeom>
          <a:noFill/>
          <a:ln w="9525">
            <a:noFill/>
            <a:miter lim="800000"/>
            <a:headEnd/>
            <a:tailEnd/>
          </a:ln>
        </p:spPr>
        <p:txBody>
          <a:bodyPr>
            <a:spAutoFit/>
          </a:bodyPr>
          <a:lstStyle/>
          <a:p>
            <a:pPr algn="ctr">
              <a:spcBef>
                <a:spcPct val="50000"/>
              </a:spcBef>
            </a:pPr>
            <a:r>
              <a:rPr lang="zh-CN" altLang="zh-CN" sz="1400" b="1">
                <a:solidFill>
                  <a:srgbClr val="808080"/>
                </a:solidFill>
                <a:latin typeface="Arial" charset="0"/>
              </a:rPr>
              <a:t>金蝶软件（中国）有限公司</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341"/>
                                        </p:tgtEl>
                                        <p:attrNameLst>
                                          <p:attrName>style.visibility</p:attrName>
                                        </p:attrNameLst>
                                      </p:cBhvr>
                                      <p:to>
                                        <p:strVal val="visible"/>
                                      </p:to>
                                    </p:set>
                                    <p:animEffect transition="in" filter="wipe(up)">
                                      <p:cBhvr>
                                        <p:cTn id="7"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基础资料设置</a:t>
            </a:r>
            <a:endParaRPr lang="en-US" altLang="zh-CN" sz="2600" dirty="0" smtClean="0"/>
          </a:p>
          <a:p>
            <a:pPr lvl="1"/>
            <a:r>
              <a:rPr lang="zh-CN" altLang="en-US" sz="2000" dirty="0" smtClean="0"/>
              <a:t>资产类别</a:t>
            </a:r>
            <a:endParaRPr lang="en-US" altLang="zh-CN" sz="2000" dirty="0" smtClean="0"/>
          </a:p>
          <a:p>
            <a:pPr lvl="1"/>
            <a:r>
              <a:rPr lang="zh-CN" altLang="en-US" sz="2000" dirty="0" smtClean="0"/>
              <a:t>变动方式</a:t>
            </a:r>
            <a:endParaRPr lang="en-US" altLang="zh-CN" sz="2000" dirty="0" smtClean="0"/>
          </a:p>
          <a:p>
            <a:pPr lvl="1"/>
            <a:r>
              <a:rPr lang="zh-CN" altLang="en-US" sz="2000" dirty="0" smtClean="0"/>
              <a:t>使用状态</a:t>
            </a:r>
            <a:endParaRPr lang="en-US" altLang="zh-CN" sz="2000" dirty="0" smtClean="0"/>
          </a:p>
          <a:p>
            <a:pPr lvl="1"/>
            <a:r>
              <a:rPr lang="zh-CN" altLang="en-US" sz="2000" dirty="0" smtClean="0"/>
              <a:t>折旧方法定义</a:t>
            </a:r>
            <a:endParaRPr lang="en-US" altLang="zh-CN" sz="2000" dirty="0" smtClean="0"/>
          </a:p>
          <a:p>
            <a:pPr lvl="1"/>
            <a:r>
              <a:rPr lang="zh-CN" altLang="en-US" sz="2000" dirty="0" smtClean="0"/>
              <a:t>存放地点维护</a:t>
            </a:r>
            <a:endParaRPr lang="en-US" altLang="zh-CN" sz="2000" dirty="0" smtClean="0"/>
          </a:p>
        </p:txBody>
      </p:sp>
      <p:sp>
        <p:nvSpPr>
          <p:cNvPr id="10242"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基础资料设置</a:t>
            </a:r>
            <a:endParaRPr lang="en-US" altLang="zh-CN" sz="2600" dirty="0" smtClean="0"/>
          </a:p>
          <a:p>
            <a:pPr lvl="1"/>
            <a:r>
              <a:rPr lang="zh-CN" altLang="en-US" sz="2000" dirty="0" smtClean="0"/>
              <a:t>卡片类别管理</a:t>
            </a:r>
            <a:endParaRPr lang="en-US" altLang="zh-CN" sz="2000" dirty="0" smtClean="0"/>
          </a:p>
        </p:txBody>
      </p:sp>
      <p:sp>
        <p:nvSpPr>
          <p:cNvPr id="14338"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sp>
        <p:nvSpPr>
          <p:cNvPr id="5" name="矩形 4"/>
          <p:cNvSpPr/>
          <p:nvPr/>
        </p:nvSpPr>
        <p:spPr>
          <a:xfrm>
            <a:off x="450283" y="2060849"/>
            <a:ext cx="2991248" cy="32403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nSpc>
                <a:spcPct val="120000"/>
              </a:lnSpc>
              <a:buFont typeface="Wingdings" pitchFamily="2" charset="2"/>
              <a:buChar char="Ø"/>
              <a:tabLst>
                <a:tab pos="177800" algn="l"/>
              </a:tabLst>
              <a:defRPr/>
            </a:pPr>
            <a:r>
              <a:rPr lang="zh-CN" altLang="en-US" sz="1800" dirty="0">
                <a:solidFill>
                  <a:schemeClr val="tx1"/>
                </a:solidFill>
                <a:latin typeface="微软雅黑" pitchFamily="34" charset="-122"/>
                <a:ea typeface="微软雅黑" pitchFamily="34" charset="-122"/>
              </a:rPr>
              <a:t>卡片类别管理可帮助用户归类整理大量的固定资产数据</a:t>
            </a:r>
            <a:r>
              <a:rPr lang="zh-CN" altLang="en-US" sz="1800" dirty="0" smtClean="0">
                <a:solidFill>
                  <a:schemeClr val="tx1"/>
                </a:solidFill>
                <a:latin typeface="微软雅黑" pitchFamily="34" charset="-122"/>
                <a:ea typeface="微软雅黑" pitchFamily="34" charset="-122"/>
              </a:rPr>
              <a:t>；</a:t>
            </a:r>
            <a:endParaRPr lang="en-US" altLang="zh-CN" sz="1800" dirty="0" smtClean="0">
              <a:solidFill>
                <a:schemeClr val="tx1"/>
              </a:solidFill>
              <a:latin typeface="微软雅黑" pitchFamily="34" charset="-122"/>
              <a:ea typeface="微软雅黑" pitchFamily="34" charset="-122"/>
            </a:endParaRPr>
          </a:p>
          <a:p>
            <a:pPr marL="285750" indent="-285750">
              <a:lnSpc>
                <a:spcPct val="120000"/>
              </a:lnSpc>
              <a:buFont typeface="Wingdings" pitchFamily="2" charset="2"/>
              <a:buChar char="Ø"/>
              <a:tabLst>
                <a:tab pos="177800" algn="l"/>
              </a:tabLst>
              <a:defRPr/>
            </a:pPr>
            <a:r>
              <a:rPr lang="zh-CN" altLang="en-US" sz="1800" dirty="0" smtClean="0">
                <a:solidFill>
                  <a:schemeClr val="tx1"/>
                </a:solidFill>
                <a:latin typeface="微软雅黑" pitchFamily="34" charset="-122"/>
                <a:ea typeface="微软雅黑" pitchFamily="34" charset="-122"/>
              </a:rPr>
              <a:t>关于</a:t>
            </a:r>
            <a:r>
              <a:rPr lang="zh-CN" altLang="en-US" sz="1800" dirty="0">
                <a:solidFill>
                  <a:schemeClr val="tx1"/>
                </a:solidFill>
                <a:latin typeface="微软雅黑" pitchFamily="34" charset="-122"/>
                <a:ea typeface="微软雅黑" pitchFamily="34" charset="-122"/>
              </a:rPr>
              <a:t>折旧的三个互斥选项可控制使用状态能否影响折旧计提</a:t>
            </a:r>
            <a:r>
              <a:rPr lang="zh-CN" altLang="en-US" sz="1800" dirty="0" smtClean="0">
                <a:solidFill>
                  <a:schemeClr val="tx1"/>
                </a:solidFill>
                <a:latin typeface="微软雅黑" pitchFamily="34" charset="-122"/>
                <a:ea typeface="微软雅黑" pitchFamily="34" charset="-122"/>
              </a:rPr>
              <a:t>；</a:t>
            </a:r>
            <a:endParaRPr lang="en-US" altLang="zh-CN" sz="1800" dirty="0" smtClean="0">
              <a:solidFill>
                <a:schemeClr val="tx1"/>
              </a:solidFill>
              <a:latin typeface="微软雅黑" pitchFamily="34" charset="-122"/>
              <a:ea typeface="微软雅黑" pitchFamily="34" charset="-122"/>
            </a:endParaRPr>
          </a:p>
          <a:p>
            <a:pPr marL="285750" indent="-285750">
              <a:lnSpc>
                <a:spcPct val="120000"/>
              </a:lnSpc>
              <a:buFont typeface="Wingdings" pitchFamily="2" charset="2"/>
              <a:buChar char="Ø"/>
              <a:tabLst>
                <a:tab pos="177800" algn="l"/>
              </a:tabLst>
              <a:defRPr/>
            </a:pPr>
            <a:r>
              <a:rPr lang="zh-CN" altLang="en-US" sz="1800" dirty="0" smtClean="0">
                <a:solidFill>
                  <a:schemeClr val="tx1"/>
                </a:solidFill>
                <a:latin typeface="微软雅黑" pitchFamily="34" charset="-122"/>
                <a:ea typeface="微软雅黑" pitchFamily="34" charset="-122"/>
              </a:rPr>
              <a:t>录入了净残值率，在新增卡片时输入了原值会自动倒算净残值。</a:t>
            </a:r>
            <a:endParaRPr lang="zh-CN" altLang="en-US" sz="1800" dirty="0">
              <a:solidFill>
                <a:schemeClr val="tx1"/>
              </a:solidFill>
              <a:latin typeface="微软雅黑" pitchFamily="34" charset="-122"/>
              <a:ea typeface="微软雅黑" pitchFamily="34" charset="-122"/>
            </a:endParaRPr>
          </a:p>
        </p:txBody>
      </p:sp>
      <p:pic>
        <p:nvPicPr>
          <p:cNvPr id="1025" name="Picture 1" descr="C:\Users\Administrator\AppData\Roaming\Tencent\Users\239185427\QQ\WinTemp\RichOle\3R~X53[8`{8KL_2%3RZWEG2.jpg"/>
          <p:cNvPicPr>
            <a:picLocks noChangeAspect="1" noChangeArrowheads="1"/>
          </p:cNvPicPr>
          <p:nvPr/>
        </p:nvPicPr>
        <p:blipFill>
          <a:blip r:embed="rId2" cstate="print"/>
          <a:srcRect/>
          <a:stretch>
            <a:fillRect/>
          </a:stretch>
        </p:blipFill>
        <p:spPr bwMode="auto">
          <a:xfrm>
            <a:off x="3643306" y="928670"/>
            <a:ext cx="5286412" cy="5500726"/>
          </a:xfrm>
          <a:prstGeom prst="rect">
            <a:avLst/>
          </a:prstGeom>
          <a:noFill/>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内容占位符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zh-CN" altLang="en-US" sz="2600" dirty="0" smtClean="0"/>
              <a:t>基础资料设置</a:t>
            </a:r>
            <a:endParaRPr lang="en-US" altLang="zh-CN" sz="2600" dirty="0" smtClean="0"/>
          </a:p>
          <a:p>
            <a:pPr lvl="1"/>
            <a:r>
              <a:rPr lang="zh-CN" altLang="en-US" sz="2000" dirty="0" smtClean="0"/>
              <a:t>变动方式类别</a:t>
            </a:r>
            <a:endParaRPr lang="en-US" altLang="zh-CN" sz="2000" dirty="0" smtClean="0"/>
          </a:p>
          <a:p>
            <a:pPr lvl="1">
              <a:buFont typeface="Wingdings" pitchFamily="2" charset="2"/>
              <a:buNone/>
            </a:pPr>
            <a:endParaRPr lang="zh-CN" altLang="en-US" dirty="0" smtClean="0"/>
          </a:p>
        </p:txBody>
      </p:sp>
      <p:sp>
        <p:nvSpPr>
          <p:cNvPr id="11266"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11268" name="Picture 2" descr="C:\Users\Administrator\Desktop\1.png"/>
          <p:cNvPicPr>
            <a:picLocks noChangeAspect="1" noChangeArrowheads="1"/>
          </p:cNvPicPr>
          <p:nvPr/>
        </p:nvPicPr>
        <p:blipFill>
          <a:blip r:embed="rId2" cstate="print"/>
          <a:srcRect/>
          <a:stretch>
            <a:fillRect/>
          </a:stretch>
        </p:blipFill>
        <p:spPr bwMode="auto">
          <a:xfrm>
            <a:off x="2786063" y="2143125"/>
            <a:ext cx="5749925" cy="3571875"/>
          </a:xfrm>
          <a:prstGeom prst="rect">
            <a:avLst/>
          </a:prstGeom>
          <a:noFill/>
          <a:ln w="9525">
            <a:noFill/>
            <a:miter lim="800000"/>
            <a:headEnd/>
            <a:tailEnd/>
          </a:ln>
        </p:spPr>
      </p:pic>
      <p:sp>
        <p:nvSpPr>
          <p:cNvPr id="9" name="流程图: 过程 8"/>
          <p:cNvSpPr/>
          <p:nvPr/>
        </p:nvSpPr>
        <p:spPr>
          <a:xfrm>
            <a:off x="611560" y="2420888"/>
            <a:ext cx="1914550" cy="2448273"/>
          </a:xfrm>
          <a:prstGeom prst="flowChartProcess">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r>
              <a:rPr lang="zh-CN" altLang="zh-CN" sz="2000" dirty="0">
                <a:solidFill>
                  <a:schemeClr val="tx1"/>
                </a:solidFill>
                <a:latin typeface="微软雅黑" pitchFamily="34" charset="-122"/>
                <a:ea typeface="微软雅黑" pitchFamily="34" charset="-122"/>
              </a:rPr>
              <a:t>变动方式指固定资产发生新增、变动或减少的方式</a:t>
            </a:r>
            <a:r>
              <a:rPr lang="zh-CN" altLang="en-US" sz="2000" dirty="0">
                <a:solidFill>
                  <a:schemeClr val="tx1"/>
                </a:solidFill>
                <a:latin typeface="微软雅黑" pitchFamily="34" charset="-122"/>
                <a:ea typeface="微软雅黑" pitchFamily="34" charset="-122"/>
              </a:rPr>
              <a:t>，与生成凭证相关</a:t>
            </a:r>
            <a:endParaRPr lang="zh-CN" altLang="en-US" sz="2000" dirty="0">
              <a:latin typeface="微软雅黑" pitchFamily="34" charset="-122"/>
              <a:ea typeface="微软雅黑" pitchFamily="34" charset="-122"/>
            </a:endParaRPr>
          </a:p>
        </p:txBody>
      </p:sp>
      <p:pic>
        <p:nvPicPr>
          <p:cNvPr id="11269" name="Picture 5" descr="C:\Users\ADMINI~1\AppData\Local\Temp\VMwareDnD\00003492\1.png"/>
          <p:cNvPicPr>
            <a:picLocks noChangeAspect="1" noChangeArrowheads="1"/>
          </p:cNvPicPr>
          <p:nvPr/>
        </p:nvPicPr>
        <p:blipFill>
          <a:blip r:embed="rId3" cstate="print"/>
          <a:srcRect/>
          <a:stretch>
            <a:fillRect/>
          </a:stretch>
        </p:blipFill>
        <p:spPr bwMode="auto">
          <a:xfrm>
            <a:off x="3714750" y="3000375"/>
            <a:ext cx="4305300" cy="25336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ppt_x"/>
                                          </p:val>
                                        </p:tav>
                                        <p:tav tm="100000">
                                          <p:val>
                                            <p:strVal val="#ppt_x"/>
                                          </p:val>
                                        </p:tav>
                                      </p:tavLst>
                                    </p:anim>
                                    <p:anim calcmode="lin" valueType="num">
                                      <p:cBhvr additive="base">
                                        <p:cTn id="8"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内容占位符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pPr>
              <a:defRPr/>
            </a:pPr>
            <a:r>
              <a:rPr lang="zh-CN" altLang="en-US" sz="2600" dirty="0" smtClean="0"/>
              <a:t>基础资料设置</a:t>
            </a:r>
            <a:endParaRPr lang="en-US" altLang="zh-CN" sz="2600" dirty="0" smtClean="0"/>
          </a:p>
          <a:p>
            <a:pPr lvl="1">
              <a:defRPr/>
            </a:pPr>
            <a:r>
              <a:rPr lang="zh-CN" altLang="en-US" sz="2000" dirty="0" smtClean="0"/>
              <a:t>使用状态类别</a:t>
            </a:r>
            <a:endParaRPr lang="en-US" altLang="zh-CN" sz="2000" dirty="0" smtClean="0"/>
          </a:p>
          <a:p>
            <a:pPr lvl="1">
              <a:defRPr/>
            </a:pPr>
            <a:endParaRPr lang="en-US" altLang="zh-CN" dirty="0" smtClean="0"/>
          </a:p>
          <a:p>
            <a:pPr lvl="1">
              <a:defRPr/>
            </a:pPr>
            <a:endParaRPr lang="en-US" altLang="zh-CN" dirty="0" smtClean="0"/>
          </a:p>
          <a:p>
            <a:pPr lvl="1">
              <a:defRPr/>
            </a:pPr>
            <a:endParaRPr lang="en-US" altLang="zh-CN" dirty="0" smtClean="0"/>
          </a:p>
          <a:p>
            <a:pPr lvl="1">
              <a:defRPr/>
            </a:pPr>
            <a:endParaRPr lang="en-US" altLang="zh-CN" dirty="0" smtClean="0"/>
          </a:p>
          <a:p>
            <a:pPr lvl="1">
              <a:defRPr/>
            </a:pPr>
            <a:endParaRPr lang="en-US" altLang="zh-CN" dirty="0" smtClean="0"/>
          </a:p>
          <a:p>
            <a:pPr lvl="1">
              <a:defRPr/>
            </a:pPr>
            <a:endParaRPr lang="en-US" altLang="zh-CN" dirty="0" smtClean="0"/>
          </a:p>
          <a:p>
            <a:pPr lvl="1">
              <a:defRPr/>
            </a:pPr>
            <a:endParaRPr lang="en-US" altLang="zh-CN" dirty="0" smtClean="0"/>
          </a:p>
          <a:p>
            <a:pPr marL="438150" lvl="1" indent="6350">
              <a:buFont typeface="Wingdings" pitchFamily="2" charset="2"/>
              <a:buNone/>
              <a:tabLst>
                <a:tab pos="444500" algn="l"/>
                <a:tab pos="812800" algn="l"/>
              </a:tabLst>
              <a:defRPr/>
            </a:pPr>
            <a:r>
              <a:rPr lang="zh-CN" altLang="en-US" dirty="0" smtClean="0"/>
              <a:t>      </a:t>
            </a:r>
            <a:endParaRPr lang="en-US" altLang="zh-CN" sz="1800" dirty="0" smtClean="0"/>
          </a:p>
          <a:p>
            <a:pPr lvl="1">
              <a:buFont typeface="Wingdings" pitchFamily="2" charset="2"/>
              <a:buNone/>
              <a:defRPr/>
            </a:pPr>
            <a:r>
              <a:rPr lang="zh-CN" altLang="en-US" dirty="0" smtClean="0"/>
              <a:t>          </a:t>
            </a:r>
            <a:endParaRPr lang="en-US" altLang="zh-CN" dirty="0" smtClean="0"/>
          </a:p>
          <a:p>
            <a:pPr lvl="1">
              <a:defRPr/>
            </a:pPr>
            <a:endParaRPr lang="zh-CN" altLang="en-US" dirty="0" smtClean="0"/>
          </a:p>
        </p:txBody>
      </p:sp>
      <p:sp>
        <p:nvSpPr>
          <p:cNvPr id="12290" name="标题 1"/>
          <p:cNvSpPr>
            <a:spLocks noGrp="1"/>
          </p:cNvSpPr>
          <p:nvPr>
            <p:ph type="title"/>
          </p:nvPr>
        </p:nvSpPr>
        <p:spPr/>
        <p:txBody>
          <a:bodyPr>
            <a:normAutofit/>
          </a:bodyPr>
          <a:lstStyle/>
          <a:p>
            <a:r>
              <a:rPr lang="zh-CN" altLang="en-US" sz="3000" dirty="0" smtClean="0"/>
              <a:t>主要流程与功能</a:t>
            </a:r>
            <a:r>
              <a:rPr lang="en-US" altLang="zh-CN" sz="3000" dirty="0" smtClean="0"/>
              <a:t>—</a:t>
            </a:r>
            <a:r>
              <a:rPr lang="zh-CN" altLang="en-US" sz="3000" dirty="0" smtClean="0"/>
              <a:t>初始化</a:t>
            </a:r>
          </a:p>
        </p:txBody>
      </p:sp>
      <p:pic>
        <p:nvPicPr>
          <p:cNvPr id="12292" name="图片 3" descr="1.png"/>
          <p:cNvPicPr>
            <a:picLocks noChangeAspect="1"/>
          </p:cNvPicPr>
          <p:nvPr/>
        </p:nvPicPr>
        <p:blipFill>
          <a:blip r:embed="rId2" cstate="print"/>
          <a:srcRect/>
          <a:stretch>
            <a:fillRect/>
          </a:stretch>
        </p:blipFill>
        <p:spPr bwMode="auto">
          <a:xfrm>
            <a:off x="3214688" y="2214563"/>
            <a:ext cx="5286375" cy="3357562"/>
          </a:xfrm>
          <a:prstGeom prst="rect">
            <a:avLst/>
          </a:prstGeom>
          <a:noFill/>
          <a:ln w="9525">
            <a:noFill/>
            <a:miter lim="800000"/>
            <a:headEnd/>
            <a:tailEnd/>
          </a:ln>
        </p:spPr>
      </p:pic>
      <p:pic>
        <p:nvPicPr>
          <p:cNvPr id="12293" name="图片 4" descr="1.png"/>
          <p:cNvPicPr>
            <a:picLocks noChangeAspect="1"/>
          </p:cNvPicPr>
          <p:nvPr/>
        </p:nvPicPr>
        <p:blipFill>
          <a:blip r:embed="rId3" cstate="print"/>
          <a:srcRect/>
          <a:stretch>
            <a:fillRect/>
          </a:stretch>
        </p:blipFill>
        <p:spPr bwMode="auto">
          <a:xfrm>
            <a:off x="2987824" y="3429000"/>
            <a:ext cx="5929313" cy="1357313"/>
          </a:xfrm>
          <a:prstGeom prst="rect">
            <a:avLst/>
          </a:prstGeom>
          <a:noFill/>
          <a:ln w="9525">
            <a:noFill/>
            <a:miter lim="800000"/>
            <a:headEnd/>
            <a:tailEnd/>
          </a:ln>
        </p:spPr>
      </p:pic>
      <p:sp>
        <p:nvSpPr>
          <p:cNvPr id="6" name="矩形 5"/>
          <p:cNvSpPr/>
          <p:nvPr/>
        </p:nvSpPr>
        <p:spPr>
          <a:xfrm>
            <a:off x="451855" y="2214943"/>
            <a:ext cx="2535969" cy="266429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a:lnSpc>
                <a:spcPct val="120000"/>
              </a:lnSpc>
              <a:buFont typeface="Wingdings" pitchFamily="2" charset="2"/>
              <a:buChar char="Ø"/>
              <a:defRPr/>
            </a:pPr>
            <a:r>
              <a:rPr lang="zh-CN" altLang="en-US" sz="1800" dirty="0">
                <a:solidFill>
                  <a:schemeClr val="tx1"/>
                </a:solidFill>
                <a:latin typeface="微软雅黑" pitchFamily="34" charset="-122"/>
                <a:ea typeface="微软雅黑" pitchFamily="34" charset="-122"/>
              </a:rPr>
              <a:t>使用状态是指固定资产当前的使用</a:t>
            </a:r>
            <a:r>
              <a:rPr lang="zh-CN" altLang="en-US" sz="1800" dirty="0" smtClean="0">
                <a:solidFill>
                  <a:schemeClr val="tx1"/>
                </a:solidFill>
                <a:latin typeface="微软雅黑" pitchFamily="34" charset="-122"/>
                <a:ea typeface="微软雅黑" pitchFamily="34" charset="-122"/>
              </a:rPr>
              <a:t>情况</a:t>
            </a:r>
            <a:r>
              <a:rPr lang="en-US" altLang="zh-CN" sz="1800" dirty="0" smtClean="0">
                <a:solidFill>
                  <a:schemeClr val="tx1"/>
                </a:solidFill>
                <a:latin typeface="微软雅黑" pitchFamily="34" charset="-122"/>
                <a:ea typeface="微软雅黑" pitchFamily="34" charset="-122"/>
              </a:rPr>
              <a:t>;</a:t>
            </a:r>
          </a:p>
          <a:p>
            <a:pPr marL="285750" indent="-285750">
              <a:lnSpc>
                <a:spcPct val="120000"/>
              </a:lnSpc>
              <a:buFont typeface="Wingdings" pitchFamily="2" charset="2"/>
              <a:buChar char="Ø"/>
              <a:defRPr/>
            </a:pPr>
            <a:r>
              <a:rPr lang="zh-CN" altLang="en-US" sz="1800" dirty="0" smtClean="0">
                <a:solidFill>
                  <a:schemeClr val="tx1"/>
                </a:solidFill>
                <a:latin typeface="微软雅黑" pitchFamily="34" charset="-122"/>
                <a:ea typeface="微软雅黑" pitchFamily="34" charset="-122"/>
              </a:rPr>
              <a:t>使用</a:t>
            </a:r>
            <a:r>
              <a:rPr lang="zh-CN" altLang="en-US" sz="1800" dirty="0">
                <a:solidFill>
                  <a:schemeClr val="tx1"/>
                </a:solidFill>
                <a:latin typeface="微软雅黑" pitchFamily="34" charset="-122"/>
                <a:ea typeface="微软雅黑" pitchFamily="34" charset="-122"/>
              </a:rPr>
              <a:t>状态中</a:t>
            </a:r>
            <a:r>
              <a:rPr lang="zh-CN" altLang="en-US" sz="1800" dirty="0" smtClean="0">
                <a:solidFill>
                  <a:schemeClr val="tx1"/>
                </a:solidFill>
                <a:latin typeface="微软雅黑" pitchFamily="34" charset="-122"/>
                <a:ea typeface="微软雅黑" pitchFamily="34" charset="-122"/>
              </a:rPr>
              <a:t>可以设置</a:t>
            </a:r>
            <a:r>
              <a:rPr lang="zh-CN" altLang="en-US" sz="1800" dirty="0">
                <a:solidFill>
                  <a:schemeClr val="tx1"/>
                </a:solidFill>
                <a:latin typeface="微软雅黑" pitchFamily="34" charset="-122"/>
                <a:ea typeface="微软雅黑" pitchFamily="34" charset="-122"/>
              </a:rPr>
              <a:t>资产是否计提折旧，但此设置能否生效还取决于卡片类别属性</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additive="base">
                                        <p:cTn id="7" dur="500" fill="hold"/>
                                        <p:tgtEl>
                                          <p:spTgt spid="12293"/>
                                        </p:tgtEl>
                                        <p:attrNameLst>
                                          <p:attrName>ppt_x</p:attrName>
                                        </p:attrNameLst>
                                      </p:cBhvr>
                                      <p:tavLst>
                                        <p:tav tm="0">
                                          <p:val>
                                            <p:strVal val="#ppt_x"/>
                                          </p:val>
                                        </p:tav>
                                        <p:tav tm="100000">
                                          <p:val>
                                            <p:strVal val="#ppt_x"/>
                                          </p:val>
                                        </p:tav>
                                      </p:tavLst>
                                    </p:anim>
                                    <p:anim calcmode="lin" valueType="num">
                                      <p:cBhvr additive="base">
                                        <p:cTn id="8" dur="500" fill="hold"/>
                                        <p:tgtEl>
                                          <p:spTgt spid="122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kingdee">
      <a:dk1>
        <a:srgbClr val="000000"/>
      </a:dk1>
      <a:lt1>
        <a:srgbClr val="FFFFFF"/>
      </a:lt1>
      <a:dk2>
        <a:srgbClr val="000000"/>
      </a:dk2>
      <a:lt2>
        <a:srgbClr val="404040"/>
      </a:lt2>
      <a:accent1>
        <a:srgbClr val="0060C0"/>
      </a:accent1>
      <a:accent2>
        <a:srgbClr val="003B76"/>
      </a:accent2>
      <a:accent3>
        <a:srgbClr val="FFFFFF"/>
      </a:accent3>
      <a:accent4>
        <a:srgbClr val="000000"/>
      </a:accent4>
      <a:accent5>
        <a:srgbClr val="AAB6DC"/>
      </a:accent5>
      <a:accent6>
        <a:srgbClr val="00356A"/>
      </a:accent6>
      <a:hlink>
        <a:srgbClr val="FF9900"/>
      </a:hlink>
      <a:folHlink>
        <a:srgbClr val="CC0000"/>
      </a:folHlink>
    </a:clrScheme>
    <a:fontScheme name="办公室">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办公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5716</TotalTime>
  <Words>3021</Words>
  <Application>Microsoft Office PowerPoint</Application>
  <PresentationFormat>全屏显示(4:3)</PresentationFormat>
  <Paragraphs>324</Paragraphs>
  <Slides>50</Slides>
  <Notes>2</Notes>
  <HiddenSlides>0</HiddenSlides>
  <MMClips>0</MMClips>
  <ScaleCrop>false</ScaleCrop>
  <HeadingPairs>
    <vt:vector size="4" baseType="variant">
      <vt:variant>
        <vt:lpstr>主题</vt:lpstr>
      </vt:variant>
      <vt:variant>
        <vt:i4>1</vt:i4>
      </vt:variant>
      <vt:variant>
        <vt:lpstr>幻灯片标题</vt:lpstr>
      </vt:variant>
      <vt:variant>
        <vt:i4>50</vt:i4>
      </vt:variant>
    </vt:vector>
  </HeadingPairs>
  <TitlesOfParts>
    <vt:vector size="51" baseType="lpstr">
      <vt:lpstr>Office 主题</vt:lpstr>
      <vt:lpstr>KIS专业版V14.1培训大纲                                                                                                                                       —固定资产管理模块</vt:lpstr>
      <vt:lpstr>目录</vt:lpstr>
      <vt:lpstr>系统概述</vt:lpstr>
      <vt:lpstr>主流程图</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主要流程与功能—初始化</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主要流程与功能—日常业务处理</vt:lpstr>
      <vt:lpstr>主要流程与功能—期末处理</vt:lpstr>
      <vt:lpstr>主要流程与功能—期末处理</vt:lpstr>
      <vt:lpstr>主要流程与功能—期末处理</vt:lpstr>
      <vt:lpstr>主要流程与功能—期末处理</vt:lpstr>
      <vt:lpstr>感谢观看</vt:lpstr>
    </vt:vector>
  </TitlesOfParts>
  <Company>金蝶软件(中国)有限公司</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subject>金蝶PPT规范图库V4</dc:subject>
  <dc:creator>Kingdee金蝶</dc:creator>
  <cp:lastModifiedBy>cs</cp:lastModifiedBy>
  <cp:revision>493</cp:revision>
  <dcterms:created xsi:type="dcterms:W3CDTF">2009-03-23T05:41:48Z</dcterms:created>
  <dcterms:modified xsi:type="dcterms:W3CDTF">2016-07-21T07:26:05Z</dcterms:modified>
</cp:coreProperties>
</file>