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19"/>
  </p:notesMasterIdLst>
  <p:sldIdLst>
    <p:sldId id="256" r:id="rId5"/>
    <p:sldId id="309" r:id="rId6"/>
    <p:sldId id="310" r:id="rId7"/>
    <p:sldId id="311" r:id="rId8"/>
    <p:sldId id="312" r:id="rId9"/>
    <p:sldId id="313" r:id="rId10"/>
    <p:sldId id="314" r:id="rId11"/>
    <p:sldId id="315" r:id="rId12"/>
    <p:sldId id="317" r:id="rId13"/>
    <p:sldId id="318" r:id="rId14"/>
    <p:sldId id="319" r:id="rId15"/>
    <p:sldId id="320" r:id="rId16"/>
    <p:sldId id="321" r:id="rId17"/>
    <p:sldId id="257"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65">
          <p15:clr>
            <a:srgbClr val="A4A3A4"/>
          </p15:clr>
        </p15:guide>
        <p15:guide id="2" orient="horz" pos="2995">
          <p15:clr>
            <a:srgbClr val="A4A3A4"/>
          </p15:clr>
        </p15:guide>
        <p15:guide id="3" orient="horz" pos="890">
          <p15:clr>
            <a:srgbClr val="A4A3A4"/>
          </p15:clr>
        </p15:guide>
        <p15:guide id="4" pos="2009">
          <p15:clr>
            <a:srgbClr val="A4A3A4"/>
          </p15:clr>
        </p15:guide>
        <p15:guide id="5" pos="276">
          <p15:clr>
            <a:srgbClr val="A4A3A4"/>
          </p15:clr>
        </p15:guide>
        <p15:guide id="6" pos="525">
          <p15:clr>
            <a:srgbClr val="A4A3A4"/>
          </p15:clr>
        </p15:guide>
        <p15:guide id="7"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1FB"/>
    <a:srgbClr val="0080E8"/>
    <a:srgbClr val="1771EB"/>
    <a:srgbClr val="24215F"/>
    <a:srgbClr val="1771EA"/>
    <a:srgbClr val="646464"/>
    <a:srgbClr val="9F55FB"/>
    <a:srgbClr val="24BEBC"/>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0" autoAdjust="0"/>
    <p:restoredTop sz="98608" autoAdjust="0"/>
  </p:normalViewPr>
  <p:slideViewPr>
    <p:cSldViewPr snapToGrid="0" snapToObjects="1">
      <p:cViewPr>
        <p:scale>
          <a:sx n="100" d="100"/>
          <a:sy n="100" d="100"/>
        </p:scale>
        <p:origin x="-2064" y="-906"/>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t>4/29/2019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t>‹#›</a:t>
            </a:fld>
            <a:endParaRPr lang="en-US"/>
          </a:p>
        </p:txBody>
      </p:sp>
    </p:spTree>
    <p:extLst>
      <p:ext uri="{BB962C8B-B14F-4D97-AF65-F5344CB8AC3E}">
        <p14:creationId xmlns:p14="http://schemas.microsoft.com/office/powerpoint/2010/main" val="3787206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t>1</a:t>
            </a:fld>
            <a:endParaRPr lang="en-US" dirty="0"/>
          </a:p>
        </p:txBody>
      </p:sp>
    </p:spTree>
    <p:extLst>
      <p:ext uri="{BB962C8B-B14F-4D97-AF65-F5344CB8AC3E}">
        <p14:creationId xmlns:p14="http://schemas.microsoft.com/office/powerpoint/2010/main" val="134110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a:extLst>
              <a:ext uri="{FF2B5EF4-FFF2-40B4-BE49-F238E27FC236}">
                <a16:creationId xmlns="" xmlns:a16="http://schemas.microsoft.com/office/drawing/2014/main"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sp>
        <p:nvSpPr>
          <p:cNvPr id="8" name="文本框 16"/>
          <p:cNvSpPr txBox="1"/>
          <p:nvPr userDrawn="1"/>
        </p:nvSpPr>
        <p:spPr>
          <a:xfrm>
            <a:off x="2512373" y="4840417"/>
            <a:ext cx="1219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609585"/>
            <a:r>
              <a:rPr lang="zh-CN" altLang="en-US" sz="700"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a:extLst>
              <a:ext uri="{FF2B5EF4-FFF2-40B4-BE49-F238E27FC236}">
                <a16:creationId xmlns:a16="http://schemas.microsoft.com/office/drawing/2014/main" xmlns="" id="{FE112561-16A0-EF49-8DBC-8DAB703F6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7006" y="2845073"/>
            <a:ext cx="4766994" cy="2298154"/>
          </a:xfrm>
          <a:prstGeom prst="rect">
            <a:avLst/>
          </a:prstGeom>
        </p:spPr>
      </p:pic>
    </p:spTree>
    <p:extLst>
      <p:ext uri="{BB962C8B-B14F-4D97-AF65-F5344CB8AC3E}">
        <p14:creationId xmlns:p14="http://schemas.microsoft.com/office/powerpoint/2010/main" val="176177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a:grpSpLocks/>
          </p:cNvGrpSpPr>
          <p:nvPr userDrawn="1"/>
        </p:nvGrpSpPr>
        <p:grpSpPr bwMode="auto">
          <a:xfrm>
            <a:off x="856193" y="2146142"/>
            <a:ext cx="3015231" cy="1432972"/>
            <a:chOff x="3490332" y="1315926"/>
            <a:chExt cx="3017607" cy="1437748"/>
          </a:xfrm>
        </p:grpSpPr>
        <p:sp>
          <p:nvSpPr>
            <p:cNvPr id="9" name="Rectangle 4"/>
            <p:cNvSpPr>
              <a:spLocks/>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4800" b="0" kern="0" dirty="0">
                  <a:solidFill>
                    <a:srgbClr val="FFFFFF"/>
                  </a:solidFill>
                  <a:latin typeface="Goudy Old Style" charset="0"/>
                  <a:ea typeface="Helvetica Neue"/>
                  <a:cs typeface="宋体" charset="-122"/>
                  <a:sym typeface="Helvetica Neue UltraLight" charset="0"/>
                </a:rPr>
                <a:t>Thanks</a:t>
              </a:r>
            </a:p>
          </p:txBody>
        </p:sp>
        <p:sp>
          <p:nvSpPr>
            <p:cNvPr id="10" name="Rectangle 5"/>
            <p:cNvSpPr>
              <a:spLocks/>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400" b="0" kern="0" dirty="0" err="1">
                  <a:solidFill>
                    <a:srgbClr val="FFFFFF"/>
                  </a:solidFill>
                  <a:latin typeface="Arial Narrow" charset="0"/>
                  <a:ea typeface="Helvetica Neue"/>
                  <a:cs typeface="宋体" charset="-122"/>
                  <a:sym typeface="Arial Narrow" charset="0"/>
                </a:rPr>
                <a:t>terima</a:t>
              </a:r>
              <a:r>
                <a:rPr lang="en-US" altLang="zh-CN" sz="1400" b="0" kern="0" dirty="0">
                  <a:solidFill>
                    <a:srgbClr val="FFFFFF"/>
                  </a:solidFill>
                  <a:latin typeface="Arial Narrow" charset="0"/>
                  <a:ea typeface="Helvetica Neue"/>
                  <a:cs typeface="宋体" charset="-122"/>
                  <a:sym typeface="Arial Narrow" charset="0"/>
                </a:rPr>
                <a:t> </a:t>
              </a:r>
              <a:r>
                <a:rPr lang="en-US" altLang="zh-CN" sz="1400" b="0" kern="0" dirty="0" err="1">
                  <a:solidFill>
                    <a:srgbClr val="FFFFFF"/>
                  </a:solidFill>
                  <a:latin typeface="Arial Narrow" charset="0"/>
                  <a:ea typeface="Helvetica Neue"/>
                  <a:cs typeface="宋体" charset="-122"/>
                  <a:sym typeface="Arial Narrow" charset="0"/>
                </a:rPr>
                <a:t>kasih</a:t>
              </a:r>
              <a:endParaRPr lang="en-US" altLang="zh-CN" sz="1400" b="0" kern="0" dirty="0">
                <a:solidFill>
                  <a:srgbClr val="FFFFFF"/>
                </a:solidFill>
                <a:latin typeface="Arial Narrow" charset="0"/>
                <a:ea typeface="Helvetica Neue"/>
                <a:cs typeface="宋体" charset="-122"/>
                <a:sym typeface="Arial Narrow" charset="0"/>
              </a:endParaRPr>
            </a:p>
          </p:txBody>
        </p:sp>
        <p:sp>
          <p:nvSpPr>
            <p:cNvPr id="11" name="Rectangle 6"/>
            <p:cNvSpPr>
              <a:spLocks/>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3600" b="0" kern="0" dirty="0">
                  <a:solidFill>
                    <a:srgbClr val="FFFFFF"/>
                  </a:solidFill>
                  <a:latin typeface="Arial" charset="0"/>
                  <a:ea typeface="Helvetica Neue"/>
                  <a:cs typeface="宋体" charset="-122"/>
                  <a:sym typeface="Arial" charset="0"/>
                </a:rPr>
                <a:t>感謝</a:t>
              </a:r>
            </a:p>
          </p:txBody>
        </p:sp>
        <p:sp>
          <p:nvSpPr>
            <p:cNvPr id="12" name="Rectangle 7"/>
            <p:cNvSpPr>
              <a:spLocks/>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4800" b="0" kern="0" dirty="0">
                  <a:solidFill>
                    <a:srgbClr val="FFFFFF"/>
                  </a:solidFill>
                  <a:latin typeface="微软雅黑" charset="-122"/>
                  <a:ea typeface="微软雅黑" charset="-122"/>
                  <a:cs typeface="微软雅黑" charset="-122"/>
                  <a:sym typeface="Microsoft YaHei Bold" charset="-122"/>
                </a:rPr>
                <a:t>谢谢</a:t>
              </a:r>
            </a:p>
          </p:txBody>
        </p:sp>
        <p:sp>
          <p:nvSpPr>
            <p:cNvPr id="13" name="Rectangle 8"/>
            <p:cNvSpPr>
              <a:spLocks/>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2400" b="0" kern="0">
                  <a:solidFill>
                    <a:srgbClr val="FFFFFF"/>
                  </a:solidFill>
                  <a:latin typeface="Arial" charset="0"/>
                  <a:ea typeface="Helvetica Neue"/>
                  <a:cs typeface="宋体" charset="-122"/>
                  <a:sym typeface="Arial" charset="0"/>
                </a:rPr>
                <a:t>ありがとう</a:t>
              </a:r>
            </a:p>
          </p:txBody>
        </p:sp>
        <p:sp>
          <p:nvSpPr>
            <p:cNvPr id="14" name="Rectangle 9"/>
            <p:cNvSpPr>
              <a:spLocks/>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800" b="0" kern="0">
                  <a:solidFill>
                    <a:srgbClr val="FFFFFF"/>
                  </a:solidFill>
                  <a:latin typeface="Arial" charset="0"/>
                  <a:ea typeface="Helvetica Neue"/>
                  <a:cs typeface="宋体" charset="-122"/>
                  <a:sym typeface="Arial" charset="0"/>
                </a:rPr>
                <a:t>ขอบคุณ</a:t>
              </a: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9" name="【最终版本】11S定版本.gif" descr="【最终版本】11S定版本.gif">
            <a:extLst>
              <a:ext uri="{FF2B5EF4-FFF2-40B4-BE49-F238E27FC236}">
                <a16:creationId xmlns="" xmlns:a16="http://schemas.microsoft.com/office/drawing/2014/main"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pic>
        <p:nvPicPr>
          <p:cNvPr id="17" name="图片 16">
            <a:extLst>
              <a:ext uri="{FF2B5EF4-FFF2-40B4-BE49-F238E27FC236}">
                <a16:creationId xmlns:a16="http://schemas.microsoft.com/office/drawing/2014/main" xmlns="" id="{1A044560-67BE-3B43-9744-BAE65B6F8B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563" y="44"/>
            <a:ext cx="4602437" cy="2919956"/>
          </a:xfrm>
          <a:prstGeom prst="rect">
            <a:avLst/>
          </a:prstGeom>
        </p:spPr>
      </p:pic>
    </p:spTree>
    <p:extLst>
      <p:ext uri="{BB962C8B-B14F-4D97-AF65-F5344CB8AC3E}">
        <p14:creationId xmlns:p14="http://schemas.microsoft.com/office/powerpoint/2010/main" val="2232828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646464"/>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0" name="Title 1"/>
          <p:cNvSpPr>
            <a:spLocks noGrp="1"/>
          </p:cNvSpPr>
          <p:nvPr>
            <p:ph type="title"/>
          </p:nvPr>
        </p:nvSpPr>
        <p:spPr>
          <a:xfrm>
            <a:off x="443869" y="222590"/>
            <a:ext cx="8403269" cy="525528"/>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p:blipFill>
        <p:spPr>
          <a:xfrm>
            <a:off x="7811386" y="192776"/>
            <a:ext cx="1035751" cy="349091"/>
          </a:xfrm>
          <a:prstGeom prst="rect">
            <a:avLst/>
          </a:prstGeom>
        </p:spPr>
      </p:pic>
      <p:sp>
        <p:nvSpPr>
          <p:cNvPr id="2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tx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tx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88740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chemeClr val="bg1"/>
                </a:solidFill>
                <a:latin typeface="Microsoft YaHei" charset="-122"/>
                <a:ea typeface="Microsoft YaHei" charset="-122"/>
                <a:cs typeface="Microsoft YaHei" charset="-122"/>
              </a:defRPr>
            </a:lvl2pPr>
            <a:lvl3pPr marL="368300" indent="-153988">
              <a:defRPr sz="1200">
                <a:solidFill>
                  <a:schemeClr val="bg1"/>
                </a:solidFill>
                <a:latin typeface="Microsoft YaHei" charset="-122"/>
                <a:ea typeface="Microsoft YaHei" charset="-122"/>
                <a:cs typeface="Microsoft YaHei" charset="-122"/>
              </a:defRPr>
            </a:lvl3pPr>
            <a:lvl4pPr marL="533400" indent="-123825">
              <a:tabLst/>
              <a:defRPr sz="1200">
                <a:solidFill>
                  <a:schemeClr val="bg1"/>
                </a:solidFill>
                <a:latin typeface="Microsoft YaHei" charset="-122"/>
                <a:ea typeface="Microsoft YaHei" charset="-122"/>
                <a:cs typeface="Microsoft YaHei" charset="-122"/>
              </a:defRPr>
            </a:lvl4pPr>
            <a:lvl5pPr marL="730250" indent="-160338">
              <a:defRPr sz="1200">
                <a:solidFill>
                  <a:schemeClr val="bg1"/>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11"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lvl1pPr>
          </a:lstStyle>
          <a:p>
            <a:r>
              <a:rPr kumimoji="1" lang="zh-CN" altLang="en-US" sz="2400" dirty="0" smtClean="0">
                <a:solidFill>
                  <a:srgbClr val="FFC000"/>
                </a:solidFill>
                <a:latin typeface="Microsoft YaHei" charset="-122"/>
                <a:ea typeface="Microsoft YaHei" charset="-122"/>
              </a:rPr>
              <a:t>单击此处编辑标题</a:t>
            </a:r>
            <a:r>
              <a:rPr lang="zh-CN" altLang="en-US" sz="2400" dirty="0" smtClean="0">
                <a:solidFill>
                  <a:schemeClr val="bg1"/>
                </a:solidFill>
                <a:latin typeface="微软雅黑" panose="020B0503020204020204" pitchFamily="34" charset="-122"/>
                <a:ea typeface="微软雅黑" panose="020B0503020204020204" pitchFamily="34" charset="-122"/>
              </a:rPr>
              <a:t/>
            </a:r>
            <a:br>
              <a:rPr lang="zh-CN" altLang="en-US" sz="2400" dirty="0" smtClean="0">
                <a:solidFill>
                  <a:schemeClr val="bg1"/>
                </a:solidFill>
                <a:latin typeface="微软雅黑" panose="020B0503020204020204" pitchFamily="34" charset="-122"/>
                <a:ea typeface="微软雅黑" panose="020B0503020204020204" pitchFamily="34" charset="-122"/>
              </a:rPr>
            </a:br>
            <a:r>
              <a:rPr kumimoji="1" lang="zh-CN" altLang="en-US" sz="2400" dirty="0" smtClean="0">
                <a:solidFill>
                  <a:schemeClr val="bg1"/>
                </a:solidFill>
              </a:rPr>
              <a:t> </a:t>
            </a:r>
            <a:r>
              <a:rPr kumimoji="1" lang="en-US" altLang="zh-CN" sz="2400" dirty="0" smtClean="0">
                <a:solidFill>
                  <a:schemeClr val="bg1"/>
                </a:solidFill>
              </a:rPr>
              <a:t/>
            </a:r>
            <a:br>
              <a:rPr kumimoji="1" lang="en-US" altLang="zh-CN" sz="2400" dirty="0" smtClean="0">
                <a:solidFill>
                  <a:schemeClr val="bg1"/>
                </a:solidFill>
              </a:rPr>
            </a:br>
            <a:r>
              <a:rPr lang="en-US" altLang="zh-CN" sz="2400" dirty="0" smtClean="0">
                <a:solidFill>
                  <a:schemeClr val="bg1"/>
                </a:solidFill>
                <a:latin typeface="微软雅黑" panose="020B0503020204020204" pitchFamily="34" charset="-122"/>
                <a:ea typeface="微软雅黑" panose="020B0503020204020204" pitchFamily="34" charset="-122"/>
              </a:rPr>
              <a:t/>
            </a:r>
            <a:br>
              <a:rPr lang="en-US" altLang="zh-CN" sz="2400" dirty="0" smtClean="0">
                <a:solidFill>
                  <a:schemeClr val="bg1"/>
                </a:solidFill>
                <a:latin typeface="微软雅黑" panose="020B0503020204020204" pitchFamily="34" charset="-122"/>
                <a:ea typeface="微软雅黑" panose="020B0503020204020204" pitchFamily="34" charset="-122"/>
              </a:rPr>
            </a:br>
            <a:endParaRPr kumimoji="1" lang="en-US" altLang="zh-CN" sz="2400" dirty="0">
              <a:solidFill>
                <a:schemeClr val="bg1"/>
              </a:solidFill>
            </a:endParaRPr>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4172152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292620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1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324480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87867"/>
            <a:ext cx="8417186" cy="4466696"/>
          </a:xfrm>
        </p:spPr>
        <p:txBody>
          <a:bodyPr/>
          <a:lstStyle>
            <a:lvl1pPr>
              <a:defRPr sz="4900" baseline="0">
                <a:solidFill>
                  <a:schemeClr val="bg1"/>
                </a:solidFill>
                <a:latin typeface="Microsoft YaHei" charset="-122"/>
                <a:ea typeface="Microsoft YaHei" charset="-122"/>
                <a:cs typeface="Microsoft YaHei" charset="-122"/>
              </a:defRPr>
            </a:lvl1pPr>
          </a:lstStyle>
          <a:p>
            <a:r>
              <a:rPr lang="zh-CN" altLang="en-US" dirty="0" smtClean="0"/>
              <a:t>单击此处</a:t>
            </a:r>
            <a:r>
              <a:rPr lang="en-US" altLang="zh-CN" dirty="0" smtClean="0"/>
              <a:t/>
            </a:r>
            <a:br>
              <a:rPr lang="en-US" altLang="zh-CN" dirty="0" smtClean="0"/>
            </a:br>
            <a:r>
              <a:rPr lang="zh-CN" altLang="en-US" dirty="0" smtClean="0"/>
              <a:t>可更改模板标题</a:t>
            </a:r>
            <a:r>
              <a:rPr lang="en-US" altLang="zh-CN" dirty="0" smtClean="0"/>
              <a:t/>
            </a:r>
            <a:br>
              <a:rPr lang="en-US" altLang="zh-CN" dirty="0" smtClean="0"/>
            </a:br>
            <a:r>
              <a:rPr lang="zh-CN" altLang="en-US" dirty="0" smtClean="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1250999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1771EA"/>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8"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solidFill>
                  <a:schemeClr val="bg1"/>
                </a:solidFill>
              </a:defRPr>
            </a:lvl1pPr>
          </a:lstStyle>
          <a:p>
            <a:r>
              <a:rPr lang="zh-CN" altLang="en-US" sz="2400" b="1" dirty="0" smtClean="0"/>
              <a:t>小标题</a:t>
            </a:r>
            <a:r>
              <a:rPr lang="en-US" altLang="zh-CN" sz="3600" b="0" dirty="0" smtClean="0"/>
              <a:t/>
            </a:r>
            <a:br>
              <a:rPr lang="en-US" altLang="zh-CN" sz="3600" b="0" dirty="0" smtClean="0"/>
            </a:br>
            <a:r>
              <a:rPr kumimoji="1" lang="zh-CN" altLang="en-US" sz="4400" dirty="0" smtClean="0">
                <a:solidFill>
                  <a:srgbClr val="FFC000"/>
                </a:solidFill>
              </a:rPr>
              <a:t>单击此处</a:t>
            </a:r>
            <a:br>
              <a:rPr kumimoji="1" lang="zh-CN" altLang="en-US" sz="4400" dirty="0" smtClean="0">
                <a:solidFill>
                  <a:srgbClr val="FFC000"/>
                </a:solidFill>
              </a:rPr>
            </a:br>
            <a:r>
              <a:rPr kumimoji="1" lang="zh-CN" altLang="en-US" sz="4400" dirty="0" smtClean="0">
                <a:solidFill>
                  <a:srgbClr val="FFC000"/>
                </a:solidFill>
              </a:rPr>
              <a:t>可更改模板标题</a:t>
            </a:r>
            <a:br>
              <a:rPr kumimoji="1" lang="zh-CN" altLang="en-US" sz="4400" dirty="0" smtClean="0">
                <a:solidFill>
                  <a:srgbClr val="FFC000"/>
                </a:solidFill>
              </a:rPr>
            </a:br>
            <a:r>
              <a:rPr kumimoji="1" lang="zh-CN" altLang="en-US" sz="4400" dirty="0" smtClean="0">
                <a:solidFill>
                  <a:srgbClr val="FFC000"/>
                </a:solidFill>
              </a:rPr>
              <a:t>中的文字</a:t>
            </a:r>
            <a:endParaRPr kumimoji="1" lang="zh-CN" altLang="en-US" sz="4400" dirty="0">
              <a:solidFill>
                <a:srgbClr val="FFC000"/>
              </a:solidFill>
            </a:endParaRP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777932"/>
            <a:ext cx="8404856" cy="3878735"/>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Microsoft®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WINDOWS®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NT®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EXCEL®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Word®</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PowerPoint®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SQL Server® </a:t>
            </a:r>
            <a:r>
              <a:rPr lang="zh-CN" altLang="en-US" sz="1050" dirty="0" smtClean="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IBM®</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 </a:t>
            </a:r>
            <a:r>
              <a:rPr lang="zh-CN" altLang="en-US" sz="1050" dirty="0" smtClean="0">
                <a:solidFill>
                  <a:schemeClr val="tx1">
                    <a:lumMod val="65000"/>
                    <a:lumOff val="35000"/>
                  </a:schemeClr>
                </a:solidFill>
                <a:latin typeface="微软雅黑" pitchFamily="34" charset="-122"/>
                <a:ea typeface="微软雅黑" pitchFamily="34" charset="-122"/>
              </a:rPr>
              <a:t>通用数据库、</a:t>
            </a:r>
            <a:r>
              <a:rPr lang="en-US" altLang="zh-CN" sz="1050" dirty="0" smtClean="0">
                <a:solidFill>
                  <a:schemeClr val="tx1">
                    <a:lumMod val="65000"/>
                    <a:lumOff val="35000"/>
                  </a:schemeClr>
                </a:solidFill>
                <a:latin typeface="微软雅黑" pitchFamily="34" charset="-122"/>
                <a:ea typeface="微软雅黑" pitchFamily="34" charset="-122"/>
              </a:rPr>
              <a:t>OS/2®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Parallel </a:t>
            </a:r>
            <a:r>
              <a:rPr lang="en-US" altLang="zh-CN" sz="1050" dirty="0" err="1" smtClean="0">
                <a:solidFill>
                  <a:schemeClr val="tx1">
                    <a:lumMod val="65000"/>
                    <a:lumOff val="35000"/>
                  </a:schemeClr>
                </a:solidFill>
                <a:latin typeface="微软雅黑" pitchFamily="34" charset="-122"/>
                <a:ea typeface="微软雅黑" pitchFamily="34" charset="-122"/>
              </a:rPr>
              <a:t>Sysplex</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MVS/ESA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pSeries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xSeries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zSeries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z/OS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AFP</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Intelligent Miner</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WebSphere®</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Netfinity</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Tivoli®</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动态</a:t>
            </a:r>
            <a:r>
              <a:rPr lang="en-US" altLang="zh-CN" sz="1050" dirty="0" err="1" smtClean="0">
                <a:solidFill>
                  <a:schemeClr val="tx1">
                    <a:lumMod val="65000"/>
                    <a:lumOff val="35000"/>
                  </a:schemeClr>
                </a:solidFill>
                <a:latin typeface="微软雅黑" pitchFamily="34" charset="-122"/>
                <a:ea typeface="微软雅黑" pitchFamily="34" charset="-122"/>
              </a:rPr>
              <a:t>ServerTM</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UNIX®</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UNIX INTERNATIONAL CO.,LIMTED</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OSF/1®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Motif®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Open Group </a:t>
            </a:r>
            <a:r>
              <a:rPr lang="zh-CN" altLang="en-US" sz="1050" dirty="0" smtClean="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Citrix®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徽标、</a:t>
            </a:r>
            <a:r>
              <a:rPr lang="en-US" altLang="zh-CN" sz="1050" dirty="0" smtClean="0">
                <a:solidFill>
                  <a:schemeClr val="tx1">
                    <a:lumMod val="65000"/>
                    <a:lumOff val="35000"/>
                  </a:schemeClr>
                </a:solidFill>
                <a:latin typeface="微软雅黑" pitchFamily="34" charset="-122"/>
                <a:ea typeface="微软雅黑" pitchFamily="34" charset="-122"/>
              </a:rPr>
              <a:t>ICA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Program Neighborhood®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MetaFrame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WinFrame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VideoFrame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MultiWin</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以及此处引用的</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产品名是</a:t>
            </a:r>
            <a:r>
              <a:rPr lang="en-US" altLang="zh-CN" sz="1050" dirty="0" smtClean="0">
                <a:solidFill>
                  <a:schemeClr val="tx1">
                    <a:lumMod val="65000"/>
                    <a:lumOff val="35000"/>
                  </a:schemeClr>
                </a:solidFill>
                <a:latin typeface="微软雅黑" pitchFamily="34" charset="-122"/>
                <a:ea typeface="微软雅黑" pitchFamily="34" charset="-122"/>
              </a:rPr>
              <a:t>Citrix Systems </a:t>
            </a:r>
            <a:r>
              <a:rPr lang="zh-CN" altLang="en-US" sz="1050" dirty="0" smtClean="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HTML</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HATEMOGLU TEKSTIL GIYIM SANAYI VE TICARET A.S.</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DHTML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XML</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XHTML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W3C®</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World Wide Web </a:t>
            </a:r>
            <a:r>
              <a:rPr lang="zh-CN" altLang="en-US" sz="1050" dirty="0" smtClean="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050" dirty="0" err="1" smtClean="0">
                <a:solidFill>
                  <a:schemeClr val="tx1">
                    <a:lumMod val="65000"/>
                    <a:lumOff val="35000"/>
                  </a:schemeClr>
                </a:solidFill>
                <a:latin typeface="微软雅黑" pitchFamily="34" charset="-122"/>
                <a:ea typeface="微软雅黑" pitchFamily="34" charset="-122"/>
              </a:rPr>
              <a:t>PureXML</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 </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JAVASCRIPT®</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050" dirty="0" smtClean="0">
                <a:solidFill>
                  <a:schemeClr val="tx1">
                    <a:lumMod val="65000"/>
                    <a:lumOff val="35000"/>
                  </a:schemeClr>
                </a:solidFill>
                <a:latin typeface="微软雅黑" pitchFamily="34" charset="-122"/>
                <a:ea typeface="微软雅黑" pitchFamily="34" charset="-122"/>
              </a:rPr>
              <a:t>Netscape </a:t>
            </a:r>
            <a:r>
              <a:rPr lang="zh-CN" altLang="en-US" sz="1050" dirty="0" smtClean="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050" dirty="0" err="1" smtClean="0">
                <a:solidFill>
                  <a:schemeClr val="tx1">
                    <a:lumMod val="65000"/>
                    <a:lumOff val="35000"/>
                  </a:schemeClr>
                </a:solidFill>
                <a:latin typeface="微软雅黑" pitchFamily="34" charset="-122"/>
                <a:ea typeface="微软雅黑" pitchFamily="34" charset="-122"/>
              </a:rPr>
              <a:t>Apusic</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本文档提到的金蝶</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KIS ®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K/3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EAS ® </a:t>
            </a:r>
            <a:r>
              <a:rPr lang="zh-CN" altLang="en-US" sz="1050" dirty="0" smtClean="0">
                <a:solidFill>
                  <a:schemeClr val="tx1">
                    <a:lumMod val="65000"/>
                    <a:lumOff val="35000"/>
                  </a:schemeClr>
                </a:solidFill>
                <a:latin typeface="微软雅黑" pitchFamily="34" charset="-122"/>
                <a:ea typeface="微软雅黑" pitchFamily="34" charset="-122"/>
              </a:rPr>
              <a:t>、友商网 </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20" name="Title 1"/>
          <p:cNvSpPr>
            <a:spLocks noGrp="1"/>
          </p:cNvSpPr>
          <p:nvPr>
            <p:ph type="title" hasCustomPrompt="1"/>
          </p:nvPr>
        </p:nvSpPr>
        <p:spPr>
          <a:xfrm>
            <a:off x="443869" y="222590"/>
            <a:ext cx="8403269" cy="525528"/>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smtClean="0"/>
              <a:t>特别声明</a:t>
            </a:r>
            <a:endParaRPr lang="en-US" dirty="0"/>
          </a:p>
        </p:txBody>
      </p:sp>
      <p:sp>
        <p:nvSpPr>
          <p:cNvPr id="2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smtClean="0">
                  <a:solidFill>
                    <a:schemeClr val="bg1"/>
                  </a:solidFill>
                </a:rPr>
                <a:t>R:</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9</a:t>
              </a:r>
              <a:r>
                <a:rPr lang="en-US" sz="800" dirty="0" smtClean="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23</a:t>
              </a:r>
              <a:endParaRPr lang="en-US" sz="800" dirty="0" smtClean="0">
                <a:solidFill>
                  <a:schemeClr val="bg1"/>
                </a:solidFill>
              </a:endParaRPr>
            </a:p>
            <a:p>
              <a:r>
                <a:rPr lang="en-US" sz="800" dirty="0" smtClean="0">
                  <a:solidFill>
                    <a:schemeClr val="bg1"/>
                  </a:solidFill>
                </a:rPr>
                <a:t>G:1</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tx1"/>
                  </a:solidFill>
                </a:rPr>
                <a:t>R:</a:t>
              </a:r>
              <a:r>
                <a:rPr lang="en-US" altLang="zh-CN" sz="800" dirty="0" smtClean="0">
                  <a:solidFill>
                    <a:schemeClr val="tx1"/>
                  </a:solidFill>
                </a:rPr>
                <a:t>35</a:t>
              </a:r>
              <a:endParaRPr lang="en-US" sz="800" dirty="0" smtClean="0">
                <a:solidFill>
                  <a:schemeClr val="tx1"/>
                </a:solidFill>
              </a:endParaRPr>
            </a:p>
            <a:p>
              <a:r>
                <a:rPr lang="en-US" sz="800" dirty="0" smtClean="0">
                  <a:solidFill>
                    <a:schemeClr val="tx1"/>
                  </a:solidFill>
                </a:rPr>
                <a:t>G:2</a:t>
              </a:r>
              <a:r>
                <a:rPr lang="en-US" altLang="zh-CN" sz="800" dirty="0" smtClean="0">
                  <a:solidFill>
                    <a:schemeClr val="tx1"/>
                  </a:solidFill>
                </a:rPr>
                <a:t>04</a:t>
              </a:r>
              <a:endParaRPr lang="en-US" sz="800" dirty="0" smtClean="0">
                <a:solidFill>
                  <a:schemeClr val="tx1"/>
                </a:solidFill>
              </a:endParaRPr>
            </a:p>
            <a:p>
              <a:r>
                <a:rPr lang="en-US" sz="800" dirty="0" smtClean="0">
                  <a:solidFill>
                    <a:schemeClr val="tx1"/>
                  </a:solidFill>
                </a:rPr>
                <a:t>B:2</a:t>
              </a:r>
              <a:r>
                <a:rPr lang="en-US" altLang="zh-CN" sz="800" dirty="0" smtClean="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200</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smtClean="0">
                <a:solidFill>
                  <a:schemeClr val="bg1"/>
                </a:solidFill>
              </a:rPr>
              <a:t>中文字体：</a:t>
            </a:r>
            <a:endParaRPr lang="en-US" altLang="zh-CN" sz="700" dirty="0" smtClean="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0" i="0" dirty="0" smtClean="0">
                <a:solidFill>
                  <a:srgbClr val="FFFFFF"/>
                </a:solidFill>
                <a:latin typeface="Heiti SC Medium"/>
                <a:ea typeface="Heiti SC Medium"/>
                <a:cs typeface="Heiti SC Medium"/>
              </a:rPr>
              <a:t>黑体</a:t>
            </a:r>
            <a:endParaRPr lang="en-US" altLang="zh-CN" sz="1400" b="0" i="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zh-CN" altLang="zh-CN" sz="800" dirty="0" smtClean="0">
                  <a:solidFill>
                    <a:schemeClr val="bg1"/>
                  </a:solidFill>
                </a:rPr>
                <a:t>1</a:t>
              </a:r>
              <a:r>
                <a:rPr lang="en-US" altLang="zh-CN" sz="800" dirty="0" smtClean="0">
                  <a:solidFill>
                    <a:schemeClr val="bg1"/>
                  </a:solidFill>
                </a:rPr>
                <a:t>76</a:t>
              </a:r>
              <a:endParaRPr lang="en-US" sz="800" dirty="0" smtClean="0">
                <a:solidFill>
                  <a:schemeClr val="bg1"/>
                </a:solidFill>
              </a:endParaRPr>
            </a:p>
            <a:p>
              <a:r>
                <a:rPr lang="en-US" sz="800" dirty="0" smtClean="0">
                  <a:solidFill>
                    <a:schemeClr val="bg1"/>
                  </a:solidFill>
                </a:rPr>
                <a:t>G:</a:t>
              </a:r>
              <a:r>
                <a:rPr lang="zh-CN" altLang="zh-CN" sz="800" dirty="0" smtClean="0">
                  <a:solidFill>
                    <a:schemeClr val="bg1"/>
                  </a:solidFill>
                </a:rPr>
                <a:t>1</a:t>
              </a:r>
              <a:r>
                <a:rPr lang="en-US" altLang="zh-CN" sz="800" dirty="0" smtClean="0">
                  <a:solidFill>
                    <a:schemeClr val="bg1"/>
                  </a:solidFill>
                </a:rPr>
                <a:t>15</a:t>
              </a:r>
              <a:endParaRPr lang="en-US" sz="800" dirty="0" smtClean="0">
                <a:solidFill>
                  <a:schemeClr val="bg1"/>
                </a:solidFill>
              </a:endParaRPr>
            </a:p>
            <a:p>
              <a:r>
                <a:rPr lang="en-US" sz="800" dirty="0" smtClean="0">
                  <a:solidFill>
                    <a:schemeClr val="bg1"/>
                  </a:solidFill>
                </a:rPr>
                <a:t>B:</a:t>
              </a:r>
              <a:r>
                <a:rPr lang="zh-CN" altLang="zh-CN" sz="800" dirty="0" smtClean="0">
                  <a:solidFill>
                    <a:schemeClr val="bg1"/>
                  </a:solidFill>
                </a:rPr>
                <a:t>2</a:t>
              </a:r>
              <a:r>
                <a:rPr lang="en-US" altLang="zh-CN" sz="800" dirty="0" smtClean="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700" dirty="0" smtClean="0">
                <a:solidFill>
                  <a:schemeClr val="bg1"/>
                </a:solidFill>
              </a:rPr>
              <a:t>英文字体：</a:t>
            </a:r>
            <a:endParaRPr lang="en-US" altLang="zh-CN" sz="700" b="1" i="0" dirty="0" smtClean="0">
              <a:solidFill>
                <a:srgbClr val="FFFFFF"/>
              </a:solidFill>
              <a:latin typeface="Arial"/>
              <a:cs typeface="Arial"/>
            </a:endParaRPr>
          </a:p>
          <a:p>
            <a:r>
              <a:rPr lang="en-US" altLang="zh-CN" sz="1600" b="1" i="0" dirty="0" smtClean="0">
                <a:solidFill>
                  <a:srgbClr val="FFFFFF"/>
                </a:solidFill>
                <a:latin typeface="Arial"/>
                <a:cs typeface="Arial"/>
              </a:rPr>
              <a:t>Arial</a:t>
            </a: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单击此处编辑母版标题样式</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9" r:id="rId1"/>
    <p:sldLayoutId id="2147493475" r:id="rId2"/>
    <p:sldLayoutId id="2147493460" r:id="rId3"/>
    <p:sldLayoutId id="2147493468" r:id="rId4"/>
    <p:sldLayoutId id="2147493469" r:id="rId5"/>
    <p:sldLayoutId id="2147493472" r:id="rId6"/>
    <p:sldLayoutId id="2147493477" r:id="rId7"/>
    <p:sldLayoutId id="2147493482" r:id="rId8"/>
    <p:sldLayoutId id="2147493481" r:id="rId9"/>
    <p:sldLayoutId id="2147493471" r:id="rId10"/>
  </p:sldLayoutIdLst>
  <p:timing>
    <p:tnLst>
      <p:par>
        <p:cTn id="1" dur="indefinite" restart="never" nodeType="tmRoot"/>
      </p:par>
    </p:tnLst>
  </p:timing>
  <p:hf hdr="0" ftr="0" dt="0"/>
  <p:txStyles>
    <p:titleStyle>
      <a:lvl1pPr algn="l" defTabSz="457200" rtl="0" eaLnBrk="1" latinLnBrk="0" hangingPunct="1">
        <a:spcBef>
          <a:spcPct val="0"/>
        </a:spcBef>
        <a:buNone/>
        <a:defRPr sz="1600" b="1" i="0" kern="1200">
          <a:solidFill>
            <a:schemeClr val="tx1"/>
          </a:solidFill>
          <a:latin typeface="Microsoft YaHei" charset="-122"/>
          <a:ea typeface="Microsoft YaHei" charset="-122"/>
          <a:cs typeface="Microsoft YaHei" charset="-122"/>
        </a:defRPr>
      </a:lvl1pPr>
    </p:titleStyle>
    <p:bodyStyle>
      <a:lvl1pPr marL="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2pPr>
      <a:lvl3pPr marL="9144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3pPr>
      <a:lvl4pPr marL="13716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4pPr>
      <a:lvl5pPr marL="18288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8" name="Text Placeholder 4"/>
          <p:cNvSpPr txBox="1">
            <a:spLocks/>
          </p:cNvSpPr>
          <p:nvPr/>
        </p:nvSpPr>
        <p:spPr bwMode="auto">
          <a:xfrm>
            <a:off x="856192" y="2915704"/>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b="1" dirty="0" smtClean="0"/>
              <a:t>KIS</a:t>
            </a:r>
            <a:r>
              <a:rPr lang="zh-CN" altLang="en-US" sz="1200" b="1" dirty="0" smtClean="0"/>
              <a:t>服务营销部</a:t>
            </a:r>
            <a:endParaRPr lang="en-US" altLang="zh-CN" sz="1200" b="1" dirty="0"/>
          </a:p>
        </p:txBody>
      </p:sp>
      <p:sp>
        <p:nvSpPr>
          <p:cNvPr id="13" name="Title 1"/>
          <p:cNvSpPr txBox="1">
            <a:spLocks/>
          </p:cNvSpPr>
          <p:nvPr/>
        </p:nvSpPr>
        <p:spPr bwMode="auto">
          <a:xfrm>
            <a:off x="856193" y="1420171"/>
            <a:ext cx="3890735" cy="1122215"/>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2500" lnSpcReduction="20000"/>
          </a:bodyPr>
          <a:lstStyle>
            <a:lvl1pPr algn="l" defTabSz="457200" rtl="0" eaLnBrk="1" latinLnBrk="0" hangingPunct="1">
              <a:lnSpc>
                <a:spcPct val="100000"/>
              </a:lnSpc>
              <a:spcBef>
                <a:spcPct val="0"/>
              </a:spcBef>
              <a:buNone/>
              <a:defRPr sz="3200" b="1" i="0" kern="1200" baseline="0">
                <a:solidFill>
                  <a:schemeClr val="bg1"/>
                </a:solidFill>
                <a:latin typeface="Microsoft YaHei" charset="-122"/>
                <a:ea typeface="Microsoft YaHei" charset="-122"/>
                <a:cs typeface="Microsoft YaHei" charset="-122"/>
              </a:defRPr>
            </a:lvl1pPr>
          </a:lstStyle>
          <a:p>
            <a:r>
              <a:rPr lang="en-US" altLang="zh-CN" dirty="0" smtClean="0"/>
              <a:t>KIS</a:t>
            </a:r>
            <a:r>
              <a:rPr lang="zh-CN" altLang="en-US" dirty="0" smtClean="0"/>
              <a:t>云专业</a:t>
            </a:r>
            <a:r>
              <a:rPr lang="zh-CN" altLang="en-US" dirty="0" smtClean="0"/>
              <a:t>版固定资产（</a:t>
            </a:r>
            <a:r>
              <a:rPr lang="en-US" altLang="zh-CN" dirty="0" smtClean="0"/>
              <a:t>1</a:t>
            </a:r>
            <a:r>
              <a:rPr lang="zh-CN" altLang="en-US" dirty="0" smtClean="0"/>
              <a:t>）</a:t>
            </a:r>
            <a:r>
              <a:rPr lang="en-US" altLang="zh-CN" dirty="0" smtClean="0"/>
              <a:t>-</a:t>
            </a:r>
            <a:r>
              <a:rPr lang="zh-CN" altLang="en-US" dirty="0" smtClean="0"/>
              <a:t>基础资料</a:t>
            </a:r>
            <a:r>
              <a:rPr lang="en-US" altLang="zh-CN" dirty="0" smtClean="0"/>
              <a:t>&amp;</a:t>
            </a:r>
            <a:r>
              <a:rPr lang="zh-CN" altLang="en-US" dirty="0" smtClean="0"/>
              <a:t>初始化</a:t>
            </a:r>
            <a:endParaRPr lang="en-US" dirty="0"/>
          </a:p>
        </p:txBody>
      </p:sp>
      <p:sp>
        <p:nvSpPr>
          <p:cNvPr id="4" name="Text Placeholder 4"/>
          <p:cNvSpPr txBox="1">
            <a:spLocks/>
          </p:cNvSpPr>
          <p:nvPr/>
        </p:nvSpPr>
        <p:spPr bwMode="auto">
          <a:xfrm>
            <a:off x="856193" y="3200400"/>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dirty="0" smtClean="0"/>
              <a:t>2019.5</a:t>
            </a:r>
            <a:endParaRPr lang="en-US" altLang="zh-CN" sz="1200" dirty="0"/>
          </a:p>
        </p:txBody>
      </p:sp>
    </p:spTree>
    <p:extLst>
      <p:ext uri="{BB962C8B-B14F-4D97-AF65-F5344CB8AC3E}">
        <p14:creationId xmlns:p14="http://schemas.microsoft.com/office/powerpoint/2010/main" val="285065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固定资产初始数据</a:t>
            </a:r>
            <a:endParaRPr lang="zh-CN" altLang="en-US" sz="2000" dirty="0"/>
          </a:p>
        </p:txBody>
      </p:sp>
      <p:sp>
        <p:nvSpPr>
          <p:cNvPr id="5" name="TextBox 4"/>
          <p:cNvSpPr txBox="1"/>
          <p:nvPr/>
        </p:nvSpPr>
        <p:spPr>
          <a:xfrm>
            <a:off x="244229" y="769698"/>
            <a:ext cx="2297090" cy="3693319"/>
          </a:xfrm>
          <a:prstGeom prst="rect">
            <a:avLst/>
          </a:prstGeom>
          <a:noFill/>
        </p:spPr>
        <p:txBody>
          <a:bodyPr wrap="square" rtlCol="0">
            <a:spAutoFit/>
          </a:bodyPr>
          <a:lstStyle/>
          <a:p>
            <a:r>
              <a:rPr lang="zh-CN" altLang="en-US" b="1" dirty="0" smtClean="0"/>
              <a:t>年中卡片录入</a:t>
            </a:r>
            <a:endParaRPr lang="en-US" altLang="zh-CN" b="1" dirty="0" smtClean="0"/>
          </a:p>
          <a:p>
            <a:pPr marL="285750" indent="-285750">
              <a:buFont typeface="Arial" pitchFamily="34" charset="0"/>
              <a:buChar char="•"/>
            </a:pPr>
            <a:r>
              <a:rPr lang="zh-CN" altLang="en-US" dirty="0" smtClean="0"/>
              <a:t>本年度卡片录入</a:t>
            </a:r>
            <a:endParaRPr lang="en-US" altLang="zh-CN" dirty="0" smtClean="0"/>
          </a:p>
          <a:p>
            <a:pPr marL="0" lvl="1"/>
            <a:endParaRPr lang="en-US" altLang="zh-CN" dirty="0" smtClean="0"/>
          </a:p>
          <a:p>
            <a:pPr marL="0" lvl="1"/>
            <a:r>
              <a:rPr lang="zh-CN" altLang="en-US" dirty="0"/>
              <a:t>案例二：编号</a:t>
            </a:r>
            <a:r>
              <a:rPr lang="en-US" altLang="zh-CN" dirty="0"/>
              <a:t>DYJ002</a:t>
            </a:r>
            <a:r>
              <a:rPr lang="zh-CN" altLang="en-US" dirty="0"/>
              <a:t>，惠普打印机，</a:t>
            </a:r>
            <a:r>
              <a:rPr lang="en-US" altLang="zh-CN" dirty="0"/>
              <a:t>2018</a:t>
            </a:r>
            <a:r>
              <a:rPr lang="zh-CN" altLang="en-US" dirty="0"/>
              <a:t>年</a:t>
            </a:r>
            <a:r>
              <a:rPr lang="en-US" altLang="zh-CN" dirty="0"/>
              <a:t>2</a:t>
            </a:r>
            <a:r>
              <a:rPr lang="zh-CN" altLang="en-US" dirty="0"/>
              <a:t>月</a:t>
            </a:r>
            <a:r>
              <a:rPr lang="en-US" altLang="zh-CN" dirty="0"/>
              <a:t>10</a:t>
            </a:r>
            <a:r>
              <a:rPr lang="zh-CN" altLang="en-US" dirty="0"/>
              <a:t>日投入使用（账套启用当年开始使用），截至</a:t>
            </a:r>
            <a:r>
              <a:rPr lang="en-US" altLang="zh-CN" dirty="0"/>
              <a:t>2018</a:t>
            </a:r>
            <a:r>
              <a:rPr lang="zh-CN" altLang="en-US" dirty="0"/>
              <a:t>年</a:t>
            </a:r>
            <a:r>
              <a:rPr lang="en-US" altLang="zh-CN" dirty="0"/>
              <a:t>8</a:t>
            </a:r>
            <a:r>
              <a:rPr lang="zh-CN" altLang="en-US" dirty="0"/>
              <a:t>月</a:t>
            </a:r>
            <a:r>
              <a:rPr lang="en-US" altLang="zh-CN" dirty="0"/>
              <a:t>31</a:t>
            </a:r>
            <a:r>
              <a:rPr lang="zh-CN" altLang="en-US" dirty="0"/>
              <a:t>日共使用了</a:t>
            </a:r>
            <a:r>
              <a:rPr lang="en-US" altLang="zh-CN" dirty="0"/>
              <a:t>6</a:t>
            </a:r>
            <a:r>
              <a:rPr lang="zh-CN" altLang="en-US" dirty="0"/>
              <a:t>期，已提折旧</a:t>
            </a:r>
            <a:r>
              <a:rPr lang="en-US" altLang="zh-CN" dirty="0"/>
              <a:t>0.6</a:t>
            </a:r>
            <a:r>
              <a:rPr lang="zh-CN" altLang="en-US" dirty="0"/>
              <a:t>万元，其余信息与案例一相同。</a:t>
            </a:r>
            <a:endParaRPr lang="en-US" altLang="zh-CN" dirty="0"/>
          </a:p>
          <a:p>
            <a:endParaRPr lang="zh-CN" alt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319" y="769698"/>
            <a:ext cx="6340393" cy="376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318" y="758260"/>
            <a:ext cx="6340393" cy="377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475" y="769699"/>
            <a:ext cx="6380034" cy="381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8530" y="748118"/>
            <a:ext cx="6541924" cy="389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45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固定资产初始数据</a:t>
            </a:r>
            <a:endParaRPr lang="zh-CN" altLang="en-US" sz="2000" dirty="0"/>
          </a:p>
        </p:txBody>
      </p:sp>
      <p:sp>
        <p:nvSpPr>
          <p:cNvPr id="5" name="TextBox 4"/>
          <p:cNvSpPr txBox="1"/>
          <p:nvPr/>
        </p:nvSpPr>
        <p:spPr>
          <a:xfrm>
            <a:off x="113600" y="627194"/>
            <a:ext cx="2593974" cy="2585323"/>
          </a:xfrm>
          <a:prstGeom prst="rect">
            <a:avLst/>
          </a:prstGeom>
          <a:noFill/>
        </p:spPr>
        <p:txBody>
          <a:bodyPr wrap="square" rtlCol="0">
            <a:spAutoFit/>
          </a:bodyPr>
          <a:lstStyle/>
          <a:p>
            <a:r>
              <a:rPr lang="zh-CN" altLang="en-US" b="1" dirty="0" smtClean="0"/>
              <a:t>年中卡片录入</a:t>
            </a:r>
            <a:endParaRPr lang="en-US" altLang="zh-CN" b="1" dirty="0" smtClean="0"/>
          </a:p>
          <a:p>
            <a:pPr marL="285750" indent="-285750">
              <a:buFont typeface="Arial" pitchFamily="34" charset="0"/>
              <a:buChar char="•"/>
            </a:pPr>
            <a:r>
              <a:rPr lang="zh-CN" altLang="en-US" dirty="0" smtClean="0"/>
              <a:t>本年报废卡片录入</a:t>
            </a:r>
            <a:endParaRPr lang="en-US" altLang="zh-CN" dirty="0" smtClean="0"/>
          </a:p>
          <a:p>
            <a:pPr marL="0" lvl="1"/>
            <a:endParaRPr lang="en-US" altLang="zh-CN" dirty="0" smtClean="0"/>
          </a:p>
          <a:p>
            <a:pPr marL="285750" lvl="1" indent="-285750">
              <a:buFont typeface="Arial" pitchFamily="34" charset="0"/>
              <a:buChar char="•"/>
            </a:pPr>
            <a:r>
              <a:rPr lang="zh-CN" altLang="en-US" dirty="0"/>
              <a:t>案例三：</a:t>
            </a:r>
            <a:r>
              <a:rPr lang="en-US" altLang="zh-CN" dirty="0"/>
              <a:t>DN001</a:t>
            </a:r>
            <a:r>
              <a:rPr lang="zh-CN" altLang="en-US" dirty="0"/>
              <a:t>，电脑，</a:t>
            </a:r>
            <a:r>
              <a:rPr lang="en-US" altLang="zh-CN" dirty="0"/>
              <a:t>2001</a:t>
            </a:r>
            <a:r>
              <a:rPr lang="zh-CN" altLang="en-US" dirty="0"/>
              <a:t>年</a:t>
            </a:r>
            <a:r>
              <a:rPr lang="en-US" altLang="zh-CN" dirty="0"/>
              <a:t>12</a:t>
            </a:r>
            <a:r>
              <a:rPr lang="zh-CN" altLang="en-US" dirty="0"/>
              <a:t>月开始使用，至</a:t>
            </a:r>
            <a:r>
              <a:rPr lang="en-US" altLang="zh-CN" dirty="0"/>
              <a:t>2018</a:t>
            </a:r>
            <a:r>
              <a:rPr lang="zh-CN" altLang="en-US" dirty="0"/>
              <a:t>年</a:t>
            </a:r>
            <a:r>
              <a:rPr lang="en-US" altLang="zh-CN" dirty="0"/>
              <a:t>8</a:t>
            </a:r>
            <a:r>
              <a:rPr lang="zh-CN" altLang="en-US" dirty="0"/>
              <a:t>月已期满报废，原值</a:t>
            </a:r>
            <a:r>
              <a:rPr lang="en-US" altLang="zh-CN" dirty="0"/>
              <a:t>20</a:t>
            </a:r>
            <a:r>
              <a:rPr lang="zh-CN" altLang="en-US" dirty="0"/>
              <a:t>万，残值为</a:t>
            </a:r>
            <a:r>
              <a:rPr lang="en-US" altLang="zh-CN" dirty="0"/>
              <a:t>0</a:t>
            </a:r>
            <a:r>
              <a:rPr lang="zh-CN" altLang="en-US" dirty="0"/>
              <a:t>，</a:t>
            </a:r>
            <a:r>
              <a:rPr lang="en-US" altLang="zh-CN" dirty="0"/>
              <a:t>2018</a:t>
            </a:r>
            <a:r>
              <a:rPr lang="zh-CN" altLang="en-US" dirty="0"/>
              <a:t>年</a:t>
            </a:r>
            <a:r>
              <a:rPr lang="en-US" altLang="zh-CN" dirty="0"/>
              <a:t>1-8</a:t>
            </a:r>
            <a:r>
              <a:rPr lang="zh-CN" altLang="en-US" dirty="0"/>
              <a:t>月折旧</a:t>
            </a:r>
            <a:r>
              <a:rPr lang="en-US" altLang="zh-CN" dirty="0"/>
              <a:t>0.8</a:t>
            </a:r>
            <a:r>
              <a:rPr lang="zh-CN" altLang="en-US" dirty="0"/>
              <a:t>万元</a:t>
            </a:r>
            <a:r>
              <a:rPr lang="zh-CN" altLang="en-US" dirty="0" smtClean="0"/>
              <a:t>，</a:t>
            </a:r>
            <a:endParaRPr lang="zh-CN" alt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194" y="890649"/>
            <a:ext cx="6161944" cy="3412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807" y="890649"/>
            <a:ext cx="6155331" cy="341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574" y="922382"/>
            <a:ext cx="6192656" cy="341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4899" y="906542"/>
            <a:ext cx="6155331" cy="339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16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固定资产初始数据</a:t>
            </a:r>
            <a:endParaRPr lang="zh-CN" altLang="en-US" sz="2000" dirty="0"/>
          </a:p>
        </p:txBody>
      </p:sp>
      <p:sp>
        <p:nvSpPr>
          <p:cNvPr id="5" name="TextBox 4"/>
          <p:cNvSpPr txBox="1"/>
          <p:nvPr/>
        </p:nvSpPr>
        <p:spPr>
          <a:xfrm>
            <a:off x="113600" y="627194"/>
            <a:ext cx="2593974" cy="923330"/>
          </a:xfrm>
          <a:prstGeom prst="rect">
            <a:avLst/>
          </a:prstGeom>
          <a:noFill/>
        </p:spPr>
        <p:txBody>
          <a:bodyPr wrap="square" rtlCol="0">
            <a:spAutoFit/>
          </a:bodyPr>
          <a:lstStyle/>
          <a:p>
            <a:r>
              <a:rPr lang="zh-CN" altLang="en-US" b="1" dirty="0" smtClean="0"/>
              <a:t>数据传递到科目初始数据</a:t>
            </a:r>
            <a:endParaRPr lang="en-US" altLang="zh-CN" b="1" dirty="0" smtClean="0"/>
          </a:p>
          <a:p>
            <a:pPr marL="0" lvl="1"/>
            <a:r>
              <a:rPr lang="zh-CN" altLang="en-US" dirty="0" smtClean="0"/>
              <a:t>财务系统未结束初始化</a:t>
            </a:r>
            <a:endParaRPr lang="en-US" altLang="zh-CN" dirty="0" smtClean="0"/>
          </a:p>
        </p:txBody>
      </p:sp>
      <p:pic>
        <p:nvPicPr>
          <p:cNvPr id="10" name="Picture 1" descr="C:\Documents and Settings\yongmei_deng\Application Data\Tencent\Users\239185427\QQ\WinTemp\RichOle\0}DI{H{~X(X2Y${Q8OI0Q~0.jpg"/>
          <p:cNvPicPr>
            <a:picLocks noChangeAspect="1" noChangeArrowheads="1"/>
          </p:cNvPicPr>
          <p:nvPr/>
        </p:nvPicPr>
        <p:blipFill>
          <a:blip r:embed="rId2" cstate="print"/>
          <a:srcRect/>
          <a:stretch>
            <a:fillRect/>
          </a:stretch>
        </p:blipFill>
        <p:spPr bwMode="auto">
          <a:xfrm>
            <a:off x="2960645" y="1227358"/>
            <a:ext cx="5500726" cy="3033715"/>
          </a:xfrm>
          <a:prstGeom prst="rect">
            <a:avLst/>
          </a:prstGeom>
          <a:noFill/>
        </p:spPr>
      </p:pic>
    </p:spTree>
    <p:extLst>
      <p:ext uri="{BB962C8B-B14F-4D97-AF65-F5344CB8AC3E}">
        <p14:creationId xmlns:p14="http://schemas.microsoft.com/office/powerpoint/2010/main" val="1307183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内容回顾</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矩形 1"/>
          <p:cNvSpPr/>
          <p:nvPr/>
        </p:nvSpPr>
        <p:spPr>
          <a:xfrm>
            <a:off x="571500" y="1962041"/>
            <a:ext cx="1543050" cy="63828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基础资料</a:t>
            </a:r>
            <a:endParaRPr lang="zh-CN" altLang="en-US" dirty="0"/>
          </a:p>
        </p:txBody>
      </p:sp>
      <p:cxnSp>
        <p:nvCxnSpPr>
          <p:cNvPr id="6" name="直接连接符 5"/>
          <p:cNvCxnSpPr>
            <a:stCxn id="2" idx="3"/>
          </p:cNvCxnSpPr>
          <p:nvPr/>
        </p:nvCxnSpPr>
        <p:spPr>
          <a:xfrm>
            <a:off x="2114550" y="2281183"/>
            <a:ext cx="333375" cy="0"/>
          </a:xfrm>
          <a:prstGeom prst="lin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cxnSp>
      <p:cxnSp>
        <p:nvCxnSpPr>
          <p:cNvPr id="17" name="直接连接符 16"/>
          <p:cNvCxnSpPr/>
          <p:nvPr/>
        </p:nvCxnSpPr>
        <p:spPr>
          <a:xfrm>
            <a:off x="2447925" y="1121414"/>
            <a:ext cx="0" cy="2587444"/>
          </a:xfrm>
          <a:prstGeom prst="lin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cxnSp>
      <p:cxnSp>
        <p:nvCxnSpPr>
          <p:cNvPr id="64" name="直接连接符 63"/>
          <p:cNvCxnSpPr/>
          <p:nvPr/>
        </p:nvCxnSpPr>
        <p:spPr>
          <a:xfrm>
            <a:off x="2450836" y="1121414"/>
            <a:ext cx="333375" cy="0"/>
          </a:xfrm>
          <a:prstGeom prst="lin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cxnSp>
      <p:cxnSp>
        <p:nvCxnSpPr>
          <p:cNvPr id="65" name="直接连接符 64"/>
          <p:cNvCxnSpPr/>
          <p:nvPr/>
        </p:nvCxnSpPr>
        <p:spPr>
          <a:xfrm>
            <a:off x="2444617" y="3708858"/>
            <a:ext cx="333375" cy="0"/>
          </a:xfrm>
          <a:prstGeom prst="lin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cxnSp>
      <p:sp>
        <p:nvSpPr>
          <p:cNvPr id="66" name="矩形 65"/>
          <p:cNvSpPr/>
          <p:nvPr/>
        </p:nvSpPr>
        <p:spPr>
          <a:xfrm>
            <a:off x="2784211" y="947605"/>
            <a:ext cx="1543050" cy="39166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资产类别</a:t>
            </a:r>
          </a:p>
        </p:txBody>
      </p:sp>
      <p:sp>
        <p:nvSpPr>
          <p:cNvPr id="67" name="矩形 66"/>
          <p:cNvSpPr/>
          <p:nvPr/>
        </p:nvSpPr>
        <p:spPr>
          <a:xfrm>
            <a:off x="2784211" y="1637491"/>
            <a:ext cx="1543050" cy="39166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变动方式</a:t>
            </a:r>
          </a:p>
        </p:txBody>
      </p:sp>
      <p:sp>
        <p:nvSpPr>
          <p:cNvPr id="68" name="矩形 67"/>
          <p:cNvSpPr/>
          <p:nvPr/>
        </p:nvSpPr>
        <p:spPr>
          <a:xfrm>
            <a:off x="2784211" y="2281183"/>
            <a:ext cx="1543050" cy="39166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使用状态</a:t>
            </a:r>
          </a:p>
        </p:txBody>
      </p:sp>
      <p:sp>
        <p:nvSpPr>
          <p:cNvPr id="69" name="矩形 68"/>
          <p:cNvSpPr/>
          <p:nvPr/>
        </p:nvSpPr>
        <p:spPr>
          <a:xfrm>
            <a:off x="2814561" y="2897419"/>
            <a:ext cx="1543050" cy="39166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折旧方法</a:t>
            </a:r>
          </a:p>
        </p:txBody>
      </p:sp>
      <p:sp>
        <p:nvSpPr>
          <p:cNvPr id="70" name="矩形 69"/>
          <p:cNvSpPr/>
          <p:nvPr/>
        </p:nvSpPr>
        <p:spPr>
          <a:xfrm>
            <a:off x="2784211" y="3513028"/>
            <a:ext cx="1543050" cy="39166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存放地点</a:t>
            </a:r>
          </a:p>
        </p:txBody>
      </p:sp>
      <p:sp>
        <p:nvSpPr>
          <p:cNvPr id="72" name="矩形 71"/>
          <p:cNvSpPr/>
          <p:nvPr/>
        </p:nvSpPr>
        <p:spPr>
          <a:xfrm>
            <a:off x="5018088" y="1962535"/>
            <a:ext cx="1543050" cy="63828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初始化</a:t>
            </a:r>
          </a:p>
        </p:txBody>
      </p:sp>
      <p:cxnSp>
        <p:nvCxnSpPr>
          <p:cNvPr id="73" name="直接连接符 72"/>
          <p:cNvCxnSpPr/>
          <p:nvPr/>
        </p:nvCxnSpPr>
        <p:spPr>
          <a:xfrm>
            <a:off x="6561138" y="2281677"/>
            <a:ext cx="333375" cy="0"/>
          </a:xfrm>
          <a:prstGeom prst="lin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cxnSp>
      <p:cxnSp>
        <p:nvCxnSpPr>
          <p:cNvPr id="74" name="直接连接符 73"/>
          <p:cNvCxnSpPr/>
          <p:nvPr/>
        </p:nvCxnSpPr>
        <p:spPr>
          <a:xfrm>
            <a:off x="6894513" y="1184725"/>
            <a:ext cx="0" cy="2587444"/>
          </a:xfrm>
          <a:prstGeom prst="lin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cxnSp>
      <p:cxnSp>
        <p:nvCxnSpPr>
          <p:cNvPr id="75" name="直接连接符 74"/>
          <p:cNvCxnSpPr/>
          <p:nvPr/>
        </p:nvCxnSpPr>
        <p:spPr>
          <a:xfrm>
            <a:off x="6894513" y="1184725"/>
            <a:ext cx="333375" cy="0"/>
          </a:xfrm>
          <a:prstGeom prst="lin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cxnSp>
      <p:cxnSp>
        <p:nvCxnSpPr>
          <p:cNvPr id="76" name="直接连接符 75"/>
          <p:cNvCxnSpPr/>
          <p:nvPr/>
        </p:nvCxnSpPr>
        <p:spPr>
          <a:xfrm>
            <a:off x="6894513" y="3772604"/>
            <a:ext cx="333375" cy="0"/>
          </a:xfrm>
          <a:prstGeom prst="lin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cxnSp>
      <p:sp>
        <p:nvSpPr>
          <p:cNvPr id="77" name="矩形 76"/>
          <p:cNvSpPr/>
          <p:nvPr/>
        </p:nvSpPr>
        <p:spPr>
          <a:xfrm>
            <a:off x="7229094" y="984374"/>
            <a:ext cx="1543050" cy="39166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启用期同年</a:t>
            </a:r>
          </a:p>
        </p:txBody>
      </p:sp>
      <p:sp>
        <p:nvSpPr>
          <p:cNvPr id="78" name="矩形 77"/>
          <p:cNvSpPr/>
          <p:nvPr/>
        </p:nvSpPr>
        <p:spPr>
          <a:xfrm>
            <a:off x="7227888" y="2215654"/>
            <a:ext cx="1543050" cy="39166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启用期往年</a:t>
            </a:r>
          </a:p>
        </p:txBody>
      </p:sp>
      <p:sp>
        <p:nvSpPr>
          <p:cNvPr id="79" name="矩形 78"/>
          <p:cNvSpPr/>
          <p:nvPr/>
        </p:nvSpPr>
        <p:spPr>
          <a:xfrm>
            <a:off x="7227888" y="3531182"/>
            <a:ext cx="1619250" cy="39166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启用年度报废</a:t>
            </a:r>
          </a:p>
        </p:txBody>
      </p:sp>
    </p:spTree>
    <p:extLst>
      <p:ext uri="{BB962C8B-B14F-4D97-AF65-F5344CB8AC3E}">
        <p14:creationId xmlns:p14="http://schemas.microsoft.com/office/powerpoint/2010/main" val="2129505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3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目录</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矩形 1"/>
          <p:cNvSpPr/>
          <p:nvPr/>
        </p:nvSpPr>
        <p:spPr>
          <a:xfrm>
            <a:off x="571500" y="1962041"/>
            <a:ext cx="1543050" cy="63828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基础资料</a:t>
            </a:r>
            <a:endParaRPr lang="zh-CN" altLang="en-US" dirty="0"/>
          </a:p>
        </p:txBody>
      </p:sp>
      <p:cxnSp>
        <p:nvCxnSpPr>
          <p:cNvPr id="6" name="直接连接符 5"/>
          <p:cNvCxnSpPr>
            <a:stCxn id="2" idx="3"/>
          </p:cNvCxnSpPr>
          <p:nvPr/>
        </p:nvCxnSpPr>
        <p:spPr>
          <a:xfrm>
            <a:off x="2114550" y="2281183"/>
            <a:ext cx="333375" cy="0"/>
          </a:xfrm>
          <a:prstGeom prst="lin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cxnSp>
      <p:cxnSp>
        <p:nvCxnSpPr>
          <p:cNvPr id="17" name="直接连接符 16"/>
          <p:cNvCxnSpPr/>
          <p:nvPr/>
        </p:nvCxnSpPr>
        <p:spPr>
          <a:xfrm>
            <a:off x="2447925" y="1121414"/>
            <a:ext cx="0" cy="2587444"/>
          </a:xfrm>
          <a:prstGeom prst="lin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cxnSp>
      <p:cxnSp>
        <p:nvCxnSpPr>
          <p:cNvPr id="64" name="直接连接符 63"/>
          <p:cNvCxnSpPr/>
          <p:nvPr/>
        </p:nvCxnSpPr>
        <p:spPr>
          <a:xfrm>
            <a:off x="2450836" y="1121414"/>
            <a:ext cx="333375" cy="0"/>
          </a:xfrm>
          <a:prstGeom prst="lin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cxnSp>
      <p:cxnSp>
        <p:nvCxnSpPr>
          <p:cNvPr id="65" name="直接连接符 64"/>
          <p:cNvCxnSpPr/>
          <p:nvPr/>
        </p:nvCxnSpPr>
        <p:spPr>
          <a:xfrm>
            <a:off x="2444617" y="3708858"/>
            <a:ext cx="333375" cy="0"/>
          </a:xfrm>
          <a:prstGeom prst="lin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cxnSp>
      <p:sp>
        <p:nvSpPr>
          <p:cNvPr id="66" name="矩形 65"/>
          <p:cNvSpPr/>
          <p:nvPr/>
        </p:nvSpPr>
        <p:spPr>
          <a:xfrm>
            <a:off x="2784211" y="947605"/>
            <a:ext cx="1543050" cy="39166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资产类别</a:t>
            </a:r>
          </a:p>
        </p:txBody>
      </p:sp>
      <p:sp>
        <p:nvSpPr>
          <p:cNvPr id="67" name="矩形 66"/>
          <p:cNvSpPr/>
          <p:nvPr/>
        </p:nvSpPr>
        <p:spPr>
          <a:xfrm>
            <a:off x="2784211" y="1637491"/>
            <a:ext cx="1543050" cy="39166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变动方式</a:t>
            </a:r>
          </a:p>
        </p:txBody>
      </p:sp>
      <p:sp>
        <p:nvSpPr>
          <p:cNvPr id="68" name="矩形 67"/>
          <p:cNvSpPr/>
          <p:nvPr/>
        </p:nvSpPr>
        <p:spPr>
          <a:xfrm>
            <a:off x="2784211" y="2281183"/>
            <a:ext cx="1543050" cy="39166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使用状态</a:t>
            </a:r>
          </a:p>
        </p:txBody>
      </p:sp>
      <p:sp>
        <p:nvSpPr>
          <p:cNvPr id="69" name="矩形 68"/>
          <p:cNvSpPr/>
          <p:nvPr/>
        </p:nvSpPr>
        <p:spPr>
          <a:xfrm>
            <a:off x="2814561" y="2897419"/>
            <a:ext cx="1543050" cy="39166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折旧方法</a:t>
            </a:r>
          </a:p>
        </p:txBody>
      </p:sp>
      <p:sp>
        <p:nvSpPr>
          <p:cNvPr id="70" name="矩形 69"/>
          <p:cNvSpPr/>
          <p:nvPr/>
        </p:nvSpPr>
        <p:spPr>
          <a:xfrm>
            <a:off x="2784211" y="3513028"/>
            <a:ext cx="1543050" cy="39166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存放地点</a:t>
            </a:r>
          </a:p>
        </p:txBody>
      </p:sp>
      <p:sp>
        <p:nvSpPr>
          <p:cNvPr id="72" name="矩形 71"/>
          <p:cNvSpPr/>
          <p:nvPr/>
        </p:nvSpPr>
        <p:spPr>
          <a:xfrm>
            <a:off x="5018088" y="1962535"/>
            <a:ext cx="1543050" cy="63828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初始化</a:t>
            </a:r>
          </a:p>
        </p:txBody>
      </p:sp>
      <p:cxnSp>
        <p:nvCxnSpPr>
          <p:cNvPr id="73" name="直接连接符 72"/>
          <p:cNvCxnSpPr/>
          <p:nvPr/>
        </p:nvCxnSpPr>
        <p:spPr>
          <a:xfrm>
            <a:off x="6561138" y="2281677"/>
            <a:ext cx="333375" cy="0"/>
          </a:xfrm>
          <a:prstGeom prst="lin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cxnSp>
      <p:cxnSp>
        <p:nvCxnSpPr>
          <p:cNvPr id="74" name="直接连接符 73"/>
          <p:cNvCxnSpPr/>
          <p:nvPr/>
        </p:nvCxnSpPr>
        <p:spPr>
          <a:xfrm>
            <a:off x="6894513" y="1184725"/>
            <a:ext cx="0" cy="2587444"/>
          </a:xfrm>
          <a:prstGeom prst="lin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cxnSp>
      <p:cxnSp>
        <p:nvCxnSpPr>
          <p:cNvPr id="75" name="直接连接符 74"/>
          <p:cNvCxnSpPr/>
          <p:nvPr/>
        </p:nvCxnSpPr>
        <p:spPr>
          <a:xfrm>
            <a:off x="6894513" y="1184725"/>
            <a:ext cx="333375" cy="0"/>
          </a:xfrm>
          <a:prstGeom prst="lin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cxnSp>
      <p:cxnSp>
        <p:nvCxnSpPr>
          <p:cNvPr id="76" name="直接连接符 75"/>
          <p:cNvCxnSpPr/>
          <p:nvPr/>
        </p:nvCxnSpPr>
        <p:spPr>
          <a:xfrm>
            <a:off x="6894513" y="3772604"/>
            <a:ext cx="333375" cy="0"/>
          </a:xfrm>
          <a:prstGeom prst="lin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cxnSp>
      <p:sp>
        <p:nvSpPr>
          <p:cNvPr id="77" name="矩形 76"/>
          <p:cNvSpPr/>
          <p:nvPr/>
        </p:nvSpPr>
        <p:spPr>
          <a:xfrm>
            <a:off x="7229094" y="984374"/>
            <a:ext cx="1543050" cy="39166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启用期同年</a:t>
            </a:r>
          </a:p>
        </p:txBody>
      </p:sp>
      <p:sp>
        <p:nvSpPr>
          <p:cNvPr id="78" name="矩形 77"/>
          <p:cNvSpPr/>
          <p:nvPr/>
        </p:nvSpPr>
        <p:spPr>
          <a:xfrm>
            <a:off x="7227888" y="2215654"/>
            <a:ext cx="1543050" cy="39166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启用期往年</a:t>
            </a:r>
          </a:p>
        </p:txBody>
      </p:sp>
      <p:sp>
        <p:nvSpPr>
          <p:cNvPr id="79" name="矩形 78"/>
          <p:cNvSpPr/>
          <p:nvPr/>
        </p:nvSpPr>
        <p:spPr>
          <a:xfrm>
            <a:off x="7227888" y="3531182"/>
            <a:ext cx="1619250" cy="39166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启用年度报废</a:t>
            </a:r>
          </a:p>
        </p:txBody>
      </p:sp>
    </p:spTree>
    <p:extLst>
      <p:ext uri="{BB962C8B-B14F-4D97-AF65-F5344CB8AC3E}">
        <p14:creationId xmlns:p14="http://schemas.microsoft.com/office/powerpoint/2010/main" val="2466090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固定资产</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826" y="642938"/>
            <a:ext cx="7296150" cy="4371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62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基础资料</a:t>
            </a:r>
            <a:r>
              <a:rPr lang="en-US" altLang="zh-CN" sz="2000" dirty="0" smtClean="0"/>
              <a:t>-</a:t>
            </a:r>
            <a:r>
              <a:rPr lang="zh-CN" altLang="en-US" sz="2000" dirty="0" smtClean="0"/>
              <a:t>资产类别</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981075"/>
            <a:ext cx="444817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94575" y="914369"/>
            <a:ext cx="2593974" cy="2031325"/>
          </a:xfrm>
          <a:prstGeom prst="rect">
            <a:avLst/>
          </a:prstGeom>
          <a:noFill/>
        </p:spPr>
        <p:txBody>
          <a:bodyPr wrap="square" rtlCol="0">
            <a:spAutoFit/>
          </a:bodyPr>
          <a:lstStyle/>
          <a:p>
            <a:r>
              <a:rPr lang="zh-CN" altLang="en-US" b="1" dirty="0" smtClean="0"/>
              <a:t>资产类别</a:t>
            </a:r>
            <a:endParaRPr lang="en-US" altLang="zh-CN" b="1" dirty="0" smtClean="0"/>
          </a:p>
          <a:p>
            <a:pPr marL="285750" lvl="1" indent="-285750">
              <a:buFont typeface="Arial" pitchFamily="34" charset="0"/>
              <a:buChar char="•"/>
            </a:pPr>
            <a:r>
              <a:rPr lang="zh-CN" altLang="en-US" dirty="0" smtClean="0"/>
              <a:t>折旧方法</a:t>
            </a:r>
            <a:endParaRPr lang="en-US" altLang="zh-CN" dirty="0" smtClean="0"/>
          </a:p>
          <a:p>
            <a:pPr marL="285750" lvl="1" indent="-285750">
              <a:buFont typeface="Arial" pitchFamily="34" charset="0"/>
              <a:buChar char="•"/>
            </a:pPr>
            <a:r>
              <a:rPr lang="zh-CN" altLang="en-US" dirty="0" smtClean="0"/>
              <a:t>使用年限</a:t>
            </a:r>
            <a:endParaRPr lang="en-US" altLang="zh-CN" dirty="0" smtClean="0"/>
          </a:p>
          <a:p>
            <a:pPr marL="285750" lvl="1" indent="-285750">
              <a:buFont typeface="Arial" pitchFamily="34" charset="0"/>
              <a:buChar char="•"/>
            </a:pPr>
            <a:r>
              <a:rPr lang="zh-CN" altLang="en-US" dirty="0" smtClean="0"/>
              <a:t>净残值率</a:t>
            </a:r>
            <a:endParaRPr lang="en-US" altLang="zh-CN" dirty="0" smtClean="0"/>
          </a:p>
          <a:p>
            <a:pPr marL="285750" lvl="1" indent="-285750">
              <a:buFont typeface="Arial" pitchFamily="34" charset="0"/>
              <a:buChar char="•"/>
            </a:pPr>
            <a:r>
              <a:rPr lang="zh-CN" altLang="en-US" dirty="0" smtClean="0"/>
              <a:t>科目预设</a:t>
            </a:r>
            <a:endParaRPr lang="en-US" altLang="zh-CN" dirty="0" smtClean="0"/>
          </a:p>
          <a:p>
            <a:pPr marL="285750" lvl="1" indent="-285750">
              <a:buFont typeface="Arial" pitchFamily="34" charset="0"/>
              <a:buChar char="•"/>
            </a:pPr>
            <a:r>
              <a:rPr lang="zh-CN" altLang="en-US" dirty="0" smtClean="0"/>
              <a:t>编码规则</a:t>
            </a:r>
            <a:endParaRPr lang="en-US" altLang="zh-CN" dirty="0" smtClean="0"/>
          </a:p>
          <a:p>
            <a:pPr marL="285750" lvl="1" indent="-285750">
              <a:buFont typeface="Arial" pitchFamily="34" charset="0"/>
              <a:buChar char="•"/>
            </a:pPr>
            <a:r>
              <a:rPr lang="zh-CN" altLang="en-US" dirty="0" smtClean="0"/>
              <a:t>折旧控制</a:t>
            </a:r>
            <a:endParaRPr lang="en-US" altLang="zh-CN" dirty="0" smtClean="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488" y="748118"/>
            <a:ext cx="5095875"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21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050"/>
                                        </p:tgtEl>
                                        <p:attrNameLst>
                                          <p:attrName>ppt_x</p:attrName>
                                        </p:attrNameLst>
                                      </p:cBhvr>
                                      <p:tavLst>
                                        <p:tav tm="0">
                                          <p:val>
                                            <p:strVal val="ppt_x"/>
                                          </p:val>
                                        </p:tav>
                                        <p:tav tm="100000">
                                          <p:val>
                                            <p:strVal val="ppt_x"/>
                                          </p:val>
                                        </p:tav>
                                      </p:tavLst>
                                    </p:anim>
                                    <p:anim calcmode="lin" valueType="num">
                                      <p:cBhvr additive="base">
                                        <p:cTn id="13" dur="500"/>
                                        <p:tgtEl>
                                          <p:spTgt spid="2050"/>
                                        </p:tgtEl>
                                        <p:attrNameLst>
                                          <p:attrName>ppt_y</p:attrName>
                                        </p:attrNameLst>
                                      </p:cBhvr>
                                      <p:tavLst>
                                        <p:tav tm="0">
                                          <p:val>
                                            <p:strVal val="ppt_y"/>
                                          </p:val>
                                        </p:tav>
                                        <p:tav tm="100000">
                                          <p:val>
                                            <p:strVal val="1+ppt_h/2"/>
                                          </p:val>
                                        </p:tav>
                                      </p:tavLst>
                                    </p:anim>
                                    <p:set>
                                      <p:cBhvr>
                                        <p:cTn id="14" dur="1" fill="hold">
                                          <p:stCondLst>
                                            <p:cond delay="499"/>
                                          </p:stCondLst>
                                        </p:cTn>
                                        <p:tgtEl>
                                          <p:spTgt spid="20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基础资料</a:t>
            </a:r>
            <a:r>
              <a:rPr lang="en-US" altLang="zh-CN" sz="2000" dirty="0" smtClean="0"/>
              <a:t>-</a:t>
            </a:r>
            <a:r>
              <a:rPr lang="zh-CN" altLang="en-US" sz="2000" dirty="0" smtClean="0"/>
              <a:t>变动方式</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94575" y="914369"/>
            <a:ext cx="2593974" cy="1477328"/>
          </a:xfrm>
          <a:prstGeom prst="rect">
            <a:avLst/>
          </a:prstGeom>
          <a:noFill/>
        </p:spPr>
        <p:txBody>
          <a:bodyPr wrap="square" rtlCol="0">
            <a:spAutoFit/>
          </a:bodyPr>
          <a:lstStyle/>
          <a:p>
            <a:r>
              <a:rPr lang="zh-CN" altLang="en-US" b="1" dirty="0" smtClean="0"/>
              <a:t>变动方式</a:t>
            </a:r>
            <a:endParaRPr lang="en-US" altLang="zh-CN" b="1" dirty="0" smtClean="0"/>
          </a:p>
          <a:p>
            <a:pPr marL="285750" lvl="1" indent="-285750">
              <a:buFont typeface="Arial" pitchFamily="34" charset="0"/>
              <a:buChar char="•"/>
            </a:pPr>
            <a:r>
              <a:rPr lang="zh-CN" altLang="en-US" dirty="0" smtClean="0"/>
              <a:t>增加</a:t>
            </a:r>
            <a:endParaRPr lang="en-US" altLang="zh-CN" dirty="0" smtClean="0"/>
          </a:p>
          <a:p>
            <a:pPr marL="285750" lvl="1" indent="-285750">
              <a:buFont typeface="Arial" pitchFamily="34" charset="0"/>
              <a:buChar char="•"/>
            </a:pPr>
            <a:r>
              <a:rPr lang="zh-CN" altLang="en-US" dirty="0" smtClean="0"/>
              <a:t>减少</a:t>
            </a:r>
            <a:endParaRPr lang="en-US" altLang="zh-CN" dirty="0" smtClean="0"/>
          </a:p>
          <a:p>
            <a:pPr marL="285750" lvl="1" indent="-285750">
              <a:buFont typeface="Arial" pitchFamily="34" charset="0"/>
              <a:buChar char="•"/>
            </a:pPr>
            <a:r>
              <a:rPr lang="zh-CN" altLang="en-US" dirty="0" smtClean="0"/>
              <a:t>其他</a:t>
            </a:r>
            <a:endParaRPr lang="en-US" altLang="zh-CN" dirty="0" smtClean="0"/>
          </a:p>
          <a:p>
            <a:pPr marL="285750" lvl="1" indent="-285750">
              <a:buFont typeface="Arial" pitchFamily="34" charset="0"/>
              <a:buChar char="•"/>
            </a:pPr>
            <a:r>
              <a:rPr lang="zh-CN" altLang="en-US" dirty="0"/>
              <a:t>预</a:t>
            </a:r>
            <a:r>
              <a:rPr lang="zh-CN" altLang="en-US" dirty="0" smtClean="0"/>
              <a:t>设对方科目</a:t>
            </a:r>
            <a:endParaRPr lang="en-US" altLang="zh-CN"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75" y="985838"/>
            <a:ext cx="44577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775" y="1457237"/>
            <a:ext cx="39814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82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074"/>
                                        </p:tgtEl>
                                        <p:attrNameLst>
                                          <p:attrName>ppt_x</p:attrName>
                                        </p:attrNameLst>
                                      </p:cBhvr>
                                      <p:tavLst>
                                        <p:tav tm="0">
                                          <p:val>
                                            <p:strVal val="ppt_x"/>
                                          </p:val>
                                        </p:tav>
                                        <p:tav tm="100000">
                                          <p:val>
                                            <p:strVal val="ppt_x"/>
                                          </p:val>
                                        </p:tav>
                                      </p:tavLst>
                                    </p:anim>
                                    <p:anim calcmode="lin" valueType="num">
                                      <p:cBhvr additive="base">
                                        <p:cTn id="13" dur="500"/>
                                        <p:tgtEl>
                                          <p:spTgt spid="3074"/>
                                        </p:tgtEl>
                                        <p:attrNameLst>
                                          <p:attrName>ppt_y</p:attrName>
                                        </p:attrNameLst>
                                      </p:cBhvr>
                                      <p:tavLst>
                                        <p:tav tm="0">
                                          <p:val>
                                            <p:strVal val="ppt_y"/>
                                          </p:val>
                                        </p:tav>
                                        <p:tav tm="100000">
                                          <p:val>
                                            <p:strVal val="1+ppt_h/2"/>
                                          </p:val>
                                        </p:tav>
                                      </p:tavLst>
                                    </p:anim>
                                    <p:set>
                                      <p:cBhvr>
                                        <p:cTn id="14" dur="1" fill="hold">
                                          <p:stCondLst>
                                            <p:cond delay="499"/>
                                          </p:stCondLst>
                                        </p:cTn>
                                        <p:tgtEl>
                                          <p:spTgt spid="307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ppt_x"/>
                                          </p:val>
                                        </p:tav>
                                        <p:tav tm="100000">
                                          <p:val>
                                            <p:strVal val="#ppt_x"/>
                                          </p:val>
                                        </p:tav>
                                      </p:tavLst>
                                    </p:anim>
                                    <p:anim calcmode="lin" valueType="num">
                                      <p:cBhvr additive="base">
                                        <p:cTn id="20"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基础资料</a:t>
            </a:r>
            <a:r>
              <a:rPr lang="en-US" altLang="zh-CN" sz="2000" dirty="0" smtClean="0"/>
              <a:t>-</a:t>
            </a:r>
            <a:r>
              <a:rPr lang="zh-CN" altLang="en-US" sz="2000" dirty="0" smtClean="0"/>
              <a:t>使用状态</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94575" y="875437"/>
            <a:ext cx="2593974" cy="1754326"/>
          </a:xfrm>
          <a:prstGeom prst="rect">
            <a:avLst/>
          </a:prstGeom>
          <a:noFill/>
        </p:spPr>
        <p:txBody>
          <a:bodyPr wrap="square" rtlCol="0">
            <a:spAutoFit/>
          </a:bodyPr>
          <a:lstStyle/>
          <a:p>
            <a:r>
              <a:rPr lang="zh-CN" altLang="en-US" b="1" dirty="0" smtClean="0"/>
              <a:t>使用状态</a:t>
            </a:r>
            <a:endParaRPr lang="en-US" altLang="zh-CN" b="1" dirty="0" smtClean="0"/>
          </a:p>
          <a:p>
            <a:pPr marL="285750" lvl="1" indent="-285750">
              <a:buFont typeface="Arial" pitchFamily="34" charset="0"/>
              <a:buChar char="•"/>
            </a:pPr>
            <a:r>
              <a:rPr lang="zh-CN" altLang="en-US" dirty="0"/>
              <a:t>新增</a:t>
            </a:r>
            <a:endParaRPr lang="en-US" altLang="zh-CN" dirty="0" smtClean="0"/>
          </a:p>
          <a:p>
            <a:pPr marL="285750" lvl="1" indent="-285750">
              <a:buFont typeface="Arial" pitchFamily="34" charset="0"/>
              <a:buChar char="•"/>
            </a:pPr>
            <a:r>
              <a:rPr lang="zh-CN" altLang="en-US" dirty="0" smtClean="0"/>
              <a:t>修改</a:t>
            </a:r>
            <a:endParaRPr lang="en-US" altLang="zh-CN" dirty="0" smtClean="0"/>
          </a:p>
          <a:p>
            <a:pPr marL="285750" lvl="1" indent="-285750">
              <a:buFont typeface="Arial" pitchFamily="34" charset="0"/>
              <a:buChar char="•"/>
            </a:pPr>
            <a:r>
              <a:rPr lang="zh-CN" altLang="en-US" dirty="0" smtClean="0"/>
              <a:t>删除</a:t>
            </a:r>
            <a:endParaRPr lang="en-US" altLang="zh-CN" dirty="0" smtClean="0"/>
          </a:p>
          <a:p>
            <a:pPr marL="285750" lvl="1" indent="-285750">
              <a:buFont typeface="Arial" pitchFamily="34" charset="0"/>
              <a:buChar char="•"/>
            </a:pPr>
            <a:r>
              <a:rPr lang="zh-CN" altLang="en-US" dirty="0" smtClean="0"/>
              <a:t>折旧控制</a:t>
            </a:r>
            <a:endParaRPr lang="en-US" altLang="zh-CN" dirty="0" smtClean="0"/>
          </a:p>
          <a:p>
            <a:pPr marL="0" lvl="1"/>
            <a:endParaRPr lang="en-US" altLang="zh-CN"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088" y="1000125"/>
            <a:ext cx="435292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088" y="1752600"/>
            <a:ext cx="48768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75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098"/>
                                        </p:tgtEl>
                                        <p:attrNameLst>
                                          <p:attrName>ppt_x</p:attrName>
                                        </p:attrNameLst>
                                      </p:cBhvr>
                                      <p:tavLst>
                                        <p:tav tm="0">
                                          <p:val>
                                            <p:strVal val="ppt_x"/>
                                          </p:val>
                                        </p:tav>
                                        <p:tav tm="100000">
                                          <p:val>
                                            <p:strVal val="ppt_x"/>
                                          </p:val>
                                        </p:tav>
                                      </p:tavLst>
                                    </p:anim>
                                    <p:anim calcmode="lin" valueType="num">
                                      <p:cBhvr additive="base">
                                        <p:cTn id="13" dur="500"/>
                                        <p:tgtEl>
                                          <p:spTgt spid="4098"/>
                                        </p:tgtEl>
                                        <p:attrNameLst>
                                          <p:attrName>ppt_y</p:attrName>
                                        </p:attrNameLst>
                                      </p:cBhvr>
                                      <p:tavLst>
                                        <p:tav tm="0">
                                          <p:val>
                                            <p:strVal val="ppt_y"/>
                                          </p:val>
                                        </p:tav>
                                        <p:tav tm="100000">
                                          <p:val>
                                            <p:strVal val="1+ppt_h/2"/>
                                          </p:val>
                                        </p:tav>
                                      </p:tavLst>
                                    </p:anim>
                                    <p:set>
                                      <p:cBhvr>
                                        <p:cTn id="14" dur="1" fill="hold">
                                          <p:stCondLst>
                                            <p:cond delay="499"/>
                                          </p:stCondLst>
                                        </p:cTn>
                                        <p:tgtEl>
                                          <p:spTgt spid="409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additive="base">
                                        <p:cTn id="19" dur="500" fill="hold"/>
                                        <p:tgtEl>
                                          <p:spTgt spid="4099"/>
                                        </p:tgtEl>
                                        <p:attrNameLst>
                                          <p:attrName>ppt_x</p:attrName>
                                        </p:attrNameLst>
                                      </p:cBhvr>
                                      <p:tavLst>
                                        <p:tav tm="0">
                                          <p:val>
                                            <p:strVal val="#ppt_x"/>
                                          </p:val>
                                        </p:tav>
                                        <p:tav tm="100000">
                                          <p:val>
                                            <p:strVal val="#ppt_x"/>
                                          </p:val>
                                        </p:tav>
                                      </p:tavLst>
                                    </p:anim>
                                    <p:anim calcmode="lin" valueType="num">
                                      <p:cBhvr additive="base">
                                        <p:cTn id="20"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基础资料</a:t>
            </a:r>
            <a:r>
              <a:rPr lang="en-US" altLang="zh-CN" sz="2000" dirty="0" smtClean="0"/>
              <a:t>-</a:t>
            </a:r>
            <a:r>
              <a:rPr lang="zh-CN" altLang="en-US" sz="2000" dirty="0" smtClean="0"/>
              <a:t>折旧方法</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94575" y="875437"/>
            <a:ext cx="2593974" cy="1477328"/>
          </a:xfrm>
          <a:prstGeom prst="rect">
            <a:avLst/>
          </a:prstGeom>
          <a:noFill/>
        </p:spPr>
        <p:txBody>
          <a:bodyPr wrap="square" rtlCol="0">
            <a:spAutoFit/>
          </a:bodyPr>
          <a:lstStyle/>
          <a:p>
            <a:r>
              <a:rPr lang="zh-CN" altLang="en-US" b="1" dirty="0" smtClean="0"/>
              <a:t>折旧方法</a:t>
            </a:r>
            <a:endParaRPr lang="en-US" altLang="zh-CN" dirty="0" smtClean="0"/>
          </a:p>
          <a:p>
            <a:pPr marL="285750" lvl="1" indent="-285750">
              <a:buFont typeface="Arial" pitchFamily="34" charset="0"/>
              <a:buChar char="•"/>
            </a:pPr>
            <a:r>
              <a:rPr lang="zh-CN" altLang="en-US" dirty="0" smtClean="0"/>
              <a:t>预设</a:t>
            </a:r>
            <a:r>
              <a:rPr lang="zh-CN" altLang="en-US" dirty="0"/>
              <a:t>九</a:t>
            </a:r>
            <a:r>
              <a:rPr lang="zh-CN" altLang="en-US" dirty="0" smtClean="0"/>
              <a:t>种方法</a:t>
            </a:r>
            <a:endParaRPr lang="en-US" altLang="zh-CN" dirty="0" smtClean="0"/>
          </a:p>
          <a:p>
            <a:pPr marL="285750" lvl="1" indent="-285750">
              <a:buFont typeface="Arial" pitchFamily="34" charset="0"/>
              <a:buChar char="•"/>
            </a:pPr>
            <a:r>
              <a:rPr lang="zh-CN" altLang="en-US" dirty="0" smtClean="0"/>
              <a:t>不能自定义</a:t>
            </a:r>
            <a:endParaRPr lang="en-US" altLang="zh-CN" dirty="0" smtClean="0"/>
          </a:p>
          <a:p>
            <a:pPr marL="0" lvl="1"/>
            <a:endParaRPr lang="en-US" altLang="zh-CN" dirty="0" smtClean="0"/>
          </a:p>
          <a:p>
            <a:pPr marL="0" lvl="1"/>
            <a:endParaRPr lang="en-US" altLang="zh-CN"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5" y="748118"/>
            <a:ext cx="605790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748117"/>
            <a:ext cx="605790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8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122"/>
                                        </p:tgtEl>
                                        <p:attrNameLst>
                                          <p:attrName>ppt_x</p:attrName>
                                        </p:attrNameLst>
                                      </p:cBhvr>
                                      <p:tavLst>
                                        <p:tav tm="0">
                                          <p:val>
                                            <p:strVal val="ppt_x"/>
                                          </p:val>
                                        </p:tav>
                                        <p:tav tm="100000">
                                          <p:val>
                                            <p:strVal val="ppt_x"/>
                                          </p:val>
                                        </p:tav>
                                      </p:tavLst>
                                    </p:anim>
                                    <p:anim calcmode="lin" valueType="num">
                                      <p:cBhvr additive="base">
                                        <p:cTn id="13" dur="500"/>
                                        <p:tgtEl>
                                          <p:spTgt spid="5122"/>
                                        </p:tgtEl>
                                        <p:attrNameLst>
                                          <p:attrName>ppt_y</p:attrName>
                                        </p:attrNameLst>
                                      </p:cBhvr>
                                      <p:tavLst>
                                        <p:tav tm="0">
                                          <p:val>
                                            <p:strVal val="ppt_y"/>
                                          </p:val>
                                        </p:tav>
                                        <p:tav tm="100000">
                                          <p:val>
                                            <p:strVal val="1+ppt_h/2"/>
                                          </p:val>
                                        </p:tav>
                                      </p:tavLst>
                                    </p:anim>
                                    <p:set>
                                      <p:cBhvr>
                                        <p:cTn id="14" dur="1" fill="hold">
                                          <p:stCondLst>
                                            <p:cond delay="499"/>
                                          </p:stCondLst>
                                        </p:cTn>
                                        <p:tgtEl>
                                          <p:spTgt spid="51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 calcmode="lin" valueType="num">
                                      <p:cBhvr additive="base">
                                        <p:cTn id="19" dur="500" fill="hold"/>
                                        <p:tgtEl>
                                          <p:spTgt spid="5123"/>
                                        </p:tgtEl>
                                        <p:attrNameLst>
                                          <p:attrName>ppt_x</p:attrName>
                                        </p:attrNameLst>
                                      </p:cBhvr>
                                      <p:tavLst>
                                        <p:tav tm="0">
                                          <p:val>
                                            <p:strVal val="#ppt_x"/>
                                          </p:val>
                                        </p:tav>
                                        <p:tav tm="100000">
                                          <p:val>
                                            <p:strVal val="#ppt_x"/>
                                          </p:val>
                                        </p:tav>
                                      </p:tavLst>
                                    </p:anim>
                                    <p:anim calcmode="lin" valueType="num">
                                      <p:cBhvr additive="base">
                                        <p:cTn id="20"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基础资料</a:t>
            </a:r>
            <a:r>
              <a:rPr lang="en-US" altLang="zh-CN" sz="2000" dirty="0" smtClean="0"/>
              <a:t>-</a:t>
            </a:r>
            <a:r>
              <a:rPr lang="zh-CN" altLang="en-US" sz="2000" dirty="0" smtClean="0"/>
              <a:t>存放地点</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94575" y="875437"/>
            <a:ext cx="2593974" cy="2031325"/>
          </a:xfrm>
          <a:prstGeom prst="rect">
            <a:avLst/>
          </a:prstGeom>
          <a:noFill/>
        </p:spPr>
        <p:txBody>
          <a:bodyPr wrap="square" rtlCol="0">
            <a:spAutoFit/>
          </a:bodyPr>
          <a:lstStyle/>
          <a:p>
            <a:r>
              <a:rPr lang="zh-CN" altLang="en-US" b="1" dirty="0" smtClean="0"/>
              <a:t>存放地点</a:t>
            </a:r>
            <a:endParaRPr lang="en-US" altLang="zh-CN" dirty="0" smtClean="0"/>
          </a:p>
          <a:p>
            <a:pPr marL="285750" lvl="1" indent="-285750">
              <a:buFont typeface="Arial" pitchFamily="34" charset="0"/>
              <a:buChar char="•"/>
            </a:pPr>
            <a:r>
              <a:rPr lang="zh-CN" altLang="en-US" dirty="0" smtClean="0"/>
              <a:t>新增</a:t>
            </a:r>
            <a:endParaRPr lang="en-US" altLang="zh-CN" dirty="0" smtClean="0"/>
          </a:p>
          <a:p>
            <a:pPr marL="285750" lvl="1" indent="-285750">
              <a:buFont typeface="Arial" pitchFamily="34" charset="0"/>
              <a:buChar char="•"/>
            </a:pPr>
            <a:r>
              <a:rPr lang="zh-CN" altLang="en-US" dirty="0" smtClean="0"/>
              <a:t>修改</a:t>
            </a:r>
            <a:endParaRPr lang="en-US" altLang="zh-CN" dirty="0" smtClean="0"/>
          </a:p>
          <a:p>
            <a:pPr marL="285750" lvl="1" indent="-285750">
              <a:buFont typeface="Arial" pitchFamily="34" charset="0"/>
              <a:buChar char="•"/>
            </a:pPr>
            <a:r>
              <a:rPr lang="zh-CN" altLang="en-US" dirty="0" smtClean="0"/>
              <a:t>删除</a:t>
            </a:r>
            <a:endParaRPr lang="en-US" altLang="zh-CN" dirty="0" smtClean="0"/>
          </a:p>
          <a:p>
            <a:pPr marL="285750" lvl="1" indent="-285750">
              <a:buFont typeface="Arial" pitchFamily="34" charset="0"/>
              <a:buChar char="•"/>
            </a:pPr>
            <a:r>
              <a:rPr lang="zh-CN" altLang="en-US" dirty="0" smtClean="0"/>
              <a:t>只供记录，不影响数据计算</a:t>
            </a:r>
            <a:endParaRPr lang="en-US" altLang="zh-CN" dirty="0" smtClean="0"/>
          </a:p>
          <a:p>
            <a:pPr marL="0" lvl="1"/>
            <a:endParaRPr lang="en-US" altLang="zh-CN"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488" y="1083314"/>
            <a:ext cx="43719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034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固定资产初始数据</a:t>
            </a:r>
            <a:endParaRPr lang="zh-CN" altLang="en-US" sz="2000" dirty="0"/>
          </a:p>
        </p:txBody>
      </p:sp>
      <p:sp>
        <p:nvSpPr>
          <p:cNvPr id="5" name="TextBox 4"/>
          <p:cNvSpPr txBox="1"/>
          <p:nvPr/>
        </p:nvSpPr>
        <p:spPr>
          <a:xfrm>
            <a:off x="244229" y="769698"/>
            <a:ext cx="2297090" cy="4247317"/>
          </a:xfrm>
          <a:prstGeom prst="rect">
            <a:avLst/>
          </a:prstGeom>
          <a:noFill/>
        </p:spPr>
        <p:txBody>
          <a:bodyPr wrap="square" rtlCol="0">
            <a:spAutoFit/>
          </a:bodyPr>
          <a:lstStyle/>
          <a:p>
            <a:r>
              <a:rPr lang="zh-CN" altLang="en-US" b="1" dirty="0" smtClean="0"/>
              <a:t>年中卡片录入</a:t>
            </a:r>
            <a:endParaRPr lang="en-US" altLang="zh-CN" b="1" dirty="0" smtClean="0"/>
          </a:p>
          <a:p>
            <a:pPr marL="285750" indent="-285750">
              <a:buFont typeface="Arial" pitchFamily="34" charset="0"/>
              <a:buChar char="•"/>
            </a:pPr>
            <a:r>
              <a:rPr lang="zh-CN" altLang="en-US" dirty="0" smtClean="0"/>
              <a:t>以往年度卡片录入</a:t>
            </a:r>
            <a:endParaRPr lang="en-US" altLang="zh-CN" dirty="0" smtClean="0"/>
          </a:p>
          <a:p>
            <a:pPr marL="0" lvl="1"/>
            <a:endParaRPr lang="en-US" altLang="zh-CN" dirty="0" smtClean="0"/>
          </a:p>
          <a:p>
            <a:pPr marL="0" lvl="1"/>
            <a:r>
              <a:rPr lang="zh-CN" altLang="en-US" dirty="0" smtClean="0"/>
              <a:t>案例</a:t>
            </a:r>
            <a:r>
              <a:rPr lang="zh-CN" altLang="en-US" dirty="0"/>
              <a:t>一：编号</a:t>
            </a:r>
            <a:r>
              <a:rPr lang="en-US" altLang="zh-CN" dirty="0"/>
              <a:t>DYJ001</a:t>
            </a:r>
            <a:r>
              <a:rPr lang="zh-CN" altLang="en-US" dirty="0"/>
              <a:t>，惠普打印机，</a:t>
            </a:r>
            <a:r>
              <a:rPr lang="en-US" altLang="zh-CN" dirty="0"/>
              <a:t>2008</a:t>
            </a:r>
            <a:r>
              <a:rPr lang="zh-CN" altLang="en-US" dirty="0"/>
              <a:t>年</a:t>
            </a:r>
            <a:r>
              <a:rPr lang="en-US" altLang="zh-CN" dirty="0"/>
              <a:t>8</a:t>
            </a:r>
            <a:r>
              <a:rPr lang="zh-CN" altLang="en-US" dirty="0"/>
              <a:t>月购进，原值</a:t>
            </a:r>
            <a:r>
              <a:rPr lang="en-US" altLang="zh-CN" dirty="0"/>
              <a:t>20</a:t>
            </a:r>
            <a:r>
              <a:rPr lang="zh-CN" altLang="en-US" dirty="0"/>
              <a:t>万元，预计使用期间数</a:t>
            </a:r>
            <a:r>
              <a:rPr lang="en-US" altLang="zh-CN" dirty="0"/>
              <a:t>200</a:t>
            </a:r>
            <a:r>
              <a:rPr lang="zh-CN" altLang="en-US" dirty="0"/>
              <a:t>期，账套</a:t>
            </a:r>
            <a:r>
              <a:rPr lang="en-US" altLang="zh-CN" dirty="0"/>
              <a:t>2018</a:t>
            </a:r>
            <a:r>
              <a:rPr lang="zh-CN" altLang="en-US" dirty="0"/>
              <a:t>年</a:t>
            </a:r>
            <a:r>
              <a:rPr lang="en-US" altLang="zh-CN" dirty="0"/>
              <a:t>9</a:t>
            </a:r>
            <a:r>
              <a:rPr lang="zh-CN" altLang="en-US" dirty="0"/>
              <a:t>期启用，截至</a:t>
            </a:r>
            <a:r>
              <a:rPr lang="en-US" altLang="zh-CN" dirty="0"/>
              <a:t>2018</a:t>
            </a:r>
            <a:r>
              <a:rPr lang="zh-CN" altLang="en-US" dirty="0"/>
              <a:t>年</a:t>
            </a:r>
            <a:r>
              <a:rPr lang="en-US" altLang="zh-CN" dirty="0"/>
              <a:t>8</a:t>
            </a:r>
            <a:r>
              <a:rPr lang="zh-CN" altLang="en-US" dirty="0"/>
              <a:t>月</a:t>
            </a:r>
            <a:r>
              <a:rPr lang="en-US" altLang="zh-CN" dirty="0"/>
              <a:t>31</a:t>
            </a:r>
            <a:r>
              <a:rPr lang="zh-CN" altLang="en-US" dirty="0"/>
              <a:t>日共使用了</a:t>
            </a:r>
            <a:r>
              <a:rPr lang="en-US" altLang="zh-CN" dirty="0"/>
              <a:t>120</a:t>
            </a:r>
            <a:r>
              <a:rPr lang="zh-CN" altLang="en-US" dirty="0"/>
              <a:t>期，已提折旧</a:t>
            </a:r>
            <a:r>
              <a:rPr lang="en-US" altLang="zh-CN" dirty="0"/>
              <a:t>12</a:t>
            </a:r>
            <a:r>
              <a:rPr lang="zh-CN" altLang="en-US" dirty="0"/>
              <a:t>万，其中</a:t>
            </a:r>
            <a:r>
              <a:rPr lang="en-US" altLang="zh-CN" dirty="0"/>
              <a:t>2018</a:t>
            </a:r>
            <a:r>
              <a:rPr lang="zh-CN" altLang="en-US" dirty="0"/>
              <a:t>年计提折旧</a:t>
            </a:r>
            <a:r>
              <a:rPr lang="en-US" altLang="zh-CN" dirty="0"/>
              <a:t>0.8</a:t>
            </a:r>
            <a:r>
              <a:rPr lang="zh-CN" altLang="en-US" dirty="0"/>
              <a:t>万元。</a:t>
            </a:r>
            <a:endParaRPr lang="en-US" altLang="zh-CN" dirty="0"/>
          </a:p>
          <a:p>
            <a:endParaRPr lang="zh-CN"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729" y="769698"/>
            <a:ext cx="6172409" cy="367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146" y="743656"/>
            <a:ext cx="6154992" cy="370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931" y="719976"/>
            <a:ext cx="6261421" cy="372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8930" y="743656"/>
            <a:ext cx="6208207" cy="3660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00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ppt_x"/>
                                          </p:val>
                                        </p:tav>
                                      </p:tavLst>
                                    </p:anim>
                                    <p:anim calcmode="lin" valueType="num">
                                      <p:cBhvr additive="base">
                                        <p:cTn id="37" dur="500"/>
                                        <p:tgtEl>
                                          <p:spTgt spid="8"/>
                                        </p:tgtEl>
                                        <p:attrNameLst>
                                          <p:attrName>ppt_y</p:attrName>
                                        </p:attrNameLst>
                                      </p:cBhvr>
                                      <p:tavLst>
                                        <p:tav tm="0">
                                          <p:val>
                                            <p:strVal val="ppt_y"/>
                                          </p:val>
                                        </p:tav>
                                        <p:tav tm="100000">
                                          <p:val>
                                            <p:strVal val="1+ppt_h/2"/>
                                          </p:val>
                                        </p:tav>
                                      </p:tavLst>
                                    </p:anim>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11167</TotalTime>
  <Words>351</Words>
  <Application>Microsoft Office PowerPoint</Application>
  <PresentationFormat>全屏显示(16:9)</PresentationFormat>
  <Paragraphs>75</Paragraphs>
  <Slides>14</Slides>
  <Notes>1</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Theme</vt:lpstr>
      <vt:lpstr>PowerPoint 演示文稿</vt:lpstr>
      <vt:lpstr>目录</vt:lpstr>
      <vt:lpstr>固定资产</vt:lpstr>
      <vt:lpstr>基础资料-资产类别</vt:lpstr>
      <vt:lpstr>基础资料-变动方式</vt:lpstr>
      <vt:lpstr>基础资料-使用状态</vt:lpstr>
      <vt:lpstr>基础资料-折旧方法</vt:lpstr>
      <vt:lpstr>基础资料-存放地点</vt:lpstr>
      <vt:lpstr>固定资产初始数据</vt:lpstr>
      <vt:lpstr>固定资产初始数据</vt:lpstr>
      <vt:lpstr>固定资产初始数据</vt:lpstr>
      <vt:lpstr>固定资产初始数据</vt:lpstr>
      <vt:lpstr>内容回顾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用户</cp:lastModifiedBy>
  <cp:revision>421</cp:revision>
  <dcterms:created xsi:type="dcterms:W3CDTF">2010-04-12T23:12:02Z</dcterms:created>
  <dcterms:modified xsi:type="dcterms:W3CDTF">2019-04-29T09:33:48Z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