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2" r:id="rId1"/>
  </p:sldMasterIdLst>
  <p:notesMasterIdLst>
    <p:notesMasterId r:id="rId44"/>
  </p:notesMasterIdLst>
  <p:sldIdLst>
    <p:sldId id="477" r:id="rId2"/>
    <p:sldId id="590" r:id="rId3"/>
    <p:sldId id="476" r:id="rId4"/>
    <p:sldId id="493" r:id="rId5"/>
    <p:sldId id="492" r:id="rId6"/>
    <p:sldId id="591" r:id="rId7"/>
    <p:sldId id="592" r:id="rId8"/>
    <p:sldId id="531" r:id="rId9"/>
    <p:sldId id="587" r:id="rId10"/>
    <p:sldId id="544" r:id="rId11"/>
    <p:sldId id="545" r:id="rId12"/>
    <p:sldId id="628" r:id="rId13"/>
    <p:sldId id="548" r:id="rId14"/>
    <p:sldId id="627" r:id="rId15"/>
    <p:sldId id="610" r:id="rId16"/>
    <p:sldId id="529" r:id="rId17"/>
    <p:sldId id="593" r:id="rId18"/>
    <p:sldId id="611" r:id="rId19"/>
    <p:sldId id="594" r:id="rId20"/>
    <p:sldId id="598" r:id="rId21"/>
    <p:sldId id="599" r:id="rId22"/>
    <p:sldId id="600" r:id="rId23"/>
    <p:sldId id="601" r:id="rId24"/>
    <p:sldId id="602" r:id="rId25"/>
    <p:sldId id="603" r:id="rId26"/>
    <p:sldId id="606" r:id="rId27"/>
    <p:sldId id="608" r:id="rId28"/>
    <p:sldId id="612" r:id="rId29"/>
    <p:sldId id="613" r:id="rId30"/>
    <p:sldId id="615" r:id="rId31"/>
    <p:sldId id="631" r:id="rId32"/>
    <p:sldId id="629" r:id="rId33"/>
    <p:sldId id="630" r:id="rId34"/>
    <p:sldId id="618" r:id="rId35"/>
    <p:sldId id="617" r:id="rId36"/>
    <p:sldId id="633" r:id="rId37"/>
    <p:sldId id="632" r:id="rId38"/>
    <p:sldId id="622" r:id="rId39"/>
    <p:sldId id="623" r:id="rId40"/>
    <p:sldId id="624" r:id="rId41"/>
    <p:sldId id="626" r:id="rId42"/>
    <p:sldId id="260" r:id="rId43"/>
  </p:sldIdLst>
  <p:sldSz cx="9144000" cy="6858000" type="screen4x3"/>
  <p:notesSz cx="6858000" cy="9144000"/>
  <p:defaultTextStyle>
    <a:defPPr>
      <a:defRPr lang="zh-CN"/>
    </a:defPPr>
    <a:lvl1pPr algn="l" rtl="0" fontAlgn="base">
      <a:spcBef>
        <a:spcPct val="0"/>
      </a:spcBef>
      <a:spcAft>
        <a:spcPct val="0"/>
      </a:spcAft>
      <a:defRPr sz="1600" kern="1200">
        <a:solidFill>
          <a:schemeClr val="tx1"/>
        </a:solidFill>
        <a:latin typeface="微软雅黑" pitchFamily="34" charset="-122"/>
        <a:ea typeface="微软雅黑" pitchFamily="34" charset="-122"/>
        <a:cs typeface="+mn-cs"/>
      </a:defRPr>
    </a:lvl1pPr>
    <a:lvl2pPr marL="4572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2pPr>
    <a:lvl3pPr marL="9144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3pPr>
    <a:lvl4pPr marL="13716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4pPr>
    <a:lvl5pPr marL="18288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5pPr>
    <a:lvl6pPr marL="2286000" algn="l" defTabSz="914400" rtl="0" eaLnBrk="1" latinLnBrk="0" hangingPunct="1">
      <a:defRPr sz="1600" kern="1200">
        <a:solidFill>
          <a:schemeClr val="tx1"/>
        </a:solidFill>
        <a:latin typeface="微软雅黑" pitchFamily="34" charset="-122"/>
        <a:ea typeface="微软雅黑" pitchFamily="34" charset="-122"/>
        <a:cs typeface="+mn-cs"/>
      </a:defRPr>
    </a:lvl6pPr>
    <a:lvl7pPr marL="2743200" algn="l" defTabSz="914400" rtl="0" eaLnBrk="1" latinLnBrk="0" hangingPunct="1">
      <a:defRPr sz="1600" kern="1200">
        <a:solidFill>
          <a:schemeClr val="tx1"/>
        </a:solidFill>
        <a:latin typeface="微软雅黑" pitchFamily="34" charset="-122"/>
        <a:ea typeface="微软雅黑" pitchFamily="34" charset="-122"/>
        <a:cs typeface="+mn-cs"/>
      </a:defRPr>
    </a:lvl7pPr>
    <a:lvl8pPr marL="3200400" algn="l" defTabSz="914400" rtl="0" eaLnBrk="1" latinLnBrk="0" hangingPunct="1">
      <a:defRPr sz="1600" kern="1200">
        <a:solidFill>
          <a:schemeClr val="tx1"/>
        </a:solidFill>
        <a:latin typeface="微软雅黑" pitchFamily="34" charset="-122"/>
        <a:ea typeface="微软雅黑" pitchFamily="34" charset="-122"/>
        <a:cs typeface="+mn-cs"/>
      </a:defRPr>
    </a:lvl8pPr>
    <a:lvl9pPr marL="3657600" algn="l" defTabSz="914400" rtl="0" eaLnBrk="1" latinLnBrk="0" hangingPunct="1">
      <a:defRPr sz="1600" kern="1200">
        <a:solidFill>
          <a:schemeClr val="tx1"/>
        </a:solidFill>
        <a:latin typeface="微软雅黑" pitchFamily="34" charset="-122"/>
        <a:ea typeface="微软雅黑" pitchFamily="34" charset="-122"/>
        <a:cs typeface="+mn-cs"/>
      </a:defRPr>
    </a:lvl9pPr>
  </p:defaultTextStyle>
  <p:extLst>
    <p:ext uri="{EFAFB233-063F-42B5-8137-9DF3F51BA10A}">
      <p15:sldGuideLst xmlns:p15="http://schemas.microsoft.com/office/powerpoint/2012/main" xmlns="">
        <p15:guide id="1" orient="horz" pos="754">
          <p15:clr>
            <a:srgbClr val="A4A3A4"/>
          </p15:clr>
        </p15:guide>
        <p15:guide id="2" pos="249">
          <p15:clr>
            <a:srgbClr val="A4A3A4"/>
          </p15:clr>
        </p15:guide>
        <p15:guide id="3" pos="5465">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92929"/>
    <a:srgbClr val="EAEAEA"/>
    <a:srgbClr val="5F5F5F"/>
    <a:srgbClr val="D8D8D8"/>
    <a:srgbClr val="003B76"/>
    <a:srgbClr val="FFFFFF"/>
    <a:srgbClr val="B2B2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248" autoAdjust="0"/>
    <p:restoredTop sz="96207" autoAdjust="0"/>
  </p:normalViewPr>
  <p:slideViewPr>
    <p:cSldViewPr>
      <p:cViewPr varScale="1">
        <p:scale>
          <a:sx n="70" d="100"/>
          <a:sy n="70" d="100"/>
        </p:scale>
        <p:origin x="-1350" y="-102"/>
      </p:cViewPr>
      <p:guideLst>
        <p:guide orient="horz" pos="754"/>
        <p:guide pos="249"/>
        <p:guide pos="546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002581C-B148-49C6-988B-1ACBA1B72792}" type="datetimeFigureOut">
              <a:rPr lang="zh-CN" altLang="en-US"/>
              <a:pPr>
                <a:defRPr/>
              </a:pPr>
              <a:t>2016-05-26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2D2BE2D-3155-46F0-8FEF-772664D2FC61}" type="slidenum">
              <a:rPr lang="zh-CN" altLang="en-US"/>
              <a:pPr>
                <a:defRPr/>
              </a:pPr>
              <a:t>‹#›</a:t>
            </a:fld>
            <a:endParaRPr lang="zh-CN" altLang="en-US"/>
          </a:p>
        </p:txBody>
      </p:sp>
    </p:spTree>
    <p:extLst>
      <p:ext uri="{BB962C8B-B14F-4D97-AF65-F5344CB8AC3E}">
        <p14:creationId xmlns:p14="http://schemas.microsoft.com/office/powerpoint/2010/main" xmlns="" val="1626769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p:spPr>
      </p:sp>
      <p:sp>
        <p:nvSpPr>
          <p:cNvPr id="5120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120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113823-FE6F-459F-B23A-64E7DE714767}" type="slidenum">
              <a:rPr lang="zh-CN" altLang="en-US" smtClean="0"/>
              <a:pPr/>
              <a:t>1</a:t>
            </a:fld>
            <a:endParaRPr lang="en-US" altLang="zh-CN" smtClean="0"/>
          </a:p>
        </p:txBody>
      </p:sp>
    </p:spTree>
    <p:extLst>
      <p:ext uri="{BB962C8B-B14F-4D97-AF65-F5344CB8AC3E}">
        <p14:creationId xmlns:p14="http://schemas.microsoft.com/office/powerpoint/2010/main" xmlns="" val="2925733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extLst>
      <p:ext uri="{BB962C8B-B14F-4D97-AF65-F5344CB8AC3E}">
        <p14:creationId xmlns:p14="http://schemas.microsoft.com/office/powerpoint/2010/main" xmlns="" val="3741541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extLst>
      <p:ext uri="{BB962C8B-B14F-4D97-AF65-F5344CB8AC3E}">
        <p14:creationId xmlns:p14="http://schemas.microsoft.com/office/powerpoint/2010/main" xmlns="" val="3325389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extLst>
      <p:ext uri="{BB962C8B-B14F-4D97-AF65-F5344CB8AC3E}">
        <p14:creationId xmlns:p14="http://schemas.microsoft.com/office/powerpoint/2010/main" xmlns="" val="4067595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extLst>
      <p:ext uri="{BB962C8B-B14F-4D97-AF65-F5344CB8AC3E}">
        <p14:creationId xmlns:p14="http://schemas.microsoft.com/office/powerpoint/2010/main" xmlns="" val="288833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extLst>
      <p:ext uri="{BB962C8B-B14F-4D97-AF65-F5344CB8AC3E}">
        <p14:creationId xmlns:p14="http://schemas.microsoft.com/office/powerpoint/2010/main" xmlns="" val="4040981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extLst>
      <p:ext uri="{BB962C8B-B14F-4D97-AF65-F5344CB8AC3E}">
        <p14:creationId xmlns:p14="http://schemas.microsoft.com/office/powerpoint/2010/main" xmlns="" val="3914884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extLst>
      <p:ext uri="{BB962C8B-B14F-4D97-AF65-F5344CB8AC3E}">
        <p14:creationId xmlns:p14="http://schemas.microsoft.com/office/powerpoint/2010/main" xmlns="" val="4142022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descr="PPT C 16-9(not thing).jpg"/>
          <p:cNvPicPr>
            <a:picLocks noChangeAspect="1"/>
          </p:cNvPicPr>
          <p:nvPr/>
        </p:nvPicPr>
        <p:blipFill>
          <a:blip r:embed="rId2" cstate="print"/>
          <a:srcRect/>
          <a:stretch>
            <a:fillRect/>
          </a:stretch>
        </p:blipFill>
        <p:spPr bwMode="auto">
          <a:xfrm>
            <a:off x="-500063" y="0"/>
            <a:ext cx="10072688" cy="6856413"/>
          </a:xfrm>
          <a:prstGeom prst="rect">
            <a:avLst/>
          </a:prstGeom>
          <a:noFill/>
          <a:ln w="9525">
            <a:noFill/>
            <a:miter lim="800000"/>
            <a:headEnd/>
            <a:tailEnd/>
          </a:ln>
        </p:spPr>
      </p:pic>
      <p:pic>
        <p:nvPicPr>
          <p:cNvPr id="5" name="图片 7" descr="20120325大品牌Logo.png"/>
          <p:cNvPicPr>
            <a:picLocks noChangeAspect="1"/>
          </p:cNvPicPr>
          <p:nvPr userDrawn="1"/>
        </p:nvPicPr>
        <p:blipFill>
          <a:blip r:embed="rId3" cstate="print"/>
          <a:srcRect/>
          <a:stretch>
            <a:fillRect/>
          </a:stretch>
        </p:blipFill>
        <p:spPr bwMode="auto">
          <a:xfrm>
            <a:off x="6659563" y="452438"/>
            <a:ext cx="1873250" cy="620712"/>
          </a:xfrm>
          <a:prstGeom prst="rect">
            <a:avLst/>
          </a:prstGeom>
          <a:noFill/>
          <a:ln w="9525">
            <a:noFill/>
            <a:miter lim="800000"/>
            <a:headEnd/>
            <a:tailEnd/>
          </a:ln>
        </p:spPr>
      </p:pic>
      <p:sp>
        <p:nvSpPr>
          <p:cNvPr id="6" name="Rectangle 37"/>
          <p:cNvSpPr>
            <a:spLocks/>
          </p:cNvSpPr>
          <p:nvPr userDrawn="1"/>
        </p:nvSpPr>
        <p:spPr bwMode="auto">
          <a:xfrm>
            <a:off x="184150" y="6356350"/>
            <a:ext cx="2874963" cy="406400"/>
          </a:xfrm>
          <a:prstGeom prst="rect">
            <a:avLst/>
          </a:prstGeom>
          <a:noFill/>
          <a:ln>
            <a:noFill/>
          </a:ln>
          <a:extLst/>
        </p:spPr>
        <p:txBody>
          <a:bodyPr lIns="0" tIns="0" rIns="0" bIns="0" anchor="ctr"/>
          <a:lstStyle/>
          <a:p>
            <a:pPr>
              <a:defRPr/>
            </a:pPr>
            <a:r>
              <a:rPr lang="zh-CN" altLang="en-US" sz="900" dirty="0">
                <a:solidFill>
                  <a:srgbClr val="4D4D4D"/>
                </a:solidFill>
                <a:cs typeface="微软雅黑"/>
                <a:sym typeface="Microsoft YaHei Bold" charset="0"/>
              </a:rPr>
              <a:t>版权所有</a:t>
            </a:r>
            <a:r>
              <a:rPr lang="en-US" altLang="zh-CN" sz="900" dirty="0">
                <a:solidFill>
                  <a:srgbClr val="4D4D4D"/>
                </a:solidFill>
                <a:cs typeface="微软雅黑"/>
                <a:sym typeface="Helvetica Neue" charset="0"/>
              </a:rPr>
              <a:t>©1993-2012</a:t>
            </a:r>
            <a:r>
              <a:rPr lang="zh-CN" altLang="en-US" sz="900" dirty="0">
                <a:solidFill>
                  <a:srgbClr val="4D4D4D"/>
                </a:solidFill>
                <a:cs typeface="微软雅黑"/>
                <a:sym typeface="Microsoft YaHei Bold" charset="0"/>
              </a:rPr>
              <a:t>金蝶软件（中国）有限公司</a:t>
            </a:r>
          </a:p>
        </p:txBody>
      </p:sp>
      <p:sp>
        <p:nvSpPr>
          <p:cNvPr id="2" name="标题 1"/>
          <p:cNvSpPr>
            <a:spLocks noGrp="1"/>
          </p:cNvSpPr>
          <p:nvPr>
            <p:ph type="ctrTitle"/>
          </p:nvPr>
        </p:nvSpPr>
        <p:spPr>
          <a:xfrm>
            <a:off x="760040" y="1608517"/>
            <a:ext cx="7772400" cy="1143352"/>
          </a:xfrm>
        </p:spPr>
        <p:txBody>
          <a:bodyPr>
            <a:normAutofit/>
          </a:bodyPr>
          <a:lstStyle>
            <a:lvl1pPr>
              <a:defRPr sz="3400" b="0" i="0">
                <a:solidFill>
                  <a:schemeClr val="tx1">
                    <a:lumMod val="75000"/>
                    <a:lumOff val="25000"/>
                  </a:schemeClr>
                </a:solidFill>
                <a:latin typeface="微软雅黑"/>
                <a:ea typeface="微软雅黑"/>
                <a:cs typeface="微软雅黑"/>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5668288" y="3140968"/>
            <a:ext cx="2864152" cy="1363501"/>
          </a:xfrm>
        </p:spPr>
        <p:txBody>
          <a:bodyPr>
            <a:normAutofit/>
          </a:bodyPr>
          <a:lstStyle>
            <a:lvl1pPr marL="0" indent="0" algn="l">
              <a:buNone/>
              <a:defRPr sz="1600" b="0" i="0">
                <a:solidFill>
                  <a:srgbClr val="404040"/>
                </a:solidFill>
                <a:latin typeface="微软雅黑"/>
                <a:ea typeface="微软雅黑"/>
                <a:cs typeface="微软雅黑"/>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3" descr="卷页.png"/>
          <p:cNvPicPr>
            <a:picLocks noChangeAspect="1"/>
          </p:cNvPicPr>
          <p:nvPr/>
        </p:nvPicPr>
        <p:blipFill>
          <a:blip r:embed="rId2" cstate="print"/>
          <a:stretch>
            <a:fillRect/>
          </a:stretch>
        </p:blipFill>
        <p:spPr>
          <a:xfrm>
            <a:off x="0" y="0"/>
            <a:ext cx="9144000" cy="693738"/>
          </a:xfrm>
          <a:prstGeom prst="rect">
            <a:avLst/>
          </a:prstGeom>
          <a:effectLst>
            <a:outerShdw blurRad="50800" dist="38100" dir="6000000" sx="101000" sy="101000" algn="tl" rotWithShape="0">
              <a:prstClr val="black">
                <a:alpha val="40000"/>
              </a:prstClr>
            </a:outerShdw>
          </a:effectLst>
        </p:spPr>
      </p:pic>
      <p:grpSp>
        <p:nvGrpSpPr>
          <p:cNvPr id="5" name="组合 7"/>
          <p:cNvGrpSpPr>
            <a:grpSpLocks/>
          </p:cNvGrpSpPr>
          <p:nvPr userDrawn="1"/>
        </p:nvGrpSpPr>
        <p:grpSpPr bwMode="auto">
          <a:xfrm>
            <a:off x="7431088" y="6102350"/>
            <a:ext cx="1300162" cy="847725"/>
            <a:chOff x="6559883" y="4147099"/>
            <a:chExt cx="2316937" cy="1132002"/>
          </a:xfrm>
        </p:grpSpPr>
        <p:pic>
          <p:nvPicPr>
            <p:cNvPr id="6" name="图片 8" descr="PPT C Lego.png"/>
            <p:cNvPicPr>
              <a:picLocks noChangeAspect="1"/>
            </p:cNvPicPr>
            <p:nvPr/>
          </p:nvPicPr>
          <p:blipFill>
            <a:blip r:embed="rId3" cstate="print"/>
            <a:srcRect/>
            <a:stretch>
              <a:fillRect/>
            </a:stretch>
          </p:blipFill>
          <p:spPr bwMode="auto">
            <a:xfrm>
              <a:off x="7366005" y="4172857"/>
              <a:ext cx="1510815" cy="1106244"/>
            </a:xfrm>
            <a:prstGeom prst="rect">
              <a:avLst/>
            </a:prstGeom>
            <a:noFill/>
            <a:ln w="9525">
              <a:noFill/>
              <a:miter lim="800000"/>
              <a:headEnd/>
              <a:tailEnd/>
            </a:ln>
          </p:spPr>
        </p:pic>
        <p:pic>
          <p:nvPicPr>
            <p:cNvPr id="7" name="图片 9" descr="PPT C-orange.png"/>
            <p:cNvPicPr>
              <a:picLocks noChangeAspect="1"/>
            </p:cNvPicPr>
            <p:nvPr/>
          </p:nvPicPr>
          <p:blipFill>
            <a:blip r:embed="rId4" cstate="print"/>
            <a:srcRect/>
            <a:stretch>
              <a:fillRect/>
            </a:stretch>
          </p:blipFill>
          <p:spPr bwMode="auto">
            <a:xfrm>
              <a:off x="6559883" y="4147099"/>
              <a:ext cx="1106244" cy="1106244"/>
            </a:xfrm>
            <a:prstGeom prst="rect">
              <a:avLst/>
            </a:prstGeom>
            <a:noFill/>
            <a:ln w="9525">
              <a:noFill/>
              <a:miter lim="800000"/>
              <a:headEnd/>
              <a:tailEnd/>
            </a:ln>
          </p:spPr>
        </p:pic>
      </p:grpSp>
      <p:pic>
        <p:nvPicPr>
          <p:cNvPr id="8" name="图片 10" descr="0310金蝶品牌下属logo-00.png"/>
          <p:cNvPicPr>
            <a:picLocks noChangeAspect="1"/>
          </p:cNvPicPr>
          <p:nvPr userDrawn="1"/>
        </p:nvPicPr>
        <p:blipFill>
          <a:blip r:embed="rId5" cstate="print"/>
          <a:srcRect l="6183" t="8817" r="33315" b="79649"/>
          <a:stretch>
            <a:fillRect/>
          </a:stretch>
        </p:blipFill>
        <p:spPr bwMode="auto">
          <a:xfrm>
            <a:off x="7545388" y="149225"/>
            <a:ext cx="1130300" cy="395288"/>
          </a:xfrm>
          <a:prstGeom prst="rect">
            <a:avLst/>
          </a:prstGeom>
          <a:noFill/>
          <a:ln w="9525">
            <a:noFill/>
            <a:miter lim="800000"/>
            <a:headEnd/>
            <a:tailEnd/>
          </a:ln>
        </p:spPr>
      </p:pic>
      <p:sp>
        <p:nvSpPr>
          <p:cNvPr id="3" name="内容占位符 2"/>
          <p:cNvSpPr>
            <a:spLocks noGrp="1"/>
          </p:cNvSpPr>
          <p:nvPr>
            <p:ph idx="1"/>
          </p:nvPr>
        </p:nvSpPr>
        <p:spPr>
          <a:xfrm>
            <a:off x="203199" y="989299"/>
            <a:ext cx="8673616" cy="5136868"/>
          </a:xfrm>
        </p:spPr>
        <p:txBody>
          <a:bodyPr>
            <a:normAutofit/>
          </a:bodyPr>
          <a:lstStyle>
            <a:lvl1pPr marL="342900" indent="-342900">
              <a:buSzPct val="100000"/>
              <a:buFontTx/>
              <a:buBlip>
                <a:blip r:embed="rId6"/>
              </a:buBlip>
              <a:defRPr sz="2000" b="0" i="0">
                <a:solidFill>
                  <a:schemeClr val="tx1">
                    <a:lumMod val="85000"/>
                    <a:lumOff val="15000"/>
                  </a:schemeClr>
                </a:solidFill>
                <a:latin typeface="微软雅黑"/>
                <a:ea typeface="微软雅黑"/>
                <a:cs typeface="微软雅黑"/>
              </a:defRPr>
            </a:lvl1pPr>
            <a:lvl2pPr>
              <a:buFont typeface="Wingdings" pitchFamily="2" charset="2"/>
              <a:buChar char="Ø"/>
              <a:defRPr sz="1800" b="0" i="0">
                <a:solidFill>
                  <a:schemeClr val="tx1">
                    <a:lumMod val="85000"/>
                    <a:lumOff val="15000"/>
                  </a:schemeClr>
                </a:solidFill>
                <a:latin typeface="微软雅黑"/>
                <a:ea typeface="微软雅黑"/>
                <a:cs typeface="微软雅黑"/>
              </a:defRPr>
            </a:lvl2pPr>
            <a:lvl3pPr>
              <a:buFont typeface="Wingdings" pitchFamily="2" charset="2"/>
              <a:buChar char="ü"/>
              <a:defRPr sz="1600" b="0" i="0">
                <a:solidFill>
                  <a:schemeClr val="tx1">
                    <a:lumMod val="85000"/>
                    <a:lumOff val="15000"/>
                  </a:schemeClr>
                </a:solidFill>
                <a:latin typeface="微软雅黑"/>
                <a:ea typeface="微软雅黑"/>
                <a:cs typeface="微软雅黑"/>
              </a:defRPr>
            </a:lvl3pPr>
            <a:lvl4pPr>
              <a:defRPr sz="1400" b="0" i="0">
                <a:solidFill>
                  <a:schemeClr val="tx1">
                    <a:lumMod val="85000"/>
                    <a:lumOff val="15000"/>
                  </a:schemeClr>
                </a:solidFill>
                <a:latin typeface="微软雅黑"/>
                <a:ea typeface="微软雅黑"/>
                <a:cs typeface="微软雅黑"/>
              </a:defRPr>
            </a:lvl4pPr>
            <a:lvl5pPr>
              <a:defRPr sz="1400" b="0" i="0">
                <a:solidFill>
                  <a:schemeClr val="tx1">
                    <a:lumMod val="85000"/>
                    <a:lumOff val="15000"/>
                  </a:schemeClr>
                </a:solidFill>
                <a:latin typeface="微软雅黑"/>
                <a:ea typeface="微软雅黑"/>
                <a:cs typeface="微软雅黑"/>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 name="标题 1"/>
          <p:cNvSpPr>
            <a:spLocks noGrp="1"/>
          </p:cNvSpPr>
          <p:nvPr>
            <p:ph type="title"/>
          </p:nvPr>
        </p:nvSpPr>
        <p:spPr>
          <a:xfrm>
            <a:off x="203199" y="3"/>
            <a:ext cx="7228656" cy="693460"/>
          </a:xfrm>
        </p:spPr>
        <p:txBody>
          <a:bodyPr>
            <a:normAutofit/>
          </a:bodyPr>
          <a:lstStyle>
            <a:lvl1pPr algn="l">
              <a:defRPr sz="2400" b="0" i="0">
                <a:latin typeface="微软雅黑"/>
                <a:ea typeface="微软雅黑"/>
                <a:cs typeface="微软雅黑"/>
              </a:defRPr>
            </a:lvl1pPr>
          </a:lstStyle>
          <a:p>
            <a:r>
              <a:rPr lang="zh-CN" altLang="en-US" dirty="0" smtClean="0"/>
              <a:t>单击此处编辑母版标题样式</a:t>
            </a:r>
            <a:endParaRPr lang="zh-CN" altLang="en-US" dirty="0"/>
          </a:p>
        </p:txBody>
      </p:sp>
      <p:sp>
        <p:nvSpPr>
          <p:cNvPr id="9" name="幻灯片编号占位符 5"/>
          <p:cNvSpPr>
            <a:spLocks noGrp="1"/>
          </p:cNvSpPr>
          <p:nvPr>
            <p:ph type="sldNum" sz="quarter" idx="10"/>
          </p:nvPr>
        </p:nvSpPr>
        <p:spPr>
          <a:xfrm>
            <a:off x="8432800" y="6397625"/>
            <a:ext cx="617538" cy="323850"/>
          </a:xfrm>
        </p:spPr>
        <p:txBody>
          <a:bodyPr/>
          <a:lstStyle>
            <a:lvl1pPr>
              <a:defRPr/>
            </a:lvl1pPr>
          </a:lstStyle>
          <a:p>
            <a:pPr>
              <a:defRPr/>
            </a:pPr>
            <a:fld id="{8C840CCE-1917-4002-A1E1-14B493B85B60}" type="slidenum">
              <a:rPr lang="zh-CN" altLang="en-US"/>
              <a:pPr>
                <a:defRPr/>
              </a:pPr>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2" name="图片 6" descr="PPT C 16-9(not thing).jpg"/>
          <p:cNvPicPr>
            <a:picLocks noChangeAspect="1"/>
          </p:cNvPicPr>
          <p:nvPr/>
        </p:nvPicPr>
        <p:blipFill>
          <a:blip r:embed="rId2" cstate="print"/>
          <a:srcRect/>
          <a:stretch>
            <a:fillRect/>
          </a:stretch>
        </p:blipFill>
        <p:spPr bwMode="auto">
          <a:xfrm>
            <a:off x="-428625" y="0"/>
            <a:ext cx="10144125" cy="6858000"/>
          </a:xfrm>
          <a:prstGeom prst="rect">
            <a:avLst/>
          </a:prstGeom>
          <a:noFill/>
          <a:ln w="9525">
            <a:noFill/>
            <a:miter lim="800000"/>
            <a:headEnd/>
            <a:tailEnd/>
          </a:ln>
        </p:spPr>
      </p:pic>
      <p:sp>
        <p:nvSpPr>
          <p:cNvPr id="3" name="Rectangle 4"/>
          <p:cNvSpPr>
            <a:spLocks/>
          </p:cNvSpPr>
          <p:nvPr/>
        </p:nvSpPr>
        <p:spPr bwMode="auto">
          <a:xfrm>
            <a:off x="4395788" y="1817688"/>
            <a:ext cx="2020887" cy="738187"/>
          </a:xfrm>
          <a:prstGeom prst="rect">
            <a:avLst/>
          </a:prstGeom>
          <a:noFill/>
          <a:ln>
            <a:noFill/>
          </a:ln>
          <a:extLst/>
        </p:spPr>
        <p:txBody>
          <a:bodyPr wrap="none" lIns="0" tIns="0" rIns="0" bIns="0" anchor="ctr">
            <a:spAutoFit/>
          </a:bodyPr>
          <a:lstStyle/>
          <a:p>
            <a:pPr>
              <a:defRPr/>
            </a:pPr>
            <a:r>
              <a:rPr lang="en-US" altLang="zh-CN" sz="4800" dirty="0">
                <a:solidFill>
                  <a:srgbClr val="343434"/>
                </a:solidFill>
                <a:latin typeface="Helvetica Neue UltraLight" charset="0"/>
                <a:ea typeface="宋体" charset="0"/>
                <a:cs typeface="Helvetica Neue UltraLight" charset="0"/>
                <a:sym typeface="Helvetica Neue UltraLight" charset="0"/>
              </a:rPr>
              <a:t>Thanks</a:t>
            </a:r>
          </a:p>
        </p:txBody>
      </p:sp>
      <p:sp>
        <p:nvSpPr>
          <p:cNvPr id="4" name="Rectangle 5"/>
          <p:cNvSpPr>
            <a:spLocks/>
          </p:cNvSpPr>
          <p:nvPr/>
        </p:nvSpPr>
        <p:spPr bwMode="auto">
          <a:xfrm>
            <a:off x="3924300" y="2822575"/>
            <a:ext cx="1020763" cy="276225"/>
          </a:xfrm>
          <a:prstGeom prst="rect">
            <a:avLst/>
          </a:prstGeom>
          <a:noFill/>
          <a:ln>
            <a:noFill/>
          </a:ln>
          <a:extLst/>
        </p:spPr>
        <p:txBody>
          <a:bodyPr wrap="none" lIns="0" tIns="0" rIns="0" bIns="0" anchor="ctr">
            <a:spAutoFit/>
          </a:bodyPr>
          <a:lstStyle/>
          <a:p>
            <a:pPr>
              <a:defRPr/>
            </a:pPr>
            <a:r>
              <a:rPr lang="en-US" altLang="zh-CN" sz="1800" dirty="0" err="1">
                <a:solidFill>
                  <a:srgbClr val="343434"/>
                </a:solidFill>
                <a:latin typeface="Arial Narrow" charset="0"/>
                <a:ea typeface="宋体" charset="0"/>
                <a:cs typeface="Arial Narrow" charset="0"/>
                <a:sym typeface="Arial Narrow" charset="0"/>
              </a:rPr>
              <a:t>terima</a:t>
            </a:r>
            <a:r>
              <a:rPr lang="en-US" altLang="zh-CN" sz="1800" dirty="0">
                <a:solidFill>
                  <a:srgbClr val="343434"/>
                </a:solidFill>
                <a:latin typeface="Arial Narrow" charset="0"/>
                <a:ea typeface="宋体" charset="0"/>
                <a:cs typeface="Arial Narrow" charset="0"/>
                <a:sym typeface="Arial Narrow" charset="0"/>
              </a:rPr>
              <a:t> </a:t>
            </a:r>
            <a:r>
              <a:rPr lang="en-US" altLang="zh-CN" sz="1800" dirty="0" err="1">
                <a:solidFill>
                  <a:srgbClr val="343434"/>
                </a:solidFill>
                <a:latin typeface="Arial Narrow" charset="0"/>
                <a:ea typeface="宋体" charset="0"/>
                <a:cs typeface="Arial Narrow" charset="0"/>
                <a:sym typeface="Arial Narrow" charset="0"/>
              </a:rPr>
              <a:t>kasih</a:t>
            </a:r>
            <a:endParaRPr lang="en-US" altLang="zh-CN" sz="1800" dirty="0">
              <a:solidFill>
                <a:srgbClr val="343434"/>
              </a:solidFill>
              <a:latin typeface="Arial Narrow" charset="0"/>
              <a:ea typeface="宋体" charset="0"/>
              <a:cs typeface="Arial Narrow" charset="0"/>
              <a:sym typeface="Arial Narrow" charset="0"/>
            </a:endParaRPr>
          </a:p>
        </p:txBody>
      </p:sp>
      <p:sp>
        <p:nvSpPr>
          <p:cNvPr id="5" name="Rectangle 6"/>
          <p:cNvSpPr>
            <a:spLocks/>
          </p:cNvSpPr>
          <p:nvPr/>
        </p:nvSpPr>
        <p:spPr bwMode="auto">
          <a:xfrm>
            <a:off x="3365500" y="1603375"/>
            <a:ext cx="923925" cy="554038"/>
          </a:xfrm>
          <a:prstGeom prst="rect">
            <a:avLst/>
          </a:prstGeom>
          <a:noFill/>
          <a:ln>
            <a:noFill/>
          </a:ln>
          <a:extLst/>
        </p:spPr>
        <p:txBody>
          <a:bodyPr wrap="none" lIns="0" tIns="0" rIns="0" bIns="0" anchor="ctr">
            <a:spAutoFit/>
          </a:bodyPr>
          <a:lstStyle/>
          <a:p>
            <a:pPr>
              <a:defRPr/>
            </a:pPr>
            <a:r>
              <a:rPr lang="zh-CN" altLang="en-US" sz="3600" dirty="0">
                <a:solidFill>
                  <a:srgbClr val="343434"/>
                </a:solidFill>
                <a:latin typeface="Arial" charset="0"/>
                <a:sym typeface="Arial" charset="0"/>
              </a:rPr>
              <a:t>感謝</a:t>
            </a:r>
          </a:p>
        </p:txBody>
      </p:sp>
      <p:sp>
        <p:nvSpPr>
          <p:cNvPr id="6" name="Rectangle 7"/>
          <p:cNvSpPr>
            <a:spLocks/>
          </p:cNvSpPr>
          <p:nvPr/>
        </p:nvSpPr>
        <p:spPr bwMode="auto">
          <a:xfrm>
            <a:off x="5072063" y="2698750"/>
            <a:ext cx="1231900" cy="739775"/>
          </a:xfrm>
          <a:prstGeom prst="rect">
            <a:avLst/>
          </a:prstGeom>
          <a:noFill/>
          <a:ln>
            <a:noFill/>
          </a:ln>
          <a:extLst/>
        </p:spPr>
        <p:txBody>
          <a:bodyPr wrap="none" lIns="0" tIns="0" rIns="0" bIns="0" anchor="ctr">
            <a:spAutoFit/>
          </a:bodyPr>
          <a:lstStyle/>
          <a:p>
            <a:pPr>
              <a:defRPr/>
            </a:pPr>
            <a:r>
              <a:rPr lang="zh-CN" altLang="en-US" sz="4800" dirty="0">
                <a:solidFill>
                  <a:srgbClr val="343434"/>
                </a:solidFill>
                <a:latin typeface="Microsoft YaHei Bold" charset="0"/>
                <a:ea typeface="Microsoft YaHei Bold" charset="0"/>
                <a:cs typeface="Microsoft YaHei Bold" charset="0"/>
                <a:sym typeface="Microsoft YaHei Bold" charset="0"/>
              </a:rPr>
              <a:t>谢谢</a:t>
            </a:r>
          </a:p>
        </p:txBody>
      </p:sp>
      <p:sp>
        <p:nvSpPr>
          <p:cNvPr id="7" name="Rectangle 8"/>
          <p:cNvSpPr>
            <a:spLocks/>
          </p:cNvSpPr>
          <p:nvPr/>
        </p:nvSpPr>
        <p:spPr bwMode="auto">
          <a:xfrm>
            <a:off x="5278438" y="1682750"/>
            <a:ext cx="1025525" cy="247650"/>
          </a:xfrm>
          <a:prstGeom prst="rect">
            <a:avLst/>
          </a:prstGeom>
          <a:noFill/>
          <a:ln>
            <a:noFill/>
          </a:ln>
          <a:extLst/>
        </p:spPr>
        <p:txBody>
          <a:bodyPr wrap="none" lIns="0" tIns="0" rIns="0" bIns="0" anchor="ctr">
            <a:spAutoFit/>
          </a:bodyPr>
          <a:lstStyle/>
          <a:p>
            <a:pPr>
              <a:defRPr/>
            </a:pPr>
            <a:r>
              <a:rPr lang="zh-CN" altLang="en-US" dirty="0">
                <a:solidFill>
                  <a:srgbClr val="9A9A9A"/>
                </a:solidFill>
                <a:latin typeface="Arial" charset="0"/>
                <a:sym typeface="Arial" charset="0"/>
              </a:rPr>
              <a:t>ありがとう</a:t>
            </a:r>
          </a:p>
        </p:txBody>
      </p:sp>
      <p:sp>
        <p:nvSpPr>
          <p:cNvPr id="8" name="Rectangle 9"/>
          <p:cNvSpPr>
            <a:spLocks/>
          </p:cNvSpPr>
          <p:nvPr/>
        </p:nvSpPr>
        <p:spPr bwMode="auto">
          <a:xfrm>
            <a:off x="3365500" y="2401888"/>
            <a:ext cx="846138" cy="307975"/>
          </a:xfrm>
          <a:prstGeom prst="rect">
            <a:avLst/>
          </a:prstGeom>
          <a:noFill/>
          <a:ln>
            <a:noFill/>
          </a:ln>
          <a:extLst/>
        </p:spPr>
        <p:txBody>
          <a:bodyPr wrap="none" lIns="0" tIns="0" rIns="0" bIns="0" anchor="ctr">
            <a:spAutoFit/>
          </a:bodyPr>
          <a:lstStyle/>
          <a:p>
            <a:pPr>
              <a:defRPr/>
            </a:pPr>
            <a:r>
              <a:rPr lang="en-US" altLang="zh-CN" sz="2000" dirty="0" err="1">
                <a:solidFill>
                  <a:srgbClr val="9A9A9A"/>
                </a:solidFill>
                <a:latin typeface="Arial" charset="0"/>
                <a:ea typeface="宋体" charset="0"/>
                <a:cs typeface="Thonburi" charset="0"/>
                <a:sym typeface="Arial" charset="0"/>
              </a:rPr>
              <a:t>ขอบคุณ</a:t>
            </a:r>
            <a:endParaRPr lang="en-US" altLang="zh-CN" sz="2000" dirty="0">
              <a:solidFill>
                <a:srgbClr val="9A9A9A"/>
              </a:solidFill>
              <a:latin typeface="Arial" charset="0"/>
              <a:ea typeface="宋体" charset="0"/>
              <a:cs typeface="Thonburi" charset="0"/>
              <a:sym typeface="Arial" charset="0"/>
            </a:endParaRPr>
          </a:p>
        </p:txBody>
      </p:sp>
      <p:sp>
        <p:nvSpPr>
          <p:cNvPr id="9" name="Rectangle 37"/>
          <p:cNvSpPr>
            <a:spLocks/>
          </p:cNvSpPr>
          <p:nvPr/>
        </p:nvSpPr>
        <p:spPr bwMode="auto">
          <a:xfrm>
            <a:off x="184150" y="6356350"/>
            <a:ext cx="2874963" cy="406400"/>
          </a:xfrm>
          <a:prstGeom prst="rect">
            <a:avLst/>
          </a:prstGeom>
          <a:noFill/>
          <a:ln>
            <a:noFill/>
          </a:ln>
          <a:extLst/>
        </p:spPr>
        <p:txBody>
          <a:bodyPr lIns="0" tIns="0" rIns="0" bIns="0" anchor="ctr"/>
          <a:lstStyle/>
          <a:p>
            <a:pPr>
              <a:defRPr/>
            </a:pPr>
            <a:r>
              <a:rPr lang="zh-CN" altLang="en-US" sz="900" dirty="0">
                <a:solidFill>
                  <a:srgbClr val="4D4D4D"/>
                </a:solidFill>
                <a:cs typeface="微软雅黑"/>
                <a:sym typeface="Microsoft YaHei Bold" charset="0"/>
              </a:rPr>
              <a:t>版权所有</a:t>
            </a:r>
            <a:r>
              <a:rPr lang="en-US" altLang="zh-CN" sz="900" dirty="0">
                <a:solidFill>
                  <a:srgbClr val="4D4D4D"/>
                </a:solidFill>
                <a:cs typeface="微软雅黑"/>
                <a:sym typeface="Helvetica Neue" charset="0"/>
              </a:rPr>
              <a:t>©1993-2012</a:t>
            </a:r>
            <a:r>
              <a:rPr lang="zh-CN" altLang="en-US" sz="900" dirty="0">
                <a:solidFill>
                  <a:srgbClr val="4D4D4D"/>
                </a:solidFill>
                <a:cs typeface="微软雅黑"/>
                <a:sym typeface="Microsoft YaHei Bold" charset="0"/>
              </a:rPr>
              <a:t>金蝶软件（中国）有限公司</a:t>
            </a:r>
          </a:p>
        </p:txBody>
      </p:sp>
      <p:pic>
        <p:nvPicPr>
          <p:cNvPr id="10" name="图片 14" descr="20120325大品牌Logo.png"/>
          <p:cNvPicPr>
            <a:picLocks noChangeAspect="1"/>
          </p:cNvPicPr>
          <p:nvPr userDrawn="1"/>
        </p:nvPicPr>
        <p:blipFill>
          <a:blip r:embed="rId3" cstate="print"/>
          <a:srcRect/>
          <a:stretch>
            <a:fillRect/>
          </a:stretch>
        </p:blipFill>
        <p:spPr bwMode="auto">
          <a:xfrm>
            <a:off x="6540500" y="485775"/>
            <a:ext cx="1795463" cy="595313"/>
          </a:xfrm>
          <a:prstGeom prst="rect">
            <a:avLst/>
          </a:prstGeom>
          <a:noFill/>
          <a:ln w="9525">
            <a:noFill/>
            <a:miter lim="800000"/>
            <a:headEnd/>
            <a:tailEnd/>
          </a:ln>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8677274" cy="608012"/>
          </a:xfrm>
          <a:prstGeom prst="rect">
            <a:avLst/>
          </a:prstGeom>
        </p:spPr>
        <p:txBody>
          <a:bodyPr/>
          <a:lstStyle>
            <a:lvl1pPr>
              <a:defRPr>
                <a:solidFill>
                  <a:schemeClr val="bg1"/>
                </a:solidFill>
              </a:defRPr>
            </a:lvl1pPr>
          </a:lstStyle>
          <a:p>
            <a:r>
              <a:rPr lang="zh-CN" altLang="en-US" dirty="0" smtClean="0"/>
              <a:t>目录</a:t>
            </a: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kumimoji="0"/>
            </a:lvl1pPr>
          </a:lstStyle>
          <a:p>
            <a:pPr>
              <a:defRPr/>
            </a:pPr>
            <a:fld id="{FC968D1D-0BB9-4915-A887-6A716FE58689}" type="datetimeFigureOut">
              <a:rPr lang="zh-CN" altLang="en-US"/>
              <a:pPr>
                <a:defRPr/>
              </a:pPr>
              <a:t>2016-05-26</a:t>
            </a:fld>
            <a:endParaRPr lang="zh-CN" altLang="en-US"/>
          </a:p>
        </p:txBody>
      </p:sp>
      <p:sp>
        <p:nvSpPr>
          <p:cNvPr id="3" name="页脚占位符 4"/>
          <p:cNvSpPr>
            <a:spLocks noGrp="1"/>
          </p:cNvSpPr>
          <p:nvPr>
            <p:ph type="ftr" sz="quarter" idx="11"/>
          </p:nvPr>
        </p:nvSpPr>
        <p:spPr/>
        <p:txBody>
          <a:bodyPr/>
          <a:lstStyle>
            <a:lvl1pPr>
              <a:defRPr kumimoji="0"/>
            </a:lvl1pPr>
          </a:lstStyle>
          <a:p>
            <a:pPr>
              <a:defRPr/>
            </a:pPr>
            <a:endParaRPr lang="zh-CN" altLang="en-US"/>
          </a:p>
        </p:txBody>
      </p:sp>
      <p:sp>
        <p:nvSpPr>
          <p:cNvPr id="4" name="灯片编号占位符 5"/>
          <p:cNvSpPr>
            <a:spLocks noGrp="1"/>
          </p:cNvSpPr>
          <p:nvPr>
            <p:ph type="sldNum" sz="quarter" idx="12"/>
          </p:nvPr>
        </p:nvSpPr>
        <p:spPr/>
        <p:txBody>
          <a:bodyPr/>
          <a:lstStyle>
            <a:lvl1pPr>
              <a:defRPr kumimoji="0"/>
            </a:lvl1pPr>
          </a:lstStyle>
          <a:p>
            <a:pPr>
              <a:defRPr/>
            </a:pPr>
            <a:fld id="{0F354D1C-E8E4-4417-8624-FA90761B77B7}"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kumimoji="1" sz="1200" smtClean="0">
                <a:solidFill>
                  <a:schemeClr val="tx1">
                    <a:tint val="75000"/>
                  </a:schemeClr>
                </a:solidFill>
              </a:defRPr>
            </a:lvl1pPr>
          </a:lstStyle>
          <a:p>
            <a:pPr>
              <a:defRPr/>
            </a:pPr>
            <a:fld id="{E668C51B-90CE-46D8-8C5D-FA9D769C929C}" type="datetimeFigureOut">
              <a:rPr lang="zh-CN" altLang="en-US"/>
              <a:pPr>
                <a:defRPr/>
              </a:pPr>
              <a:t>2016-05-26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kumimoji="1" sz="1200">
                <a:solidFill>
                  <a:schemeClr val="tx1">
                    <a:tint val="75000"/>
                  </a:schemeClr>
                </a:solidFill>
              </a:defRPr>
            </a:lvl1pPr>
          </a:lstStyle>
          <a:p>
            <a:pPr>
              <a:defRPr/>
            </a:pPr>
            <a:endParaRPr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kumimoji="1" sz="1200" smtClean="0">
                <a:solidFill>
                  <a:schemeClr val="tx1">
                    <a:tint val="75000"/>
                  </a:schemeClr>
                </a:solidFill>
              </a:defRPr>
            </a:lvl1pPr>
          </a:lstStyle>
          <a:p>
            <a:pPr>
              <a:defRPr/>
            </a:pPr>
            <a:fld id="{D9963FED-A8C6-4D05-8809-20236F295E1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ea typeface="宋体" pitchFamily="2" charset="-122"/>
        </a:defRPr>
      </a:lvl2pPr>
      <a:lvl3pPr algn="ctr" defTabSz="457200" rtl="0" fontAlgn="base">
        <a:spcBef>
          <a:spcPct val="0"/>
        </a:spcBef>
        <a:spcAft>
          <a:spcPct val="0"/>
        </a:spcAft>
        <a:defRPr sz="4400">
          <a:solidFill>
            <a:schemeClr val="tx1"/>
          </a:solidFill>
          <a:latin typeface="Calibri" pitchFamily="34" charset="0"/>
          <a:ea typeface="宋体" pitchFamily="2" charset="-122"/>
        </a:defRPr>
      </a:lvl3pPr>
      <a:lvl4pPr algn="ctr" defTabSz="457200" rtl="0" fontAlgn="base">
        <a:spcBef>
          <a:spcPct val="0"/>
        </a:spcBef>
        <a:spcAft>
          <a:spcPct val="0"/>
        </a:spcAft>
        <a:defRPr sz="4400">
          <a:solidFill>
            <a:schemeClr val="tx1"/>
          </a:solidFill>
          <a:latin typeface="Calibri" pitchFamily="34" charset="0"/>
          <a:ea typeface="宋体" pitchFamily="2" charset="-122"/>
        </a:defRPr>
      </a:lvl4pPr>
      <a:lvl5pPr algn="ctr" defTabSz="457200" rtl="0" fontAlgn="base">
        <a:spcBef>
          <a:spcPct val="0"/>
        </a:spcBef>
        <a:spcAft>
          <a:spcPct val="0"/>
        </a:spcAft>
        <a:defRPr sz="4400">
          <a:solidFill>
            <a:schemeClr val="tx1"/>
          </a:solidFill>
          <a:latin typeface="Calibri" pitchFamily="34" charset="0"/>
          <a:ea typeface="宋体" pitchFamily="2" charset="-122"/>
        </a:defRPr>
      </a:lvl5pPr>
      <a:lvl6pPr marL="457200" algn="ctr" defTabSz="457200" rtl="0" fontAlgn="base">
        <a:spcBef>
          <a:spcPct val="0"/>
        </a:spcBef>
        <a:spcAft>
          <a:spcPct val="0"/>
        </a:spcAft>
        <a:defRPr sz="4400">
          <a:solidFill>
            <a:schemeClr val="tx1"/>
          </a:solidFill>
          <a:latin typeface="Calibri" pitchFamily="34" charset="0"/>
          <a:ea typeface="宋体" pitchFamily="2" charset="-122"/>
        </a:defRPr>
      </a:lvl6pPr>
      <a:lvl7pPr marL="914400" algn="ctr" defTabSz="457200" rtl="0" fontAlgn="base">
        <a:spcBef>
          <a:spcPct val="0"/>
        </a:spcBef>
        <a:spcAft>
          <a:spcPct val="0"/>
        </a:spcAft>
        <a:defRPr sz="4400">
          <a:solidFill>
            <a:schemeClr val="tx1"/>
          </a:solidFill>
          <a:latin typeface="Calibri" pitchFamily="34" charset="0"/>
          <a:ea typeface="宋体" pitchFamily="2" charset="-122"/>
        </a:defRPr>
      </a:lvl7pPr>
      <a:lvl8pPr marL="1371600" algn="ctr" defTabSz="457200" rtl="0" fontAlgn="base">
        <a:spcBef>
          <a:spcPct val="0"/>
        </a:spcBef>
        <a:spcAft>
          <a:spcPct val="0"/>
        </a:spcAft>
        <a:defRPr sz="4400">
          <a:solidFill>
            <a:schemeClr val="tx1"/>
          </a:solidFill>
          <a:latin typeface="Calibri" pitchFamily="34" charset="0"/>
          <a:ea typeface="宋体" pitchFamily="2" charset="-122"/>
        </a:defRPr>
      </a:lvl8pPr>
      <a:lvl9pPr marL="1828800" algn="ctr" defTabSz="457200"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7.png"/><Relationship Id="rId7"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14348" y="1714488"/>
            <a:ext cx="7559675" cy="1643060"/>
          </a:xfrm>
        </p:spPr>
        <p:txBody>
          <a:bodyPr rtlCol="0">
            <a:normAutofit/>
          </a:bodyPr>
          <a:lstStyle/>
          <a:p>
            <a:pPr fontAlgn="auto">
              <a:lnSpc>
                <a:spcPts val="4400"/>
              </a:lnSpc>
              <a:spcAft>
                <a:spcPts val="0"/>
              </a:spcAft>
              <a:defRPr/>
            </a:pPr>
            <a:r>
              <a:rPr lang="en-US" altLang="zh-CN" sz="4900" b="1" dirty="0" smtClean="0">
                <a:solidFill>
                  <a:srgbClr val="00549A"/>
                </a:solidFill>
                <a:latin typeface="微软雅黑" pitchFamily="34" charset="-122"/>
                <a:ea typeface="微软雅黑" pitchFamily="34" charset="-122"/>
              </a:rPr>
              <a:t>KIS</a:t>
            </a:r>
            <a:r>
              <a:rPr lang="zh-CN" altLang="en-US" sz="4900" b="1" dirty="0" smtClean="0">
                <a:solidFill>
                  <a:srgbClr val="00549A"/>
                </a:solidFill>
                <a:latin typeface="微软雅黑" pitchFamily="34" charset="-122"/>
                <a:ea typeface="微软雅黑" pitchFamily="34" charset="-122"/>
              </a:rPr>
              <a:t>专业版</a:t>
            </a:r>
            <a:r>
              <a:rPr lang="en-US" altLang="zh-CN" sz="4900" b="1" dirty="0" smtClean="0">
                <a:solidFill>
                  <a:srgbClr val="00549A"/>
                </a:solidFill>
                <a:latin typeface="微软雅黑" pitchFamily="34" charset="-122"/>
                <a:ea typeface="微软雅黑" pitchFamily="34" charset="-122"/>
              </a:rPr>
              <a:t>V14.1</a:t>
            </a:r>
            <a:r>
              <a:rPr lang="zh-CN" altLang="en-US" sz="4900" b="1" dirty="0" smtClean="0">
                <a:solidFill>
                  <a:srgbClr val="00549A"/>
                </a:solidFill>
                <a:latin typeface="微软雅黑" pitchFamily="34" charset="-122"/>
                <a:ea typeface="微软雅黑" pitchFamily="34" charset="-122"/>
              </a:rPr>
              <a:t>培训大纲</a:t>
            </a:r>
            <a:r>
              <a:rPr lang="en-US" altLang="zh-CN" sz="4800" b="1" dirty="0" smtClean="0">
                <a:solidFill>
                  <a:srgbClr val="00549A"/>
                </a:solidFill>
                <a:latin typeface="Arial Black" pitchFamily="34" charset="0"/>
                <a:ea typeface="微软雅黑" pitchFamily="34" charset="-122"/>
              </a:rPr>
              <a:t/>
            </a:r>
            <a:br>
              <a:rPr lang="en-US" altLang="zh-CN" sz="4800" b="1" dirty="0" smtClean="0">
                <a:solidFill>
                  <a:srgbClr val="00549A"/>
                </a:solidFill>
                <a:latin typeface="Arial Black" pitchFamily="34" charset="0"/>
                <a:ea typeface="微软雅黑" pitchFamily="34" charset="-122"/>
              </a:rPr>
            </a:br>
            <a:r>
              <a:rPr lang="en-US" altLang="zh-CN" sz="4800" b="1" dirty="0" smtClean="0">
                <a:solidFill>
                  <a:srgbClr val="00549A"/>
                </a:solidFill>
                <a:latin typeface="Arial Black" pitchFamily="34" charset="0"/>
                <a:ea typeface="微软雅黑" pitchFamily="34" charset="-122"/>
              </a:rPr>
              <a:t>                    </a:t>
            </a:r>
            <a:r>
              <a:rPr lang="en-US" altLang="zh-CN" sz="2700" dirty="0" smtClean="0">
                <a:solidFill>
                  <a:schemeClr val="accent1"/>
                </a:solidFill>
                <a:latin typeface="微软雅黑" pitchFamily="34" charset="-122"/>
                <a:ea typeface="微软雅黑" pitchFamily="34" charset="-122"/>
              </a:rPr>
              <a:t>-</a:t>
            </a:r>
            <a:r>
              <a:rPr lang="zh-CN" altLang="en-US" sz="2700" smtClean="0">
                <a:solidFill>
                  <a:schemeClr val="accent1"/>
                </a:solidFill>
                <a:latin typeface="微软雅黑" pitchFamily="34" charset="-122"/>
                <a:ea typeface="微软雅黑" pitchFamily="34" charset="-122"/>
              </a:rPr>
              <a:t>出纳、</a:t>
            </a:r>
            <a:r>
              <a:rPr lang="zh-CN" altLang="en-US" sz="2700" dirty="0" smtClean="0">
                <a:solidFill>
                  <a:schemeClr val="accent1"/>
                </a:solidFill>
                <a:latin typeface="微软雅黑" pitchFamily="34" charset="-122"/>
                <a:ea typeface="微软雅黑" pitchFamily="34" charset="-122"/>
              </a:rPr>
              <a:t>工资管理模块</a:t>
            </a:r>
          </a:p>
        </p:txBody>
      </p:sp>
      <p:sp>
        <p:nvSpPr>
          <p:cNvPr id="206853" name="Rectangle 5"/>
          <p:cNvSpPr>
            <a:spLocks noChangeArrowheads="1"/>
          </p:cNvSpPr>
          <p:nvPr/>
        </p:nvSpPr>
        <p:spPr bwMode="auto">
          <a:xfrm>
            <a:off x="5868144" y="4500570"/>
            <a:ext cx="3275856" cy="431800"/>
          </a:xfrm>
          <a:prstGeom prst="rect">
            <a:avLst/>
          </a:prstGeom>
          <a:noFill/>
          <a:ln w="9525">
            <a:noFill/>
            <a:miter lim="800000"/>
            <a:headEnd/>
            <a:tailEnd/>
          </a:ln>
          <a:effectLst/>
        </p:spPr>
        <p:txBody>
          <a:bodyPr/>
          <a:lstStyle/>
          <a:p>
            <a:pPr algn="ctr" fontAlgn="auto">
              <a:spcBef>
                <a:spcPts val="0"/>
              </a:spcBef>
              <a:spcAft>
                <a:spcPts val="0"/>
              </a:spcAft>
              <a:buClr>
                <a:srgbClr val="003399"/>
              </a:buClr>
              <a:defRPr/>
            </a:pPr>
            <a:r>
              <a:rPr lang="en-US" altLang="zh-CN" sz="2000" dirty="0" smtClean="0">
                <a:solidFill>
                  <a:schemeClr val="bg2"/>
                </a:solidFill>
                <a:effectLst>
                  <a:outerShdw blurRad="38100" dist="38100" dir="2700000" algn="tl">
                    <a:srgbClr val="C0C0C0"/>
                  </a:outerShdw>
                </a:effectLst>
                <a:latin typeface="黑体" pitchFamily="2" charset="-122"/>
              </a:rPr>
              <a:t>KIS</a:t>
            </a:r>
            <a:r>
              <a:rPr lang="zh-CN" altLang="en-US" sz="2000" dirty="0" smtClean="0">
                <a:solidFill>
                  <a:schemeClr val="bg2"/>
                </a:solidFill>
                <a:effectLst>
                  <a:outerShdw blurRad="38100" dist="38100" dir="2700000" algn="tl">
                    <a:srgbClr val="C0C0C0"/>
                  </a:outerShdw>
                </a:effectLst>
                <a:latin typeface="黑体" pitchFamily="2" charset="-122"/>
              </a:rPr>
              <a:t>服务产品与技术支持部</a:t>
            </a:r>
            <a:endParaRPr lang="zh-CN" altLang="en-US" sz="2000" dirty="0">
              <a:solidFill>
                <a:schemeClr val="bg2"/>
              </a:solidFill>
              <a:effectLst>
                <a:outerShdw blurRad="38100" dist="38100" dir="2700000" algn="tl">
                  <a:srgbClr val="C0C0C0"/>
                </a:outerShdw>
              </a:effectLst>
              <a:latin typeface="黑体" pitchFamily="2" charset="-122"/>
            </a:endParaRPr>
          </a:p>
        </p:txBody>
      </p:sp>
      <p:pic>
        <p:nvPicPr>
          <p:cNvPr id="5" name="图片 4" descr="0310金蝶品牌下属logo-00.png"/>
          <p:cNvPicPr>
            <a:picLocks noChangeAspect="1"/>
          </p:cNvPicPr>
          <p:nvPr/>
        </p:nvPicPr>
        <p:blipFill rotWithShape="1">
          <a:blip r:embed="rId3" cstate="email">
            <a:extLst>
              <a:ext uri="{28A0092B-C50C-407E-A947-70E740481C1C}">
                <a14:useLocalDpi xmlns:a14="http://schemas.microsoft.com/office/drawing/2010/main" xmlns=""/>
              </a:ext>
            </a:extLst>
          </a:blip>
          <a:srcRect l="2946" t="-5761" r="-2946" b="5761"/>
          <a:stretch/>
        </p:blipFill>
        <p:spPr>
          <a:xfrm>
            <a:off x="3643306" y="928670"/>
            <a:ext cx="1015945" cy="772020"/>
          </a:xfrm>
          <a:prstGeom prst="plaque">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内容占位符 2"/>
          <p:cNvSpPr>
            <a:spLocks noGrp="1"/>
          </p:cNvSpPr>
          <p:nvPr>
            <p:ph idx="1"/>
          </p:nvPr>
        </p:nvSpPr>
        <p:spPr>
          <a:xfrm>
            <a:off x="395288" y="928670"/>
            <a:ext cx="8353425" cy="2643206"/>
          </a:xfrm>
        </p:spPr>
        <p:txBody>
          <a:bodyPr rtlCol="0">
            <a:normAutofit/>
          </a:bodyPr>
          <a:lstStyle/>
          <a:p>
            <a:pPr fontAlgn="auto">
              <a:lnSpc>
                <a:spcPct val="120000"/>
              </a:lnSpc>
              <a:spcAft>
                <a:spcPts val="0"/>
              </a:spcAft>
              <a:defRPr/>
            </a:pPr>
            <a:r>
              <a:rPr lang="zh-CN" altLang="en-US" sz="2600" dirty="0" smtClean="0"/>
              <a:t>初始数据录入</a:t>
            </a:r>
            <a:endParaRPr lang="en-US" altLang="zh-CN" sz="2600" dirty="0" smtClean="0"/>
          </a:p>
          <a:p>
            <a:pPr marL="800100" lvl="1" indent="-342900" fontAlgn="auto">
              <a:lnSpc>
                <a:spcPct val="120000"/>
              </a:lnSpc>
              <a:spcAft>
                <a:spcPts val="0"/>
              </a:spcAft>
              <a:buSzPct val="100000"/>
              <a:defRPr/>
            </a:pPr>
            <a:r>
              <a:rPr lang="zh-CN" altLang="en-US" sz="2000" dirty="0" smtClean="0"/>
              <a:t>结束初始化</a:t>
            </a:r>
            <a:endParaRPr lang="en-US" altLang="zh-CN" sz="2000" dirty="0" smtClean="0"/>
          </a:p>
          <a:p>
            <a:pPr lvl="2" fontAlgn="auto">
              <a:lnSpc>
                <a:spcPct val="120000"/>
              </a:lnSpc>
              <a:spcAft>
                <a:spcPts val="0"/>
              </a:spcAft>
              <a:defRPr/>
            </a:pPr>
            <a:r>
              <a:rPr lang="en-US" altLang="zh-CN" sz="1800" dirty="0" smtClean="0"/>
              <a:t> </a:t>
            </a:r>
            <a:r>
              <a:rPr lang="zh-CN" altLang="en-US" sz="1800" dirty="0" smtClean="0"/>
              <a:t>结束初始化时必须录入银行存款</a:t>
            </a:r>
            <a:r>
              <a:rPr lang="zh-CN" altLang="en-US" sz="1800" dirty="0"/>
              <a:t>账号</a:t>
            </a:r>
            <a:endParaRPr lang="en-US" altLang="zh-CN" sz="1800" dirty="0" smtClean="0"/>
          </a:p>
          <a:p>
            <a:pPr lvl="2" fontAlgn="auto">
              <a:lnSpc>
                <a:spcPct val="120000"/>
              </a:lnSpc>
              <a:spcAft>
                <a:spcPts val="0"/>
              </a:spcAft>
              <a:defRPr/>
            </a:pPr>
            <a:r>
              <a:rPr lang="zh-CN" altLang="en-US" sz="1800" dirty="0" smtClean="0"/>
              <a:t>思考：</a:t>
            </a:r>
            <a:r>
              <a:rPr lang="en-US" altLang="zh-CN" sz="1800" dirty="0" smtClean="0"/>
              <a:t> </a:t>
            </a:r>
            <a:r>
              <a:rPr lang="zh-CN" altLang="zh-CN" sz="1800" dirty="0" smtClean="0"/>
              <a:t>结束初始化后，</a:t>
            </a:r>
            <a:r>
              <a:rPr lang="zh-CN" altLang="en-US" sz="1800" dirty="0" smtClean="0"/>
              <a:t>总账又有新增的现金或银行类科目，如何处理？</a:t>
            </a:r>
            <a:endParaRPr lang="en-US" altLang="zh-CN" sz="1800" dirty="0" smtClean="0"/>
          </a:p>
          <a:p>
            <a:pPr lvl="3" fontAlgn="auto">
              <a:lnSpc>
                <a:spcPct val="120000"/>
              </a:lnSpc>
              <a:spcAft>
                <a:spcPts val="0"/>
              </a:spcAft>
              <a:defRPr/>
            </a:pPr>
            <a:r>
              <a:rPr lang="zh-CN" altLang="en-US" sz="1700" dirty="0" smtClean="0"/>
              <a:t>引入科目并录入科目初始数据；</a:t>
            </a:r>
            <a:endParaRPr lang="en-US" altLang="zh-CN" sz="1700" dirty="0" smtClean="0"/>
          </a:p>
          <a:p>
            <a:pPr lvl="3" fontAlgn="auto">
              <a:lnSpc>
                <a:spcPct val="120000"/>
              </a:lnSpc>
              <a:spcAft>
                <a:spcPts val="0"/>
              </a:spcAft>
              <a:defRPr/>
            </a:pPr>
            <a:r>
              <a:rPr lang="en-US" altLang="zh-CN" sz="1700" dirty="0" smtClean="0"/>
              <a:t>【</a:t>
            </a:r>
            <a:r>
              <a:rPr lang="zh-CN" altLang="en-US" sz="1700" dirty="0" smtClean="0"/>
              <a:t>操作</a:t>
            </a:r>
            <a:r>
              <a:rPr lang="en-US" altLang="zh-CN" sz="1700" dirty="0" smtClean="0"/>
              <a:t>】-【</a:t>
            </a:r>
            <a:r>
              <a:rPr lang="zh-CN" altLang="en-US" sz="1700" dirty="0" smtClean="0"/>
              <a:t>结束新科目初始化</a:t>
            </a:r>
            <a:r>
              <a:rPr lang="en-US" altLang="zh-CN" sz="1700" dirty="0" smtClean="0"/>
              <a:t>】</a:t>
            </a:r>
            <a:r>
              <a:rPr lang="zh-CN" altLang="en-US" sz="1700" dirty="0" smtClean="0"/>
              <a:t>以启用此科目。</a:t>
            </a:r>
          </a:p>
          <a:p>
            <a:pPr lvl="1" fontAlgn="auto">
              <a:spcAft>
                <a:spcPts val="0"/>
              </a:spcAft>
              <a:buFont typeface="Wingdings" pitchFamily="2" charset="2"/>
              <a:buNone/>
              <a:defRPr/>
            </a:pPr>
            <a:endParaRPr lang="en-US" altLang="zh-CN" dirty="0" smtClean="0"/>
          </a:p>
        </p:txBody>
      </p:sp>
      <p:sp>
        <p:nvSpPr>
          <p:cNvPr id="16387" name="标题 1"/>
          <p:cNvSpPr>
            <a:spLocks noGrp="1"/>
          </p:cNvSpPr>
          <p:nvPr>
            <p:ph type="title"/>
          </p:nvPr>
        </p:nvSpPr>
        <p:spPr>
          <a:xfrm>
            <a:off x="203200" y="0"/>
            <a:ext cx="7227888" cy="693738"/>
          </a:xfrm>
        </p:spPr>
        <p:txBody>
          <a:bodyPr>
            <a:normAutofit/>
          </a:bodyPr>
          <a:lstStyle/>
          <a:p>
            <a:pPr>
              <a:lnSpc>
                <a:spcPct val="90000"/>
              </a:lnSpc>
            </a:pPr>
            <a:r>
              <a:rPr lang="zh-CN" altLang="en-US" sz="3000" dirty="0" smtClean="0">
                <a:latin typeface="微软雅黑" pitchFamily="34" charset="-122"/>
                <a:ea typeface="微软雅黑" pitchFamily="34" charset="-122"/>
              </a:rPr>
              <a:t>主要流程与功能</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初始化</a:t>
            </a:r>
          </a:p>
        </p:txBody>
      </p:sp>
      <p:grpSp>
        <p:nvGrpSpPr>
          <p:cNvPr id="2" name="组合 6"/>
          <p:cNvGrpSpPr>
            <a:grpSpLocks/>
          </p:cNvGrpSpPr>
          <p:nvPr/>
        </p:nvGrpSpPr>
        <p:grpSpPr bwMode="auto">
          <a:xfrm>
            <a:off x="467544" y="2528863"/>
            <a:ext cx="8396288" cy="3643312"/>
            <a:chOff x="0" y="3000372"/>
            <a:chExt cx="8396278" cy="3071834"/>
          </a:xfrm>
        </p:grpSpPr>
        <p:pic>
          <p:nvPicPr>
            <p:cNvPr id="16389" name="Picture 5"/>
            <p:cNvPicPr>
              <a:picLocks noChangeAspect="1" noChangeArrowheads="1"/>
            </p:cNvPicPr>
            <p:nvPr/>
          </p:nvPicPr>
          <p:blipFill>
            <a:blip r:embed="rId2" cstate="print"/>
            <a:srcRect l="844" b="51631"/>
            <a:stretch>
              <a:fillRect/>
            </a:stretch>
          </p:blipFill>
          <p:spPr bwMode="auto">
            <a:xfrm>
              <a:off x="0" y="3000372"/>
              <a:ext cx="8396278" cy="3071834"/>
            </a:xfrm>
            <a:prstGeom prst="rect">
              <a:avLst/>
            </a:prstGeom>
            <a:noFill/>
            <a:ln w="9525">
              <a:noFill/>
              <a:miter lim="800000"/>
              <a:headEnd/>
              <a:tailEnd/>
            </a:ln>
          </p:spPr>
        </p:pic>
        <p:sp>
          <p:nvSpPr>
            <p:cNvPr id="6" name="圆角矩形 5"/>
            <p:cNvSpPr/>
            <p:nvPr/>
          </p:nvSpPr>
          <p:spPr bwMode="auto">
            <a:xfrm>
              <a:off x="5143494" y="5000076"/>
              <a:ext cx="1500186" cy="215496"/>
            </a:xfrm>
            <a:prstGeom prst="round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 calcmode="lin" valueType="num">
                                      <p:cBhvr additive="base">
                                        <p:cTn id="11"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3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 calcmode="lin" valueType="num">
                                      <p:cBhvr additive="base">
                                        <p:cTn id="15"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315">
                                            <p:txEl>
                                              <p:pRg st="3" end="3"/>
                                            </p:txEl>
                                          </p:spTgt>
                                        </p:tgtEl>
                                        <p:attrNameLst>
                                          <p:attrName>style.visibility</p:attrName>
                                        </p:attrNameLst>
                                      </p:cBhvr>
                                      <p:to>
                                        <p:strVal val="visible"/>
                                      </p:to>
                                    </p:set>
                                    <p:anim calcmode="lin" valueType="num">
                                      <p:cBhvr additive="base">
                                        <p:cTn id="21"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 calcmode="lin" valueType="num">
                                      <p:cBhvr additive="base">
                                        <p:cTn id="27"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31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315">
                                            <p:txEl>
                                              <p:pRg st="5" end="5"/>
                                            </p:txEl>
                                          </p:spTgt>
                                        </p:tgtEl>
                                        <p:attrNameLst>
                                          <p:attrName>style.visibility</p:attrName>
                                        </p:attrNameLst>
                                      </p:cBhvr>
                                      <p:to>
                                        <p:strVal val="visible"/>
                                      </p:to>
                                    </p:set>
                                    <p:anim calcmode="lin" valueType="num">
                                      <p:cBhvr additive="base">
                                        <p:cTn id="31"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内容占位符 2"/>
          <p:cNvSpPr>
            <a:spLocks noGrp="1"/>
          </p:cNvSpPr>
          <p:nvPr>
            <p:ph idx="1"/>
          </p:nvPr>
        </p:nvSpPr>
        <p:spPr>
          <a:xfrm>
            <a:off x="223814" y="1196752"/>
            <a:ext cx="8353425" cy="2878140"/>
          </a:xfrm>
        </p:spPr>
        <p:txBody>
          <a:bodyPr rtlCol="0"/>
          <a:lstStyle/>
          <a:p>
            <a:pPr fontAlgn="auto">
              <a:lnSpc>
                <a:spcPts val="2700"/>
              </a:lnSpc>
              <a:spcAft>
                <a:spcPts val="0"/>
              </a:spcAft>
              <a:defRPr/>
            </a:pPr>
            <a:r>
              <a:rPr lang="zh-CN" altLang="en-US" sz="2600" dirty="0" smtClean="0"/>
              <a:t>现金日记账</a:t>
            </a:r>
            <a:endParaRPr lang="en-US" altLang="zh-CN" sz="2600" dirty="0" smtClean="0"/>
          </a:p>
          <a:p>
            <a:pPr marL="800100" lvl="1" indent="-342900" fontAlgn="auto">
              <a:lnSpc>
                <a:spcPts val="2700"/>
              </a:lnSpc>
              <a:spcAft>
                <a:spcPts val="0"/>
              </a:spcAft>
              <a:buSzPct val="100000"/>
              <a:defRPr/>
            </a:pPr>
            <a:r>
              <a:rPr lang="zh-CN" altLang="en-US" sz="2000" dirty="0" smtClean="0"/>
              <a:t>两种新增方式（建议任选一种，不要混合使用）</a:t>
            </a:r>
            <a:endParaRPr lang="en-US" altLang="zh-CN" sz="2000" dirty="0" smtClean="0"/>
          </a:p>
          <a:p>
            <a:pPr lvl="2" fontAlgn="auto">
              <a:spcAft>
                <a:spcPts val="0"/>
              </a:spcAft>
              <a:defRPr/>
            </a:pPr>
            <a:r>
              <a:rPr lang="zh-CN" altLang="zh-CN" sz="1800" dirty="0" smtClean="0"/>
              <a:t>直接逐笔新增日记账；</a:t>
            </a:r>
            <a:endParaRPr lang="en-US" altLang="zh-CN" sz="1800" dirty="0" smtClean="0"/>
          </a:p>
          <a:p>
            <a:pPr lvl="3" fontAlgn="auto">
              <a:spcAft>
                <a:spcPts val="0"/>
              </a:spcAft>
              <a:defRPr/>
            </a:pPr>
            <a:r>
              <a:rPr lang="zh-CN" altLang="en-US" sz="1600" dirty="0" smtClean="0">
                <a:solidFill>
                  <a:schemeClr val="tx1"/>
                </a:solidFill>
                <a:latin typeface="微软雅黑" pitchFamily="34" charset="-122"/>
                <a:ea typeface="微软雅黑" pitchFamily="34" charset="-122"/>
                <a:cs typeface="+mn-cs"/>
              </a:rPr>
              <a:t>手动新增日记账如果需要一次性录入多条，要选中“编辑</a:t>
            </a:r>
            <a:r>
              <a:rPr lang="en-US" altLang="zh-CN" sz="1600" dirty="0" smtClean="0">
                <a:solidFill>
                  <a:schemeClr val="tx1"/>
                </a:solidFill>
                <a:latin typeface="微软雅黑" pitchFamily="34" charset="-122"/>
                <a:ea typeface="微软雅黑" pitchFamily="34" charset="-122"/>
                <a:cs typeface="+mn-cs"/>
              </a:rPr>
              <a:t>-</a:t>
            </a:r>
            <a:r>
              <a:rPr lang="zh-CN" altLang="en-US" sz="1600" dirty="0" smtClean="0">
                <a:solidFill>
                  <a:schemeClr val="tx1"/>
                </a:solidFill>
                <a:latin typeface="微软雅黑" pitchFamily="34" charset="-122"/>
                <a:ea typeface="微软雅黑" pitchFamily="34" charset="-122"/>
                <a:cs typeface="+mn-cs"/>
              </a:rPr>
              <a:t>多行输入”。</a:t>
            </a:r>
            <a:endParaRPr lang="en-US" altLang="zh-CN" sz="1600" dirty="0" smtClean="0">
              <a:solidFill>
                <a:schemeClr val="tx1"/>
              </a:solidFill>
              <a:latin typeface="微软雅黑" pitchFamily="34" charset="-122"/>
              <a:ea typeface="微软雅黑" pitchFamily="34" charset="-122"/>
              <a:cs typeface="+mn-cs"/>
            </a:endParaRPr>
          </a:p>
          <a:p>
            <a:pPr lvl="3" fontAlgn="auto">
              <a:spcAft>
                <a:spcPts val="0"/>
              </a:spcAft>
              <a:defRPr/>
            </a:pP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借方金额”或者“贷方金额”代表的是现金或者是银行存款，而不是对方科目。</a:t>
            </a:r>
            <a:endParaRPr lang="en-US" altLang="zh-CN" sz="1600" dirty="0" smtClean="0">
              <a:latin typeface="微软雅黑" pitchFamily="34" charset="-122"/>
              <a:ea typeface="微软雅黑" pitchFamily="34" charset="-122"/>
            </a:endParaRPr>
          </a:p>
          <a:p>
            <a:pPr lvl="2" fontAlgn="auto">
              <a:spcAft>
                <a:spcPts val="0"/>
              </a:spcAft>
              <a:defRPr/>
            </a:pPr>
            <a:r>
              <a:rPr lang="zh-CN" altLang="zh-CN" sz="1800" dirty="0" smtClean="0"/>
              <a:t>根据现金类凭证从</a:t>
            </a:r>
            <a:r>
              <a:rPr lang="zh-CN" altLang="zh-CN" sz="1800" b="1" dirty="0" smtClean="0"/>
              <a:t>总账引入日记账</a:t>
            </a:r>
            <a:r>
              <a:rPr lang="zh-CN" altLang="en-US" sz="1800" dirty="0" smtClean="0"/>
              <a:t>（有系统参数控制）</a:t>
            </a:r>
            <a:r>
              <a:rPr lang="zh-CN" altLang="zh-CN" sz="1800" dirty="0" smtClean="0"/>
              <a:t>，可按日或期间、对方科目或现金类科目进行引入；</a:t>
            </a:r>
            <a:endParaRPr lang="en-US" altLang="zh-CN" sz="1800" dirty="0" smtClean="0"/>
          </a:p>
          <a:p>
            <a:pPr fontAlgn="auto">
              <a:spcAft>
                <a:spcPts val="0"/>
              </a:spcAft>
              <a:defRPr/>
            </a:pPr>
            <a:endParaRPr lang="en-US" altLang="zh-CN" dirty="0" smtClean="0"/>
          </a:p>
        </p:txBody>
      </p:sp>
      <p:sp>
        <p:nvSpPr>
          <p:cNvPr id="17411" name="标题 1"/>
          <p:cNvSpPr>
            <a:spLocks noGrp="1"/>
          </p:cNvSpPr>
          <p:nvPr>
            <p:ph type="title"/>
          </p:nvPr>
        </p:nvSpPr>
        <p:spPr>
          <a:xfrm>
            <a:off x="203200" y="0"/>
            <a:ext cx="7227888" cy="693738"/>
          </a:xfrm>
        </p:spPr>
        <p:txBody>
          <a:bodyPr>
            <a:normAutofit/>
          </a:bodyPr>
          <a:lstStyle/>
          <a:p>
            <a:pPr>
              <a:lnSpc>
                <a:spcPct val="90000"/>
              </a:lnSpc>
            </a:pPr>
            <a:r>
              <a:rPr lang="zh-CN" altLang="en-US" sz="3000" dirty="0" smtClean="0">
                <a:latin typeface="微软雅黑" pitchFamily="34" charset="-122"/>
                <a:ea typeface="微软雅黑" pitchFamily="34" charset="-122"/>
              </a:rPr>
              <a:t>主要流程与功能</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现金业务</a:t>
            </a:r>
          </a:p>
        </p:txBody>
      </p:sp>
      <p:pic>
        <p:nvPicPr>
          <p:cNvPr id="6" name="Picture 13" descr="C:\Documents and Settings\yongmei_deng\Application Data\Tencent\Users\239185427\QQ\WinTemp\RichOle\JXRH3CGXDVOQH_7O5WS_ADP.jpg"/>
          <p:cNvPicPr>
            <a:picLocks noChangeAspect="1" noChangeArrowheads="1"/>
          </p:cNvPicPr>
          <p:nvPr/>
        </p:nvPicPr>
        <p:blipFill>
          <a:blip r:embed="rId2" cstate="print"/>
          <a:srcRect/>
          <a:stretch>
            <a:fillRect/>
          </a:stretch>
        </p:blipFill>
        <p:spPr bwMode="auto">
          <a:xfrm>
            <a:off x="1357290" y="2000240"/>
            <a:ext cx="6086475" cy="3400425"/>
          </a:xfrm>
          <a:prstGeom prst="rect">
            <a:avLst/>
          </a:prstGeom>
          <a:noFill/>
          <a:ln w="9525">
            <a:noFill/>
            <a:miter lim="800000"/>
            <a:headEnd/>
            <a:tailEnd/>
          </a:ln>
        </p:spPr>
      </p:pic>
      <p:pic>
        <p:nvPicPr>
          <p:cNvPr id="7" name="Picture 14" descr="C:\Documents and Settings\yongmei_deng\Application Data\Tencent\Users\239185427\QQ\WinTemp\RichOle\OJ9_KY8]ITA9T][5LMAAMQW.jpg"/>
          <p:cNvPicPr>
            <a:picLocks noChangeAspect="1" noChangeArrowheads="1"/>
          </p:cNvPicPr>
          <p:nvPr/>
        </p:nvPicPr>
        <p:blipFill>
          <a:blip r:embed="rId3" cstate="print"/>
          <a:srcRect/>
          <a:stretch>
            <a:fillRect/>
          </a:stretch>
        </p:blipFill>
        <p:spPr bwMode="auto">
          <a:xfrm>
            <a:off x="642910" y="2786058"/>
            <a:ext cx="8281988" cy="2076450"/>
          </a:xfrm>
          <a:prstGeom prst="rect">
            <a:avLst/>
          </a:prstGeom>
          <a:noFill/>
          <a:ln w="9525">
            <a:noFill/>
            <a:miter lim="800000"/>
            <a:headEnd/>
            <a:tailEnd/>
          </a:ln>
        </p:spPr>
      </p:pic>
      <p:pic>
        <p:nvPicPr>
          <p:cNvPr id="8" name="Picture 7" descr="C:\Documents and Settings\yongmei_deng\Application Data\Tencent\Users\239185427\QQ\WinTemp\RichOle\J@`AT6S3_A(]D%ME@D}N@A8.jpg"/>
          <p:cNvPicPr>
            <a:picLocks noChangeAspect="1" noChangeArrowheads="1"/>
          </p:cNvPicPr>
          <p:nvPr/>
        </p:nvPicPr>
        <p:blipFill>
          <a:blip r:embed="rId4" cstate="print"/>
          <a:srcRect/>
          <a:stretch>
            <a:fillRect/>
          </a:stretch>
        </p:blipFill>
        <p:spPr bwMode="auto">
          <a:xfrm>
            <a:off x="2214546" y="2214554"/>
            <a:ext cx="4643438" cy="4071937"/>
          </a:xfrm>
          <a:prstGeom prst="rect">
            <a:avLst/>
          </a:prstGeom>
          <a:noFill/>
          <a:ln w="9525">
            <a:noFill/>
            <a:miter lim="800000"/>
            <a:headEnd/>
            <a:tailEnd/>
          </a:ln>
        </p:spPr>
      </p:pic>
      <p:sp>
        <p:nvSpPr>
          <p:cNvPr id="2" name="矩形 1"/>
          <p:cNvSpPr/>
          <p:nvPr/>
        </p:nvSpPr>
        <p:spPr>
          <a:xfrm>
            <a:off x="2389932" y="4653136"/>
            <a:ext cx="1224136" cy="360040"/>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矩形 8"/>
          <p:cNvSpPr/>
          <p:nvPr/>
        </p:nvSpPr>
        <p:spPr>
          <a:xfrm>
            <a:off x="2542332" y="5517232"/>
            <a:ext cx="3037780" cy="432048"/>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6"/>
                                        </p:tgtEl>
                                        <p:attrNameLst>
                                          <p:attrName>ppt_x</p:attrName>
                                        </p:attrNameLst>
                                      </p:cBhvr>
                                      <p:tavLst>
                                        <p:tav tm="0">
                                          <p:val>
                                            <p:strVal val="ppt_x"/>
                                          </p:val>
                                        </p:tav>
                                        <p:tav tm="100000">
                                          <p:val>
                                            <p:strVal val="ppt_x"/>
                                          </p:val>
                                        </p:tav>
                                      </p:tavLst>
                                    </p:anim>
                                    <p:anim calcmode="lin" valueType="num">
                                      <p:cBhvr additive="base">
                                        <p:cTn id="12" dur="500"/>
                                        <p:tgtEl>
                                          <p:spTgt spid="6"/>
                                        </p:tgtEl>
                                        <p:attrNameLst>
                                          <p:attrName>ppt_y</p:attrName>
                                        </p:attrNameLst>
                                      </p:cBhvr>
                                      <p:tavLst>
                                        <p:tav tm="0">
                                          <p:val>
                                            <p:strVal val="ppt_y"/>
                                          </p:val>
                                        </p:tav>
                                        <p:tav tm="100000">
                                          <p:val>
                                            <p:strVal val="1+ppt_h/2"/>
                                          </p:val>
                                        </p:tav>
                                      </p:tavLst>
                                    </p:anim>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7"/>
                                        </p:tgtEl>
                                        <p:attrNameLst>
                                          <p:attrName>ppt_x</p:attrName>
                                        </p:attrNameLst>
                                      </p:cBhvr>
                                      <p:tavLst>
                                        <p:tav tm="0">
                                          <p:val>
                                            <p:strVal val="ppt_x"/>
                                          </p:val>
                                        </p:tav>
                                        <p:tav tm="100000">
                                          <p:val>
                                            <p:strVal val="ppt_x"/>
                                          </p:val>
                                        </p:tav>
                                      </p:tavLst>
                                    </p:anim>
                                    <p:anim calcmode="lin" valueType="num">
                                      <p:cBhvr additive="base">
                                        <p:cTn id="23" dur="500"/>
                                        <p:tgtEl>
                                          <p:spTgt spid="7"/>
                                        </p:tgtEl>
                                        <p:attrNameLst>
                                          <p:attrName>ppt_y</p:attrName>
                                        </p:attrNameLst>
                                      </p:cBhvr>
                                      <p:tavLst>
                                        <p:tav tm="0">
                                          <p:val>
                                            <p:strVal val="ppt_y"/>
                                          </p:val>
                                        </p:tav>
                                        <p:tav tm="100000">
                                          <p:val>
                                            <p:strVal val="1+ppt_h/2"/>
                                          </p:val>
                                        </p:tav>
                                      </p:tavLst>
                                    </p:anim>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539552" y="1052736"/>
            <a:ext cx="8064896" cy="5136868"/>
          </a:xfrm>
        </p:spPr>
        <p:txBody>
          <a:bodyPr>
            <a:normAutofit/>
          </a:bodyPr>
          <a:lstStyle/>
          <a:p>
            <a:pPr>
              <a:buClr>
                <a:schemeClr val="tx1"/>
              </a:buClr>
            </a:pPr>
            <a:r>
              <a:rPr lang="zh-CN" altLang="en-US" sz="2400" dirty="0" smtClean="0"/>
              <a:t>录入日记账，对方科目如果下挂核算项目，必须录入完整</a:t>
            </a:r>
          </a:p>
          <a:p>
            <a:pPr>
              <a:buClr>
                <a:schemeClr val="tx1"/>
              </a:buClr>
            </a:pPr>
            <a:r>
              <a:rPr lang="zh-CN" altLang="en-US" sz="2400" dirty="0" smtClean="0"/>
              <a:t>从总账凭证引入时，可以将核算项目完整引入</a:t>
            </a:r>
          </a:p>
          <a:p>
            <a:pPr>
              <a:buClr>
                <a:schemeClr val="tx1"/>
              </a:buClr>
            </a:pPr>
            <a:r>
              <a:rPr lang="zh-CN" altLang="en-US" sz="2400" dirty="0" smtClean="0"/>
              <a:t>日记账序时簿“对方科目”字段，可以完整显示科目和核算项目信息</a:t>
            </a:r>
          </a:p>
        </p:txBody>
      </p:sp>
      <p:sp>
        <p:nvSpPr>
          <p:cNvPr id="24578" name="Rectangle 2"/>
          <p:cNvSpPr>
            <a:spLocks noGrp="1" noChangeArrowheads="1"/>
          </p:cNvSpPr>
          <p:nvPr>
            <p:ph type="title"/>
          </p:nvPr>
        </p:nvSpPr>
        <p:spPr>
          <a:xfrm>
            <a:off x="251520" y="116632"/>
            <a:ext cx="7228656" cy="693460"/>
          </a:xfrm>
        </p:spPr>
        <p:txBody>
          <a:bodyPr rtlCol="0" anchor="t">
            <a:normAutofit/>
          </a:bodyPr>
          <a:lstStyle/>
          <a:p>
            <a:pPr>
              <a:lnSpc>
                <a:spcPct val="90000"/>
              </a:lnSpc>
              <a:defRPr/>
            </a:pPr>
            <a:r>
              <a:rPr lang="zh-CN" altLang="en-US" sz="3000" dirty="0" smtClean="0">
                <a:latin typeface="微软雅黑" pitchFamily="34" charset="-122"/>
                <a:ea typeface="微软雅黑" pitchFamily="34" charset="-122"/>
              </a:rPr>
              <a:t>主要流程与功能</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现金业务</a:t>
            </a:r>
          </a:p>
        </p:txBody>
      </p:sp>
      <p:pic>
        <p:nvPicPr>
          <p:cNvPr id="317444" name="Picture 4"/>
          <p:cNvPicPr>
            <a:picLocks noChangeAspect="1" noChangeArrowheads="1"/>
          </p:cNvPicPr>
          <p:nvPr/>
        </p:nvPicPr>
        <p:blipFill>
          <a:blip r:embed="rId3" cstate="print"/>
          <a:srcRect/>
          <a:stretch>
            <a:fillRect/>
          </a:stretch>
        </p:blipFill>
        <p:spPr bwMode="auto">
          <a:xfrm>
            <a:off x="751508" y="2335076"/>
            <a:ext cx="7640984" cy="4239924"/>
          </a:xfrm>
          <a:prstGeom prst="rect">
            <a:avLst/>
          </a:prstGeom>
          <a:noFill/>
          <a:ln w="9525" algn="ctr">
            <a:noFill/>
            <a:miter lim="800000"/>
            <a:headEnd/>
            <a:tailEnd/>
          </a:ln>
        </p:spPr>
      </p:pic>
      <p:sp>
        <p:nvSpPr>
          <p:cNvPr id="317445" name="Rectangle 5"/>
          <p:cNvSpPr>
            <a:spLocks noChangeArrowheads="1"/>
          </p:cNvSpPr>
          <p:nvPr/>
        </p:nvSpPr>
        <p:spPr bwMode="auto">
          <a:xfrm>
            <a:off x="4644032" y="2889659"/>
            <a:ext cx="2808288" cy="287313"/>
          </a:xfrm>
          <a:prstGeom prst="rect">
            <a:avLst/>
          </a:prstGeom>
          <a:noFill/>
          <a:ln w="9525" algn="ctr">
            <a:solidFill>
              <a:srgbClr val="FF0000"/>
            </a:solidFill>
            <a:miter lim="800000"/>
            <a:headEnd/>
            <a:tailEnd/>
          </a:ln>
          <a:effectLst/>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317446" name="Rectangle 6"/>
          <p:cNvSpPr>
            <a:spLocks noChangeArrowheads="1"/>
          </p:cNvSpPr>
          <p:nvPr/>
        </p:nvSpPr>
        <p:spPr bwMode="auto">
          <a:xfrm>
            <a:off x="6604272" y="4577556"/>
            <a:ext cx="1081087" cy="216024"/>
          </a:xfrm>
          <a:prstGeom prst="rect">
            <a:avLst/>
          </a:prstGeom>
          <a:noFill/>
          <a:ln w="9525" algn="ctr">
            <a:solidFill>
              <a:srgbClr val="FF0000"/>
            </a:solidFill>
            <a:miter lim="800000"/>
            <a:headEnd/>
            <a:tailEnd/>
          </a:ln>
          <a:effectLst/>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317447" name="Line 7"/>
          <p:cNvSpPr>
            <a:spLocks noChangeShapeType="1"/>
          </p:cNvSpPr>
          <p:nvPr/>
        </p:nvSpPr>
        <p:spPr bwMode="auto">
          <a:xfrm>
            <a:off x="6552703" y="3176972"/>
            <a:ext cx="648072" cy="1404156"/>
          </a:xfrm>
          <a:prstGeom prst="line">
            <a:avLst/>
          </a:prstGeom>
          <a:noFill/>
          <a:ln w="9525">
            <a:solidFill>
              <a:srgbClr val="FF0000"/>
            </a:solidFill>
            <a:round/>
            <a:headEnd/>
            <a:tailEnd type="triangle" w="med" len="med"/>
          </a:ln>
          <a:effectLst>
            <a:outerShdw dist="17961" dir="2700000" algn="ctr" rotWithShape="0">
              <a:schemeClr val="bg2"/>
            </a:outerShdw>
          </a:effectLst>
        </p:spPr>
        <p:txBody>
          <a:bodyP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03255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44"/>
                                        </p:tgtEl>
                                        <p:attrNameLst>
                                          <p:attrName>style.visibility</p:attrName>
                                        </p:attrNameLst>
                                      </p:cBhvr>
                                      <p:to>
                                        <p:strVal val="visible"/>
                                      </p:to>
                                    </p:set>
                                    <p:anim calcmode="lin" valueType="num">
                                      <p:cBhvr additive="base">
                                        <p:cTn id="7" dur="500" fill="hold"/>
                                        <p:tgtEl>
                                          <p:spTgt spid="317444"/>
                                        </p:tgtEl>
                                        <p:attrNameLst>
                                          <p:attrName>ppt_x</p:attrName>
                                        </p:attrNameLst>
                                      </p:cBhvr>
                                      <p:tavLst>
                                        <p:tav tm="0">
                                          <p:val>
                                            <p:strVal val="#ppt_x"/>
                                          </p:val>
                                        </p:tav>
                                        <p:tav tm="100000">
                                          <p:val>
                                            <p:strVal val="#ppt_x"/>
                                          </p:val>
                                        </p:tav>
                                      </p:tavLst>
                                    </p:anim>
                                    <p:anim calcmode="lin" valueType="num">
                                      <p:cBhvr additive="base">
                                        <p:cTn id="8" dur="500" fill="hold"/>
                                        <p:tgtEl>
                                          <p:spTgt spid="3174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17445"/>
                                        </p:tgtEl>
                                        <p:attrNameLst>
                                          <p:attrName>style.visibility</p:attrName>
                                        </p:attrNameLst>
                                      </p:cBhvr>
                                      <p:to>
                                        <p:strVal val="visible"/>
                                      </p:to>
                                    </p:set>
                                    <p:animEffect transition="in" filter="slide(fromTop)">
                                      <p:cBhvr>
                                        <p:cTn id="13" dur="500"/>
                                        <p:tgtEl>
                                          <p:spTgt spid="317445"/>
                                        </p:tgtEl>
                                      </p:cBhvr>
                                    </p:animEffect>
                                  </p:childTnLst>
                                </p:cTn>
                              </p:par>
                              <p:par>
                                <p:cTn id="14" presetID="12" presetClass="entr" presetSubtype="1" fill="hold" nodeType="withEffect">
                                  <p:stCondLst>
                                    <p:cond delay="0"/>
                                  </p:stCondLst>
                                  <p:childTnLst>
                                    <p:set>
                                      <p:cBhvr>
                                        <p:cTn id="15" dur="1" fill="hold">
                                          <p:stCondLst>
                                            <p:cond delay="0"/>
                                          </p:stCondLst>
                                        </p:cTn>
                                        <p:tgtEl>
                                          <p:spTgt spid="317447"/>
                                        </p:tgtEl>
                                        <p:attrNameLst>
                                          <p:attrName>style.visibility</p:attrName>
                                        </p:attrNameLst>
                                      </p:cBhvr>
                                      <p:to>
                                        <p:strVal val="visible"/>
                                      </p:to>
                                    </p:set>
                                    <p:animEffect transition="in" filter="slide(fromTop)">
                                      <p:cBhvr>
                                        <p:cTn id="16" dur="500"/>
                                        <p:tgtEl>
                                          <p:spTgt spid="317447"/>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317446"/>
                                        </p:tgtEl>
                                        <p:attrNameLst>
                                          <p:attrName>style.visibility</p:attrName>
                                        </p:attrNameLst>
                                      </p:cBhvr>
                                      <p:to>
                                        <p:strVal val="visible"/>
                                      </p:to>
                                    </p:set>
                                    <p:animEffect transition="in" filter="slide(fromTop)">
                                      <p:cBhvr>
                                        <p:cTn id="19" dur="500"/>
                                        <p:tgtEl>
                                          <p:spTgt spid="317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5" grpId="0" animBg="1"/>
      <p:bldP spid="3174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内容占位符 2"/>
          <p:cNvSpPr>
            <a:spLocks noGrp="1"/>
          </p:cNvSpPr>
          <p:nvPr>
            <p:ph idx="1"/>
          </p:nvPr>
        </p:nvSpPr>
        <p:spPr>
          <a:xfrm>
            <a:off x="395288" y="908050"/>
            <a:ext cx="8353425" cy="2378074"/>
          </a:xfrm>
        </p:spPr>
        <p:txBody>
          <a:bodyPr rtlCol="0">
            <a:normAutofit/>
          </a:bodyPr>
          <a:lstStyle/>
          <a:p>
            <a:pPr fontAlgn="auto">
              <a:lnSpc>
                <a:spcPts val="2700"/>
              </a:lnSpc>
              <a:spcAft>
                <a:spcPts val="0"/>
              </a:spcAft>
              <a:defRPr/>
            </a:pPr>
            <a:r>
              <a:rPr lang="zh-CN" altLang="en-US" sz="2600" dirty="0" smtClean="0"/>
              <a:t>现金盘点单</a:t>
            </a:r>
            <a:endParaRPr lang="en-US" altLang="zh-CN" sz="2600" dirty="0" smtClean="0"/>
          </a:p>
          <a:p>
            <a:pPr marL="800100" lvl="1" indent="-342900" fontAlgn="auto">
              <a:lnSpc>
                <a:spcPts val="2700"/>
              </a:lnSpc>
              <a:spcAft>
                <a:spcPts val="0"/>
              </a:spcAft>
              <a:buSzPct val="100000"/>
              <a:defRPr/>
            </a:pPr>
            <a:r>
              <a:rPr lang="zh-CN" altLang="zh-CN" sz="2000" dirty="0" smtClean="0"/>
              <a:t>录入现金盘点单后，会对现金日记账和现金盘点数进行账实核对。在现金盘点单底部会显示盘点结果</a:t>
            </a:r>
            <a:r>
              <a:rPr lang="zh-CN" altLang="en-US" sz="2000" dirty="0" smtClean="0"/>
              <a:t>；</a:t>
            </a:r>
            <a:endParaRPr lang="en-US" altLang="zh-CN" sz="2000" dirty="0" smtClean="0"/>
          </a:p>
          <a:p>
            <a:pPr marL="800100" lvl="1" indent="-342900" fontAlgn="auto">
              <a:lnSpc>
                <a:spcPts val="2700"/>
              </a:lnSpc>
              <a:spcAft>
                <a:spcPts val="0"/>
              </a:spcAft>
              <a:buSzPct val="100000"/>
              <a:defRPr/>
            </a:pPr>
            <a:r>
              <a:rPr lang="zh-CN" altLang="zh-CN" sz="2000" dirty="0" smtClean="0"/>
              <a:t>为了核对账实是否相符，必须保证现金盘点时点和现金日记账</a:t>
            </a:r>
            <a:r>
              <a:rPr lang="zh-CN" altLang="zh-CN" sz="2200" dirty="0" smtClean="0"/>
              <a:t>登</a:t>
            </a:r>
            <a:r>
              <a:rPr lang="zh-CN" altLang="zh-CN" sz="2000" dirty="0" smtClean="0"/>
              <a:t>账时点一致</a:t>
            </a:r>
            <a:endParaRPr lang="zh-CN" altLang="en-US" sz="2000" dirty="0" smtClean="0"/>
          </a:p>
          <a:p>
            <a:pPr lvl="2" fontAlgn="auto">
              <a:spcAft>
                <a:spcPts val="0"/>
              </a:spcAft>
              <a:buFont typeface="Arial"/>
              <a:buChar char="•"/>
              <a:defRPr/>
            </a:pPr>
            <a:endParaRPr lang="zh-CN" altLang="zh-CN" dirty="0" smtClean="0"/>
          </a:p>
        </p:txBody>
      </p:sp>
      <p:sp>
        <p:nvSpPr>
          <p:cNvPr id="19459" name="标题 1"/>
          <p:cNvSpPr>
            <a:spLocks noGrp="1"/>
          </p:cNvSpPr>
          <p:nvPr>
            <p:ph type="title"/>
          </p:nvPr>
        </p:nvSpPr>
        <p:spPr>
          <a:xfrm>
            <a:off x="203200" y="0"/>
            <a:ext cx="7227888" cy="693738"/>
          </a:xfrm>
        </p:spPr>
        <p:txBody>
          <a:bodyPr>
            <a:normAutofit/>
          </a:bodyPr>
          <a:lstStyle/>
          <a:p>
            <a:pPr>
              <a:lnSpc>
                <a:spcPct val="90000"/>
              </a:lnSpc>
            </a:pPr>
            <a:r>
              <a:rPr lang="zh-CN" altLang="en-US" sz="3000" dirty="0" smtClean="0">
                <a:latin typeface="微软雅黑" pitchFamily="34" charset="-122"/>
                <a:ea typeface="微软雅黑" pitchFamily="34" charset="-122"/>
              </a:rPr>
              <a:t>主要流程与功能</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现金业务</a:t>
            </a:r>
          </a:p>
        </p:txBody>
      </p:sp>
      <p:pic>
        <p:nvPicPr>
          <p:cNvPr id="18441" name="Picture 9" descr="C:\Documents and Settings\yongmei_deng\Application Data\Tencent\Users\239185427\QQ\WinTemp\RichOle\NEM6QPTG%6_HSGOCU]6I%KS.jpg"/>
          <p:cNvPicPr>
            <a:picLocks noChangeAspect="1" noChangeArrowheads="1"/>
          </p:cNvPicPr>
          <p:nvPr/>
        </p:nvPicPr>
        <p:blipFill>
          <a:blip r:embed="rId2" cstate="print"/>
          <a:srcRect/>
          <a:stretch>
            <a:fillRect/>
          </a:stretch>
        </p:blipFill>
        <p:spPr bwMode="auto">
          <a:xfrm>
            <a:off x="1643041" y="1903476"/>
            <a:ext cx="6143625" cy="4324350"/>
          </a:xfrm>
          <a:prstGeom prst="rect">
            <a:avLst/>
          </a:prstGeom>
          <a:noFill/>
          <a:ln w="9525">
            <a:noFill/>
            <a:miter lim="800000"/>
            <a:headEnd/>
            <a:tailEnd/>
          </a:ln>
        </p:spPr>
      </p:pic>
      <p:sp>
        <p:nvSpPr>
          <p:cNvPr id="2" name="矩形 1"/>
          <p:cNvSpPr/>
          <p:nvPr/>
        </p:nvSpPr>
        <p:spPr>
          <a:xfrm>
            <a:off x="2771800" y="2708920"/>
            <a:ext cx="3456384" cy="57606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8442" name="Picture 10" descr="C:\Documents and Settings\yongmei_deng\Application Data\Tencent\Users\239185427\QQ\WinTemp\RichOle\N%DRGTD{MY5DGN6FXZ)7SLO.jpg"/>
          <p:cNvPicPr>
            <a:picLocks noChangeAspect="1" noChangeArrowheads="1"/>
          </p:cNvPicPr>
          <p:nvPr/>
        </p:nvPicPr>
        <p:blipFill>
          <a:blip r:embed="rId3" cstate="print"/>
          <a:srcRect/>
          <a:stretch>
            <a:fillRect/>
          </a:stretch>
        </p:blipFill>
        <p:spPr bwMode="auto">
          <a:xfrm>
            <a:off x="503684" y="2060848"/>
            <a:ext cx="8001000" cy="4357687"/>
          </a:xfrm>
          <a:prstGeom prst="rect">
            <a:avLst/>
          </a:prstGeom>
          <a:noFill/>
          <a:ln w="9525">
            <a:noFill/>
            <a:miter lim="800000"/>
            <a:headEnd/>
            <a:tailEnd/>
          </a:ln>
        </p:spPr>
      </p:pic>
      <p:sp>
        <p:nvSpPr>
          <p:cNvPr id="7" name="矩形 6"/>
          <p:cNvSpPr/>
          <p:nvPr/>
        </p:nvSpPr>
        <p:spPr>
          <a:xfrm>
            <a:off x="2964532" y="6047410"/>
            <a:ext cx="5256584" cy="28803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blinds(horizontal)">
                                      <p:cBhvr>
                                        <p:cTn id="7" dur="500"/>
                                        <p:tgtEl>
                                          <p:spTgt spid="1844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nodeType="clickEffect">
                                  <p:stCondLst>
                                    <p:cond delay="0"/>
                                  </p:stCondLst>
                                  <p:childTnLst>
                                    <p:anim calcmode="lin" valueType="num">
                                      <p:cBhvr additive="base">
                                        <p:cTn id="15" dur="500"/>
                                        <p:tgtEl>
                                          <p:spTgt spid="18441"/>
                                        </p:tgtEl>
                                        <p:attrNameLst>
                                          <p:attrName>ppt_x</p:attrName>
                                        </p:attrNameLst>
                                      </p:cBhvr>
                                      <p:tavLst>
                                        <p:tav tm="0">
                                          <p:val>
                                            <p:strVal val="ppt_x"/>
                                          </p:val>
                                        </p:tav>
                                        <p:tav tm="100000">
                                          <p:val>
                                            <p:strVal val="ppt_x"/>
                                          </p:val>
                                        </p:tav>
                                      </p:tavLst>
                                    </p:anim>
                                    <p:anim calcmode="lin" valueType="num">
                                      <p:cBhvr additive="base">
                                        <p:cTn id="16" dur="500"/>
                                        <p:tgtEl>
                                          <p:spTgt spid="18441"/>
                                        </p:tgtEl>
                                        <p:attrNameLst>
                                          <p:attrName>ppt_y</p:attrName>
                                        </p:attrNameLst>
                                      </p:cBhvr>
                                      <p:tavLst>
                                        <p:tav tm="0">
                                          <p:val>
                                            <p:strVal val="ppt_y"/>
                                          </p:val>
                                        </p:tav>
                                        <p:tav tm="100000">
                                          <p:val>
                                            <p:strVal val="1+ppt_h/2"/>
                                          </p:val>
                                        </p:tav>
                                      </p:tavLst>
                                    </p:anim>
                                    <p:set>
                                      <p:cBhvr>
                                        <p:cTn id="17" dur="1" fill="hold">
                                          <p:stCondLst>
                                            <p:cond delay="499"/>
                                          </p:stCondLst>
                                        </p:cTn>
                                        <p:tgtEl>
                                          <p:spTgt spid="18441"/>
                                        </p:tgtEl>
                                        <p:attrNameLst>
                                          <p:attrName>style.visibility</p:attrName>
                                        </p:attrNameLst>
                                      </p:cBhvr>
                                      <p:to>
                                        <p:strVal val="hidden"/>
                                      </p:to>
                                    </p:set>
                                  </p:childTnLst>
                                </p:cTn>
                              </p:par>
                              <p:par>
                                <p:cTn id="18" presetID="2" presetClass="exit" presetSubtype="4" fill="hold" grpId="1" nodeType="withEffect">
                                  <p:stCondLst>
                                    <p:cond delay="0"/>
                                  </p:stCondLst>
                                  <p:childTnLst>
                                    <p:anim calcmode="lin" valueType="num">
                                      <p:cBhvr additive="base">
                                        <p:cTn id="19" dur="500"/>
                                        <p:tgtEl>
                                          <p:spTgt spid="2"/>
                                        </p:tgtEl>
                                        <p:attrNameLst>
                                          <p:attrName>ppt_x</p:attrName>
                                        </p:attrNameLst>
                                      </p:cBhvr>
                                      <p:tavLst>
                                        <p:tav tm="0">
                                          <p:val>
                                            <p:strVal val="ppt_x"/>
                                          </p:val>
                                        </p:tav>
                                        <p:tav tm="100000">
                                          <p:val>
                                            <p:strVal val="ppt_x"/>
                                          </p:val>
                                        </p:tav>
                                      </p:tavLst>
                                    </p:anim>
                                    <p:anim calcmode="lin" valueType="num">
                                      <p:cBhvr additive="base">
                                        <p:cTn id="20" dur="500"/>
                                        <p:tgtEl>
                                          <p:spTgt spid="2"/>
                                        </p:tgtEl>
                                        <p:attrNameLst>
                                          <p:attrName>ppt_y</p:attrName>
                                        </p:attrNameLst>
                                      </p:cBhvr>
                                      <p:tavLst>
                                        <p:tav tm="0">
                                          <p:val>
                                            <p:strVal val="ppt_y"/>
                                          </p:val>
                                        </p:tav>
                                        <p:tav tm="100000">
                                          <p:val>
                                            <p:strVal val="1+ppt_h/2"/>
                                          </p:val>
                                        </p:tav>
                                      </p:tavLst>
                                    </p:anim>
                                    <p:set>
                                      <p:cBhvr>
                                        <p:cTn id="21" dur="1" fill="hold">
                                          <p:stCondLst>
                                            <p:cond delay="499"/>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442"/>
                                        </p:tgtEl>
                                        <p:attrNameLst>
                                          <p:attrName>style.visibility</p:attrName>
                                        </p:attrNameLst>
                                      </p:cBhvr>
                                      <p:to>
                                        <p:strVal val="visible"/>
                                      </p:to>
                                    </p:set>
                                    <p:animEffect transition="in" filter="fade">
                                      <p:cBhvr>
                                        <p:cTn id="26" dur="500"/>
                                        <p:tgtEl>
                                          <p:spTgt spid="1844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pPr>
              <a:buClr>
                <a:schemeClr val="tx1"/>
              </a:buClr>
            </a:pPr>
            <a:r>
              <a:rPr lang="zh-CN" altLang="en-US" sz="2600" dirty="0" smtClean="0"/>
              <a:t>日记账自动生成凭证</a:t>
            </a:r>
          </a:p>
          <a:p>
            <a:pPr lvl="1">
              <a:buClr>
                <a:schemeClr val="tx1"/>
              </a:buClr>
            </a:pPr>
            <a:r>
              <a:rPr lang="zh-CN" altLang="en-US" sz="2000" dirty="0" smtClean="0"/>
              <a:t>可以自动根据日记账，按单、汇总方式生成凭证</a:t>
            </a:r>
          </a:p>
        </p:txBody>
      </p:sp>
      <p:sp>
        <p:nvSpPr>
          <p:cNvPr id="23554" name="Rectangle 4"/>
          <p:cNvSpPr>
            <a:spLocks noGrp="1" noChangeArrowheads="1"/>
          </p:cNvSpPr>
          <p:nvPr>
            <p:ph type="title"/>
          </p:nvPr>
        </p:nvSpPr>
        <p:spPr/>
        <p:txBody>
          <a:bodyPr rtlCol="0">
            <a:normAutofit/>
          </a:bodyPr>
          <a:lstStyle/>
          <a:p>
            <a:pPr>
              <a:lnSpc>
                <a:spcPct val="90000"/>
              </a:lnSpc>
              <a:defRPr/>
            </a:pPr>
            <a:r>
              <a:rPr lang="zh-CN" altLang="en-US" sz="3000" dirty="0" smtClean="0">
                <a:latin typeface="微软雅黑" pitchFamily="34" charset="-122"/>
                <a:ea typeface="微软雅黑" pitchFamily="34" charset="-122"/>
              </a:rPr>
              <a:t>主要流程与功能</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现金业务</a:t>
            </a:r>
          </a:p>
        </p:txBody>
      </p:sp>
      <p:pic>
        <p:nvPicPr>
          <p:cNvPr id="273418" name="Picture 10"/>
          <p:cNvPicPr>
            <a:picLocks noChangeAspect="1" noChangeArrowheads="1"/>
          </p:cNvPicPr>
          <p:nvPr/>
        </p:nvPicPr>
        <p:blipFill>
          <a:blip r:embed="rId2" cstate="print"/>
          <a:srcRect/>
          <a:stretch>
            <a:fillRect/>
          </a:stretch>
        </p:blipFill>
        <p:spPr bwMode="auto">
          <a:xfrm>
            <a:off x="539552" y="1916832"/>
            <a:ext cx="8136904" cy="1762125"/>
          </a:xfrm>
          <a:prstGeom prst="rect">
            <a:avLst/>
          </a:prstGeom>
          <a:noFill/>
          <a:ln w="9525">
            <a:noFill/>
            <a:miter lim="800000"/>
            <a:headEnd/>
            <a:tailEnd/>
          </a:ln>
        </p:spPr>
      </p:pic>
      <p:pic>
        <p:nvPicPr>
          <p:cNvPr id="245768" name="Picture 8"/>
          <p:cNvPicPr>
            <a:picLocks noChangeAspect="1" noChangeArrowheads="1"/>
          </p:cNvPicPr>
          <p:nvPr/>
        </p:nvPicPr>
        <p:blipFill>
          <a:blip r:embed="rId3" cstate="print"/>
          <a:srcRect/>
          <a:stretch>
            <a:fillRect/>
          </a:stretch>
        </p:blipFill>
        <p:spPr bwMode="auto">
          <a:xfrm>
            <a:off x="2987824" y="2852936"/>
            <a:ext cx="3752850" cy="2914650"/>
          </a:xfrm>
          <a:prstGeom prst="rect">
            <a:avLst/>
          </a:prstGeom>
          <a:noFill/>
          <a:ln w="9525" algn="ctr">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3418"/>
                                        </p:tgtEl>
                                        <p:attrNameLst>
                                          <p:attrName>style.visibility</p:attrName>
                                        </p:attrNameLst>
                                      </p:cBhvr>
                                      <p:to>
                                        <p:strVal val="visible"/>
                                      </p:to>
                                    </p:set>
                                    <p:anim calcmode="lin" valueType="num">
                                      <p:cBhvr additive="base">
                                        <p:cTn id="7" dur="500" fill="hold"/>
                                        <p:tgtEl>
                                          <p:spTgt spid="273418"/>
                                        </p:tgtEl>
                                        <p:attrNameLst>
                                          <p:attrName>ppt_x</p:attrName>
                                        </p:attrNameLst>
                                      </p:cBhvr>
                                      <p:tavLst>
                                        <p:tav tm="0">
                                          <p:val>
                                            <p:strVal val="#ppt_x"/>
                                          </p:val>
                                        </p:tav>
                                        <p:tav tm="100000">
                                          <p:val>
                                            <p:strVal val="#ppt_x"/>
                                          </p:val>
                                        </p:tav>
                                      </p:tavLst>
                                    </p:anim>
                                    <p:anim calcmode="lin" valueType="num">
                                      <p:cBhvr additive="base">
                                        <p:cTn id="8" dur="500" fill="hold"/>
                                        <p:tgtEl>
                                          <p:spTgt spid="2734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768"/>
                                        </p:tgtEl>
                                        <p:attrNameLst>
                                          <p:attrName>style.visibility</p:attrName>
                                        </p:attrNameLst>
                                      </p:cBhvr>
                                      <p:to>
                                        <p:strVal val="visible"/>
                                      </p:to>
                                    </p:set>
                                    <p:anim calcmode="lin" valueType="num">
                                      <p:cBhvr additive="base">
                                        <p:cTn id="13" dur="500" fill="hold"/>
                                        <p:tgtEl>
                                          <p:spTgt spid="245768"/>
                                        </p:tgtEl>
                                        <p:attrNameLst>
                                          <p:attrName>ppt_x</p:attrName>
                                        </p:attrNameLst>
                                      </p:cBhvr>
                                      <p:tavLst>
                                        <p:tav tm="0">
                                          <p:val>
                                            <p:strVal val="#ppt_x"/>
                                          </p:val>
                                        </p:tav>
                                        <p:tav tm="100000">
                                          <p:val>
                                            <p:strVal val="#ppt_x"/>
                                          </p:val>
                                        </p:tav>
                                      </p:tavLst>
                                    </p:anim>
                                    <p:anim calcmode="lin" valueType="num">
                                      <p:cBhvr additive="base">
                                        <p:cTn id="14" dur="500" fill="hold"/>
                                        <p:tgtEl>
                                          <p:spTgt spid="2457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270882" y="1124744"/>
            <a:ext cx="8673616" cy="5136868"/>
          </a:xfrm>
        </p:spPr>
        <p:txBody>
          <a:bodyPr rtlCol="0">
            <a:normAutofit/>
          </a:bodyPr>
          <a:lstStyle/>
          <a:p>
            <a:pPr fontAlgn="auto">
              <a:lnSpc>
                <a:spcPts val="2700"/>
              </a:lnSpc>
              <a:spcAft>
                <a:spcPts val="0"/>
              </a:spcAft>
              <a:buClr>
                <a:schemeClr val="tx2"/>
              </a:buClr>
              <a:defRPr/>
            </a:pPr>
            <a:r>
              <a:rPr lang="zh-CN" altLang="en-US" sz="2600" dirty="0" smtClean="0"/>
              <a:t>现金对账</a:t>
            </a:r>
            <a:endParaRPr lang="en-US" altLang="zh-CN" sz="2600" dirty="0" smtClean="0"/>
          </a:p>
          <a:p>
            <a:pPr marL="800100" lvl="1" indent="-342900" fontAlgn="auto">
              <a:lnSpc>
                <a:spcPts val="2700"/>
              </a:lnSpc>
              <a:spcAft>
                <a:spcPts val="0"/>
              </a:spcAft>
              <a:buClr>
                <a:schemeClr val="tx1"/>
              </a:buClr>
              <a:buSzPct val="100000"/>
              <a:defRPr/>
            </a:pPr>
            <a:r>
              <a:rPr lang="zh-CN" altLang="en-US" sz="2000" dirty="0" smtClean="0"/>
              <a:t>现金对账包括：</a:t>
            </a:r>
          </a:p>
          <a:p>
            <a:pPr lvl="2" fontAlgn="auto">
              <a:spcAft>
                <a:spcPts val="0"/>
              </a:spcAft>
              <a:buClr>
                <a:schemeClr val="tx1"/>
              </a:buClr>
              <a:defRPr/>
            </a:pPr>
            <a:r>
              <a:rPr lang="zh-CN" altLang="en-US" sz="1800" dirty="0" smtClean="0"/>
              <a:t>现金日记账与总账对账： 将出纳的现金账与会计录入的财务账进行对账，实现账账相符</a:t>
            </a:r>
          </a:p>
          <a:p>
            <a:pPr lvl="2" fontAlgn="auto">
              <a:spcAft>
                <a:spcPts val="0"/>
              </a:spcAft>
              <a:buClr>
                <a:schemeClr val="tx1"/>
              </a:buClr>
              <a:defRPr/>
            </a:pPr>
            <a:r>
              <a:rPr lang="zh-CN" altLang="en-US" sz="1800" dirty="0" smtClean="0"/>
              <a:t>现金日记账与实存现金对账：将出纳的日记账与库存现金进行对账，实现账实相符</a:t>
            </a:r>
          </a:p>
          <a:p>
            <a:pPr marL="800100" lvl="1" indent="-342900" fontAlgn="auto">
              <a:lnSpc>
                <a:spcPts val="2700"/>
              </a:lnSpc>
              <a:spcAft>
                <a:spcPts val="0"/>
              </a:spcAft>
              <a:buClr>
                <a:schemeClr val="tx1"/>
              </a:buClr>
              <a:buSzPct val="100000"/>
              <a:defRPr/>
            </a:pPr>
            <a:r>
              <a:rPr lang="zh-CN" altLang="en-US" sz="2100" dirty="0" smtClean="0"/>
              <a:t>对账不平一般原因：</a:t>
            </a:r>
          </a:p>
          <a:p>
            <a:pPr lvl="2" fontAlgn="auto">
              <a:spcAft>
                <a:spcPts val="0"/>
              </a:spcAft>
              <a:buClr>
                <a:schemeClr val="tx1"/>
              </a:buClr>
              <a:defRPr/>
            </a:pPr>
            <a:r>
              <a:rPr lang="zh-CN" altLang="en-US" sz="1800" dirty="0" smtClean="0"/>
              <a:t>出纳人员制作的日记账存在错误，或会计人员制作的总账存在错误。需要查证后进行相关单证的修正处理</a:t>
            </a:r>
            <a:endParaRPr lang="en-US" altLang="zh-CN" sz="1800" dirty="0" smtClean="0"/>
          </a:p>
          <a:p>
            <a:pPr lvl="2" fontAlgn="auto">
              <a:spcAft>
                <a:spcPts val="0"/>
              </a:spcAft>
              <a:buClr>
                <a:schemeClr val="tx1"/>
              </a:buClr>
              <a:defRPr/>
            </a:pPr>
            <a:r>
              <a:rPr lang="zh-CN" altLang="en-US" sz="1800" dirty="0" smtClean="0"/>
              <a:t>由于实存现金丢失导致日记账与实存现金对账不符，需要查证后确认相关责任人赔尝处理</a:t>
            </a:r>
          </a:p>
          <a:p>
            <a:pPr lvl="2" fontAlgn="auto">
              <a:spcAft>
                <a:spcPts val="0"/>
              </a:spcAft>
              <a:buClr>
                <a:schemeClr val="tx1"/>
              </a:buClr>
              <a:defRPr/>
            </a:pPr>
            <a:r>
              <a:rPr lang="zh-CN" altLang="en-US" sz="1800" dirty="0" smtClean="0"/>
              <a:t>由于财务处理模块与出纳模块启用期间非同期等原因，两个模块的初始数据录入不相符导致</a:t>
            </a:r>
          </a:p>
          <a:p>
            <a:pPr fontAlgn="auto">
              <a:spcAft>
                <a:spcPts val="0"/>
              </a:spcAft>
              <a:buClr>
                <a:schemeClr val="tx1"/>
              </a:buClr>
              <a:buFont typeface="Wingdings" pitchFamily="2" charset="2"/>
              <a:buNone/>
              <a:defRPr/>
            </a:pPr>
            <a:endParaRPr lang="zh-CN" altLang="en-US" sz="1800" dirty="0" smtClean="0"/>
          </a:p>
          <a:p>
            <a:pPr fontAlgn="auto">
              <a:spcAft>
                <a:spcPts val="0"/>
              </a:spcAft>
              <a:buClr>
                <a:schemeClr val="tx1"/>
              </a:buClr>
              <a:buFont typeface="Wingdings" pitchFamily="2" charset="2"/>
              <a:buNone/>
              <a:defRPr/>
            </a:pPr>
            <a:endParaRPr lang="zh-CN" altLang="en-US" sz="1800" dirty="0" smtClean="0"/>
          </a:p>
        </p:txBody>
      </p:sp>
      <p:sp>
        <p:nvSpPr>
          <p:cNvPr id="18434" name="Rectangle 2"/>
          <p:cNvSpPr>
            <a:spLocks noGrp="1" noChangeArrowheads="1"/>
          </p:cNvSpPr>
          <p:nvPr>
            <p:ph type="title"/>
          </p:nvPr>
        </p:nvSpPr>
        <p:spPr>
          <a:xfrm>
            <a:off x="214282" y="142852"/>
            <a:ext cx="7228656" cy="693460"/>
          </a:xfrm>
        </p:spPr>
        <p:txBody>
          <a:bodyPr rtlCol="0" anchor="t">
            <a:normAutofit/>
          </a:bodyPr>
          <a:lstStyle/>
          <a:p>
            <a:pPr>
              <a:lnSpc>
                <a:spcPct val="90000"/>
              </a:lnSpc>
              <a:defRPr/>
            </a:pPr>
            <a:r>
              <a:rPr lang="en-US" altLang="zh-CN" sz="3000" dirty="0" smtClean="0">
                <a:latin typeface="微软雅黑" pitchFamily="34" charset="-122"/>
                <a:ea typeface="微软雅黑" pitchFamily="34" charset="-122"/>
              </a:rPr>
              <a:t> </a:t>
            </a:r>
            <a:r>
              <a:rPr lang="zh-CN" altLang="en-US" sz="3000" dirty="0" smtClean="0">
                <a:latin typeface="微软雅黑" pitchFamily="34" charset="-122"/>
                <a:ea typeface="微软雅黑" pitchFamily="34" charset="-122"/>
              </a:rPr>
              <a:t>出纳管理</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期末处理</a:t>
            </a:r>
          </a:p>
        </p:txBody>
      </p:sp>
      <p:pic>
        <p:nvPicPr>
          <p:cNvPr id="281609" name="Picture 9"/>
          <p:cNvPicPr>
            <a:picLocks noChangeAspect="1" noChangeArrowheads="1"/>
          </p:cNvPicPr>
          <p:nvPr/>
        </p:nvPicPr>
        <p:blipFill>
          <a:blip r:embed="rId2" cstate="print"/>
          <a:srcRect/>
          <a:stretch>
            <a:fillRect/>
          </a:stretch>
        </p:blipFill>
        <p:spPr bwMode="auto">
          <a:xfrm>
            <a:off x="395536" y="3140967"/>
            <a:ext cx="8358188" cy="30003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1609"/>
                                        </p:tgtEl>
                                        <p:attrNameLst>
                                          <p:attrName>style.visibility</p:attrName>
                                        </p:attrNameLst>
                                      </p:cBhvr>
                                      <p:to>
                                        <p:strVal val="visible"/>
                                      </p:to>
                                    </p:set>
                                    <p:anim calcmode="lin" valueType="num">
                                      <p:cBhvr additive="base">
                                        <p:cTn id="17" dur="500" fill="hold"/>
                                        <p:tgtEl>
                                          <p:spTgt spid="281609"/>
                                        </p:tgtEl>
                                        <p:attrNameLst>
                                          <p:attrName>ppt_x</p:attrName>
                                        </p:attrNameLst>
                                      </p:cBhvr>
                                      <p:tavLst>
                                        <p:tav tm="0">
                                          <p:val>
                                            <p:strVal val="#ppt_x"/>
                                          </p:val>
                                        </p:tav>
                                        <p:tav tm="100000">
                                          <p:val>
                                            <p:strVal val="#ppt_x"/>
                                          </p:val>
                                        </p:tav>
                                      </p:tavLst>
                                    </p:anim>
                                    <p:anim calcmode="lin" valueType="num">
                                      <p:cBhvr additive="base">
                                        <p:cTn id="18" dur="500" fill="hold"/>
                                        <p:tgtEl>
                                          <p:spTgt spid="28160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281609"/>
                                        </p:tgtEl>
                                        <p:attrNameLst>
                                          <p:attrName>ppt_x</p:attrName>
                                        </p:attrNameLst>
                                      </p:cBhvr>
                                      <p:tavLst>
                                        <p:tav tm="0">
                                          <p:val>
                                            <p:strVal val="ppt_x"/>
                                          </p:val>
                                        </p:tav>
                                        <p:tav tm="100000">
                                          <p:val>
                                            <p:strVal val="ppt_x"/>
                                          </p:val>
                                        </p:tav>
                                      </p:tavLst>
                                    </p:anim>
                                    <p:anim calcmode="lin" valueType="num">
                                      <p:cBhvr additive="base">
                                        <p:cTn id="23" dur="500"/>
                                        <p:tgtEl>
                                          <p:spTgt spid="281609"/>
                                        </p:tgtEl>
                                        <p:attrNameLst>
                                          <p:attrName>ppt_y</p:attrName>
                                        </p:attrNameLst>
                                      </p:cBhvr>
                                      <p:tavLst>
                                        <p:tav tm="0">
                                          <p:val>
                                            <p:strVal val="ppt_y"/>
                                          </p:val>
                                        </p:tav>
                                        <p:tav tm="100000">
                                          <p:val>
                                            <p:strVal val="1+ppt_h/2"/>
                                          </p:val>
                                        </p:tav>
                                      </p:tavLst>
                                    </p:anim>
                                    <p:set>
                                      <p:cBhvr>
                                        <p:cTn id="24" dur="1" fill="hold">
                                          <p:stCondLst>
                                            <p:cond delay="499"/>
                                          </p:stCondLst>
                                        </p:cTn>
                                        <p:tgtEl>
                                          <p:spTgt spid="28160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43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43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435">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内容占位符 2"/>
          <p:cNvSpPr>
            <a:spLocks noGrp="1"/>
          </p:cNvSpPr>
          <p:nvPr>
            <p:ph idx="1"/>
          </p:nvPr>
        </p:nvSpPr>
        <p:spPr>
          <a:xfrm>
            <a:off x="469900" y="1124744"/>
            <a:ext cx="8674100" cy="5137150"/>
          </a:xfrm>
        </p:spPr>
        <p:txBody>
          <a:bodyPr rtlCol="0">
            <a:normAutofit/>
          </a:bodyPr>
          <a:lstStyle/>
          <a:p>
            <a:pPr fontAlgn="auto">
              <a:spcAft>
                <a:spcPts val="0"/>
              </a:spcAft>
              <a:defRPr/>
            </a:pPr>
            <a:r>
              <a:rPr lang="zh-CN" altLang="en-US" sz="2600" dirty="0" smtClean="0"/>
              <a:t>银行存款日记账</a:t>
            </a:r>
            <a:endParaRPr lang="en-US" altLang="zh-CN" sz="2600" dirty="0" smtClean="0"/>
          </a:p>
          <a:p>
            <a:pPr fontAlgn="auto">
              <a:spcAft>
                <a:spcPts val="0"/>
              </a:spcAft>
              <a:defRPr/>
            </a:pPr>
            <a:r>
              <a:rPr lang="zh-CN" altLang="en-US" sz="2600" dirty="0" smtClean="0"/>
              <a:t>银行对账单</a:t>
            </a:r>
            <a:endParaRPr lang="en-US" altLang="zh-CN" sz="2600" dirty="0" smtClean="0"/>
          </a:p>
          <a:p>
            <a:pPr fontAlgn="auto">
              <a:spcAft>
                <a:spcPts val="0"/>
              </a:spcAft>
              <a:defRPr/>
            </a:pPr>
            <a:r>
              <a:rPr lang="zh-CN" altLang="en-US" sz="2600" dirty="0" smtClean="0"/>
              <a:t>银行存款对账</a:t>
            </a:r>
            <a:endParaRPr lang="en-US" altLang="zh-CN" sz="2600" dirty="0" smtClean="0"/>
          </a:p>
          <a:p>
            <a:pPr fontAlgn="auto">
              <a:spcAft>
                <a:spcPts val="0"/>
              </a:spcAft>
              <a:defRPr/>
            </a:pPr>
            <a:r>
              <a:rPr lang="zh-CN" altLang="en-US" sz="2600" dirty="0" smtClean="0"/>
              <a:t>余额调节表</a:t>
            </a:r>
            <a:endParaRPr lang="en-US" altLang="zh-CN" sz="2600" dirty="0" smtClean="0"/>
          </a:p>
          <a:p>
            <a:pPr fontAlgn="auto">
              <a:spcAft>
                <a:spcPts val="0"/>
              </a:spcAft>
              <a:defRPr/>
            </a:pPr>
            <a:r>
              <a:rPr lang="zh-CN" altLang="en-US" sz="2600" dirty="0" smtClean="0"/>
              <a:t>长期未达账</a:t>
            </a:r>
          </a:p>
        </p:txBody>
      </p:sp>
      <p:sp>
        <p:nvSpPr>
          <p:cNvPr id="21507" name="标题 1"/>
          <p:cNvSpPr>
            <a:spLocks noGrp="1"/>
          </p:cNvSpPr>
          <p:nvPr>
            <p:ph type="title"/>
          </p:nvPr>
        </p:nvSpPr>
        <p:spPr>
          <a:xfrm>
            <a:off x="203200" y="0"/>
            <a:ext cx="7227888" cy="693738"/>
          </a:xfrm>
        </p:spPr>
        <p:txBody>
          <a:bodyPr>
            <a:normAutofit/>
          </a:bodyPr>
          <a:lstStyle/>
          <a:p>
            <a:pPr>
              <a:lnSpc>
                <a:spcPct val="90000"/>
              </a:lnSpc>
              <a:defRPr/>
            </a:pPr>
            <a:r>
              <a:rPr lang="zh-CN" altLang="en-US" sz="3000" dirty="0" smtClean="0">
                <a:latin typeface="微软雅黑" pitchFamily="34" charset="-122"/>
                <a:ea typeface="微软雅黑" pitchFamily="34" charset="-122"/>
              </a:rPr>
              <a:t>主要流程与功能</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银行存款业务</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rtlCol="0">
            <a:normAutofit/>
          </a:bodyPr>
          <a:lstStyle/>
          <a:p>
            <a:pPr>
              <a:lnSpc>
                <a:spcPct val="90000"/>
              </a:lnSpc>
              <a:defRPr/>
            </a:pPr>
            <a:r>
              <a:rPr lang="zh-CN" altLang="en-US" sz="3000" dirty="0" smtClean="0">
                <a:latin typeface="微软雅黑" pitchFamily="34" charset="-122"/>
                <a:ea typeface="微软雅黑" pitchFamily="34" charset="-122"/>
              </a:rPr>
              <a:t>主要流程与功能</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银行存款业务</a:t>
            </a:r>
          </a:p>
        </p:txBody>
      </p:sp>
      <p:sp>
        <p:nvSpPr>
          <p:cNvPr id="22531" name="Rectangle 5"/>
          <p:cNvSpPr>
            <a:spLocks noChangeArrowheads="1"/>
          </p:cNvSpPr>
          <p:nvPr/>
        </p:nvSpPr>
        <p:spPr bwMode="auto">
          <a:xfrm>
            <a:off x="214282" y="1124744"/>
            <a:ext cx="8678863" cy="2434513"/>
          </a:xfrm>
          <a:prstGeom prst="rect">
            <a:avLst/>
          </a:prstGeom>
          <a:noFill/>
          <a:ln w="9525">
            <a:noFill/>
            <a:miter lim="800000"/>
            <a:headEnd/>
            <a:tailEnd/>
          </a:ln>
        </p:spPr>
        <p:txBody>
          <a:bodyPr wrap="square">
            <a:spAutoFit/>
          </a:bodyPr>
          <a:lstStyle/>
          <a:p>
            <a:pPr marL="342900" lvl="1" indent="-342900" defTabSz="457200" fontAlgn="auto">
              <a:lnSpc>
                <a:spcPts val="2700"/>
              </a:lnSpc>
              <a:spcBef>
                <a:spcPct val="20000"/>
              </a:spcBef>
              <a:spcAft>
                <a:spcPts val="0"/>
              </a:spcAft>
              <a:buClr>
                <a:schemeClr val="tx2"/>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银行存款日记账</a:t>
            </a:r>
          </a:p>
          <a:p>
            <a:pPr marL="800100" lvl="1" indent="-342900" defTabSz="457200" fontAlgn="auto">
              <a:lnSpc>
                <a:spcPts val="2700"/>
              </a:lnSpc>
              <a:spcBef>
                <a:spcPct val="20000"/>
              </a:spcBef>
              <a:spcAft>
                <a:spcPts val="0"/>
              </a:spcAft>
              <a:buClr>
                <a:schemeClr val="tx1"/>
              </a:buClr>
              <a:buSzPct val="100000"/>
              <a:buFont typeface="Wingdings" pitchFamily="2" charset="2"/>
              <a:buChar char="Ø"/>
              <a:defRPr/>
            </a:pPr>
            <a:r>
              <a:rPr lang="zh-CN" altLang="en-US" sz="2000" dirty="0" smtClean="0">
                <a:solidFill>
                  <a:schemeClr val="tx1">
                    <a:lumMod val="85000"/>
                    <a:lumOff val="15000"/>
                  </a:schemeClr>
                </a:solidFill>
                <a:latin typeface="微软雅黑"/>
                <a:ea typeface="微软雅黑"/>
                <a:cs typeface="微软雅黑"/>
              </a:rPr>
              <a:t>银行</a:t>
            </a:r>
            <a:r>
              <a:rPr lang="zh-CN" altLang="en-US" sz="2000" dirty="0">
                <a:solidFill>
                  <a:schemeClr val="tx1">
                    <a:lumMod val="85000"/>
                    <a:lumOff val="15000"/>
                  </a:schemeClr>
                </a:solidFill>
                <a:latin typeface="微软雅黑"/>
                <a:ea typeface="微软雅黑"/>
                <a:cs typeface="微软雅黑"/>
              </a:rPr>
              <a:t>日记账同现金日记账的录入方法基本一样，也</a:t>
            </a:r>
            <a:r>
              <a:rPr lang="zh-CN" altLang="en-US" sz="2000" dirty="0" smtClean="0">
                <a:solidFill>
                  <a:schemeClr val="tx1">
                    <a:lumMod val="85000"/>
                    <a:lumOff val="15000"/>
                  </a:schemeClr>
                </a:solidFill>
                <a:latin typeface="微软雅黑"/>
                <a:ea typeface="微软雅黑"/>
                <a:cs typeface="微软雅黑"/>
              </a:rPr>
              <a:t>分为</a:t>
            </a:r>
            <a:r>
              <a:rPr lang="zh-CN" altLang="en-US" sz="2000" dirty="0">
                <a:solidFill>
                  <a:schemeClr val="tx1">
                    <a:lumMod val="85000"/>
                    <a:lumOff val="15000"/>
                  </a:schemeClr>
                </a:solidFill>
                <a:latin typeface="微软雅黑"/>
                <a:ea typeface="微软雅黑"/>
                <a:cs typeface="微软雅黑"/>
              </a:rPr>
              <a:t>手工录入和从总账引入，只是在手工录入时还要录 </a:t>
            </a:r>
            <a:r>
              <a:rPr lang="zh-CN" altLang="en-US" sz="2000" dirty="0" smtClean="0">
                <a:solidFill>
                  <a:schemeClr val="tx1">
                    <a:lumMod val="85000"/>
                    <a:lumOff val="15000"/>
                  </a:schemeClr>
                </a:solidFill>
                <a:latin typeface="微软雅黑"/>
                <a:ea typeface="微软雅黑"/>
                <a:cs typeface="微软雅黑"/>
              </a:rPr>
              <a:t>入</a:t>
            </a:r>
            <a:r>
              <a:rPr lang="zh-CN" altLang="en-US" sz="2000" dirty="0">
                <a:solidFill>
                  <a:schemeClr val="tx1">
                    <a:lumMod val="85000"/>
                    <a:lumOff val="15000"/>
                  </a:schemeClr>
                </a:solidFill>
                <a:latin typeface="微软雅黑"/>
                <a:ea typeface="微软雅黑"/>
                <a:cs typeface="微软雅黑"/>
              </a:rPr>
              <a:t>结算方式和结算号</a:t>
            </a:r>
          </a:p>
          <a:p>
            <a:pPr marL="342900" lvl="1" indent="-342900" defTabSz="457200" fontAlgn="auto">
              <a:lnSpc>
                <a:spcPts val="2700"/>
              </a:lnSpc>
              <a:spcBef>
                <a:spcPct val="20000"/>
              </a:spcBef>
              <a:spcAft>
                <a:spcPts val="0"/>
              </a:spcAft>
              <a:buClr>
                <a:schemeClr val="tx2"/>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银行对账单</a:t>
            </a:r>
          </a:p>
          <a:p>
            <a:pPr marL="800100" lvl="1" indent="-342900" defTabSz="457200" fontAlgn="auto">
              <a:lnSpc>
                <a:spcPts val="2700"/>
              </a:lnSpc>
              <a:spcBef>
                <a:spcPct val="20000"/>
              </a:spcBef>
              <a:spcAft>
                <a:spcPts val="0"/>
              </a:spcAft>
              <a:buClr>
                <a:schemeClr val="tx1"/>
              </a:buClr>
              <a:buSzPct val="100000"/>
              <a:buFont typeface="Wingdings" pitchFamily="2" charset="2"/>
              <a:buChar char="Ø"/>
              <a:defRPr/>
            </a:pPr>
            <a:r>
              <a:rPr lang="zh-CN" altLang="en-US" sz="2000" dirty="0" smtClean="0">
                <a:solidFill>
                  <a:schemeClr val="tx1">
                    <a:lumMod val="85000"/>
                    <a:lumOff val="15000"/>
                  </a:schemeClr>
                </a:solidFill>
                <a:latin typeface="微软雅黑"/>
                <a:ea typeface="微软雅黑"/>
                <a:cs typeface="微软雅黑"/>
              </a:rPr>
              <a:t>手工录入，与日记账的录入方法相同，分单行和多行录入</a:t>
            </a:r>
            <a:endParaRPr lang="en-US" altLang="zh-CN" sz="2000" dirty="0" smtClean="0">
              <a:solidFill>
                <a:schemeClr val="tx1">
                  <a:lumMod val="85000"/>
                  <a:lumOff val="15000"/>
                </a:schemeClr>
              </a:solidFill>
              <a:latin typeface="微软雅黑"/>
              <a:ea typeface="微软雅黑"/>
              <a:cs typeface="微软雅黑"/>
            </a:endParaRPr>
          </a:p>
          <a:p>
            <a:pPr marL="800100" lvl="1" indent="-342900" defTabSz="457200" fontAlgn="auto">
              <a:lnSpc>
                <a:spcPts val="2700"/>
              </a:lnSpc>
              <a:spcBef>
                <a:spcPct val="20000"/>
              </a:spcBef>
              <a:spcAft>
                <a:spcPts val="0"/>
              </a:spcAft>
              <a:buClr>
                <a:schemeClr val="tx1"/>
              </a:buClr>
              <a:buSzPct val="100000"/>
              <a:buFont typeface="Wingdings" pitchFamily="2" charset="2"/>
              <a:buChar char="Ø"/>
              <a:defRPr/>
            </a:pPr>
            <a:r>
              <a:rPr lang="zh-CN" altLang="en-US" sz="2000" dirty="0" smtClean="0">
                <a:solidFill>
                  <a:schemeClr val="tx1">
                    <a:lumMod val="85000"/>
                    <a:lumOff val="15000"/>
                  </a:schemeClr>
                </a:solidFill>
                <a:latin typeface="微软雅黑"/>
                <a:ea typeface="微软雅黑"/>
                <a:cs typeface="微软雅黑"/>
              </a:rPr>
              <a:t>引出模板，根据模板编辑内容，引入</a:t>
            </a:r>
            <a:endParaRPr lang="zh-CN" altLang="en-US" sz="2000" dirty="0">
              <a:solidFill>
                <a:schemeClr val="tx1">
                  <a:lumMod val="85000"/>
                  <a:lumOff val="15000"/>
                </a:schemeClr>
              </a:solidFill>
              <a:latin typeface="微软雅黑"/>
              <a:ea typeface="微软雅黑"/>
              <a:cs typeface="微软雅黑"/>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34238" y="3559257"/>
            <a:ext cx="6838950"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18196" y="1318271"/>
            <a:ext cx="5000625"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19963" y="2708921"/>
            <a:ext cx="6520389" cy="3168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 calcmode="lin" valueType="num">
                                      <p:cBhvr additive="base">
                                        <p:cTn id="11"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 calcmode="lin" valueType="num">
                                      <p:cBhvr additive="base">
                                        <p:cTn id="17"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3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531">
                                            <p:txEl>
                                              <p:pRg st="3" end="3"/>
                                            </p:txEl>
                                          </p:spTgt>
                                        </p:tgtEl>
                                        <p:attrNameLst>
                                          <p:attrName>style.visibility</p:attrName>
                                        </p:attrNameLst>
                                      </p:cBhvr>
                                      <p:to>
                                        <p:strVal val="visible"/>
                                      </p:to>
                                    </p:set>
                                    <p:anim calcmode="lin" valueType="num">
                                      <p:cBhvr additive="base">
                                        <p:cTn id="21"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 calcmode="lin" valueType="num">
                                      <p:cBhvr additive="base">
                                        <p:cTn id="27"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51"/>
                                        </p:tgtEl>
                                        <p:attrNameLst>
                                          <p:attrName>style.visibility</p:attrName>
                                        </p:attrNameLst>
                                      </p:cBhvr>
                                      <p:to>
                                        <p:strVal val="visible"/>
                                      </p:to>
                                    </p:set>
                                    <p:anim calcmode="lin" valueType="num">
                                      <p:cBhvr additive="base">
                                        <p:cTn id="39" dur="500" fill="hold"/>
                                        <p:tgtEl>
                                          <p:spTgt spid="2051"/>
                                        </p:tgtEl>
                                        <p:attrNameLst>
                                          <p:attrName>ppt_x</p:attrName>
                                        </p:attrNameLst>
                                      </p:cBhvr>
                                      <p:tavLst>
                                        <p:tav tm="0">
                                          <p:val>
                                            <p:strVal val="#ppt_x"/>
                                          </p:val>
                                        </p:tav>
                                        <p:tav tm="100000">
                                          <p:val>
                                            <p:strVal val="#ppt_x"/>
                                          </p:val>
                                        </p:tav>
                                      </p:tavLst>
                                    </p:anim>
                                    <p:anim calcmode="lin" valueType="num">
                                      <p:cBhvr additive="base">
                                        <p:cTn id="4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052"/>
                                        </p:tgtEl>
                                        <p:attrNameLst>
                                          <p:attrName>style.visibility</p:attrName>
                                        </p:attrNameLst>
                                      </p:cBhvr>
                                      <p:to>
                                        <p:strVal val="visible"/>
                                      </p:to>
                                    </p:set>
                                    <p:anim calcmode="lin" valueType="num">
                                      <p:cBhvr additive="base">
                                        <p:cTn id="45" dur="500" fill="hold"/>
                                        <p:tgtEl>
                                          <p:spTgt spid="2052"/>
                                        </p:tgtEl>
                                        <p:attrNameLst>
                                          <p:attrName>ppt_x</p:attrName>
                                        </p:attrNameLst>
                                      </p:cBhvr>
                                      <p:tavLst>
                                        <p:tav tm="0">
                                          <p:val>
                                            <p:strVal val="#ppt_x"/>
                                          </p:val>
                                        </p:tav>
                                        <p:tav tm="100000">
                                          <p:val>
                                            <p:strVal val="#ppt_x"/>
                                          </p:val>
                                        </p:tav>
                                      </p:tavLst>
                                    </p:anim>
                                    <p:anim calcmode="lin" valueType="num">
                                      <p:cBhvr additive="base">
                                        <p:cTn id="4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323528" y="1052736"/>
            <a:ext cx="8569244" cy="5136868"/>
          </a:xfrm>
        </p:spPr>
        <p:txBody>
          <a:bodyPr rtlCol="0">
            <a:normAutofit/>
          </a:bodyPr>
          <a:lstStyle/>
          <a:p>
            <a:pPr marL="342900" lvl="1" indent="-342900" fontAlgn="auto">
              <a:lnSpc>
                <a:spcPts val="2700"/>
              </a:lnSpc>
              <a:spcAft>
                <a:spcPts val="0"/>
              </a:spcAft>
              <a:buClr>
                <a:schemeClr val="tx2"/>
              </a:buClr>
              <a:buSzPct val="100000"/>
              <a:buBlip>
                <a:blip r:embed="rId2"/>
              </a:buBlip>
              <a:defRPr/>
            </a:pPr>
            <a:r>
              <a:rPr lang="zh-CN" altLang="en-US" sz="2600" dirty="0" smtClean="0"/>
              <a:t>银行对账</a:t>
            </a:r>
          </a:p>
          <a:p>
            <a:pPr marL="800100" lvl="1" indent="-342900" fontAlgn="auto">
              <a:lnSpc>
                <a:spcPts val="2700"/>
              </a:lnSpc>
              <a:spcAft>
                <a:spcPts val="0"/>
              </a:spcAft>
              <a:buClr>
                <a:schemeClr val="tx1"/>
              </a:buClr>
              <a:buSzPct val="100000"/>
              <a:defRPr/>
            </a:pPr>
            <a:r>
              <a:rPr lang="zh-CN" altLang="en-US" sz="2000" dirty="0"/>
              <a:t>对账的操作</a:t>
            </a:r>
          </a:p>
          <a:p>
            <a:pPr lvl="2" fontAlgn="auto">
              <a:spcAft>
                <a:spcPts val="0"/>
              </a:spcAft>
              <a:buClr>
                <a:schemeClr val="tx1"/>
              </a:buClr>
              <a:defRPr/>
            </a:pPr>
            <a:r>
              <a:rPr lang="zh-CN" altLang="en-US" sz="1800" dirty="0" smtClean="0"/>
              <a:t>自动</a:t>
            </a:r>
            <a:r>
              <a:rPr lang="zh-CN" altLang="en-US" sz="1800" dirty="0"/>
              <a:t>对账：通过设置日期、结算号、结算方式和摘要等条件 </a:t>
            </a:r>
            <a:endParaRPr lang="en-US" altLang="zh-CN" sz="1800" dirty="0"/>
          </a:p>
          <a:p>
            <a:pPr lvl="2" fontAlgn="auto">
              <a:spcAft>
                <a:spcPts val="0"/>
              </a:spcAft>
              <a:buClr>
                <a:schemeClr val="tx1"/>
              </a:buClr>
              <a:defRPr/>
            </a:pPr>
            <a:r>
              <a:rPr lang="zh-CN" altLang="en-US" sz="1800" dirty="0"/>
              <a:t>手工对账：必须满足金额相同，方向</a:t>
            </a:r>
            <a:r>
              <a:rPr lang="zh-CN" altLang="en-US" sz="1800" dirty="0" smtClean="0"/>
              <a:t>相反</a:t>
            </a:r>
            <a:endParaRPr lang="en-US" altLang="zh-CN" sz="2000" dirty="0" smtClean="0"/>
          </a:p>
          <a:p>
            <a:pPr marL="800100" lvl="1" indent="-342900" fontAlgn="auto">
              <a:lnSpc>
                <a:spcPts val="2700"/>
              </a:lnSpc>
              <a:spcAft>
                <a:spcPts val="0"/>
              </a:spcAft>
              <a:buClr>
                <a:schemeClr val="tx1"/>
              </a:buClr>
              <a:buSzPct val="100000"/>
              <a:defRPr/>
            </a:pPr>
            <a:r>
              <a:rPr lang="zh-CN" altLang="en-US" sz="2000" dirty="0" smtClean="0"/>
              <a:t>对账的作用</a:t>
            </a:r>
          </a:p>
          <a:p>
            <a:pPr lvl="2" fontAlgn="auto">
              <a:spcAft>
                <a:spcPts val="0"/>
              </a:spcAft>
              <a:buClr>
                <a:schemeClr val="tx1"/>
              </a:buClr>
              <a:defRPr/>
            </a:pPr>
            <a:r>
              <a:rPr lang="zh-CN" altLang="zh-CN" sz="1800" dirty="0" smtClean="0"/>
              <a:t>银行存款对账是企业的银行存款日记账与银行出具的银行对账单之间的核对。银行对账是企业银行出纳员的最基本工作之一</a:t>
            </a:r>
            <a:r>
              <a:rPr lang="zh-CN" altLang="en-US" sz="1800" dirty="0" smtClean="0"/>
              <a:t>。</a:t>
            </a:r>
            <a:endParaRPr lang="en-US" altLang="zh-CN" sz="1800" dirty="0" smtClean="0"/>
          </a:p>
          <a:p>
            <a:pPr lvl="2" fontAlgn="auto">
              <a:spcAft>
                <a:spcPts val="0"/>
              </a:spcAft>
              <a:buClr>
                <a:schemeClr val="tx1"/>
              </a:buClr>
              <a:defRPr/>
            </a:pPr>
            <a:r>
              <a:rPr lang="zh-CN" altLang="zh-CN" sz="1800" dirty="0" smtClean="0"/>
              <a:t>由于企业与银行的账务处理和入账时间的不一致，往往会发生双方账面不一致的情况。为了防止记账发生差错，企业必须定期将企业银行存款日记账与银行出具的对账单进行核对</a:t>
            </a:r>
            <a:endParaRPr lang="zh-CN" altLang="en-US" sz="1800" dirty="0" smtClean="0"/>
          </a:p>
          <a:p>
            <a:pPr marL="800100" lvl="1" indent="-342900" fontAlgn="auto">
              <a:lnSpc>
                <a:spcPts val="2700"/>
              </a:lnSpc>
              <a:spcAft>
                <a:spcPts val="0"/>
              </a:spcAft>
              <a:buClr>
                <a:schemeClr val="tx1"/>
              </a:buClr>
              <a:buSzPct val="100000"/>
              <a:defRPr/>
            </a:pPr>
            <a:r>
              <a:rPr lang="zh-CN" altLang="en-US" sz="2000" dirty="0" smtClean="0"/>
              <a:t>对账的原理</a:t>
            </a:r>
          </a:p>
          <a:p>
            <a:pPr lvl="2" fontAlgn="auto">
              <a:spcAft>
                <a:spcPts val="0"/>
              </a:spcAft>
              <a:buClr>
                <a:schemeClr val="tx1"/>
              </a:buClr>
              <a:defRPr/>
            </a:pPr>
            <a:r>
              <a:rPr lang="zh-CN" altLang="en-US" sz="1800" dirty="0" smtClean="0"/>
              <a:t>通过银行和企业未达账项进行银行和企业日记账的余额调整，最终形成企业的余额调节表数据，通过报表中的数据明确反映企业与银行对账后的数据</a:t>
            </a:r>
          </a:p>
          <a:p>
            <a:pPr fontAlgn="auto">
              <a:spcAft>
                <a:spcPts val="0"/>
              </a:spcAft>
              <a:buClr>
                <a:schemeClr val="tx1"/>
              </a:buClr>
              <a:buFont typeface="Wingdings" pitchFamily="2" charset="2"/>
              <a:buNone/>
              <a:defRPr/>
            </a:pPr>
            <a:endParaRPr lang="zh-CN" altLang="en-US" sz="1600" dirty="0" smtClean="0"/>
          </a:p>
          <a:p>
            <a:pPr fontAlgn="auto">
              <a:spcAft>
                <a:spcPts val="0"/>
              </a:spcAft>
              <a:buClr>
                <a:schemeClr val="tx1"/>
              </a:buClr>
              <a:buFont typeface="Arial"/>
              <a:buChar char="•"/>
              <a:defRPr/>
            </a:pPr>
            <a:endParaRPr lang="zh-CN" altLang="en-US" sz="1600" dirty="0" smtClean="0">
              <a:solidFill>
                <a:srgbClr val="FF0000"/>
              </a:solidFill>
            </a:endParaRPr>
          </a:p>
          <a:p>
            <a:pPr fontAlgn="auto">
              <a:spcAft>
                <a:spcPts val="0"/>
              </a:spcAft>
              <a:buClr>
                <a:schemeClr val="tx1"/>
              </a:buClr>
              <a:buFont typeface="Arial"/>
              <a:buChar char="•"/>
              <a:defRPr/>
            </a:pPr>
            <a:endParaRPr lang="zh-CN" altLang="en-US" sz="1600" dirty="0" smtClean="0">
              <a:solidFill>
                <a:srgbClr val="FF0000"/>
              </a:solidFill>
            </a:endParaRPr>
          </a:p>
        </p:txBody>
      </p:sp>
      <p:sp>
        <p:nvSpPr>
          <p:cNvPr id="22530" name="Rectangle 2"/>
          <p:cNvSpPr>
            <a:spLocks noGrp="1" noChangeArrowheads="1"/>
          </p:cNvSpPr>
          <p:nvPr>
            <p:ph type="title"/>
          </p:nvPr>
        </p:nvSpPr>
        <p:spPr>
          <a:xfrm>
            <a:off x="179512" y="116632"/>
            <a:ext cx="7228656" cy="548680"/>
          </a:xfrm>
        </p:spPr>
        <p:txBody>
          <a:bodyPr rtlCol="0" anchor="t">
            <a:normAutofit/>
          </a:bodyPr>
          <a:lstStyle/>
          <a:p>
            <a:pPr>
              <a:lnSpc>
                <a:spcPct val="90000"/>
              </a:lnSpc>
              <a:defRPr/>
            </a:pPr>
            <a:r>
              <a:rPr lang="zh-CN" altLang="en-US" sz="3000" dirty="0" smtClean="0">
                <a:latin typeface="微软雅黑" pitchFamily="34" charset="-122"/>
                <a:ea typeface="微软雅黑" pitchFamily="34" charset="-122"/>
              </a:rPr>
              <a:t>出纳管理</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期末处理</a:t>
            </a:r>
          </a:p>
        </p:txBody>
      </p:sp>
      <p:pic>
        <p:nvPicPr>
          <p:cNvPr id="262149" name="Picture 5" descr="0033"/>
          <p:cNvPicPr>
            <a:picLocks noChangeAspect="1" noChangeArrowheads="1"/>
          </p:cNvPicPr>
          <p:nvPr/>
        </p:nvPicPr>
        <p:blipFill>
          <a:blip r:embed="rId3" cstate="print"/>
          <a:srcRect/>
          <a:stretch>
            <a:fillRect/>
          </a:stretch>
        </p:blipFill>
        <p:spPr bwMode="auto">
          <a:xfrm>
            <a:off x="1187624" y="1484784"/>
            <a:ext cx="5143500" cy="5143500"/>
          </a:xfrm>
          <a:prstGeom prst="rect">
            <a:avLst/>
          </a:prstGeom>
          <a:noFill/>
          <a:ln w="9525">
            <a:noFill/>
            <a:miter lim="800000"/>
            <a:headEnd/>
            <a:tailEnd/>
          </a:ln>
        </p:spPr>
      </p:pic>
      <p:pic>
        <p:nvPicPr>
          <p:cNvPr id="262151" name="Picture 7" descr="0034"/>
          <p:cNvPicPr>
            <a:picLocks noChangeAspect="1" noChangeArrowheads="1"/>
          </p:cNvPicPr>
          <p:nvPr/>
        </p:nvPicPr>
        <p:blipFill>
          <a:blip r:embed="rId4" cstate="print"/>
          <a:srcRect/>
          <a:stretch>
            <a:fillRect/>
          </a:stretch>
        </p:blipFill>
        <p:spPr bwMode="auto">
          <a:xfrm>
            <a:off x="2195736" y="1511300"/>
            <a:ext cx="5214938" cy="5143500"/>
          </a:xfrm>
          <a:prstGeom prst="rect">
            <a:avLst/>
          </a:prstGeom>
          <a:noFill/>
          <a:ln w="9525">
            <a:noFill/>
            <a:miter lim="800000"/>
            <a:headEnd/>
            <a:tailEnd/>
          </a:ln>
        </p:spPr>
      </p:pic>
      <p:pic>
        <p:nvPicPr>
          <p:cNvPr id="262150" name="Picture 6" descr="0035"/>
          <p:cNvPicPr>
            <a:picLocks noChangeAspect="1" noChangeArrowheads="1"/>
          </p:cNvPicPr>
          <p:nvPr/>
        </p:nvPicPr>
        <p:blipFill>
          <a:blip r:embed="rId5" cstate="print"/>
          <a:srcRect/>
          <a:stretch>
            <a:fillRect/>
          </a:stretch>
        </p:blipFill>
        <p:spPr bwMode="auto">
          <a:xfrm>
            <a:off x="3563888" y="1511300"/>
            <a:ext cx="5072062" cy="5143500"/>
          </a:xfrm>
          <a:prstGeom prst="rect">
            <a:avLst/>
          </a:prstGeom>
          <a:noFill/>
          <a:ln w="9525">
            <a:noFill/>
            <a:miter lim="800000"/>
            <a:headEnd/>
            <a:tailEnd/>
          </a:ln>
        </p:spPr>
      </p:pic>
      <p:pic>
        <p:nvPicPr>
          <p:cNvPr id="282636" name="Picture 12"/>
          <p:cNvPicPr>
            <a:picLocks noChangeAspect="1" noChangeArrowheads="1"/>
          </p:cNvPicPr>
          <p:nvPr/>
        </p:nvPicPr>
        <p:blipFill>
          <a:blip r:embed="rId6" cstate="print"/>
          <a:srcRect/>
          <a:stretch>
            <a:fillRect/>
          </a:stretch>
        </p:blipFill>
        <p:spPr bwMode="auto">
          <a:xfrm>
            <a:off x="570769" y="2204864"/>
            <a:ext cx="8464872" cy="4089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2149"/>
                                        </p:tgtEl>
                                        <p:attrNameLst>
                                          <p:attrName>style.visibility</p:attrName>
                                        </p:attrNameLst>
                                      </p:cBhvr>
                                      <p:to>
                                        <p:strVal val="visible"/>
                                      </p:to>
                                    </p:set>
                                    <p:anim calcmode="lin" valueType="num">
                                      <p:cBhvr additive="base">
                                        <p:cTn id="7" dur="500" fill="hold"/>
                                        <p:tgtEl>
                                          <p:spTgt spid="262149"/>
                                        </p:tgtEl>
                                        <p:attrNameLst>
                                          <p:attrName>ppt_x</p:attrName>
                                        </p:attrNameLst>
                                      </p:cBhvr>
                                      <p:tavLst>
                                        <p:tav tm="0">
                                          <p:val>
                                            <p:strVal val="#ppt_x"/>
                                          </p:val>
                                        </p:tav>
                                        <p:tav tm="100000">
                                          <p:val>
                                            <p:strVal val="#ppt_x"/>
                                          </p:val>
                                        </p:tav>
                                      </p:tavLst>
                                    </p:anim>
                                    <p:anim calcmode="lin" valueType="num">
                                      <p:cBhvr additive="base">
                                        <p:cTn id="8" dur="500" fill="hold"/>
                                        <p:tgtEl>
                                          <p:spTgt spid="2621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2151"/>
                                        </p:tgtEl>
                                        <p:attrNameLst>
                                          <p:attrName>style.visibility</p:attrName>
                                        </p:attrNameLst>
                                      </p:cBhvr>
                                      <p:to>
                                        <p:strVal val="visible"/>
                                      </p:to>
                                    </p:set>
                                    <p:anim calcmode="lin" valueType="num">
                                      <p:cBhvr additive="base">
                                        <p:cTn id="13" dur="500" fill="hold"/>
                                        <p:tgtEl>
                                          <p:spTgt spid="262151"/>
                                        </p:tgtEl>
                                        <p:attrNameLst>
                                          <p:attrName>ppt_x</p:attrName>
                                        </p:attrNameLst>
                                      </p:cBhvr>
                                      <p:tavLst>
                                        <p:tav tm="0">
                                          <p:val>
                                            <p:strVal val="#ppt_x"/>
                                          </p:val>
                                        </p:tav>
                                        <p:tav tm="100000">
                                          <p:val>
                                            <p:strVal val="#ppt_x"/>
                                          </p:val>
                                        </p:tav>
                                      </p:tavLst>
                                    </p:anim>
                                    <p:anim calcmode="lin" valueType="num">
                                      <p:cBhvr additive="base">
                                        <p:cTn id="14" dur="500" fill="hold"/>
                                        <p:tgtEl>
                                          <p:spTgt spid="2621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2150"/>
                                        </p:tgtEl>
                                        <p:attrNameLst>
                                          <p:attrName>style.visibility</p:attrName>
                                        </p:attrNameLst>
                                      </p:cBhvr>
                                      <p:to>
                                        <p:strVal val="visible"/>
                                      </p:to>
                                    </p:set>
                                    <p:anim calcmode="lin" valueType="num">
                                      <p:cBhvr additive="base">
                                        <p:cTn id="19" dur="500" fill="hold"/>
                                        <p:tgtEl>
                                          <p:spTgt spid="262150"/>
                                        </p:tgtEl>
                                        <p:attrNameLst>
                                          <p:attrName>ppt_x</p:attrName>
                                        </p:attrNameLst>
                                      </p:cBhvr>
                                      <p:tavLst>
                                        <p:tav tm="0">
                                          <p:val>
                                            <p:strVal val="#ppt_x"/>
                                          </p:val>
                                        </p:tav>
                                        <p:tav tm="100000">
                                          <p:val>
                                            <p:strVal val="#ppt_x"/>
                                          </p:val>
                                        </p:tav>
                                      </p:tavLst>
                                    </p:anim>
                                    <p:anim calcmode="lin" valueType="num">
                                      <p:cBhvr additive="base">
                                        <p:cTn id="20" dur="500" fill="hold"/>
                                        <p:tgtEl>
                                          <p:spTgt spid="2621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62149"/>
                                        </p:tgtEl>
                                        <p:attrNameLst>
                                          <p:attrName>ppt_x</p:attrName>
                                        </p:attrNameLst>
                                      </p:cBhvr>
                                      <p:tavLst>
                                        <p:tav tm="0">
                                          <p:val>
                                            <p:strVal val="ppt_x"/>
                                          </p:val>
                                        </p:tav>
                                        <p:tav tm="100000">
                                          <p:val>
                                            <p:strVal val="ppt_x"/>
                                          </p:val>
                                        </p:tav>
                                      </p:tavLst>
                                    </p:anim>
                                    <p:anim calcmode="lin" valueType="num">
                                      <p:cBhvr additive="base">
                                        <p:cTn id="25" dur="500"/>
                                        <p:tgtEl>
                                          <p:spTgt spid="262149"/>
                                        </p:tgtEl>
                                        <p:attrNameLst>
                                          <p:attrName>ppt_y</p:attrName>
                                        </p:attrNameLst>
                                      </p:cBhvr>
                                      <p:tavLst>
                                        <p:tav tm="0">
                                          <p:val>
                                            <p:strVal val="ppt_y"/>
                                          </p:val>
                                        </p:tav>
                                        <p:tav tm="100000">
                                          <p:val>
                                            <p:strVal val="1+ppt_h/2"/>
                                          </p:val>
                                        </p:tav>
                                      </p:tavLst>
                                    </p:anim>
                                    <p:set>
                                      <p:cBhvr>
                                        <p:cTn id="26" dur="1" fill="hold">
                                          <p:stCondLst>
                                            <p:cond delay="499"/>
                                          </p:stCondLst>
                                        </p:cTn>
                                        <p:tgtEl>
                                          <p:spTgt spid="262149"/>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262151"/>
                                        </p:tgtEl>
                                        <p:attrNameLst>
                                          <p:attrName>ppt_x</p:attrName>
                                        </p:attrNameLst>
                                      </p:cBhvr>
                                      <p:tavLst>
                                        <p:tav tm="0">
                                          <p:val>
                                            <p:strVal val="ppt_x"/>
                                          </p:val>
                                        </p:tav>
                                        <p:tav tm="100000">
                                          <p:val>
                                            <p:strVal val="ppt_x"/>
                                          </p:val>
                                        </p:tav>
                                      </p:tavLst>
                                    </p:anim>
                                    <p:anim calcmode="lin" valueType="num">
                                      <p:cBhvr additive="base">
                                        <p:cTn id="29" dur="500"/>
                                        <p:tgtEl>
                                          <p:spTgt spid="262151"/>
                                        </p:tgtEl>
                                        <p:attrNameLst>
                                          <p:attrName>ppt_y</p:attrName>
                                        </p:attrNameLst>
                                      </p:cBhvr>
                                      <p:tavLst>
                                        <p:tav tm="0">
                                          <p:val>
                                            <p:strVal val="ppt_y"/>
                                          </p:val>
                                        </p:tav>
                                        <p:tav tm="100000">
                                          <p:val>
                                            <p:strVal val="1+ppt_h/2"/>
                                          </p:val>
                                        </p:tav>
                                      </p:tavLst>
                                    </p:anim>
                                    <p:set>
                                      <p:cBhvr>
                                        <p:cTn id="30" dur="1" fill="hold">
                                          <p:stCondLst>
                                            <p:cond delay="499"/>
                                          </p:stCondLst>
                                        </p:cTn>
                                        <p:tgtEl>
                                          <p:spTgt spid="262151"/>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262150"/>
                                        </p:tgtEl>
                                        <p:attrNameLst>
                                          <p:attrName>ppt_x</p:attrName>
                                        </p:attrNameLst>
                                      </p:cBhvr>
                                      <p:tavLst>
                                        <p:tav tm="0">
                                          <p:val>
                                            <p:strVal val="ppt_x"/>
                                          </p:val>
                                        </p:tav>
                                        <p:tav tm="100000">
                                          <p:val>
                                            <p:strVal val="ppt_x"/>
                                          </p:val>
                                        </p:tav>
                                      </p:tavLst>
                                    </p:anim>
                                    <p:anim calcmode="lin" valueType="num">
                                      <p:cBhvr additive="base">
                                        <p:cTn id="33" dur="500"/>
                                        <p:tgtEl>
                                          <p:spTgt spid="262150"/>
                                        </p:tgtEl>
                                        <p:attrNameLst>
                                          <p:attrName>ppt_y</p:attrName>
                                        </p:attrNameLst>
                                      </p:cBhvr>
                                      <p:tavLst>
                                        <p:tav tm="0">
                                          <p:val>
                                            <p:strVal val="ppt_y"/>
                                          </p:val>
                                        </p:tav>
                                        <p:tav tm="100000">
                                          <p:val>
                                            <p:strVal val="1+ppt_h/2"/>
                                          </p:val>
                                        </p:tav>
                                      </p:tavLst>
                                    </p:anim>
                                    <p:set>
                                      <p:cBhvr>
                                        <p:cTn id="34" dur="1" fill="hold">
                                          <p:stCondLst>
                                            <p:cond delay="499"/>
                                          </p:stCondLst>
                                        </p:cTn>
                                        <p:tgtEl>
                                          <p:spTgt spid="26215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82636"/>
                                        </p:tgtEl>
                                        <p:attrNameLst>
                                          <p:attrName>style.visibility</p:attrName>
                                        </p:attrNameLst>
                                      </p:cBhvr>
                                      <p:to>
                                        <p:strVal val="visible"/>
                                      </p:to>
                                    </p:set>
                                    <p:anim calcmode="lin" valueType="num">
                                      <p:cBhvr additive="base">
                                        <p:cTn id="39" dur="500" fill="hold"/>
                                        <p:tgtEl>
                                          <p:spTgt spid="282636"/>
                                        </p:tgtEl>
                                        <p:attrNameLst>
                                          <p:attrName>ppt_x</p:attrName>
                                        </p:attrNameLst>
                                      </p:cBhvr>
                                      <p:tavLst>
                                        <p:tav tm="0">
                                          <p:val>
                                            <p:strVal val="#ppt_x"/>
                                          </p:val>
                                        </p:tav>
                                        <p:tav tm="100000">
                                          <p:val>
                                            <p:strVal val="#ppt_x"/>
                                          </p:val>
                                        </p:tav>
                                      </p:tavLst>
                                    </p:anim>
                                    <p:anim calcmode="lin" valueType="num">
                                      <p:cBhvr additive="base">
                                        <p:cTn id="40" dur="500" fill="hold"/>
                                        <p:tgtEl>
                                          <p:spTgt spid="28263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9" presetClass="exit" presetSubtype="0" fill="hold" nodeType="clickEffect">
                                  <p:stCondLst>
                                    <p:cond delay="0"/>
                                  </p:stCondLst>
                                  <p:childTnLst>
                                    <p:anim calcmode="lin" valueType="num">
                                      <p:cBhvr>
                                        <p:cTn id="44" dur="1000"/>
                                        <p:tgtEl>
                                          <p:spTgt spid="282636"/>
                                        </p:tgtEl>
                                        <p:attrNameLst>
                                          <p:attrName>ppt_x</p:attrName>
                                        </p:attrNameLst>
                                      </p:cBhvr>
                                      <p:tavLst>
                                        <p:tav tm="0">
                                          <p:val>
                                            <p:strVal val="ppt_x"/>
                                          </p:val>
                                        </p:tav>
                                        <p:tav tm="100000">
                                          <p:val>
                                            <p:strVal val="ppt_x-.2"/>
                                          </p:val>
                                        </p:tav>
                                      </p:tavLst>
                                    </p:anim>
                                    <p:anim calcmode="lin" valueType="num">
                                      <p:cBhvr>
                                        <p:cTn id="45" dur="1000"/>
                                        <p:tgtEl>
                                          <p:spTgt spid="282636"/>
                                        </p:tgtEl>
                                        <p:attrNameLst>
                                          <p:attrName>ppt_y</p:attrName>
                                        </p:attrNameLst>
                                      </p:cBhvr>
                                      <p:tavLst>
                                        <p:tav tm="0">
                                          <p:val>
                                            <p:strVal val="ppt_y"/>
                                          </p:val>
                                        </p:tav>
                                        <p:tav tm="100000">
                                          <p:val>
                                            <p:strVal val="ppt_y"/>
                                          </p:val>
                                        </p:tav>
                                      </p:tavLst>
                                    </p:anim>
                                    <p:animEffect transition="out" filter="fade">
                                      <p:cBhvr>
                                        <p:cTn id="46" dur="1000"/>
                                        <p:tgtEl>
                                          <p:spTgt spid="282636"/>
                                        </p:tgtEl>
                                      </p:cBhvr>
                                    </p:animEffect>
                                    <p:set>
                                      <p:cBhvr>
                                        <p:cTn id="47" dur="1" fill="hold">
                                          <p:stCondLst>
                                            <p:cond delay="999"/>
                                          </p:stCondLst>
                                        </p:cTn>
                                        <p:tgtEl>
                                          <p:spTgt spid="2826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Rectangle 3"/>
          <p:cNvSpPr>
            <a:spLocks noGrp="1" noChangeArrowheads="1"/>
          </p:cNvSpPr>
          <p:nvPr>
            <p:ph idx="1"/>
          </p:nvPr>
        </p:nvSpPr>
        <p:spPr/>
        <p:txBody>
          <a:bodyPr rtlCol="0">
            <a:normAutofit/>
          </a:bodyPr>
          <a:lstStyle/>
          <a:p>
            <a:pPr marL="342900" lvl="1" indent="-342900" fontAlgn="auto">
              <a:lnSpc>
                <a:spcPts val="2700"/>
              </a:lnSpc>
              <a:spcAft>
                <a:spcPts val="0"/>
              </a:spcAft>
              <a:buClr>
                <a:schemeClr val="tx2"/>
              </a:buClr>
              <a:buSzPct val="100000"/>
              <a:buBlip>
                <a:blip r:embed="rId2"/>
              </a:buBlip>
              <a:defRPr/>
            </a:pPr>
            <a:r>
              <a:rPr lang="zh-CN" altLang="en-US" sz="2600" dirty="0" smtClean="0"/>
              <a:t>银行对账</a:t>
            </a:r>
            <a:endParaRPr lang="en-US" altLang="zh-CN" sz="2600" dirty="0" smtClean="0"/>
          </a:p>
          <a:p>
            <a:pPr marL="742950" lvl="2" indent="-342900" fontAlgn="auto">
              <a:lnSpc>
                <a:spcPts val="2700"/>
              </a:lnSpc>
              <a:spcAft>
                <a:spcPts val="0"/>
              </a:spcAft>
              <a:buClr>
                <a:schemeClr val="tx2"/>
              </a:buClr>
              <a:buSzPct val="100000"/>
              <a:buFont typeface="Wingdings" pitchFamily="2" charset="2"/>
              <a:buChar char="Ø"/>
              <a:defRPr/>
            </a:pPr>
            <a:r>
              <a:rPr lang="zh-CN" altLang="en-US" sz="2000" dirty="0" smtClean="0"/>
              <a:t>系统能实现对账单和日记账的内部冲销。</a:t>
            </a:r>
          </a:p>
        </p:txBody>
      </p:sp>
      <p:sp>
        <p:nvSpPr>
          <p:cNvPr id="299010" name="Rectangle 2"/>
          <p:cNvSpPr>
            <a:spLocks noGrp="1" noChangeArrowheads="1"/>
          </p:cNvSpPr>
          <p:nvPr>
            <p:ph type="title"/>
          </p:nvPr>
        </p:nvSpPr>
        <p:spPr/>
        <p:txBody>
          <a:bodyPr rtlCol="0">
            <a:normAutofit/>
          </a:bodyPr>
          <a:lstStyle/>
          <a:p>
            <a:pPr>
              <a:lnSpc>
                <a:spcPct val="90000"/>
              </a:lnSpc>
              <a:defRPr/>
            </a:pPr>
            <a:r>
              <a:rPr lang="zh-CN" altLang="en-US" sz="3000" dirty="0" smtClean="0">
                <a:latin typeface="微软雅黑" pitchFamily="34" charset="-122"/>
                <a:ea typeface="微软雅黑" pitchFamily="34" charset="-122"/>
              </a:rPr>
              <a:t>主要流程与功能</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银行存款业务</a:t>
            </a:r>
          </a:p>
        </p:txBody>
      </p:sp>
      <p:pic>
        <p:nvPicPr>
          <p:cNvPr id="1026" name="Picture 2"/>
          <p:cNvPicPr>
            <a:picLocks noChangeAspect="1" noChangeArrowheads="1"/>
          </p:cNvPicPr>
          <p:nvPr/>
        </p:nvPicPr>
        <p:blipFill>
          <a:blip r:embed="rId3" cstate="print"/>
          <a:srcRect/>
          <a:stretch>
            <a:fillRect/>
          </a:stretch>
        </p:blipFill>
        <p:spPr bwMode="auto">
          <a:xfrm>
            <a:off x="755576" y="1844824"/>
            <a:ext cx="7776864" cy="381642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0" y="785794"/>
            <a:ext cx="8673616" cy="5136868"/>
          </a:xfrm>
        </p:spPr>
        <p:txBody>
          <a:bodyPr rtlCol="0">
            <a:normAutofit/>
          </a:bodyPr>
          <a:lstStyle/>
          <a:p>
            <a:pPr algn="ctr" fontAlgn="auto">
              <a:lnSpc>
                <a:spcPct val="90000"/>
              </a:lnSpc>
              <a:spcAft>
                <a:spcPts val="0"/>
              </a:spcAft>
              <a:buFont typeface="Wingdings" pitchFamily="2" charset="2"/>
              <a:buNone/>
              <a:defRPr/>
            </a:pPr>
            <a:r>
              <a:rPr lang="zh-CN" altLang="en-US" sz="2400" b="1" dirty="0" smtClean="0"/>
              <a:t>功能结构图</a:t>
            </a:r>
            <a:endParaRPr lang="en-US" altLang="zh-CN" sz="2400" b="1" dirty="0" smtClean="0"/>
          </a:p>
          <a:p>
            <a:pPr fontAlgn="auto">
              <a:lnSpc>
                <a:spcPct val="90000"/>
              </a:lnSpc>
              <a:spcAft>
                <a:spcPts val="0"/>
              </a:spcAft>
              <a:buFont typeface="Wingdings" pitchFamily="2" charset="2"/>
              <a:buNone/>
              <a:defRPr/>
            </a:pPr>
            <a:endParaRPr lang="zh-CN" altLang="en-US" dirty="0" smtClean="0"/>
          </a:p>
        </p:txBody>
      </p:sp>
      <p:sp>
        <p:nvSpPr>
          <p:cNvPr id="284674" name="Rectangle 2"/>
          <p:cNvSpPr>
            <a:spLocks noGrp="1" noChangeArrowheads="1"/>
          </p:cNvSpPr>
          <p:nvPr>
            <p:ph type="title"/>
          </p:nvPr>
        </p:nvSpPr>
        <p:spPr>
          <a:xfrm>
            <a:off x="142844" y="0"/>
            <a:ext cx="7228656" cy="693463"/>
          </a:xfrm>
        </p:spPr>
        <p:txBody>
          <a:bodyPr rtlCol="0" anchor="t">
            <a:normAutofit/>
          </a:bodyPr>
          <a:lstStyle/>
          <a:p>
            <a:pPr>
              <a:defRPr/>
            </a:pPr>
            <a:r>
              <a:rPr lang="zh-CN" altLang="en-US" sz="3000" dirty="0" smtClean="0">
                <a:latin typeface="微软雅黑" pitchFamily="34" charset="-122"/>
                <a:ea typeface="微软雅黑" pitchFamily="34" charset="-122"/>
              </a:rPr>
              <a:t>出纳管理</a:t>
            </a:r>
          </a:p>
        </p:txBody>
      </p:sp>
      <p:sp>
        <p:nvSpPr>
          <p:cNvPr id="8197" name="Rectangle 8"/>
          <p:cNvSpPr>
            <a:spLocks noChangeArrowheads="1"/>
          </p:cNvSpPr>
          <p:nvPr/>
        </p:nvSpPr>
        <p:spPr bwMode="auto">
          <a:xfrm>
            <a:off x="596900" y="2720975"/>
            <a:ext cx="1454150" cy="293688"/>
          </a:xfrm>
          <a:prstGeom prst="rect">
            <a:avLst/>
          </a:prstGeom>
          <a:solidFill>
            <a:schemeClr val="accent1">
              <a:alpha val="50195"/>
            </a:schemeClr>
          </a:solidFill>
          <a:ln w="9525">
            <a:solidFill>
              <a:schemeClr val="tx1"/>
            </a:solidFill>
            <a:miter lim="800000"/>
            <a:headEnd/>
            <a:tailEnd/>
          </a:ln>
        </p:spPr>
        <p:txBody>
          <a:bodyPr wrap="none" anchor="ctr"/>
          <a:lstStyle/>
          <a:p>
            <a:pPr algn="ctr"/>
            <a:r>
              <a:rPr kumimoji="1" lang="zh-CN" altLang="en-US">
                <a:latin typeface="Times New Roman" pitchFamily="18" charset="0"/>
              </a:rPr>
              <a:t>总账科目及余额</a:t>
            </a:r>
          </a:p>
        </p:txBody>
      </p:sp>
      <p:sp>
        <p:nvSpPr>
          <p:cNvPr id="8198" name="Rectangle 9"/>
          <p:cNvSpPr>
            <a:spLocks noChangeArrowheads="1"/>
          </p:cNvSpPr>
          <p:nvPr/>
        </p:nvSpPr>
        <p:spPr bwMode="auto">
          <a:xfrm>
            <a:off x="596900" y="3476625"/>
            <a:ext cx="1173163" cy="360363"/>
          </a:xfrm>
          <a:prstGeom prst="rect">
            <a:avLst/>
          </a:prstGeom>
          <a:solidFill>
            <a:schemeClr val="accent1">
              <a:alpha val="50195"/>
            </a:schemeClr>
          </a:solidFill>
          <a:ln w="9525">
            <a:solidFill>
              <a:schemeClr val="tx1"/>
            </a:solidFill>
            <a:miter lim="800000"/>
            <a:headEnd/>
            <a:tailEnd/>
          </a:ln>
        </p:spPr>
        <p:txBody>
          <a:bodyPr wrap="none" anchor="ctr"/>
          <a:lstStyle/>
          <a:p>
            <a:pPr algn="ctr"/>
            <a:r>
              <a:rPr kumimoji="1" lang="zh-CN" altLang="en-US">
                <a:latin typeface="Times New Roman" pitchFamily="18" charset="0"/>
              </a:rPr>
              <a:t>未达账款</a:t>
            </a:r>
          </a:p>
        </p:txBody>
      </p:sp>
      <p:sp>
        <p:nvSpPr>
          <p:cNvPr id="8199" name="Rectangle 10"/>
          <p:cNvSpPr>
            <a:spLocks noChangeArrowheads="1"/>
          </p:cNvSpPr>
          <p:nvPr/>
        </p:nvSpPr>
        <p:spPr bwMode="auto">
          <a:xfrm>
            <a:off x="4071938" y="2627313"/>
            <a:ext cx="1173162" cy="360362"/>
          </a:xfrm>
          <a:prstGeom prst="rect">
            <a:avLst/>
          </a:prstGeom>
          <a:solidFill>
            <a:schemeClr val="accent1">
              <a:alpha val="50195"/>
            </a:schemeClr>
          </a:solidFill>
          <a:ln w="9525">
            <a:solidFill>
              <a:schemeClr val="tx1"/>
            </a:solidFill>
            <a:miter lim="800000"/>
            <a:headEnd/>
            <a:tailEnd/>
          </a:ln>
        </p:spPr>
        <p:txBody>
          <a:bodyPr wrap="none" anchor="ctr"/>
          <a:lstStyle/>
          <a:p>
            <a:pPr algn="ctr"/>
            <a:r>
              <a:rPr kumimoji="1" lang="zh-CN" altLang="en-US">
                <a:latin typeface="Times New Roman" pitchFamily="18" charset="0"/>
              </a:rPr>
              <a:t>现金日记账</a:t>
            </a:r>
          </a:p>
        </p:txBody>
      </p:sp>
      <p:sp>
        <p:nvSpPr>
          <p:cNvPr id="8200" name="Rectangle 11"/>
          <p:cNvSpPr>
            <a:spLocks noChangeArrowheads="1"/>
          </p:cNvSpPr>
          <p:nvPr/>
        </p:nvSpPr>
        <p:spPr bwMode="auto">
          <a:xfrm>
            <a:off x="7577138" y="3216275"/>
            <a:ext cx="1173162" cy="360363"/>
          </a:xfrm>
          <a:prstGeom prst="rect">
            <a:avLst/>
          </a:prstGeom>
          <a:solidFill>
            <a:schemeClr val="accent1">
              <a:alpha val="50195"/>
            </a:schemeClr>
          </a:solidFill>
          <a:ln w="9525">
            <a:solidFill>
              <a:schemeClr val="tx1"/>
            </a:solidFill>
            <a:miter lim="800000"/>
            <a:headEnd/>
            <a:tailEnd/>
          </a:ln>
        </p:spPr>
        <p:txBody>
          <a:bodyPr wrap="none" anchor="ctr"/>
          <a:lstStyle/>
          <a:p>
            <a:pPr algn="ctr"/>
            <a:r>
              <a:rPr kumimoji="1" lang="zh-CN" altLang="en-US">
                <a:latin typeface="Times New Roman" pitchFamily="18" charset="0"/>
              </a:rPr>
              <a:t>期末结账</a:t>
            </a:r>
          </a:p>
        </p:txBody>
      </p:sp>
      <p:sp>
        <p:nvSpPr>
          <p:cNvPr id="8201" name="Rectangle 12"/>
          <p:cNvSpPr>
            <a:spLocks noChangeArrowheads="1"/>
          </p:cNvSpPr>
          <p:nvPr/>
        </p:nvSpPr>
        <p:spPr bwMode="auto">
          <a:xfrm>
            <a:off x="2654300" y="3375025"/>
            <a:ext cx="1173163" cy="360363"/>
          </a:xfrm>
          <a:prstGeom prst="rect">
            <a:avLst/>
          </a:prstGeom>
          <a:solidFill>
            <a:srgbClr val="FF99CC">
              <a:alpha val="50195"/>
            </a:srgbClr>
          </a:solidFill>
          <a:ln w="9525">
            <a:solidFill>
              <a:schemeClr val="tx1"/>
            </a:solidFill>
            <a:miter lim="800000"/>
            <a:headEnd/>
            <a:tailEnd/>
          </a:ln>
        </p:spPr>
        <p:txBody>
          <a:bodyPr wrap="none" anchor="ctr"/>
          <a:lstStyle/>
          <a:p>
            <a:pPr algn="ctr"/>
            <a:r>
              <a:rPr kumimoji="1" lang="zh-CN" altLang="en-US">
                <a:latin typeface="Times New Roman" pitchFamily="18" charset="0"/>
              </a:rPr>
              <a:t>总账</a:t>
            </a:r>
          </a:p>
        </p:txBody>
      </p:sp>
      <p:sp>
        <p:nvSpPr>
          <p:cNvPr id="8202" name="Rectangle 13"/>
          <p:cNvSpPr>
            <a:spLocks noChangeArrowheads="1"/>
          </p:cNvSpPr>
          <p:nvPr/>
        </p:nvSpPr>
        <p:spPr bwMode="auto">
          <a:xfrm>
            <a:off x="4071938" y="3375025"/>
            <a:ext cx="1173162" cy="360363"/>
          </a:xfrm>
          <a:prstGeom prst="rect">
            <a:avLst/>
          </a:prstGeom>
          <a:solidFill>
            <a:schemeClr val="accent1">
              <a:alpha val="50195"/>
            </a:schemeClr>
          </a:solidFill>
          <a:ln w="9525">
            <a:solidFill>
              <a:schemeClr val="tx1"/>
            </a:solidFill>
            <a:miter lim="800000"/>
            <a:headEnd/>
            <a:tailEnd/>
          </a:ln>
        </p:spPr>
        <p:txBody>
          <a:bodyPr wrap="none" anchor="ctr"/>
          <a:lstStyle/>
          <a:p>
            <a:pPr algn="ctr"/>
            <a:r>
              <a:rPr kumimoji="1" lang="zh-CN" altLang="en-US">
                <a:latin typeface="Times New Roman" pitchFamily="18" charset="0"/>
              </a:rPr>
              <a:t>手工录入</a:t>
            </a:r>
          </a:p>
        </p:txBody>
      </p:sp>
      <p:sp>
        <p:nvSpPr>
          <p:cNvPr id="8203" name="Rectangle 14"/>
          <p:cNvSpPr>
            <a:spLocks noChangeArrowheads="1"/>
          </p:cNvSpPr>
          <p:nvPr/>
        </p:nvSpPr>
        <p:spPr bwMode="auto">
          <a:xfrm>
            <a:off x="5595938" y="2378075"/>
            <a:ext cx="1173162" cy="360363"/>
          </a:xfrm>
          <a:prstGeom prst="rect">
            <a:avLst/>
          </a:prstGeom>
          <a:solidFill>
            <a:srgbClr val="FF99CC">
              <a:alpha val="50195"/>
            </a:srgbClr>
          </a:solidFill>
          <a:ln w="9525">
            <a:solidFill>
              <a:schemeClr val="tx1"/>
            </a:solidFill>
            <a:miter lim="800000"/>
            <a:headEnd/>
            <a:tailEnd/>
          </a:ln>
        </p:spPr>
        <p:txBody>
          <a:bodyPr wrap="none" anchor="ctr"/>
          <a:lstStyle/>
          <a:p>
            <a:pPr algn="ctr"/>
            <a:r>
              <a:rPr kumimoji="1" lang="zh-CN" altLang="en-US">
                <a:latin typeface="Times New Roman" pitchFamily="18" charset="0"/>
              </a:rPr>
              <a:t>外部银行</a:t>
            </a:r>
          </a:p>
        </p:txBody>
      </p:sp>
      <p:sp>
        <p:nvSpPr>
          <p:cNvPr id="8204" name="Text Box 15"/>
          <p:cNvSpPr txBox="1">
            <a:spLocks noChangeArrowheads="1"/>
          </p:cNvSpPr>
          <p:nvPr/>
        </p:nvSpPr>
        <p:spPr bwMode="auto">
          <a:xfrm>
            <a:off x="642910" y="1285860"/>
            <a:ext cx="1066800" cy="376237"/>
          </a:xfrm>
          <a:prstGeom prst="rect">
            <a:avLst/>
          </a:prstGeom>
          <a:solidFill>
            <a:srgbClr val="FFCC00"/>
          </a:solidFill>
          <a:ln w="9525">
            <a:solidFill>
              <a:schemeClr val="tx1"/>
            </a:solidFill>
            <a:miter lim="800000"/>
            <a:headEnd/>
            <a:tailEnd/>
          </a:ln>
        </p:spPr>
        <p:txBody>
          <a:bodyPr anchor="ctr">
            <a:spAutoFit/>
          </a:bodyPr>
          <a:lstStyle/>
          <a:p>
            <a:pPr algn="ctr"/>
            <a:r>
              <a:rPr kumimoji="1" lang="zh-CN" altLang="en-US" sz="1800" dirty="0">
                <a:latin typeface="Times New Roman" pitchFamily="18" charset="0"/>
                <a:ea typeface="黑体" pitchFamily="2" charset="-122"/>
              </a:rPr>
              <a:t>初始化</a:t>
            </a:r>
          </a:p>
        </p:txBody>
      </p:sp>
      <p:sp>
        <p:nvSpPr>
          <p:cNvPr id="8205" name="Text Box 16"/>
          <p:cNvSpPr txBox="1">
            <a:spLocks noChangeArrowheads="1"/>
          </p:cNvSpPr>
          <p:nvPr/>
        </p:nvSpPr>
        <p:spPr bwMode="auto">
          <a:xfrm>
            <a:off x="3857620" y="1285860"/>
            <a:ext cx="1108075" cy="376237"/>
          </a:xfrm>
          <a:prstGeom prst="rect">
            <a:avLst/>
          </a:prstGeom>
          <a:solidFill>
            <a:srgbClr val="FFCC00"/>
          </a:solidFill>
          <a:ln w="9525">
            <a:solidFill>
              <a:schemeClr val="tx1"/>
            </a:solidFill>
            <a:miter lim="800000"/>
            <a:headEnd/>
            <a:tailEnd/>
          </a:ln>
        </p:spPr>
        <p:txBody>
          <a:bodyPr wrap="none" anchor="ctr">
            <a:spAutoFit/>
          </a:bodyPr>
          <a:lstStyle/>
          <a:p>
            <a:pPr algn="ctr"/>
            <a:r>
              <a:rPr kumimoji="1" lang="zh-CN" altLang="en-US" sz="1800" dirty="0">
                <a:latin typeface="Times New Roman" pitchFamily="18" charset="0"/>
                <a:ea typeface="黑体" pitchFamily="2" charset="-122"/>
              </a:rPr>
              <a:t>日常处理</a:t>
            </a:r>
          </a:p>
        </p:txBody>
      </p:sp>
      <p:sp>
        <p:nvSpPr>
          <p:cNvPr id="8206" name="Text Box 17"/>
          <p:cNvSpPr txBox="1">
            <a:spLocks noChangeArrowheads="1"/>
          </p:cNvSpPr>
          <p:nvPr/>
        </p:nvSpPr>
        <p:spPr bwMode="auto">
          <a:xfrm>
            <a:off x="7358082" y="1285860"/>
            <a:ext cx="1108075" cy="376237"/>
          </a:xfrm>
          <a:prstGeom prst="rect">
            <a:avLst/>
          </a:prstGeom>
          <a:solidFill>
            <a:srgbClr val="FFCC00"/>
          </a:solidFill>
          <a:ln w="9525">
            <a:solidFill>
              <a:schemeClr val="tx1"/>
            </a:solidFill>
            <a:miter lim="800000"/>
            <a:headEnd/>
            <a:tailEnd/>
          </a:ln>
        </p:spPr>
        <p:txBody>
          <a:bodyPr wrap="none" anchor="ctr">
            <a:spAutoFit/>
          </a:bodyPr>
          <a:lstStyle/>
          <a:p>
            <a:pPr algn="ctr"/>
            <a:r>
              <a:rPr kumimoji="1" lang="zh-CN" altLang="en-US" sz="1800" dirty="0">
                <a:latin typeface="Times New Roman" pitchFamily="18" charset="0"/>
                <a:ea typeface="黑体" pitchFamily="2" charset="-122"/>
              </a:rPr>
              <a:t>期末处理</a:t>
            </a:r>
          </a:p>
        </p:txBody>
      </p:sp>
      <p:sp>
        <p:nvSpPr>
          <p:cNvPr id="8207" name="Rectangle 18"/>
          <p:cNvSpPr>
            <a:spLocks noChangeArrowheads="1"/>
          </p:cNvSpPr>
          <p:nvPr/>
        </p:nvSpPr>
        <p:spPr bwMode="auto">
          <a:xfrm>
            <a:off x="596900" y="4232275"/>
            <a:ext cx="1173163" cy="360363"/>
          </a:xfrm>
          <a:prstGeom prst="rect">
            <a:avLst/>
          </a:prstGeom>
          <a:solidFill>
            <a:schemeClr val="accent1">
              <a:alpha val="50195"/>
            </a:schemeClr>
          </a:solidFill>
          <a:ln w="9525">
            <a:solidFill>
              <a:schemeClr val="tx1"/>
            </a:solidFill>
            <a:miter lim="800000"/>
            <a:headEnd/>
            <a:tailEnd/>
          </a:ln>
        </p:spPr>
        <p:txBody>
          <a:bodyPr wrap="none" anchor="ctr"/>
          <a:lstStyle/>
          <a:p>
            <a:pPr algn="ctr"/>
            <a:r>
              <a:rPr kumimoji="1" lang="zh-CN" altLang="en-US">
                <a:latin typeface="Times New Roman" pitchFamily="18" charset="0"/>
              </a:rPr>
              <a:t>余额调节表</a:t>
            </a:r>
          </a:p>
        </p:txBody>
      </p:sp>
      <p:cxnSp>
        <p:nvCxnSpPr>
          <p:cNvPr id="8208" name="AutoShape 19"/>
          <p:cNvCxnSpPr>
            <a:cxnSpLocks noChangeShapeType="1"/>
            <a:stCxn id="8197" idx="1"/>
            <a:endCxn id="8207" idx="1"/>
          </p:cNvCxnSpPr>
          <p:nvPr/>
        </p:nvCxnSpPr>
        <p:spPr bwMode="auto">
          <a:xfrm rot="10800000" flipH="1" flipV="1">
            <a:off x="596900" y="2868613"/>
            <a:ext cx="1588" cy="1544637"/>
          </a:xfrm>
          <a:prstGeom prst="bentConnector3">
            <a:avLst>
              <a:gd name="adj1" fmla="val -14400005"/>
            </a:avLst>
          </a:prstGeom>
          <a:noFill/>
          <a:ln w="9525">
            <a:solidFill>
              <a:schemeClr val="tx1"/>
            </a:solidFill>
            <a:miter lim="800000"/>
            <a:headEnd/>
            <a:tailEnd type="triangle" w="med" len="med"/>
          </a:ln>
        </p:spPr>
      </p:cxnSp>
      <p:cxnSp>
        <p:nvCxnSpPr>
          <p:cNvPr id="8209" name="AutoShape 20"/>
          <p:cNvCxnSpPr>
            <a:cxnSpLocks noChangeShapeType="1"/>
          </p:cNvCxnSpPr>
          <p:nvPr/>
        </p:nvCxnSpPr>
        <p:spPr bwMode="auto">
          <a:xfrm rot="10800000" flipH="1" flipV="1">
            <a:off x="611188" y="3663950"/>
            <a:ext cx="1587" cy="755650"/>
          </a:xfrm>
          <a:prstGeom prst="bentConnector3">
            <a:avLst>
              <a:gd name="adj1" fmla="val -14800005"/>
            </a:avLst>
          </a:prstGeom>
          <a:noFill/>
          <a:ln w="9525">
            <a:solidFill>
              <a:schemeClr val="tx1"/>
            </a:solidFill>
            <a:miter lim="800000"/>
            <a:headEnd/>
            <a:tailEnd type="triangle" w="med" len="med"/>
          </a:ln>
        </p:spPr>
      </p:cxnSp>
      <p:sp>
        <p:nvSpPr>
          <p:cNvPr id="8210" name="Rectangle 21"/>
          <p:cNvSpPr>
            <a:spLocks noChangeArrowheads="1"/>
          </p:cNvSpPr>
          <p:nvPr/>
        </p:nvSpPr>
        <p:spPr bwMode="auto">
          <a:xfrm>
            <a:off x="4071938" y="2003425"/>
            <a:ext cx="1173162" cy="360363"/>
          </a:xfrm>
          <a:prstGeom prst="rect">
            <a:avLst/>
          </a:prstGeom>
          <a:solidFill>
            <a:schemeClr val="accent1">
              <a:alpha val="50195"/>
            </a:schemeClr>
          </a:solidFill>
          <a:ln w="9525">
            <a:solidFill>
              <a:schemeClr val="tx1"/>
            </a:solidFill>
            <a:miter lim="800000"/>
            <a:headEnd/>
            <a:tailEnd/>
          </a:ln>
        </p:spPr>
        <p:txBody>
          <a:bodyPr wrap="none" anchor="ctr"/>
          <a:lstStyle/>
          <a:p>
            <a:pPr algn="ctr"/>
            <a:r>
              <a:rPr kumimoji="1" lang="zh-CN" altLang="en-US">
                <a:latin typeface="Times New Roman" pitchFamily="18" charset="0"/>
              </a:rPr>
              <a:t>现金对账</a:t>
            </a:r>
          </a:p>
        </p:txBody>
      </p:sp>
      <p:sp>
        <p:nvSpPr>
          <p:cNvPr id="8211" name="Rectangle 22"/>
          <p:cNvSpPr>
            <a:spLocks noChangeArrowheads="1"/>
          </p:cNvSpPr>
          <p:nvPr/>
        </p:nvSpPr>
        <p:spPr bwMode="auto">
          <a:xfrm>
            <a:off x="2501900" y="2003425"/>
            <a:ext cx="1173163" cy="360363"/>
          </a:xfrm>
          <a:prstGeom prst="rect">
            <a:avLst/>
          </a:prstGeom>
          <a:solidFill>
            <a:schemeClr val="accent1">
              <a:alpha val="50195"/>
            </a:schemeClr>
          </a:solidFill>
          <a:ln w="9525">
            <a:solidFill>
              <a:schemeClr val="tx1"/>
            </a:solidFill>
            <a:miter lim="800000"/>
            <a:headEnd/>
            <a:tailEnd/>
          </a:ln>
        </p:spPr>
        <p:txBody>
          <a:bodyPr wrap="none" anchor="ctr"/>
          <a:lstStyle/>
          <a:p>
            <a:pPr algn="ctr"/>
            <a:r>
              <a:rPr kumimoji="1" lang="zh-CN" altLang="en-US" dirty="0">
                <a:latin typeface="Times New Roman" pitchFamily="18" charset="0"/>
              </a:rPr>
              <a:t>现金盘点</a:t>
            </a:r>
          </a:p>
        </p:txBody>
      </p:sp>
      <p:sp>
        <p:nvSpPr>
          <p:cNvPr id="8212" name="Rectangle 23"/>
          <p:cNvSpPr>
            <a:spLocks noChangeArrowheads="1"/>
          </p:cNvSpPr>
          <p:nvPr/>
        </p:nvSpPr>
        <p:spPr bwMode="auto">
          <a:xfrm>
            <a:off x="2654300" y="4213225"/>
            <a:ext cx="1173163" cy="360363"/>
          </a:xfrm>
          <a:prstGeom prst="rect">
            <a:avLst/>
          </a:prstGeom>
          <a:solidFill>
            <a:schemeClr val="accent1">
              <a:alpha val="50195"/>
            </a:schemeClr>
          </a:solidFill>
          <a:ln w="9525">
            <a:solidFill>
              <a:schemeClr val="tx1"/>
            </a:solidFill>
            <a:miter lim="800000"/>
            <a:headEnd/>
            <a:tailEnd/>
          </a:ln>
        </p:spPr>
        <p:txBody>
          <a:bodyPr wrap="none" anchor="ctr"/>
          <a:lstStyle/>
          <a:p>
            <a:pPr algn="ctr"/>
            <a:r>
              <a:rPr kumimoji="1" lang="zh-CN" altLang="en-US">
                <a:latin typeface="Times New Roman" pitchFamily="18" charset="0"/>
              </a:rPr>
              <a:t>银行日记账</a:t>
            </a:r>
          </a:p>
        </p:txBody>
      </p:sp>
      <p:sp>
        <p:nvSpPr>
          <p:cNvPr id="8213" name="Rectangle 24"/>
          <p:cNvSpPr>
            <a:spLocks noChangeArrowheads="1"/>
          </p:cNvSpPr>
          <p:nvPr/>
        </p:nvSpPr>
        <p:spPr bwMode="auto">
          <a:xfrm>
            <a:off x="5595938" y="3811588"/>
            <a:ext cx="1173162" cy="360362"/>
          </a:xfrm>
          <a:prstGeom prst="rect">
            <a:avLst/>
          </a:prstGeom>
          <a:solidFill>
            <a:schemeClr val="accent1">
              <a:alpha val="50195"/>
            </a:schemeClr>
          </a:solidFill>
          <a:ln w="9525">
            <a:solidFill>
              <a:schemeClr val="tx1"/>
            </a:solidFill>
            <a:miter lim="800000"/>
            <a:headEnd/>
            <a:tailEnd/>
          </a:ln>
        </p:spPr>
        <p:txBody>
          <a:bodyPr wrap="none" anchor="ctr"/>
          <a:lstStyle/>
          <a:p>
            <a:pPr algn="ctr"/>
            <a:r>
              <a:rPr kumimoji="1" lang="zh-CN" altLang="en-US">
                <a:latin typeface="Times New Roman" pitchFamily="18" charset="0"/>
              </a:rPr>
              <a:t>银行对账单</a:t>
            </a:r>
          </a:p>
        </p:txBody>
      </p:sp>
      <p:sp>
        <p:nvSpPr>
          <p:cNvPr id="8214" name="Rectangle 25"/>
          <p:cNvSpPr>
            <a:spLocks noChangeArrowheads="1"/>
          </p:cNvSpPr>
          <p:nvPr/>
        </p:nvSpPr>
        <p:spPr bwMode="auto">
          <a:xfrm>
            <a:off x="4787900" y="4814888"/>
            <a:ext cx="1173163" cy="360362"/>
          </a:xfrm>
          <a:prstGeom prst="rect">
            <a:avLst/>
          </a:prstGeom>
          <a:solidFill>
            <a:schemeClr val="accent1">
              <a:alpha val="50195"/>
            </a:schemeClr>
          </a:solidFill>
          <a:ln w="9525">
            <a:solidFill>
              <a:schemeClr val="tx1"/>
            </a:solidFill>
            <a:miter lim="800000"/>
            <a:headEnd/>
            <a:tailEnd/>
          </a:ln>
        </p:spPr>
        <p:txBody>
          <a:bodyPr wrap="none" anchor="ctr"/>
          <a:lstStyle/>
          <a:p>
            <a:pPr algn="ctr"/>
            <a:r>
              <a:rPr kumimoji="1" lang="zh-CN" altLang="en-US">
                <a:latin typeface="Times New Roman" pitchFamily="18" charset="0"/>
              </a:rPr>
              <a:t>银行对账</a:t>
            </a:r>
          </a:p>
        </p:txBody>
      </p:sp>
      <p:sp>
        <p:nvSpPr>
          <p:cNvPr id="8215" name="Rectangle 26"/>
          <p:cNvSpPr>
            <a:spLocks noChangeArrowheads="1"/>
          </p:cNvSpPr>
          <p:nvPr/>
        </p:nvSpPr>
        <p:spPr bwMode="auto">
          <a:xfrm>
            <a:off x="2771775" y="5246688"/>
            <a:ext cx="1173163" cy="360362"/>
          </a:xfrm>
          <a:prstGeom prst="rect">
            <a:avLst/>
          </a:prstGeom>
          <a:solidFill>
            <a:schemeClr val="accent1">
              <a:alpha val="50195"/>
            </a:schemeClr>
          </a:solidFill>
          <a:ln w="9525">
            <a:solidFill>
              <a:schemeClr val="tx1"/>
            </a:solidFill>
            <a:miter lim="800000"/>
            <a:headEnd/>
            <a:tailEnd/>
          </a:ln>
        </p:spPr>
        <p:txBody>
          <a:bodyPr wrap="none" anchor="ctr"/>
          <a:lstStyle/>
          <a:p>
            <a:pPr algn="ctr"/>
            <a:r>
              <a:rPr kumimoji="1" lang="zh-CN" altLang="en-US">
                <a:latin typeface="Times New Roman" pitchFamily="18" charset="0"/>
              </a:rPr>
              <a:t>支票管理</a:t>
            </a:r>
          </a:p>
        </p:txBody>
      </p:sp>
      <p:cxnSp>
        <p:nvCxnSpPr>
          <p:cNvPr id="8216" name="AutoShape 27"/>
          <p:cNvCxnSpPr>
            <a:cxnSpLocks noChangeShapeType="1"/>
            <a:stCxn id="8199" idx="1"/>
            <a:endCxn id="8211" idx="2"/>
          </p:cNvCxnSpPr>
          <p:nvPr/>
        </p:nvCxnSpPr>
        <p:spPr bwMode="auto">
          <a:xfrm rot="10800000">
            <a:off x="3089275" y="2363788"/>
            <a:ext cx="982663" cy="444500"/>
          </a:xfrm>
          <a:prstGeom prst="bentConnector2">
            <a:avLst/>
          </a:prstGeom>
          <a:noFill/>
          <a:ln w="9525">
            <a:solidFill>
              <a:schemeClr val="tx1"/>
            </a:solidFill>
            <a:miter lim="800000"/>
            <a:headEnd/>
            <a:tailEnd type="triangle" w="med" len="med"/>
          </a:ln>
        </p:spPr>
      </p:cxnSp>
      <p:cxnSp>
        <p:nvCxnSpPr>
          <p:cNvPr id="8217" name="AutoShape 28"/>
          <p:cNvCxnSpPr>
            <a:cxnSpLocks noChangeShapeType="1"/>
            <a:stCxn id="8201" idx="0"/>
            <a:endCxn id="8199" idx="2"/>
          </p:cNvCxnSpPr>
          <p:nvPr/>
        </p:nvCxnSpPr>
        <p:spPr bwMode="auto">
          <a:xfrm rot="-5400000">
            <a:off x="3756819" y="2472531"/>
            <a:ext cx="387350" cy="1417638"/>
          </a:xfrm>
          <a:prstGeom prst="bentConnector3">
            <a:avLst>
              <a:gd name="adj1" fmla="val 50000"/>
            </a:avLst>
          </a:prstGeom>
          <a:noFill/>
          <a:ln w="9525">
            <a:solidFill>
              <a:schemeClr val="tx1"/>
            </a:solidFill>
            <a:miter lim="800000"/>
            <a:headEnd/>
            <a:tailEnd type="triangle" w="med" len="med"/>
          </a:ln>
        </p:spPr>
      </p:cxnSp>
      <p:cxnSp>
        <p:nvCxnSpPr>
          <p:cNvPr id="8218" name="AutoShape 29"/>
          <p:cNvCxnSpPr>
            <a:cxnSpLocks noChangeShapeType="1"/>
            <a:stCxn id="8212" idx="2"/>
            <a:endCxn id="8214" idx="1"/>
          </p:cNvCxnSpPr>
          <p:nvPr/>
        </p:nvCxnSpPr>
        <p:spPr bwMode="auto">
          <a:xfrm rot="16200000" flipH="1">
            <a:off x="3803650" y="4011613"/>
            <a:ext cx="422275" cy="1546225"/>
          </a:xfrm>
          <a:prstGeom prst="bentConnector2">
            <a:avLst/>
          </a:prstGeom>
          <a:noFill/>
          <a:ln w="9525">
            <a:solidFill>
              <a:schemeClr val="tx1"/>
            </a:solidFill>
            <a:miter lim="800000"/>
            <a:headEnd/>
            <a:tailEnd type="triangle" w="med" len="med"/>
          </a:ln>
        </p:spPr>
      </p:cxnSp>
      <p:cxnSp>
        <p:nvCxnSpPr>
          <p:cNvPr id="8219" name="AutoShape 30"/>
          <p:cNvCxnSpPr>
            <a:cxnSpLocks noChangeShapeType="1"/>
            <a:stCxn id="8199" idx="0"/>
            <a:endCxn id="8210" idx="2"/>
          </p:cNvCxnSpPr>
          <p:nvPr/>
        </p:nvCxnSpPr>
        <p:spPr bwMode="auto">
          <a:xfrm flipV="1">
            <a:off x="4659313" y="2363788"/>
            <a:ext cx="0" cy="263525"/>
          </a:xfrm>
          <a:prstGeom prst="straightConnector1">
            <a:avLst/>
          </a:prstGeom>
          <a:noFill/>
          <a:ln w="9525">
            <a:solidFill>
              <a:schemeClr val="tx1"/>
            </a:solidFill>
            <a:round/>
            <a:headEnd/>
            <a:tailEnd type="triangle" w="med" len="med"/>
          </a:ln>
        </p:spPr>
      </p:cxnSp>
      <p:cxnSp>
        <p:nvCxnSpPr>
          <p:cNvPr id="8220" name="AutoShape 31"/>
          <p:cNvCxnSpPr>
            <a:cxnSpLocks noChangeShapeType="1"/>
            <a:stCxn id="8203" idx="2"/>
            <a:endCxn id="8213" idx="0"/>
          </p:cNvCxnSpPr>
          <p:nvPr/>
        </p:nvCxnSpPr>
        <p:spPr bwMode="auto">
          <a:xfrm rot="5400000">
            <a:off x="5646738" y="3275013"/>
            <a:ext cx="1073150" cy="0"/>
          </a:xfrm>
          <a:prstGeom prst="straightConnector1">
            <a:avLst/>
          </a:prstGeom>
          <a:noFill/>
          <a:ln w="9525">
            <a:solidFill>
              <a:schemeClr val="tx1"/>
            </a:solidFill>
            <a:round/>
            <a:headEnd/>
            <a:tailEnd type="triangle" w="med" len="med"/>
          </a:ln>
        </p:spPr>
      </p:cxnSp>
      <p:cxnSp>
        <p:nvCxnSpPr>
          <p:cNvPr id="8221" name="AutoShape 32"/>
          <p:cNvCxnSpPr>
            <a:cxnSpLocks noChangeShapeType="1"/>
            <a:stCxn id="8207" idx="3"/>
            <a:endCxn id="8211" idx="1"/>
          </p:cNvCxnSpPr>
          <p:nvPr/>
        </p:nvCxnSpPr>
        <p:spPr bwMode="auto">
          <a:xfrm flipV="1">
            <a:off x="1770063" y="2184400"/>
            <a:ext cx="731837" cy="2228850"/>
          </a:xfrm>
          <a:prstGeom prst="bentConnector3">
            <a:avLst>
              <a:gd name="adj1" fmla="val 49894"/>
            </a:avLst>
          </a:prstGeom>
          <a:noFill/>
          <a:ln w="9525">
            <a:solidFill>
              <a:schemeClr val="tx1"/>
            </a:solidFill>
            <a:miter lim="800000"/>
            <a:headEnd/>
            <a:tailEnd type="triangle" w="med" len="med"/>
          </a:ln>
        </p:spPr>
      </p:cxnSp>
      <p:cxnSp>
        <p:nvCxnSpPr>
          <p:cNvPr id="8222" name="AutoShape 33"/>
          <p:cNvCxnSpPr>
            <a:cxnSpLocks noChangeShapeType="1"/>
            <a:stCxn id="8202" idx="2"/>
            <a:endCxn id="8212" idx="3"/>
          </p:cNvCxnSpPr>
          <p:nvPr/>
        </p:nvCxnSpPr>
        <p:spPr bwMode="auto">
          <a:xfrm rot="5400000">
            <a:off x="3913982" y="3648869"/>
            <a:ext cx="658812" cy="831850"/>
          </a:xfrm>
          <a:prstGeom prst="bentConnector2">
            <a:avLst/>
          </a:prstGeom>
          <a:noFill/>
          <a:ln w="9525">
            <a:solidFill>
              <a:schemeClr val="tx1"/>
            </a:solidFill>
            <a:miter lim="800000"/>
            <a:headEnd/>
            <a:tailEnd type="triangle" w="med" len="med"/>
          </a:ln>
        </p:spPr>
      </p:cxnSp>
      <p:cxnSp>
        <p:nvCxnSpPr>
          <p:cNvPr id="8223" name="AutoShape 34"/>
          <p:cNvCxnSpPr>
            <a:cxnSpLocks noChangeShapeType="1"/>
            <a:stCxn id="8202" idx="3"/>
            <a:endCxn id="8213" idx="1"/>
          </p:cNvCxnSpPr>
          <p:nvPr/>
        </p:nvCxnSpPr>
        <p:spPr bwMode="auto">
          <a:xfrm>
            <a:off x="5245100" y="3556000"/>
            <a:ext cx="350838" cy="436563"/>
          </a:xfrm>
          <a:prstGeom prst="bentConnector3">
            <a:avLst>
              <a:gd name="adj1" fmla="val 49773"/>
            </a:avLst>
          </a:prstGeom>
          <a:noFill/>
          <a:ln w="9525">
            <a:solidFill>
              <a:schemeClr val="tx1"/>
            </a:solidFill>
            <a:miter lim="800000"/>
            <a:headEnd/>
            <a:tailEnd type="triangle" w="med" len="med"/>
          </a:ln>
        </p:spPr>
      </p:cxnSp>
      <p:cxnSp>
        <p:nvCxnSpPr>
          <p:cNvPr id="8224" name="AutoShape 35"/>
          <p:cNvCxnSpPr>
            <a:cxnSpLocks noChangeShapeType="1"/>
            <a:stCxn id="8202" idx="0"/>
            <a:endCxn id="8199" idx="2"/>
          </p:cNvCxnSpPr>
          <p:nvPr/>
        </p:nvCxnSpPr>
        <p:spPr bwMode="auto">
          <a:xfrm rot="-5400000">
            <a:off x="4465638" y="3181350"/>
            <a:ext cx="387350" cy="0"/>
          </a:xfrm>
          <a:prstGeom prst="straightConnector1">
            <a:avLst/>
          </a:prstGeom>
          <a:noFill/>
          <a:ln w="9525">
            <a:solidFill>
              <a:schemeClr val="tx1"/>
            </a:solidFill>
            <a:round/>
            <a:headEnd/>
            <a:tailEnd type="triangle" w="med" len="med"/>
          </a:ln>
        </p:spPr>
      </p:cxnSp>
      <p:cxnSp>
        <p:nvCxnSpPr>
          <p:cNvPr id="8225" name="AutoShape 36"/>
          <p:cNvCxnSpPr>
            <a:cxnSpLocks noChangeShapeType="1"/>
            <a:stCxn id="8201" idx="2"/>
            <a:endCxn id="8212" idx="0"/>
          </p:cNvCxnSpPr>
          <p:nvPr/>
        </p:nvCxnSpPr>
        <p:spPr bwMode="auto">
          <a:xfrm rot="5400000">
            <a:off x="3002756" y="3974307"/>
            <a:ext cx="477837" cy="0"/>
          </a:xfrm>
          <a:prstGeom prst="straightConnector1">
            <a:avLst/>
          </a:prstGeom>
          <a:noFill/>
          <a:ln w="9525">
            <a:solidFill>
              <a:schemeClr val="tx1"/>
            </a:solidFill>
            <a:round/>
            <a:headEnd/>
            <a:tailEnd type="triangle" w="med" len="med"/>
          </a:ln>
        </p:spPr>
      </p:cxnSp>
      <p:cxnSp>
        <p:nvCxnSpPr>
          <p:cNvPr id="8226" name="AutoShape 37"/>
          <p:cNvCxnSpPr>
            <a:cxnSpLocks noChangeShapeType="1"/>
            <a:stCxn id="8213" idx="2"/>
            <a:endCxn id="8214" idx="0"/>
          </p:cNvCxnSpPr>
          <p:nvPr/>
        </p:nvCxnSpPr>
        <p:spPr bwMode="auto">
          <a:xfrm rot="5400000">
            <a:off x="5457825" y="4089400"/>
            <a:ext cx="642938" cy="808038"/>
          </a:xfrm>
          <a:prstGeom prst="bentConnector3">
            <a:avLst>
              <a:gd name="adj1" fmla="val 49875"/>
            </a:avLst>
          </a:prstGeom>
          <a:noFill/>
          <a:ln w="9525">
            <a:solidFill>
              <a:schemeClr val="tx1"/>
            </a:solidFill>
            <a:miter lim="800000"/>
            <a:headEnd/>
            <a:tailEnd type="triangle" w="med" len="med"/>
          </a:ln>
        </p:spPr>
      </p:cxnSp>
      <p:cxnSp>
        <p:nvCxnSpPr>
          <p:cNvPr id="8227" name="AutoShape 38"/>
          <p:cNvCxnSpPr>
            <a:cxnSpLocks noChangeShapeType="1"/>
            <a:stCxn id="8228" idx="3"/>
          </p:cNvCxnSpPr>
          <p:nvPr/>
        </p:nvCxnSpPr>
        <p:spPr bwMode="auto">
          <a:xfrm flipV="1">
            <a:off x="5961063" y="3590925"/>
            <a:ext cx="2151062" cy="2197100"/>
          </a:xfrm>
          <a:prstGeom prst="bentConnector2">
            <a:avLst/>
          </a:prstGeom>
          <a:noFill/>
          <a:ln w="9525">
            <a:solidFill>
              <a:schemeClr val="tx1"/>
            </a:solidFill>
            <a:miter lim="800000"/>
            <a:headEnd/>
            <a:tailEnd type="triangle" w="med" len="med"/>
          </a:ln>
        </p:spPr>
      </p:cxnSp>
      <p:sp>
        <p:nvSpPr>
          <p:cNvPr id="8228" name="Rectangle 39"/>
          <p:cNvSpPr>
            <a:spLocks noChangeArrowheads="1"/>
          </p:cNvSpPr>
          <p:nvPr/>
        </p:nvSpPr>
        <p:spPr bwMode="auto">
          <a:xfrm>
            <a:off x="4787900" y="5464175"/>
            <a:ext cx="1173163" cy="647700"/>
          </a:xfrm>
          <a:prstGeom prst="rect">
            <a:avLst/>
          </a:prstGeom>
          <a:solidFill>
            <a:schemeClr val="accent1">
              <a:alpha val="50195"/>
            </a:schemeClr>
          </a:solidFill>
          <a:ln w="9525">
            <a:solidFill>
              <a:schemeClr val="tx1"/>
            </a:solidFill>
            <a:miter lim="800000"/>
            <a:headEnd/>
            <a:tailEnd/>
          </a:ln>
        </p:spPr>
        <p:txBody>
          <a:bodyPr wrap="none" anchor="ctr"/>
          <a:lstStyle/>
          <a:p>
            <a:pPr algn="ctr"/>
            <a:r>
              <a:rPr kumimoji="1" lang="zh-CN" altLang="en-US">
                <a:latin typeface="Times New Roman" pitchFamily="18" charset="0"/>
              </a:rPr>
              <a:t>银行存款与</a:t>
            </a:r>
          </a:p>
          <a:p>
            <a:pPr algn="ctr"/>
            <a:r>
              <a:rPr kumimoji="1" lang="zh-CN" altLang="en-US">
                <a:latin typeface="Times New Roman" pitchFamily="18" charset="0"/>
              </a:rPr>
              <a:t>总账对账</a:t>
            </a:r>
          </a:p>
        </p:txBody>
      </p:sp>
      <p:cxnSp>
        <p:nvCxnSpPr>
          <p:cNvPr id="8229" name="AutoShape 40"/>
          <p:cNvCxnSpPr>
            <a:cxnSpLocks noChangeShapeType="1"/>
            <a:stCxn id="8214" idx="2"/>
            <a:endCxn id="8228" idx="0"/>
          </p:cNvCxnSpPr>
          <p:nvPr/>
        </p:nvCxnSpPr>
        <p:spPr bwMode="auto">
          <a:xfrm rot="5400000">
            <a:off x="5230812" y="5319713"/>
            <a:ext cx="288925" cy="0"/>
          </a:xfrm>
          <a:prstGeom prst="straightConnector1">
            <a:avLst/>
          </a:prstGeom>
          <a:noFill/>
          <a:ln w="9525">
            <a:solidFill>
              <a:schemeClr val="tx1"/>
            </a:solidFill>
            <a:round/>
            <a:headEnd/>
            <a:tailEnd type="triangle" w="med" len="med"/>
          </a:ln>
        </p:spPr>
      </p:cxnSp>
      <p:sp>
        <p:nvSpPr>
          <p:cNvPr id="43" name="矩形 42"/>
          <p:cNvSpPr/>
          <p:nvPr/>
        </p:nvSpPr>
        <p:spPr>
          <a:xfrm>
            <a:off x="142844" y="1785926"/>
            <a:ext cx="2286016" cy="435771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4" name="矩形 43"/>
          <p:cNvSpPr/>
          <p:nvPr/>
        </p:nvSpPr>
        <p:spPr>
          <a:xfrm>
            <a:off x="2500298" y="1785926"/>
            <a:ext cx="4429156" cy="4357718"/>
          </a:xfrm>
          <a:prstGeom prst="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5" name="矩形 44"/>
          <p:cNvSpPr/>
          <p:nvPr/>
        </p:nvSpPr>
        <p:spPr>
          <a:xfrm>
            <a:off x="7000892" y="1785926"/>
            <a:ext cx="1857388" cy="4357718"/>
          </a:xfrm>
          <a:prstGeom prst="rect">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Rectangle 3"/>
          <p:cNvSpPr>
            <a:spLocks noGrp="1" noChangeArrowheads="1"/>
          </p:cNvSpPr>
          <p:nvPr>
            <p:ph idx="1"/>
          </p:nvPr>
        </p:nvSpPr>
        <p:spPr>
          <a:xfrm>
            <a:off x="214282" y="928670"/>
            <a:ext cx="8673616" cy="5136868"/>
          </a:xfrm>
        </p:spPr>
        <p:txBody>
          <a:bodyPr rtlCol="0">
            <a:normAutofit/>
          </a:bodyPr>
          <a:lstStyle/>
          <a:p>
            <a:pPr>
              <a:buClr>
                <a:schemeClr val="tx1"/>
              </a:buClr>
              <a:defRPr/>
            </a:pPr>
            <a:r>
              <a:rPr lang="zh-CN" altLang="en-US" sz="2600" dirty="0" smtClean="0"/>
              <a:t>支持按单和汇总生成</a:t>
            </a:r>
          </a:p>
          <a:p>
            <a:pPr lvl="1">
              <a:buClr>
                <a:schemeClr val="tx1"/>
              </a:buClr>
              <a:defRPr/>
            </a:pPr>
            <a:r>
              <a:rPr lang="zh-CN" altLang="en-US" sz="2000" dirty="0" smtClean="0"/>
              <a:t>提供异常情况的处理办法</a:t>
            </a:r>
          </a:p>
          <a:p>
            <a:pPr lvl="1">
              <a:buClr>
                <a:schemeClr val="tx1"/>
              </a:buClr>
              <a:defRPr/>
            </a:pPr>
            <a:r>
              <a:rPr lang="zh-CN" altLang="en-US" sz="2000" dirty="0" smtClean="0"/>
              <a:t>可以在出纳系统查看、删除凭证</a:t>
            </a:r>
          </a:p>
          <a:p>
            <a:pPr fontAlgn="auto">
              <a:spcAft>
                <a:spcPts val="0"/>
              </a:spcAft>
              <a:buClr>
                <a:schemeClr val="tx1"/>
              </a:buClr>
              <a:buFont typeface="Arial"/>
              <a:buChar char="•"/>
              <a:defRPr/>
            </a:pPr>
            <a:endParaRPr lang="zh-CN" altLang="en-US" dirty="0" smtClean="0">
              <a:latin typeface="+mj-ea"/>
              <a:ea typeface="+mj-ea"/>
            </a:endParaRPr>
          </a:p>
        </p:txBody>
      </p:sp>
      <p:sp>
        <p:nvSpPr>
          <p:cNvPr id="301058" name="Rectangle 2"/>
          <p:cNvSpPr>
            <a:spLocks noGrp="1" noChangeArrowheads="1"/>
          </p:cNvSpPr>
          <p:nvPr>
            <p:ph type="title"/>
          </p:nvPr>
        </p:nvSpPr>
        <p:spPr/>
        <p:txBody>
          <a:bodyPr rtlCol="0">
            <a:normAutofit/>
          </a:bodyPr>
          <a:lstStyle/>
          <a:p>
            <a:pPr>
              <a:lnSpc>
                <a:spcPct val="90000"/>
              </a:lnSpc>
              <a:defRPr/>
            </a:pPr>
            <a:r>
              <a:rPr lang="zh-CN" altLang="en-US" sz="3000" dirty="0" smtClean="0">
                <a:latin typeface="微软雅黑" pitchFamily="34" charset="-122"/>
                <a:ea typeface="微软雅黑" pitchFamily="34" charset="-122"/>
              </a:rPr>
              <a:t>主要流程与功能</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银行存款业务</a:t>
            </a:r>
          </a:p>
        </p:txBody>
      </p:sp>
      <p:pic>
        <p:nvPicPr>
          <p:cNvPr id="2" name="图片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9755" y="2204864"/>
            <a:ext cx="8424936" cy="1640839"/>
          </a:xfrm>
          <a:prstGeom prst="rect">
            <a:avLst/>
          </a:prstGeom>
        </p:spPr>
      </p:pic>
      <p:pic>
        <p:nvPicPr>
          <p:cNvPr id="301061" name="Picture 5"/>
          <p:cNvPicPr>
            <a:picLocks noChangeAspect="1" noChangeArrowheads="1"/>
          </p:cNvPicPr>
          <p:nvPr/>
        </p:nvPicPr>
        <p:blipFill>
          <a:blip r:embed="rId3" cstate="print"/>
          <a:srcRect/>
          <a:stretch>
            <a:fillRect/>
          </a:stretch>
        </p:blipFill>
        <p:spPr bwMode="auto">
          <a:xfrm>
            <a:off x="2195735" y="2442146"/>
            <a:ext cx="4752975" cy="3624263"/>
          </a:xfrm>
          <a:prstGeom prst="rect">
            <a:avLst/>
          </a:prstGeom>
          <a:noFill/>
          <a:ln w="9525" algn="ctr">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1000"/>
                                        <p:tgtEl>
                                          <p:spTgt spid="2"/>
                                        </p:tgtEl>
                                      </p:cBhvr>
                                    </p:animEffect>
                                    <p:set>
                                      <p:cBhvr>
                                        <p:cTn id="13" dur="1" fill="hold">
                                          <p:stCondLst>
                                            <p:cond delay="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01061"/>
                                        </p:tgtEl>
                                        <p:attrNameLst>
                                          <p:attrName>style.visibility</p:attrName>
                                        </p:attrNameLst>
                                      </p:cBhvr>
                                      <p:to>
                                        <p:strVal val="visible"/>
                                      </p:to>
                                    </p:set>
                                    <p:anim calcmode="lin" valueType="num">
                                      <p:cBhvr additive="base">
                                        <p:cTn id="18" dur="500" fill="hold"/>
                                        <p:tgtEl>
                                          <p:spTgt spid="301061"/>
                                        </p:tgtEl>
                                        <p:attrNameLst>
                                          <p:attrName>ppt_x</p:attrName>
                                        </p:attrNameLst>
                                      </p:cBhvr>
                                      <p:tavLst>
                                        <p:tav tm="0">
                                          <p:val>
                                            <p:strVal val="1+#ppt_w/2"/>
                                          </p:val>
                                        </p:tav>
                                        <p:tav tm="100000">
                                          <p:val>
                                            <p:strVal val="#ppt_x"/>
                                          </p:val>
                                        </p:tav>
                                      </p:tavLst>
                                    </p:anim>
                                    <p:anim calcmode="lin" valueType="num">
                                      <p:cBhvr additive="base">
                                        <p:cTn id="19" dur="500" fill="hold"/>
                                        <p:tgtEl>
                                          <p:spTgt spid="3010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179512" y="1124744"/>
            <a:ext cx="8673616" cy="5136868"/>
          </a:xfrm>
        </p:spPr>
        <p:txBody>
          <a:bodyPr/>
          <a:lstStyle/>
          <a:p>
            <a:pPr>
              <a:buClr>
                <a:schemeClr val="tx1"/>
              </a:buClr>
            </a:pPr>
            <a:r>
              <a:rPr lang="zh-CN" altLang="en-US" sz="2600" dirty="0" smtClean="0"/>
              <a:t>在“系统工具</a:t>
            </a:r>
            <a:r>
              <a:rPr lang="en-US" altLang="zh-CN" sz="2600" dirty="0" smtClean="0"/>
              <a:t>—</a:t>
            </a:r>
            <a:r>
              <a:rPr lang="zh-CN" altLang="en-US" sz="2600" dirty="0" smtClean="0"/>
              <a:t>数据交换平台”中提供出纳日记账的导入和导出功能。</a:t>
            </a:r>
          </a:p>
          <a:p>
            <a:pPr lvl="1">
              <a:buClr>
                <a:schemeClr val="tx1"/>
              </a:buClr>
            </a:pPr>
            <a:r>
              <a:rPr lang="zh-CN" altLang="en-US" sz="2000" dirty="0" smtClean="0"/>
              <a:t>导入账套：只能导入当前期间或以后期间的日记账</a:t>
            </a:r>
          </a:p>
          <a:p>
            <a:pPr lvl="1">
              <a:buClr>
                <a:schemeClr val="tx1"/>
              </a:buClr>
            </a:pPr>
            <a:r>
              <a:rPr lang="zh-CN" altLang="en-US" sz="2000" dirty="0" smtClean="0"/>
              <a:t>导入账套：要求必须启用出纳系统</a:t>
            </a:r>
          </a:p>
          <a:p>
            <a:pPr lvl="1">
              <a:buClr>
                <a:schemeClr val="tx1"/>
              </a:buClr>
            </a:pPr>
            <a:r>
              <a:rPr lang="zh-CN" altLang="en-US" sz="2000" dirty="0" smtClean="0"/>
              <a:t>根据现金类科目和银行存款类科目进行匹配</a:t>
            </a:r>
          </a:p>
          <a:p>
            <a:pPr lvl="1">
              <a:buClr>
                <a:schemeClr val="tx1"/>
              </a:buClr>
            </a:pPr>
            <a:endParaRPr lang="zh-CN" altLang="en-US" dirty="0" smtClean="0"/>
          </a:p>
        </p:txBody>
      </p:sp>
      <p:sp>
        <p:nvSpPr>
          <p:cNvPr id="303106" name="Rectangle 2"/>
          <p:cNvSpPr>
            <a:spLocks noGrp="1" noChangeArrowheads="1"/>
          </p:cNvSpPr>
          <p:nvPr>
            <p:ph type="title"/>
          </p:nvPr>
        </p:nvSpPr>
        <p:spPr>
          <a:xfrm>
            <a:off x="179512" y="116632"/>
            <a:ext cx="7228656" cy="693460"/>
          </a:xfrm>
        </p:spPr>
        <p:txBody>
          <a:bodyPr rtlCol="0" anchor="t">
            <a:normAutofit/>
          </a:bodyPr>
          <a:lstStyle/>
          <a:p>
            <a:pPr>
              <a:lnSpc>
                <a:spcPct val="90000"/>
              </a:lnSpc>
              <a:defRPr/>
            </a:pPr>
            <a:r>
              <a:rPr lang="zh-CN" altLang="en-US" sz="3000" dirty="0" smtClean="0">
                <a:latin typeface="微软雅黑" pitchFamily="34" charset="-122"/>
                <a:ea typeface="微软雅黑" pitchFamily="34" charset="-122"/>
              </a:rPr>
              <a:t>主要流程与功能</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出纳管理</a:t>
            </a:r>
          </a:p>
        </p:txBody>
      </p:sp>
      <p:pic>
        <p:nvPicPr>
          <p:cNvPr id="303108" name="Picture 4"/>
          <p:cNvPicPr>
            <a:picLocks noChangeAspect="1" noChangeArrowheads="1"/>
          </p:cNvPicPr>
          <p:nvPr/>
        </p:nvPicPr>
        <p:blipFill>
          <a:blip r:embed="rId3" cstate="print"/>
          <a:srcRect/>
          <a:stretch>
            <a:fillRect/>
          </a:stretch>
        </p:blipFill>
        <p:spPr bwMode="auto">
          <a:xfrm>
            <a:off x="1043608" y="1484784"/>
            <a:ext cx="7344816" cy="4608512"/>
          </a:xfrm>
          <a:prstGeom prst="rect">
            <a:avLst/>
          </a:prstGeom>
          <a:noFill/>
          <a:ln w="9525" algn="ctr">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3108"/>
                                        </p:tgtEl>
                                        <p:attrNameLst>
                                          <p:attrName>style.visibility</p:attrName>
                                        </p:attrNameLst>
                                      </p:cBhvr>
                                      <p:to>
                                        <p:strVal val="visible"/>
                                      </p:to>
                                    </p:set>
                                    <p:anim calcmode="lin" valueType="num">
                                      <p:cBhvr additive="base">
                                        <p:cTn id="7" dur="500" fill="hold"/>
                                        <p:tgtEl>
                                          <p:spTgt spid="303108"/>
                                        </p:tgtEl>
                                        <p:attrNameLst>
                                          <p:attrName>ppt_x</p:attrName>
                                        </p:attrNameLst>
                                      </p:cBhvr>
                                      <p:tavLst>
                                        <p:tav tm="0">
                                          <p:val>
                                            <p:strVal val="1+#ppt_w/2"/>
                                          </p:val>
                                        </p:tav>
                                        <p:tav tm="100000">
                                          <p:val>
                                            <p:strVal val="#ppt_x"/>
                                          </p:val>
                                        </p:tav>
                                      </p:tavLst>
                                    </p:anim>
                                    <p:anim calcmode="lin" valueType="num">
                                      <p:cBhvr additive="base">
                                        <p:cTn id="8" dur="500" fill="hold"/>
                                        <p:tgtEl>
                                          <p:spTgt spid="303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rtlCol="0">
            <a:normAutofit/>
          </a:bodyPr>
          <a:lstStyle/>
          <a:p>
            <a:pPr>
              <a:lnSpc>
                <a:spcPct val="90000"/>
              </a:lnSpc>
              <a:defRPr/>
            </a:pPr>
            <a:r>
              <a:rPr lang="zh-CN" altLang="en-US" sz="3000" dirty="0" smtClean="0">
                <a:latin typeface="微软雅黑" pitchFamily="34" charset="-122"/>
                <a:ea typeface="微软雅黑" pitchFamily="34" charset="-122"/>
              </a:rPr>
              <a:t>出纳管理</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支票管理</a:t>
            </a:r>
          </a:p>
        </p:txBody>
      </p:sp>
      <p:sp>
        <p:nvSpPr>
          <p:cNvPr id="29699" name="Rectangle 3"/>
          <p:cNvSpPr>
            <a:spLocks noChangeArrowheads="1"/>
          </p:cNvSpPr>
          <p:nvPr/>
        </p:nvSpPr>
        <p:spPr bwMode="auto">
          <a:xfrm>
            <a:off x="177799" y="1573994"/>
            <a:ext cx="8966201" cy="2653034"/>
          </a:xfrm>
          <a:prstGeom prst="rect">
            <a:avLst/>
          </a:prstGeom>
          <a:noFill/>
          <a:ln w="9525">
            <a:noFill/>
            <a:miter lim="800000"/>
            <a:headEnd/>
            <a:tailEnd/>
          </a:ln>
        </p:spPr>
        <p:txBody>
          <a:bodyPr wrap="square">
            <a:spAutoFit/>
          </a:bodyPr>
          <a:lstStyle/>
          <a:p>
            <a:pPr marL="342900" indent="-342900" defTabSz="457200">
              <a:spcBef>
                <a:spcPct val="20000"/>
              </a:spcBef>
              <a:buClr>
                <a:schemeClr val="tx1"/>
              </a:buClr>
              <a:buSzPct val="100000"/>
              <a:buBlip>
                <a:blip r:embed="rId2"/>
              </a:buBlip>
            </a:pPr>
            <a:r>
              <a:rPr lang="zh-CN" altLang="en-US" sz="2600" dirty="0">
                <a:solidFill>
                  <a:schemeClr val="tx1">
                    <a:lumMod val="85000"/>
                    <a:lumOff val="15000"/>
                  </a:schemeClr>
                </a:solidFill>
                <a:latin typeface="微软雅黑"/>
                <a:ea typeface="微软雅黑"/>
                <a:cs typeface="微软雅黑"/>
              </a:rPr>
              <a:t>支票的购置实际是对新购置的支票进行登记，在支票管理</a:t>
            </a:r>
            <a:r>
              <a:rPr lang="zh-CN" altLang="en-US" sz="2600" dirty="0" smtClean="0">
                <a:solidFill>
                  <a:schemeClr val="tx1">
                    <a:lumMod val="85000"/>
                    <a:lumOff val="15000"/>
                  </a:schemeClr>
                </a:solidFill>
                <a:latin typeface="微软雅黑"/>
                <a:ea typeface="微软雅黑"/>
                <a:cs typeface="微软雅黑"/>
              </a:rPr>
              <a:t>窗口</a:t>
            </a:r>
            <a:r>
              <a:rPr lang="zh-CN" altLang="en-US" sz="2600" dirty="0">
                <a:solidFill>
                  <a:schemeClr val="tx1">
                    <a:lumMod val="85000"/>
                    <a:lumOff val="15000"/>
                  </a:schemeClr>
                </a:solidFill>
                <a:latin typeface="微软雅黑"/>
                <a:ea typeface="微软雅黑"/>
                <a:cs typeface="微软雅黑"/>
              </a:rPr>
              <a:t>可以购置、领用支票</a:t>
            </a:r>
          </a:p>
          <a:p>
            <a:pPr marL="342900" indent="-342900" defTabSz="457200">
              <a:spcBef>
                <a:spcPct val="20000"/>
              </a:spcBef>
              <a:buClr>
                <a:schemeClr val="tx1"/>
              </a:buClr>
              <a:buSzPct val="100000"/>
              <a:buBlip>
                <a:blip r:embed="rId2"/>
              </a:buBlip>
            </a:pPr>
            <a:r>
              <a:rPr lang="zh-CN" altLang="en-US" sz="2600" dirty="0">
                <a:solidFill>
                  <a:schemeClr val="tx1">
                    <a:lumMod val="85000"/>
                    <a:lumOff val="15000"/>
                  </a:schemeClr>
                </a:solidFill>
                <a:latin typeface="微软雅黑"/>
                <a:ea typeface="微软雅黑"/>
                <a:cs typeface="微软雅黑"/>
              </a:rPr>
              <a:t>购置支票</a:t>
            </a:r>
            <a:r>
              <a:rPr lang="zh-CN" altLang="en-US" sz="2600" dirty="0" smtClean="0">
                <a:solidFill>
                  <a:schemeClr val="tx1">
                    <a:lumMod val="85000"/>
                    <a:lumOff val="15000"/>
                  </a:schemeClr>
                </a:solidFill>
                <a:latin typeface="微软雅黑"/>
                <a:ea typeface="微软雅黑"/>
                <a:cs typeface="微软雅黑"/>
              </a:rPr>
              <a:t>时，支票</a:t>
            </a:r>
            <a:r>
              <a:rPr lang="zh-CN" altLang="en-US" sz="2600" dirty="0">
                <a:solidFill>
                  <a:schemeClr val="tx1">
                    <a:lumMod val="85000"/>
                    <a:lumOff val="15000"/>
                  </a:schemeClr>
                </a:solidFill>
                <a:latin typeface="微软雅黑"/>
                <a:ea typeface="微软雅黑"/>
                <a:cs typeface="微软雅黑"/>
              </a:rPr>
              <a:t>号码规则不是必录项，但是如果要录入</a:t>
            </a:r>
            <a:r>
              <a:rPr lang="zh-CN" altLang="en-US" sz="2600" dirty="0" smtClean="0">
                <a:solidFill>
                  <a:schemeClr val="tx1">
                    <a:lumMod val="85000"/>
                    <a:lumOff val="15000"/>
                  </a:schemeClr>
                </a:solidFill>
                <a:latin typeface="微软雅黑"/>
                <a:ea typeface="微软雅黑"/>
                <a:cs typeface="微软雅黑"/>
              </a:rPr>
              <a:t>支票号码</a:t>
            </a:r>
            <a:r>
              <a:rPr lang="zh-CN" altLang="en-US" sz="2600" dirty="0">
                <a:solidFill>
                  <a:schemeClr val="tx1">
                    <a:lumMod val="85000"/>
                    <a:lumOff val="15000"/>
                  </a:schemeClr>
                </a:solidFill>
                <a:latin typeface="微软雅黑"/>
                <a:ea typeface="微软雅黑"/>
                <a:cs typeface="微软雅黑"/>
              </a:rPr>
              <a:t>规则，则该规则的录入必须按照支票购置新增界面的提示来设定支票规则</a:t>
            </a:r>
          </a:p>
          <a:p>
            <a:pPr marL="342900" indent="-342900" defTabSz="457200">
              <a:spcBef>
                <a:spcPct val="20000"/>
              </a:spcBef>
              <a:buClr>
                <a:schemeClr val="tx1"/>
              </a:buClr>
              <a:buSzPct val="100000"/>
              <a:buBlip>
                <a:blip r:embed="rId2"/>
              </a:buBlip>
            </a:pPr>
            <a:r>
              <a:rPr lang="zh-CN" altLang="en-US" sz="2600" dirty="0" smtClean="0">
                <a:solidFill>
                  <a:schemeClr val="tx1">
                    <a:lumMod val="85000"/>
                    <a:lumOff val="15000"/>
                  </a:schemeClr>
                </a:solidFill>
                <a:latin typeface="微软雅黑"/>
                <a:ea typeface="微软雅黑"/>
                <a:cs typeface="微软雅黑"/>
              </a:rPr>
              <a:t>只有未报销的</a:t>
            </a:r>
            <a:r>
              <a:rPr lang="zh-CN" altLang="en-US" sz="2600" dirty="0">
                <a:solidFill>
                  <a:schemeClr val="tx1">
                    <a:lumMod val="85000"/>
                    <a:lumOff val="15000"/>
                  </a:schemeClr>
                </a:solidFill>
                <a:latin typeface="微软雅黑"/>
                <a:ea typeface="微软雅黑"/>
                <a:cs typeface="微软雅黑"/>
              </a:rPr>
              <a:t>支票才能进行修改或删除操作</a:t>
            </a:r>
          </a:p>
        </p:txBody>
      </p:sp>
      <p:grpSp>
        <p:nvGrpSpPr>
          <p:cNvPr id="2" name="组合 5"/>
          <p:cNvGrpSpPr>
            <a:grpSpLocks/>
          </p:cNvGrpSpPr>
          <p:nvPr/>
        </p:nvGrpSpPr>
        <p:grpSpPr bwMode="auto">
          <a:xfrm>
            <a:off x="1043608" y="1844824"/>
            <a:ext cx="6994525" cy="4286250"/>
            <a:chOff x="1285852" y="1428736"/>
            <a:chExt cx="6923819" cy="4643470"/>
          </a:xfrm>
        </p:grpSpPr>
        <p:pic>
          <p:nvPicPr>
            <p:cNvPr id="29702" name="Picture 3"/>
            <p:cNvPicPr>
              <a:picLocks noChangeAspect="1" noChangeArrowheads="1"/>
            </p:cNvPicPr>
            <p:nvPr/>
          </p:nvPicPr>
          <p:blipFill>
            <a:blip r:embed="rId3" cstate="print"/>
            <a:srcRect t="11719" r="13574" b="14063"/>
            <a:stretch>
              <a:fillRect/>
            </a:stretch>
          </p:blipFill>
          <p:spPr bwMode="auto">
            <a:xfrm>
              <a:off x="1285852" y="1428736"/>
              <a:ext cx="6923819" cy="4643470"/>
            </a:xfrm>
            <a:prstGeom prst="rect">
              <a:avLst/>
            </a:prstGeom>
            <a:noFill/>
            <a:ln w="9525">
              <a:noFill/>
              <a:miter lim="800000"/>
              <a:headEnd/>
              <a:tailEnd/>
            </a:ln>
          </p:spPr>
        </p:pic>
        <p:sp>
          <p:nvSpPr>
            <p:cNvPr id="8" name="圆角矩形 7"/>
            <p:cNvSpPr/>
            <p:nvPr/>
          </p:nvSpPr>
          <p:spPr bwMode="auto">
            <a:xfrm>
              <a:off x="3500028" y="1428736"/>
              <a:ext cx="215289" cy="357719"/>
            </a:xfrm>
            <a:prstGeom prst="round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9" name="圆角矩形 8"/>
            <p:cNvSpPr/>
            <p:nvPr/>
          </p:nvSpPr>
          <p:spPr bwMode="auto">
            <a:xfrm>
              <a:off x="3071022" y="2214686"/>
              <a:ext cx="358291" cy="357719"/>
            </a:xfrm>
            <a:prstGeom prst="round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grpSp>
      <p:pic>
        <p:nvPicPr>
          <p:cNvPr id="247815" name="Picture 7" descr="0032"/>
          <p:cNvPicPr>
            <a:picLocks noChangeAspect="1" noChangeArrowheads="1"/>
          </p:cNvPicPr>
          <p:nvPr/>
        </p:nvPicPr>
        <p:blipFill>
          <a:blip r:embed="rId4" cstate="print"/>
          <a:srcRect/>
          <a:stretch>
            <a:fillRect/>
          </a:stretch>
        </p:blipFill>
        <p:spPr bwMode="auto">
          <a:xfrm>
            <a:off x="2555776" y="2204864"/>
            <a:ext cx="4762500" cy="4343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7815"/>
                                        </p:tgtEl>
                                        <p:attrNameLst>
                                          <p:attrName>style.visibility</p:attrName>
                                        </p:attrNameLst>
                                      </p:cBhvr>
                                      <p:to>
                                        <p:strVal val="visible"/>
                                      </p:to>
                                    </p:set>
                                    <p:anim calcmode="lin" valueType="num">
                                      <p:cBhvr additive="base">
                                        <p:cTn id="13" dur="500" fill="hold"/>
                                        <p:tgtEl>
                                          <p:spTgt spid="247815"/>
                                        </p:tgtEl>
                                        <p:attrNameLst>
                                          <p:attrName>ppt_x</p:attrName>
                                        </p:attrNameLst>
                                      </p:cBhvr>
                                      <p:tavLst>
                                        <p:tav tm="0">
                                          <p:val>
                                            <p:strVal val="#ppt_x"/>
                                          </p:val>
                                        </p:tav>
                                        <p:tav tm="100000">
                                          <p:val>
                                            <p:strVal val="#ppt_x"/>
                                          </p:val>
                                        </p:tav>
                                      </p:tavLst>
                                    </p:anim>
                                    <p:anim calcmode="lin" valueType="num">
                                      <p:cBhvr additive="base">
                                        <p:cTn id="14" dur="500" fill="hold"/>
                                        <p:tgtEl>
                                          <p:spTgt spid="2478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1520" y="116632"/>
            <a:ext cx="7228656" cy="693460"/>
          </a:xfrm>
        </p:spPr>
        <p:txBody>
          <a:bodyPr rtlCol="0" anchor="t">
            <a:normAutofit/>
          </a:bodyPr>
          <a:lstStyle/>
          <a:p>
            <a:pPr>
              <a:lnSpc>
                <a:spcPct val="90000"/>
              </a:lnSpc>
              <a:defRPr/>
            </a:pPr>
            <a:r>
              <a:rPr lang="zh-CN" altLang="en-US" sz="3000" dirty="0" smtClean="0">
                <a:latin typeface="微软雅黑" pitchFamily="34" charset="-122"/>
                <a:ea typeface="微软雅黑" pitchFamily="34" charset="-122"/>
              </a:rPr>
              <a:t>出纳管理</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支票领用</a:t>
            </a:r>
          </a:p>
        </p:txBody>
      </p:sp>
      <p:sp>
        <p:nvSpPr>
          <p:cNvPr id="30723" name="Rectangle 3"/>
          <p:cNvSpPr>
            <a:spLocks noChangeArrowheads="1"/>
          </p:cNvSpPr>
          <p:nvPr/>
        </p:nvSpPr>
        <p:spPr bwMode="auto">
          <a:xfrm>
            <a:off x="251520" y="1196752"/>
            <a:ext cx="8497515" cy="1292662"/>
          </a:xfrm>
          <a:prstGeom prst="rect">
            <a:avLst/>
          </a:prstGeom>
          <a:noFill/>
          <a:ln w="9525">
            <a:noFill/>
            <a:miter lim="800000"/>
            <a:headEnd/>
            <a:tailEnd/>
          </a:ln>
        </p:spPr>
        <p:txBody>
          <a:bodyPr wrap="square">
            <a:spAutoFit/>
          </a:bodyPr>
          <a:lstStyle/>
          <a:p>
            <a:pPr marL="342900" indent="-342900" defTabSz="457200">
              <a:spcBef>
                <a:spcPct val="20000"/>
              </a:spcBef>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录入要领用的支票信息，领用部门、领用人、领用用途和</a:t>
            </a:r>
            <a:r>
              <a:rPr lang="zh-CN" altLang="en-US" sz="2600" dirty="0" smtClean="0">
                <a:solidFill>
                  <a:schemeClr val="tx1">
                    <a:lumMod val="85000"/>
                    <a:lumOff val="15000"/>
                  </a:schemeClr>
                </a:solidFill>
                <a:latin typeface="微软雅黑"/>
                <a:ea typeface="微软雅黑"/>
                <a:cs typeface="微软雅黑"/>
              </a:rPr>
              <a:t>对方单位，均</a:t>
            </a:r>
            <a:r>
              <a:rPr lang="zh-CN" altLang="en-US" sz="2600" dirty="0">
                <a:solidFill>
                  <a:schemeClr val="tx1">
                    <a:lumMod val="85000"/>
                    <a:lumOff val="15000"/>
                  </a:schemeClr>
                </a:solidFill>
                <a:latin typeface="微软雅黑"/>
                <a:ea typeface="微软雅黑"/>
                <a:cs typeface="微软雅黑"/>
              </a:rPr>
              <a:t>可以通过</a:t>
            </a:r>
            <a:r>
              <a:rPr lang="en-US" altLang="zh-CN" sz="2600" dirty="0">
                <a:solidFill>
                  <a:schemeClr val="tx1">
                    <a:lumMod val="85000"/>
                    <a:lumOff val="15000"/>
                  </a:schemeClr>
                </a:solidFill>
                <a:latin typeface="微软雅黑"/>
                <a:ea typeface="微软雅黑"/>
                <a:cs typeface="微软雅黑"/>
              </a:rPr>
              <a:t>F7</a:t>
            </a:r>
            <a:r>
              <a:rPr lang="zh-CN" altLang="en-US" sz="2600" dirty="0">
                <a:solidFill>
                  <a:schemeClr val="tx1">
                    <a:lumMod val="85000"/>
                    <a:lumOff val="15000"/>
                  </a:schemeClr>
                </a:solidFill>
                <a:latin typeface="微软雅黑"/>
                <a:ea typeface="微软雅黑"/>
                <a:cs typeface="微软雅黑"/>
              </a:rPr>
              <a:t>键调用。领用用途、对方单位及领用</a:t>
            </a:r>
            <a:r>
              <a:rPr lang="zh-CN" altLang="en-US" sz="2600" dirty="0" smtClean="0">
                <a:solidFill>
                  <a:schemeClr val="tx1">
                    <a:lumMod val="85000"/>
                    <a:lumOff val="15000"/>
                  </a:schemeClr>
                </a:solidFill>
                <a:latin typeface="微软雅黑"/>
                <a:ea typeface="微软雅黑"/>
                <a:cs typeface="微软雅黑"/>
              </a:rPr>
              <a:t>限额为</a:t>
            </a:r>
            <a:r>
              <a:rPr lang="zh-CN" altLang="en-US" sz="2600" dirty="0">
                <a:solidFill>
                  <a:schemeClr val="tx1">
                    <a:lumMod val="85000"/>
                    <a:lumOff val="15000"/>
                  </a:schemeClr>
                </a:solidFill>
                <a:latin typeface="微软雅黑"/>
                <a:ea typeface="微软雅黑"/>
                <a:cs typeface="微软雅黑"/>
              </a:rPr>
              <a:t>非必录项</a:t>
            </a:r>
          </a:p>
        </p:txBody>
      </p:sp>
      <p:pic>
        <p:nvPicPr>
          <p:cNvPr id="249860" name="Picture 4" descr="0007"/>
          <p:cNvPicPr>
            <a:picLocks noChangeAspect="1" noChangeArrowheads="1"/>
          </p:cNvPicPr>
          <p:nvPr/>
        </p:nvPicPr>
        <p:blipFill>
          <a:blip r:embed="rId3" cstate="print"/>
          <a:srcRect/>
          <a:stretch>
            <a:fillRect/>
          </a:stretch>
        </p:blipFill>
        <p:spPr bwMode="auto">
          <a:xfrm>
            <a:off x="755576" y="1700808"/>
            <a:ext cx="7886680" cy="465825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9860"/>
                                        </p:tgtEl>
                                        <p:attrNameLst>
                                          <p:attrName>style.visibility</p:attrName>
                                        </p:attrNameLst>
                                      </p:cBhvr>
                                      <p:to>
                                        <p:strVal val="visible"/>
                                      </p:to>
                                    </p:set>
                                    <p:anim calcmode="lin" valueType="num">
                                      <p:cBhvr additive="base">
                                        <p:cTn id="7" dur="500" fill="hold"/>
                                        <p:tgtEl>
                                          <p:spTgt spid="249860"/>
                                        </p:tgtEl>
                                        <p:attrNameLst>
                                          <p:attrName>ppt_x</p:attrName>
                                        </p:attrNameLst>
                                      </p:cBhvr>
                                      <p:tavLst>
                                        <p:tav tm="0">
                                          <p:val>
                                            <p:strVal val="#ppt_x"/>
                                          </p:val>
                                        </p:tav>
                                        <p:tav tm="100000">
                                          <p:val>
                                            <p:strVal val="#ppt_x"/>
                                          </p:val>
                                        </p:tav>
                                      </p:tavLst>
                                    </p:anim>
                                    <p:anim calcmode="lin" valueType="num">
                                      <p:cBhvr additive="base">
                                        <p:cTn id="8" dur="500" fill="hold"/>
                                        <p:tgtEl>
                                          <p:spTgt spid="2498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1520" y="116632"/>
            <a:ext cx="7228656" cy="693460"/>
          </a:xfrm>
        </p:spPr>
        <p:txBody>
          <a:bodyPr rtlCol="0" anchor="t">
            <a:normAutofit/>
          </a:bodyPr>
          <a:lstStyle/>
          <a:p>
            <a:pPr>
              <a:lnSpc>
                <a:spcPct val="90000"/>
              </a:lnSpc>
              <a:defRPr/>
            </a:pPr>
            <a:r>
              <a:rPr lang="zh-CN" altLang="en-US" sz="3000" dirty="0" smtClean="0">
                <a:latin typeface="微软雅黑" pitchFamily="34" charset="-122"/>
                <a:ea typeface="微软雅黑" pitchFamily="34" charset="-122"/>
              </a:rPr>
              <a:t>出纳管理</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支票报销</a:t>
            </a:r>
          </a:p>
        </p:txBody>
      </p:sp>
      <p:sp>
        <p:nvSpPr>
          <p:cNvPr id="31747" name="Rectangle 3"/>
          <p:cNvSpPr>
            <a:spLocks noChangeArrowheads="1"/>
          </p:cNvSpPr>
          <p:nvPr/>
        </p:nvSpPr>
        <p:spPr bwMode="auto">
          <a:xfrm>
            <a:off x="357158" y="1000108"/>
            <a:ext cx="8536017" cy="892552"/>
          </a:xfrm>
          <a:prstGeom prst="rect">
            <a:avLst/>
          </a:prstGeom>
          <a:noFill/>
          <a:ln w="9525">
            <a:noFill/>
            <a:miter lim="800000"/>
            <a:headEnd/>
            <a:tailEnd/>
          </a:ln>
        </p:spPr>
        <p:txBody>
          <a:bodyPr wrap="square">
            <a:spAutoFit/>
          </a:bodyPr>
          <a:lstStyle/>
          <a:p>
            <a:pPr marL="342900" indent="-342900" defTabSz="457200">
              <a:spcBef>
                <a:spcPct val="20000"/>
              </a:spcBef>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支票领用并支付后可以录入该支票的</a:t>
            </a:r>
            <a:r>
              <a:rPr lang="zh-CN" altLang="en-US" sz="2600" dirty="0" smtClean="0">
                <a:solidFill>
                  <a:schemeClr val="tx1">
                    <a:lumMod val="85000"/>
                    <a:lumOff val="15000"/>
                  </a:schemeClr>
                </a:solidFill>
                <a:latin typeface="微软雅黑"/>
                <a:ea typeface="微软雅黑"/>
                <a:cs typeface="微软雅黑"/>
              </a:rPr>
              <a:t>用途及金额</a:t>
            </a:r>
            <a:r>
              <a:rPr lang="zh-CN" altLang="en-US" sz="2600" dirty="0">
                <a:solidFill>
                  <a:schemeClr val="tx1">
                    <a:lumMod val="85000"/>
                    <a:lumOff val="15000"/>
                  </a:schemeClr>
                </a:solidFill>
                <a:latin typeface="微软雅黑"/>
                <a:ea typeface="微软雅黑"/>
                <a:cs typeface="微软雅黑"/>
              </a:rPr>
              <a:t>进行报销</a:t>
            </a:r>
          </a:p>
        </p:txBody>
      </p:sp>
      <p:pic>
        <p:nvPicPr>
          <p:cNvPr id="250884" name="Picture 4" descr="0008"/>
          <p:cNvPicPr>
            <a:picLocks noChangeAspect="1" noChangeArrowheads="1"/>
          </p:cNvPicPr>
          <p:nvPr/>
        </p:nvPicPr>
        <p:blipFill>
          <a:blip r:embed="rId3" cstate="print"/>
          <a:srcRect/>
          <a:stretch>
            <a:fillRect/>
          </a:stretch>
        </p:blipFill>
        <p:spPr bwMode="auto">
          <a:xfrm>
            <a:off x="285720" y="785794"/>
            <a:ext cx="8572500" cy="55213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0884"/>
                                        </p:tgtEl>
                                        <p:attrNameLst>
                                          <p:attrName>style.visibility</p:attrName>
                                        </p:attrNameLst>
                                      </p:cBhvr>
                                      <p:to>
                                        <p:strVal val="visible"/>
                                      </p:to>
                                    </p:set>
                                    <p:anim calcmode="lin" valueType="num">
                                      <p:cBhvr additive="base">
                                        <p:cTn id="7" dur="500" fill="hold"/>
                                        <p:tgtEl>
                                          <p:spTgt spid="250884"/>
                                        </p:tgtEl>
                                        <p:attrNameLst>
                                          <p:attrName>ppt_x</p:attrName>
                                        </p:attrNameLst>
                                      </p:cBhvr>
                                      <p:tavLst>
                                        <p:tav tm="0">
                                          <p:val>
                                            <p:strVal val="#ppt_x"/>
                                          </p:val>
                                        </p:tav>
                                        <p:tav tm="100000">
                                          <p:val>
                                            <p:strVal val="#ppt_x"/>
                                          </p:val>
                                        </p:tav>
                                      </p:tavLst>
                                    </p:anim>
                                    <p:anim calcmode="lin" valueType="num">
                                      <p:cBhvr additive="base">
                                        <p:cTn id="8" dur="500" fill="hold"/>
                                        <p:tgtEl>
                                          <p:spTgt spid="2508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rtlCol="0">
            <a:normAutofit/>
          </a:bodyPr>
          <a:lstStyle/>
          <a:p>
            <a:pPr>
              <a:lnSpc>
                <a:spcPct val="90000"/>
              </a:lnSpc>
              <a:defRPr/>
            </a:pPr>
            <a:r>
              <a:rPr lang="zh-CN" altLang="en-US" sz="3000" dirty="0" smtClean="0">
                <a:latin typeface="微软雅黑" pitchFamily="34" charset="-122"/>
                <a:ea typeface="微软雅黑" pitchFamily="34" charset="-122"/>
              </a:rPr>
              <a:t>出纳管理</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支票查询</a:t>
            </a:r>
          </a:p>
        </p:txBody>
      </p:sp>
      <p:sp>
        <p:nvSpPr>
          <p:cNvPr id="32771" name="Rectangle 3"/>
          <p:cNvSpPr>
            <a:spLocks noChangeArrowheads="1"/>
          </p:cNvSpPr>
          <p:nvPr/>
        </p:nvSpPr>
        <p:spPr bwMode="auto">
          <a:xfrm>
            <a:off x="214282" y="1000108"/>
            <a:ext cx="8786874" cy="892552"/>
          </a:xfrm>
          <a:prstGeom prst="rect">
            <a:avLst/>
          </a:prstGeom>
          <a:noFill/>
          <a:ln w="9525">
            <a:noFill/>
            <a:miter lim="800000"/>
            <a:headEnd/>
            <a:tailEnd/>
          </a:ln>
        </p:spPr>
        <p:txBody>
          <a:bodyPr wrap="square">
            <a:spAutoFit/>
          </a:bodyPr>
          <a:lstStyle/>
          <a:p>
            <a:pPr marL="342900" indent="-342900" defTabSz="457200">
              <a:spcBef>
                <a:spcPct val="20000"/>
              </a:spcBef>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通过打开选项可以设置过滤条件查看支票，可以通过是否核销、使用、报销、作废等条件进行过滤</a:t>
            </a:r>
          </a:p>
        </p:txBody>
      </p:sp>
      <p:pic>
        <p:nvPicPr>
          <p:cNvPr id="234502" name="Picture 6"/>
          <p:cNvPicPr>
            <a:picLocks noChangeAspect="1" noChangeArrowheads="1"/>
          </p:cNvPicPr>
          <p:nvPr/>
        </p:nvPicPr>
        <p:blipFill>
          <a:blip r:embed="rId3" cstate="print"/>
          <a:srcRect t="11719" r="23828" b="22852"/>
          <a:stretch>
            <a:fillRect/>
          </a:stretch>
        </p:blipFill>
        <p:spPr bwMode="auto">
          <a:xfrm>
            <a:off x="142844" y="857232"/>
            <a:ext cx="8786813" cy="55006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4502"/>
                                        </p:tgtEl>
                                        <p:attrNameLst>
                                          <p:attrName>style.visibility</p:attrName>
                                        </p:attrNameLst>
                                      </p:cBhvr>
                                      <p:to>
                                        <p:strVal val="visible"/>
                                      </p:to>
                                    </p:set>
                                    <p:anim calcmode="lin" valueType="num">
                                      <p:cBhvr additive="base">
                                        <p:cTn id="7" dur="500" fill="hold"/>
                                        <p:tgtEl>
                                          <p:spTgt spid="234502"/>
                                        </p:tgtEl>
                                        <p:attrNameLst>
                                          <p:attrName>ppt_x</p:attrName>
                                        </p:attrNameLst>
                                      </p:cBhvr>
                                      <p:tavLst>
                                        <p:tav tm="0">
                                          <p:val>
                                            <p:strVal val="#ppt_x"/>
                                          </p:val>
                                        </p:tav>
                                        <p:tav tm="100000">
                                          <p:val>
                                            <p:strVal val="#ppt_x"/>
                                          </p:val>
                                        </p:tav>
                                      </p:tavLst>
                                    </p:anim>
                                    <p:anim calcmode="lin" valueType="num">
                                      <p:cBhvr additive="base">
                                        <p:cTn id="8" dur="500" fill="hold"/>
                                        <p:tgtEl>
                                          <p:spTgt spid="2345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14282" y="142852"/>
            <a:ext cx="7228656" cy="693460"/>
          </a:xfrm>
        </p:spPr>
        <p:txBody>
          <a:bodyPr rtlCol="0" anchor="t">
            <a:normAutofit/>
          </a:bodyPr>
          <a:lstStyle/>
          <a:p>
            <a:pPr>
              <a:lnSpc>
                <a:spcPct val="90000"/>
              </a:lnSpc>
              <a:defRPr/>
            </a:pPr>
            <a:r>
              <a:rPr lang="zh-CN" altLang="en-US" sz="3000" dirty="0" smtClean="0">
                <a:latin typeface="微软雅黑" pitchFamily="34" charset="-122"/>
                <a:ea typeface="微软雅黑" pitchFamily="34" charset="-122"/>
              </a:rPr>
              <a:t>出纳管理</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账表查询</a:t>
            </a:r>
          </a:p>
        </p:txBody>
      </p:sp>
      <p:sp>
        <p:nvSpPr>
          <p:cNvPr id="33795" name="Rectangle 4"/>
          <p:cNvSpPr>
            <a:spLocks noChangeArrowheads="1"/>
          </p:cNvSpPr>
          <p:nvPr/>
        </p:nvSpPr>
        <p:spPr bwMode="auto">
          <a:xfrm>
            <a:off x="142844" y="928670"/>
            <a:ext cx="8786812" cy="5262979"/>
          </a:xfrm>
          <a:prstGeom prst="rect">
            <a:avLst/>
          </a:prstGeom>
          <a:noFill/>
          <a:ln w="9525">
            <a:noFill/>
            <a:miter lim="800000"/>
            <a:headEnd/>
            <a:tailEnd/>
          </a:ln>
        </p:spPr>
        <p:txBody>
          <a:bodyPr>
            <a:spAutoFit/>
          </a:bodyPr>
          <a:lstStyle/>
          <a:p>
            <a:pPr marL="342900" lvl="1" indent="-342900" defTabSz="457200">
              <a:lnSpc>
                <a:spcPts val="3000"/>
              </a:lnSpc>
              <a:spcBef>
                <a:spcPct val="20000"/>
              </a:spcBef>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各账表的用途和取数来源</a:t>
            </a:r>
          </a:p>
          <a:p>
            <a:pPr marL="342900" lvl="1" indent="-342900" defTabSz="457200">
              <a:lnSpc>
                <a:spcPts val="3000"/>
              </a:lnSpc>
              <a:spcBef>
                <a:spcPct val="20000"/>
              </a:spcBef>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主要报表</a:t>
            </a:r>
          </a:p>
          <a:p>
            <a:pPr marL="742950" lvl="1" indent="-285750" defTabSz="457200">
              <a:lnSpc>
                <a:spcPct val="80000"/>
              </a:lnSpc>
              <a:spcBef>
                <a:spcPct val="20000"/>
              </a:spcBef>
              <a:buClr>
                <a:schemeClr val="tx1"/>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现金日报表</a:t>
            </a:r>
          </a:p>
          <a:p>
            <a:pPr marL="1143000" lvl="2" indent="-228600" defTabSz="457200" fontAlgn="auto">
              <a:lnSpc>
                <a:spcPct val="80000"/>
              </a:lnSpc>
              <a:spcBef>
                <a:spcPct val="20000"/>
              </a:spcBef>
              <a:spcAft>
                <a:spcPts val="0"/>
              </a:spcAft>
              <a:buClr>
                <a:schemeClr val="tx1"/>
              </a:buClr>
              <a:buSzPct val="80000"/>
              <a:buFont typeface="Wingdings" pitchFamily="2" charset="2"/>
              <a:buChar char="ü"/>
              <a:defRPr/>
            </a:pPr>
            <a:r>
              <a:rPr lang="zh-CN" altLang="en-US" sz="1800" dirty="0" smtClean="0">
                <a:solidFill>
                  <a:schemeClr val="tx1">
                    <a:lumMod val="85000"/>
                    <a:lumOff val="15000"/>
                  </a:schemeClr>
                </a:solidFill>
                <a:latin typeface="微软雅黑"/>
                <a:ea typeface="微软雅黑"/>
                <a:cs typeface="微软雅黑"/>
              </a:rPr>
              <a:t>主要</a:t>
            </a:r>
            <a:r>
              <a:rPr lang="zh-CN" altLang="en-US" sz="1800" dirty="0">
                <a:solidFill>
                  <a:schemeClr val="tx1">
                    <a:lumMod val="85000"/>
                    <a:lumOff val="15000"/>
                  </a:schemeClr>
                </a:solidFill>
                <a:latin typeface="微软雅黑"/>
                <a:ea typeface="微软雅黑"/>
                <a:cs typeface="微软雅黑"/>
              </a:rPr>
              <a:t>反映现金日记账每日的收入支出及余额等内容</a:t>
            </a:r>
          </a:p>
          <a:p>
            <a:pPr marL="990600" lvl="1" indent="-533400">
              <a:lnSpc>
                <a:spcPct val="80000"/>
              </a:lnSpc>
              <a:spcBef>
                <a:spcPct val="20000"/>
              </a:spcBef>
              <a:buClr>
                <a:schemeClr val="tx1"/>
              </a:buClr>
              <a:buSzPct val="80000"/>
              <a:buFont typeface="Wingdings" pitchFamily="2" charset="2"/>
              <a:buNone/>
            </a:pPr>
            <a:endParaRPr lang="zh-CN" altLang="en-US" dirty="0">
              <a:latin typeface="Arial" pitchFamily="34" charset="0"/>
            </a:endParaRPr>
          </a:p>
          <a:p>
            <a:pPr marL="742950" lvl="1" indent="-285750" defTabSz="457200">
              <a:lnSpc>
                <a:spcPct val="80000"/>
              </a:lnSpc>
              <a:spcBef>
                <a:spcPct val="20000"/>
              </a:spcBef>
              <a:buClr>
                <a:schemeClr val="tx1"/>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银行日报表</a:t>
            </a:r>
          </a:p>
          <a:p>
            <a:pPr marL="1143000" lvl="2" indent="-228600" defTabSz="457200" fontAlgn="auto">
              <a:lnSpc>
                <a:spcPct val="80000"/>
              </a:lnSpc>
              <a:spcBef>
                <a:spcPct val="20000"/>
              </a:spcBef>
              <a:spcAft>
                <a:spcPts val="0"/>
              </a:spcAft>
              <a:buClr>
                <a:schemeClr val="tx1"/>
              </a:buClr>
              <a:buSzPct val="80000"/>
              <a:buFont typeface="Wingdings" pitchFamily="2" charset="2"/>
              <a:buChar char="ü"/>
              <a:defRPr/>
            </a:pPr>
            <a:r>
              <a:rPr lang="zh-CN" altLang="en-US" sz="1800" dirty="0" smtClean="0">
                <a:solidFill>
                  <a:schemeClr val="tx1">
                    <a:lumMod val="85000"/>
                    <a:lumOff val="15000"/>
                  </a:schemeClr>
                </a:solidFill>
                <a:latin typeface="微软雅黑"/>
                <a:ea typeface="微软雅黑"/>
                <a:cs typeface="微软雅黑"/>
              </a:rPr>
              <a:t>主要</a:t>
            </a:r>
            <a:r>
              <a:rPr lang="zh-CN" altLang="en-US" sz="1800" dirty="0">
                <a:solidFill>
                  <a:schemeClr val="tx1">
                    <a:lumMod val="85000"/>
                    <a:lumOff val="15000"/>
                  </a:schemeClr>
                </a:solidFill>
                <a:latin typeface="微软雅黑"/>
                <a:ea typeface="微软雅黑"/>
                <a:cs typeface="微软雅黑"/>
              </a:rPr>
              <a:t>反映银行日记账每日的收入支出及余额等内容</a:t>
            </a:r>
          </a:p>
          <a:p>
            <a:pPr marL="990600" lvl="1" indent="-533400">
              <a:lnSpc>
                <a:spcPct val="80000"/>
              </a:lnSpc>
              <a:spcBef>
                <a:spcPct val="20000"/>
              </a:spcBef>
              <a:buClr>
                <a:schemeClr val="tx1"/>
              </a:buClr>
              <a:buSzPct val="80000"/>
              <a:buFont typeface="Wingdings" pitchFamily="2" charset="2"/>
              <a:buNone/>
            </a:pPr>
            <a:endParaRPr lang="zh-CN" altLang="en-US" dirty="0">
              <a:latin typeface="Arial" pitchFamily="34" charset="0"/>
            </a:endParaRPr>
          </a:p>
          <a:p>
            <a:pPr marL="742950" lvl="1" indent="-285750" defTabSz="457200">
              <a:lnSpc>
                <a:spcPct val="80000"/>
              </a:lnSpc>
              <a:spcBef>
                <a:spcPct val="20000"/>
              </a:spcBef>
              <a:buClr>
                <a:schemeClr val="tx1"/>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余额调节表</a:t>
            </a:r>
          </a:p>
          <a:p>
            <a:pPr marL="1143000" lvl="2" indent="-228600" defTabSz="457200" fontAlgn="auto">
              <a:lnSpc>
                <a:spcPct val="80000"/>
              </a:lnSpc>
              <a:spcBef>
                <a:spcPct val="20000"/>
              </a:spcBef>
              <a:spcAft>
                <a:spcPts val="0"/>
              </a:spcAft>
              <a:buClr>
                <a:schemeClr val="tx1"/>
              </a:buClr>
              <a:buSzPct val="80000"/>
              <a:buFont typeface="Wingdings" pitchFamily="2" charset="2"/>
              <a:buChar char="ü"/>
              <a:defRPr/>
            </a:pPr>
            <a:r>
              <a:rPr lang="zh-CN" altLang="en-US" sz="1800" dirty="0" smtClean="0">
                <a:solidFill>
                  <a:schemeClr val="tx1">
                    <a:lumMod val="85000"/>
                    <a:lumOff val="15000"/>
                  </a:schemeClr>
                </a:solidFill>
                <a:latin typeface="微软雅黑"/>
                <a:ea typeface="微软雅黑"/>
                <a:cs typeface="微软雅黑"/>
              </a:rPr>
              <a:t>是</a:t>
            </a:r>
            <a:r>
              <a:rPr lang="zh-CN" altLang="en-US" sz="1800" dirty="0">
                <a:solidFill>
                  <a:schemeClr val="tx1">
                    <a:lumMod val="85000"/>
                    <a:lumOff val="15000"/>
                  </a:schemeClr>
                </a:solidFill>
                <a:latin typeface="微软雅黑"/>
                <a:ea typeface="微软雅黑"/>
                <a:cs typeface="微软雅黑"/>
              </a:rPr>
              <a:t>体现企业日记账和银行对账单对账平衡后企业未达和银行未达情况的报表</a:t>
            </a:r>
          </a:p>
          <a:p>
            <a:pPr marL="990600" lvl="1" indent="-533400">
              <a:lnSpc>
                <a:spcPct val="80000"/>
              </a:lnSpc>
              <a:spcBef>
                <a:spcPct val="20000"/>
              </a:spcBef>
              <a:buClr>
                <a:schemeClr val="tx1"/>
              </a:buClr>
              <a:buSzPct val="80000"/>
              <a:buFont typeface="Wingdings" pitchFamily="2" charset="2"/>
              <a:buNone/>
            </a:pPr>
            <a:endParaRPr lang="zh-CN" altLang="en-US" dirty="0">
              <a:latin typeface="Arial" pitchFamily="34" charset="0"/>
            </a:endParaRPr>
          </a:p>
          <a:p>
            <a:pPr marL="742950" lvl="1" indent="-285750" defTabSz="457200">
              <a:lnSpc>
                <a:spcPct val="80000"/>
              </a:lnSpc>
              <a:spcBef>
                <a:spcPct val="20000"/>
              </a:spcBef>
              <a:buClr>
                <a:schemeClr val="tx1"/>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长期未达账</a:t>
            </a:r>
          </a:p>
          <a:p>
            <a:pPr marL="1143000" lvl="2" indent="-228600" defTabSz="457200" fontAlgn="auto">
              <a:lnSpc>
                <a:spcPct val="80000"/>
              </a:lnSpc>
              <a:spcBef>
                <a:spcPct val="20000"/>
              </a:spcBef>
              <a:spcAft>
                <a:spcPts val="0"/>
              </a:spcAft>
              <a:buClr>
                <a:schemeClr val="tx1"/>
              </a:buClr>
              <a:buSzPct val="80000"/>
              <a:buFont typeface="Wingdings" pitchFamily="2" charset="2"/>
              <a:buChar char="ü"/>
              <a:defRPr/>
            </a:pPr>
            <a:r>
              <a:rPr lang="zh-CN" altLang="en-US" sz="1800" dirty="0" smtClean="0">
                <a:solidFill>
                  <a:schemeClr val="tx1">
                    <a:lumMod val="85000"/>
                    <a:lumOff val="15000"/>
                  </a:schemeClr>
                </a:solidFill>
                <a:latin typeface="微软雅黑"/>
                <a:ea typeface="微软雅黑"/>
                <a:cs typeface="微软雅黑"/>
              </a:rPr>
              <a:t>反映</a:t>
            </a:r>
            <a:r>
              <a:rPr lang="zh-CN" altLang="en-US" sz="1800" dirty="0">
                <a:solidFill>
                  <a:schemeClr val="tx1">
                    <a:lumMod val="85000"/>
                    <a:lumOff val="15000"/>
                  </a:schemeClr>
                </a:solidFill>
                <a:latin typeface="微软雅黑"/>
                <a:ea typeface="微软雅黑"/>
                <a:cs typeface="微软雅黑"/>
              </a:rPr>
              <a:t>企业上一月份没有收到的企业未达和银行未达业务，是银行对账没有勾对掉的部分</a:t>
            </a:r>
          </a:p>
          <a:p>
            <a:pPr marL="990600" lvl="1" indent="-533400">
              <a:lnSpc>
                <a:spcPct val="80000"/>
              </a:lnSpc>
              <a:spcBef>
                <a:spcPct val="20000"/>
              </a:spcBef>
              <a:buClr>
                <a:schemeClr val="tx1"/>
              </a:buClr>
              <a:buSzPct val="80000"/>
              <a:buFont typeface="Wingdings" pitchFamily="2" charset="2"/>
              <a:buNone/>
            </a:pPr>
            <a:endParaRPr lang="zh-CN" altLang="en-US" dirty="0">
              <a:latin typeface="Arial" pitchFamily="34" charset="0"/>
            </a:endParaRPr>
          </a:p>
          <a:p>
            <a:pPr marL="742950" lvl="1" indent="-285750" defTabSz="457200">
              <a:lnSpc>
                <a:spcPct val="80000"/>
              </a:lnSpc>
              <a:spcBef>
                <a:spcPct val="20000"/>
              </a:spcBef>
              <a:buClr>
                <a:schemeClr val="tx1"/>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资金头寸表</a:t>
            </a:r>
          </a:p>
          <a:p>
            <a:pPr marL="1143000" lvl="2" indent="-228600" defTabSz="457200" fontAlgn="auto">
              <a:lnSpc>
                <a:spcPct val="80000"/>
              </a:lnSpc>
              <a:spcBef>
                <a:spcPct val="20000"/>
              </a:spcBef>
              <a:spcAft>
                <a:spcPts val="0"/>
              </a:spcAft>
              <a:buClr>
                <a:schemeClr val="tx1"/>
              </a:buClr>
              <a:buSzPct val="80000"/>
              <a:buFont typeface="Wingdings" pitchFamily="2" charset="2"/>
              <a:buChar char="ü"/>
              <a:defRPr/>
            </a:pPr>
            <a:r>
              <a:rPr lang="zh-CN" altLang="en-US" sz="1800" dirty="0" smtClean="0">
                <a:solidFill>
                  <a:schemeClr val="tx1">
                    <a:lumMod val="85000"/>
                    <a:lumOff val="15000"/>
                  </a:schemeClr>
                </a:solidFill>
                <a:latin typeface="微软雅黑"/>
                <a:ea typeface="微软雅黑"/>
                <a:cs typeface="微软雅黑"/>
              </a:rPr>
              <a:t>用于</a:t>
            </a:r>
            <a:r>
              <a:rPr lang="zh-CN" altLang="en-US" sz="1800" dirty="0">
                <a:solidFill>
                  <a:schemeClr val="tx1">
                    <a:lumMod val="85000"/>
                    <a:lumOff val="15000"/>
                  </a:schemeClr>
                </a:solidFill>
                <a:latin typeface="微软雅黑"/>
                <a:ea typeface="微软雅黑"/>
                <a:cs typeface="微软雅黑"/>
              </a:rPr>
              <a:t>查一定期间的所有资金（现金和银行存款）收、发及余额等情况</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lstStyle/>
          <a:p>
            <a:pPr marL="342900" lvl="1" indent="-342900">
              <a:lnSpc>
                <a:spcPts val="3000"/>
              </a:lnSpc>
              <a:buClr>
                <a:schemeClr val="tx1"/>
              </a:buClr>
              <a:buSzPct val="100000"/>
              <a:buBlip>
                <a:blip r:embed="rId3"/>
              </a:buBlip>
              <a:defRPr/>
            </a:pPr>
            <a:r>
              <a:rPr lang="zh-CN" altLang="en-US" sz="2600" dirty="0" smtClean="0"/>
              <a:t>期末结账</a:t>
            </a:r>
          </a:p>
          <a:p>
            <a:pPr lvl="1">
              <a:lnSpc>
                <a:spcPct val="80000"/>
              </a:lnSpc>
              <a:buClr>
                <a:schemeClr val="tx1"/>
              </a:buClr>
              <a:buSzPct val="80000"/>
            </a:pPr>
            <a:r>
              <a:rPr lang="zh-CN" altLang="en-US" sz="2000" dirty="0" smtClean="0"/>
              <a:t>系统提供了反结账功能</a:t>
            </a:r>
          </a:p>
          <a:p>
            <a:pPr lvl="1">
              <a:lnSpc>
                <a:spcPct val="80000"/>
              </a:lnSpc>
              <a:buClr>
                <a:schemeClr val="tx1"/>
              </a:buClr>
              <a:buSzPct val="80000"/>
            </a:pPr>
            <a:r>
              <a:rPr lang="zh-CN" altLang="en-US" sz="2000" dirty="0" smtClean="0"/>
              <a:t>结转未达账：指把本期（包括以前期间转为本期）未勾对的银行存款日记账和未勾对的银行对账单结转到下一期。  </a:t>
            </a:r>
          </a:p>
        </p:txBody>
      </p:sp>
      <p:sp>
        <p:nvSpPr>
          <p:cNvPr id="32770" name="Rectangle 2"/>
          <p:cNvSpPr>
            <a:spLocks noGrp="1" noChangeArrowheads="1"/>
          </p:cNvSpPr>
          <p:nvPr>
            <p:ph type="title"/>
          </p:nvPr>
        </p:nvSpPr>
        <p:spPr>
          <a:xfrm>
            <a:off x="214282" y="142852"/>
            <a:ext cx="7228656" cy="693460"/>
          </a:xfrm>
        </p:spPr>
        <p:txBody>
          <a:bodyPr rtlCol="0" anchor="t">
            <a:normAutofit/>
          </a:bodyPr>
          <a:lstStyle/>
          <a:p>
            <a:pPr>
              <a:lnSpc>
                <a:spcPct val="90000"/>
              </a:lnSpc>
              <a:defRPr/>
            </a:pPr>
            <a:r>
              <a:rPr lang="zh-CN" altLang="en-US" sz="3000" dirty="0" smtClean="0">
                <a:latin typeface="微软雅黑" pitchFamily="34" charset="-122"/>
                <a:ea typeface="微软雅黑" pitchFamily="34" charset="-122"/>
              </a:rPr>
              <a:t>出纳管理</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期末结账</a:t>
            </a:r>
          </a:p>
        </p:txBody>
      </p:sp>
      <p:pic>
        <p:nvPicPr>
          <p:cNvPr id="304132" name="Picture 4"/>
          <p:cNvPicPr>
            <a:picLocks noChangeAspect="1" noChangeArrowheads="1"/>
          </p:cNvPicPr>
          <p:nvPr/>
        </p:nvPicPr>
        <p:blipFill>
          <a:blip r:embed="rId4" cstate="print"/>
          <a:srcRect/>
          <a:stretch>
            <a:fillRect/>
          </a:stretch>
        </p:blipFill>
        <p:spPr bwMode="auto">
          <a:xfrm>
            <a:off x="1428728" y="1214422"/>
            <a:ext cx="6126163" cy="5357813"/>
          </a:xfrm>
          <a:prstGeom prst="rect">
            <a:avLst/>
          </a:prstGeom>
          <a:noFill/>
          <a:ln w="2857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4132"/>
                                        </p:tgtEl>
                                        <p:attrNameLst>
                                          <p:attrName>style.visibility</p:attrName>
                                        </p:attrNameLst>
                                      </p:cBhvr>
                                      <p:to>
                                        <p:strVal val="visible"/>
                                      </p:to>
                                    </p:set>
                                    <p:animEffect transition="in" filter="blinds(horizontal)">
                                      <p:cBhvr>
                                        <p:cTn id="7" dur="500"/>
                                        <p:tgtEl>
                                          <p:spTgt spid="304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142844" y="142852"/>
            <a:ext cx="7228656" cy="693460"/>
          </a:xfrm>
        </p:spPr>
        <p:txBody>
          <a:bodyPr rtlCol="0" anchor="t">
            <a:normAutofit/>
          </a:bodyPr>
          <a:lstStyle/>
          <a:p>
            <a:pPr>
              <a:lnSpc>
                <a:spcPct val="90000"/>
              </a:lnSpc>
              <a:defRPr/>
            </a:pPr>
            <a:r>
              <a:rPr lang="zh-CN" altLang="en-US" sz="3000" dirty="0" smtClean="0">
                <a:latin typeface="微软雅黑" pitchFamily="34" charset="-122"/>
                <a:ea typeface="微软雅黑" pitchFamily="34" charset="-122"/>
              </a:rPr>
              <a:t>工资管理</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概述</a:t>
            </a:r>
          </a:p>
        </p:txBody>
      </p:sp>
      <p:sp>
        <p:nvSpPr>
          <p:cNvPr id="35843" name="Rectangle 4"/>
          <p:cNvSpPr>
            <a:spLocks noChangeArrowheads="1"/>
          </p:cNvSpPr>
          <p:nvPr/>
        </p:nvSpPr>
        <p:spPr bwMode="auto">
          <a:xfrm>
            <a:off x="467544" y="1124744"/>
            <a:ext cx="8064896" cy="5100638"/>
          </a:xfrm>
          <a:prstGeom prst="rect">
            <a:avLst/>
          </a:prstGeom>
          <a:noFill/>
          <a:ln w="9525">
            <a:noFill/>
            <a:miter lim="800000"/>
            <a:headEnd/>
            <a:tailEnd/>
          </a:ln>
        </p:spPr>
        <p:txBody>
          <a:bodyPr/>
          <a:lstStyle/>
          <a:p>
            <a:pPr marL="342900" lvl="1" indent="-342900" defTabSz="457200">
              <a:lnSpc>
                <a:spcPts val="3000"/>
              </a:lnSpc>
              <a:spcBef>
                <a:spcPct val="20000"/>
              </a:spcBef>
              <a:buClr>
                <a:schemeClr val="tx1"/>
              </a:buClr>
              <a:buSzPct val="100000"/>
              <a:buBlip>
                <a:blip r:embed="rId2"/>
              </a:buBlip>
              <a:defRPr/>
            </a:pPr>
            <a:r>
              <a:rPr lang="zh-CN" altLang="en-US" sz="2600" dirty="0" smtClean="0">
                <a:solidFill>
                  <a:schemeClr val="tx1">
                    <a:lumMod val="85000"/>
                    <a:lumOff val="15000"/>
                  </a:schemeClr>
                </a:solidFill>
                <a:latin typeface="微软雅黑"/>
                <a:ea typeface="微软雅黑"/>
                <a:cs typeface="微软雅黑"/>
              </a:rPr>
              <a:t>工资系统概述</a:t>
            </a:r>
            <a:endParaRPr lang="en-US" altLang="zh-CN" sz="2600" dirty="0" smtClean="0">
              <a:solidFill>
                <a:schemeClr val="tx1">
                  <a:lumMod val="85000"/>
                  <a:lumOff val="15000"/>
                </a:schemeClr>
              </a:solidFill>
              <a:latin typeface="微软雅黑"/>
              <a:ea typeface="微软雅黑"/>
              <a:cs typeface="微软雅黑"/>
            </a:endParaRPr>
          </a:p>
          <a:p>
            <a:pPr marL="742950" lvl="1" indent="-285750" defTabSz="457200">
              <a:lnSpc>
                <a:spcPct val="120000"/>
              </a:lnSpc>
              <a:spcBef>
                <a:spcPct val="20000"/>
              </a:spcBef>
              <a:buClr>
                <a:schemeClr val="tx1"/>
              </a:buClr>
              <a:buSzPct val="80000"/>
              <a:buFont typeface="Wingdings" pitchFamily="2" charset="2"/>
              <a:buChar char="Ø"/>
              <a:defRPr/>
            </a:pPr>
            <a:r>
              <a:rPr lang="zh-CN" altLang="en-US" sz="2000" dirty="0" smtClean="0">
                <a:solidFill>
                  <a:schemeClr val="tx1">
                    <a:lumMod val="85000"/>
                    <a:lumOff val="15000"/>
                  </a:schemeClr>
                </a:solidFill>
                <a:latin typeface="微软雅黑"/>
                <a:ea typeface="微软雅黑"/>
                <a:cs typeface="微软雅黑"/>
              </a:rPr>
              <a:t>工资管理系统采用多类别管理，可进行多工资库的</a:t>
            </a:r>
            <a:r>
              <a:rPr lang="zh-CN" altLang="en-US" sz="2000" dirty="0">
                <a:solidFill>
                  <a:schemeClr val="tx1">
                    <a:lumMod val="85000"/>
                    <a:lumOff val="15000"/>
                  </a:schemeClr>
                </a:solidFill>
                <a:latin typeface="微软雅黑"/>
                <a:ea typeface="微软雅黑"/>
                <a:cs typeface="微软雅黑"/>
              </a:rPr>
              <a:t>处理，不同的工资类别相互独立，工资项目、公式等信息可共</a:t>
            </a:r>
            <a:r>
              <a:rPr lang="zh-CN" altLang="en-US" sz="2000" dirty="0" smtClean="0">
                <a:solidFill>
                  <a:schemeClr val="tx1">
                    <a:lumMod val="85000"/>
                    <a:lumOff val="15000"/>
                  </a:schemeClr>
                </a:solidFill>
                <a:latin typeface="微软雅黑"/>
                <a:ea typeface="微软雅黑"/>
                <a:cs typeface="微软雅黑"/>
              </a:rPr>
              <a:t>用</a:t>
            </a:r>
            <a:endParaRPr lang="en-US" altLang="zh-CN" sz="2000" dirty="0" smtClean="0">
              <a:solidFill>
                <a:schemeClr val="tx1">
                  <a:lumMod val="85000"/>
                  <a:lumOff val="15000"/>
                </a:schemeClr>
              </a:solidFill>
              <a:latin typeface="微软雅黑"/>
              <a:ea typeface="微软雅黑"/>
              <a:cs typeface="微软雅黑"/>
            </a:endParaRPr>
          </a:p>
          <a:p>
            <a:pPr marL="742950" lvl="1" indent="-285750" defTabSz="457200">
              <a:lnSpc>
                <a:spcPct val="120000"/>
              </a:lnSpc>
              <a:spcBef>
                <a:spcPct val="20000"/>
              </a:spcBef>
              <a:buClr>
                <a:schemeClr val="tx1"/>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多类别的管理可以根据企业员工工资核算方法的不同，进行分类管理</a:t>
            </a:r>
            <a:endParaRPr lang="en-US" altLang="zh-CN" sz="2000" dirty="0">
              <a:solidFill>
                <a:schemeClr val="tx1">
                  <a:lumMod val="85000"/>
                  <a:lumOff val="15000"/>
                </a:schemeClr>
              </a:solidFill>
              <a:latin typeface="微软雅黑"/>
              <a:ea typeface="微软雅黑"/>
              <a:cs typeface="微软雅黑"/>
            </a:endParaRPr>
          </a:p>
          <a:p>
            <a:pPr marL="742950" lvl="1" indent="-285750" defTabSz="457200">
              <a:lnSpc>
                <a:spcPct val="120000"/>
              </a:lnSpc>
              <a:spcBef>
                <a:spcPct val="20000"/>
              </a:spcBef>
              <a:buClr>
                <a:schemeClr val="tx1"/>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工资计算功能可以根据计算公式快速进行工资的计算</a:t>
            </a:r>
            <a:endParaRPr lang="en-US" altLang="zh-CN" sz="2000" dirty="0">
              <a:solidFill>
                <a:schemeClr val="tx1">
                  <a:lumMod val="85000"/>
                  <a:lumOff val="15000"/>
                </a:schemeClr>
              </a:solidFill>
              <a:latin typeface="微软雅黑"/>
              <a:ea typeface="微软雅黑"/>
              <a:cs typeface="微软雅黑"/>
            </a:endParaRPr>
          </a:p>
          <a:p>
            <a:pPr marL="742950" lvl="1" indent="-285750" defTabSz="457200">
              <a:lnSpc>
                <a:spcPct val="120000"/>
              </a:lnSpc>
              <a:spcBef>
                <a:spcPct val="20000"/>
              </a:spcBef>
              <a:buClr>
                <a:schemeClr val="tx1"/>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灵活的费用分配功能，可以计提各种费用和进行费用分配，并能自动生成凭证到总账</a:t>
            </a:r>
          </a:p>
          <a:p>
            <a:pPr marL="742950" lvl="1" indent="-285750" defTabSz="457200">
              <a:lnSpc>
                <a:spcPct val="80000"/>
              </a:lnSpc>
              <a:spcBef>
                <a:spcPct val="20000"/>
              </a:spcBef>
              <a:buClr>
                <a:schemeClr val="tx1"/>
              </a:buClr>
              <a:buSzPct val="80000"/>
              <a:buFont typeface="Wingdings" pitchFamily="2" charset="2"/>
              <a:buChar char="Ø"/>
              <a:defRPr/>
            </a:pPr>
            <a:endParaRPr lang="en-US" altLang="zh-CN" sz="2000" dirty="0" smtClean="0">
              <a:solidFill>
                <a:schemeClr val="tx1">
                  <a:lumMod val="85000"/>
                  <a:lumOff val="15000"/>
                </a:schemeClr>
              </a:solidFill>
              <a:latin typeface="微软雅黑"/>
              <a:ea typeface="微软雅黑"/>
              <a:cs typeface="微软雅黑"/>
            </a:endParaRPr>
          </a:p>
          <a:p>
            <a:pPr marL="0" lvl="1" defTabSz="457200">
              <a:lnSpc>
                <a:spcPts val="3000"/>
              </a:lnSpc>
              <a:spcBef>
                <a:spcPct val="20000"/>
              </a:spcBef>
              <a:buClr>
                <a:schemeClr val="tx1"/>
              </a:buClr>
              <a:buSzPct val="100000"/>
              <a:defRPr/>
            </a:pPr>
            <a:endParaRPr lang="zh-CN" altLang="en-US" sz="2600" dirty="0">
              <a:solidFill>
                <a:schemeClr val="tx1">
                  <a:lumMod val="85000"/>
                  <a:lumOff val="15000"/>
                </a:schemeClr>
              </a:solidFill>
              <a:latin typeface="微软雅黑"/>
              <a:ea typeface="微软雅黑"/>
              <a:cs typeface="微软雅黑"/>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439056" y="1196752"/>
            <a:ext cx="8673616" cy="5136868"/>
          </a:xfrm>
        </p:spPr>
        <p:txBody>
          <a:bodyPr/>
          <a:lstStyle/>
          <a:p>
            <a:pPr marL="342900" lvl="1" indent="-342900">
              <a:lnSpc>
                <a:spcPts val="3000"/>
              </a:lnSpc>
              <a:buClr>
                <a:schemeClr val="tx1"/>
              </a:buClr>
              <a:buSzPct val="100000"/>
              <a:buBlip>
                <a:blip r:embed="rId3"/>
              </a:buBlip>
              <a:defRPr/>
            </a:pPr>
            <a:r>
              <a:rPr lang="zh-CN" altLang="en-US" sz="2600" dirty="0" smtClean="0"/>
              <a:t>基础资料：</a:t>
            </a:r>
          </a:p>
          <a:p>
            <a:pPr lvl="1">
              <a:lnSpc>
                <a:spcPct val="80000"/>
              </a:lnSpc>
              <a:buClr>
                <a:schemeClr val="tx1"/>
              </a:buClr>
              <a:buSzPct val="80000"/>
            </a:pPr>
            <a:r>
              <a:rPr lang="zh-CN" altLang="en-US" sz="2000" dirty="0" smtClean="0"/>
              <a:t>类别管理：开始使用工资系统的第一步</a:t>
            </a:r>
          </a:p>
          <a:p>
            <a:pPr lvl="1">
              <a:lnSpc>
                <a:spcPct val="80000"/>
              </a:lnSpc>
              <a:buClr>
                <a:schemeClr val="tx1"/>
              </a:buClr>
              <a:buSzPct val="80000"/>
            </a:pPr>
            <a:r>
              <a:rPr lang="zh-CN" altLang="en-US" sz="2000" dirty="0" smtClean="0"/>
              <a:t>部门、职员和银行：可以手工录入也可以从总账中引入</a:t>
            </a:r>
          </a:p>
          <a:p>
            <a:pPr lvl="1">
              <a:lnSpc>
                <a:spcPct val="80000"/>
              </a:lnSpc>
              <a:buClr>
                <a:schemeClr val="tx1"/>
              </a:buClr>
              <a:buSzPct val="80000"/>
            </a:pPr>
            <a:r>
              <a:rPr lang="zh-CN" altLang="en-US" sz="2000" dirty="0" smtClean="0"/>
              <a:t>项目设置：可以新增、修改、删除和排序</a:t>
            </a:r>
            <a:endParaRPr lang="en-US" altLang="zh-CN" sz="2000" dirty="0" smtClean="0"/>
          </a:p>
          <a:p>
            <a:pPr lvl="1">
              <a:lnSpc>
                <a:spcPct val="80000"/>
              </a:lnSpc>
              <a:buClr>
                <a:schemeClr val="tx1"/>
              </a:buClr>
              <a:buSzPct val="80000"/>
            </a:pPr>
            <a:r>
              <a:rPr lang="zh-CN" altLang="en-US" sz="2000" dirty="0"/>
              <a:t>工序、工种、产品设置：计时、计件工资的基础</a:t>
            </a:r>
            <a:r>
              <a:rPr lang="zh-CN" altLang="en-US" sz="2000" dirty="0" smtClean="0"/>
              <a:t>资料</a:t>
            </a:r>
          </a:p>
          <a:p>
            <a:pPr lvl="1">
              <a:lnSpc>
                <a:spcPct val="80000"/>
              </a:lnSpc>
              <a:buClr>
                <a:schemeClr val="tx1"/>
              </a:buClr>
              <a:buSzPct val="80000"/>
            </a:pPr>
            <a:r>
              <a:rPr lang="zh-CN" altLang="en-US" sz="2000" dirty="0" smtClean="0"/>
              <a:t>公式设置：可以设置多个方案，系统提供了条件语句和丰富的函数。</a:t>
            </a:r>
            <a:endParaRPr lang="en-US" altLang="zh-CN" sz="2000" dirty="0" smtClean="0"/>
          </a:p>
          <a:p>
            <a:pPr marL="457200" lvl="1" indent="0">
              <a:lnSpc>
                <a:spcPct val="80000"/>
              </a:lnSpc>
              <a:buClr>
                <a:schemeClr val="tx1"/>
              </a:buClr>
              <a:buSzPct val="80000"/>
              <a:buNone/>
            </a:pPr>
            <a:endParaRPr lang="zh-CN" altLang="en-US" sz="2000" dirty="0" smtClean="0"/>
          </a:p>
        </p:txBody>
      </p:sp>
      <p:sp>
        <p:nvSpPr>
          <p:cNvPr id="260098" name="Rectangle 2"/>
          <p:cNvSpPr>
            <a:spLocks noGrp="1" noChangeArrowheads="1"/>
          </p:cNvSpPr>
          <p:nvPr>
            <p:ph type="title"/>
          </p:nvPr>
        </p:nvSpPr>
        <p:spPr>
          <a:xfrm>
            <a:off x="251520" y="188640"/>
            <a:ext cx="7228656" cy="504820"/>
          </a:xfrm>
        </p:spPr>
        <p:txBody>
          <a:bodyPr rtlCol="0" anchor="t">
            <a:normAutofit/>
          </a:bodyPr>
          <a:lstStyle/>
          <a:p>
            <a:pPr>
              <a:lnSpc>
                <a:spcPct val="90000"/>
              </a:lnSpc>
              <a:defRPr/>
            </a:pPr>
            <a:r>
              <a:rPr lang="zh-CN" altLang="en-US" sz="3000" dirty="0" smtClean="0">
                <a:latin typeface="微软雅黑" pitchFamily="34" charset="-122"/>
                <a:ea typeface="微软雅黑" pitchFamily="34" charset="-122"/>
              </a:rPr>
              <a:t>工资管理</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基础资料</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内容占位符 2"/>
          <p:cNvSpPr>
            <a:spLocks noGrp="1"/>
          </p:cNvSpPr>
          <p:nvPr>
            <p:ph idx="1"/>
          </p:nvPr>
        </p:nvSpPr>
        <p:spPr>
          <a:xfrm>
            <a:off x="203200" y="989013"/>
            <a:ext cx="8674100" cy="5137150"/>
          </a:xfrm>
        </p:spPr>
        <p:txBody>
          <a:bodyPr rtlCol="0"/>
          <a:lstStyle/>
          <a:p>
            <a:pPr fontAlgn="auto">
              <a:spcAft>
                <a:spcPts val="0"/>
              </a:spcAft>
              <a:defRPr/>
            </a:pPr>
            <a:r>
              <a:rPr lang="zh-CN" altLang="en-US" sz="2600" b="1" dirty="0" smtClean="0"/>
              <a:t>系统概述及主流程图</a:t>
            </a:r>
            <a:endParaRPr lang="en-US" altLang="zh-CN" sz="2600" b="1" dirty="0" smtClean="0"/>
          </a:p>
          <a:p>
            <a:pPr fontAlgn="auto">
              <a:spcAft>
                <a:spcPts val="0"/>
              </a:spcAft>
              <a:defRPr/>
            </a:pPr>
            <a:r>
              <a:rPr lang="zh-CN" altLang="en-US" sz="2600" b="1" dirty="0" smtClean="0"/>
              <a:t>主要流程与功能</a:t>
            </a:r>
            <a:endParaRPr lang="en-US" altLang="zh-CN" sz="2600" b="1" dirty="0" smtClean="0"/>
          </a:p>
          <a:p>
            <a:pPr lvl="1" fontAlgn="auto">
              <a:spcAft>
                <a:spcPts val="0"/>
              </a:spcAft>
              <a:defRPr/>
            </a:pPr>
            <a:r>
              <a:rPr lang="zh-CN" altLang="en-US" sz="2100" dirty="0" smtClean="0">
                <a:latin typeface="微软雅黑" pitchFamily="34" charset="-122"/>
                <a:ea typeface="微软雅黑" pitchFamily="34" charset="-122"/>
              </a:rPr>
              <a:t>初始化</a:t>
            </a:r>
            <a:endParaRPr lang="en-US" altLang="zh-CN" sz="2100" dirty="0" smtClean="0">
              <a:latin typeface="微软雅黑" pitchFamily="34" charset="-122"/>
              <a:ea typeface="微软雅黑" pitchFamily="34" charset="-122"/>
            </a:endParaRPr>
          </a:p>
          <a:p>
            <a:pPr lvl="1" fontAlgn="auto">
              <a:spcAft>
                <a:spcPts val="0"/>
              </a:spcAft>
              <a:defRPr/>
            </a:pPr>
            <a:r>
              <a:rPr lang="zh-CN" altLang="en-US" sz="2100" dirty="0" smtClean="0">
                <a:latin typeface="微软雅黑" pitchFamily="34" charset="-122"/>
                <a:ea typeface="微软雅黑" pitchFamily="34" charset="-122"/>
              </a:rPr>
              <a:t>现金业务</a:t>
            </a:r>
            <a:endParaRPr lang="en-US" altLang="zh-CN" sz="2100" dirty="0" smtClean="0">
              <a:latin typeface="微软雅黑" pitchFamily="34" charset="-122"/>
              <a:ea typeface="微软雅黑" pitchFamily="34" charset="-122"/>
            </a:endParaRPr>
          </a:p>
          <a:p>
            <a:pPr lvl="1" fontAlgn="auto">
              <a:spcAft>
                <a:spcPts val="0"/>
              </a:spcAft>
              <a:defRPr/>
            </a:pPr>
            <a:r>
              <a:rPr lang="zh-CN" altLang="en-US" sz="2100" dirty="0" smtClean="0">
                <a:latin typeface="微软雅黑" pitchFamily="34" charset="-122"/>
                <a:ea typeface="微软雅黑" pitchFamily="34" charset="-122"/>
              </a:rPr>
              <a:t>银行存款业务</a:t>
            </a:r>
            <a:endParaRPr lang="en-US" altLang="zh-CN" sz="2100" dirty="0" smtClean="0">
              <a:latin typeface="微软雅黑" pitchFamily="34" charset="-122"/>
              <a:ea typeface="微软雅黑" pitchFamily="34" charset="-122"/>
            </a:endParaRPr>
          </a:p>
          <a:p>
            <a:pPr lvl="1" fontAlgn="auto">
              <a:spcAft>
                <a:spcPts val="0"/>
              </a:spcAft>
              <a:defRPr/>
            </a:pPr>
            <a:r>
              <a:rPr lang="zh-CN" altLang="en-US" sz="2100" dirty="0" smtClean="0">
                <a:latin typeface="微软雅黑" pitchFamily="34" charset="-122"/>
                <a:ea typeface="微软雅黑" pitchFamily="34" charset="-122"/>
              </a:rPr>
              <a:t>支票管理</a:t>
            </a:r>
            <a:endParaRPr lang="en-US" altLang="zh-CN" sz="2100" dirty="0" smtClean="0">
              <a:latin typeface="微软雅黑" pitchFamily="34" charset="-122"/>
              <a:ea typeface="微软雅黑" pitchFamily="34" charset="-122"/>
            </a:endParaRPr>
          </a:p>
          <a:p>
            <a:pPr lvl="1" fontAlgn="auto">
              <a:spcAft>
                <a:spcPts val="0"/>
              </a:spcAft>
              <a:defRPr/>
            </a:pPr>
            <a:r>
              <a:rPr lang="zh-CN" altLang="en-US" sz="2100" dirty="0" smtClean="0">
                <a:latin typeface="微软雅黑" pitchFamily="34" charset="-122"/>
                <a:ea typeface="微软雅黑" pitchFamily="34" charset="-122"/>
              </a:rPr>
              <a:t>凭证处理</a:t>
            </a:r>
            <a:endParaRPr lang="en-US" altLang="zh-CN" sz="2100" dirty="0" smtClean="0">
              <a:latin typeface="微软雅黑" pitchFamily="34" charset="-122"/>
              <a:ea typeface="微软雅黑" pitchFamily="34" charset="-122"/>
            </a:endParaRPr>
          </a:p>
          <a:p>
            <a:pPr lvl="1" fontAlgn="auto">
              <a:spcAft>
                <a:spcPts val="0"/>
              </a:spcAft>
              <a:defRPr/>
            </a:pPr>
            <a:r>
              <a:rPr lang="zh-CN" altLang="en-US" sz="2100" dirty="0" smtClean="0">
                <a:latin typeface="微软雅黑" pitchFamily="34" charset="-122"/>
                <a:ea typeface="微软雅黑" pitchFamily="34" charset="-122"/>
              </a:rPr>
              <a:t>报表查询</a:t>
            </a:r>
            <a:endParaRPr lang="en-US" altLang="zh-CN" sz="2100" dirty="0" smtClean="0">
              <a:latin typeface="微软雅黑" pitchFamily="34" charset="-122"/>
              <a:ea typeface="微软雅黑" pitchFamily="34" charset="-122"/>
            </a:endParaRPr>
          </a:p>
          <a:p>
            <a:pPr lvl="1" fontAlgn="auto">
              <a:spcAft>
                <a:spcPts val="0"/>
              </a:spcAft>
              <a:defRPr/>
            </a:pPr>
            <a:r>
              <a:rPr lang="zh-CN" altLang="en-US" sz="2100" dirty="0" smtClean="0">
                <a:latin typeface="微软雅黑" pitchFamily="34" charset="-122"/>
                <a:ea typeface="微软雅黑" pitchFamily="34" charset="-122"/>
              </a:rPr>
              <a:t>期末对账与结账</a:t>
            </a:r>
          </a:p>
        </p:txBody>
      </p:sp>
      <p:sp>
        <p:nvSpPr>
          <p:cNvPr id="9219" name="标题 1"/>
          <p:cNvSpPr>
            <a:spLocks noGrp="1"/>
          </p:cNvSpPr>
          <p:nvPr>
            <p:ph type="title"/>
          </p:nvPr>
        </p:nvSpPr>
        <p:spPr>
          <a:xfrm>
            <a:off x="203200" y="0"/>
            <a:ext cx="7227888" cy="693738"/>
          </a:xfrm>
        </p:spPr>
        <p:txBody>
          <a:bodyPr>
            <a:normAutofit/>
          </a:bodyPr>
          <a:lstStyle/>
          <a:p>
            <a:r>
              <a:rPr lang="zh-CN" altLang="en-US" sz="3000" dirty="0" smtClean="0">
                <a:latin typeface="微软雅黑" pitchFamily="34" charset="-122"/>
                <a:ea typeface="微软雅黑" pitchFamily="34" charset="-122"/>
              </a:rPr>
              <a:t>目录</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214282" y="142852"/>
            <a:ext cx="7228656" cy="693460"/>
          </a:xfrm>
        </p:spPr>
        <p:txBody>
          <a:bodyPr rtlCol="0" anchor="t">
            <a:normAutofit/>
          </a:bodyPr>
          <a:lstStyle/>
          <a:p>
            <a:pPr fontAlgn="auto">
              <a:lnSpc>
                <a:spcPct val="90000"/>
              </a:lnSpc>
              <a:spcAft>
                <a:spcPts val="0"/>
              </a:spcAft>
              <a:defRPr/>
            </a:pPr>
            <a:r>
              <a:rPr lang="zh-CN" altLang="en-US" sz="3000" dirty="0" smtClean="0"/>
              <a:t>工资管理</a:t>
            </a:r>
            <a:r>
              <a:rPr lang="en-US" altLang="zh-CN" sz="3000" dirty="0" smtClean="0"/>
              <a:t>-</a:t>
            </a:r>
            <a:r>
              <a:rPr lang="zh-CN" altLang="en-US" sz="3000" dirty="0" smtClean="0"/>
              <a:t>基础资料</a:t>
            </a:r>
          </a:p>
        </p:txBody>
      </p:sp>
      <p:sp>
        <p:nvSpPr>
          <p:cNvPr id="192515" name="Rectangle 3"/>
          <p:cNvSpPr>
            <a:spLocks noChangeArrowheads="1"/>
          </p:cNvSpPr>
          <p:nvPr/>
        </p:nvSpPr>
        <p:spPr bwMode="auto">
          <a:xfrm>
            <a:off x="327392" y="1057448"/>
            <a:ext cx="8424862" cy="5449888"/>
          </a:xfrm>
          <a:prstGeom prst="rect">
            <a:avLst/>
          </a:prstGeom>
          <a:noFill/>
          <a:ln w="9525">
            <a:noFill/>
            <a:miter lim="800000"/>
            <a:headEnd/>
            <a:tailEnd/>
          </a:ln>
        </p:spPr>
        <p:txBody>
          <a:bodyPr/>
          <a:lstStyle/>
          <a:p>
            <a:pPr marL="342900" lvl="1" indent="-342900" defTabSz="457200">
              <a:lnSpc>
                <a:spcPts val="3000"/>
              </a:lnSpc>
              <a:spcBef>
                <a:spcPct val="20000"/>
              </a:spcBef>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设置类别</a:t>
            </a:r>
          </a:p>
          <a:p>
            <a:pPr marL="342900" lvl="1" indent="-342900" defTabSz="457200">
              <a:lnSpc>
                <a:spcPts val="3000"/>
              </a:lnSpc>
              <a:spcBef>
                <a:spcPct val="20000"/>
              </a:spcBef>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部门</a:t>
            </a:r>
            <a:r>
              <a:rPr lang="en-US" altLang="zh-CN" sz="2600" dirty="0">
                <a:solidFill>
                  <a:schemeClr val="tx1">
                    <a:lumMod val="85000"/>
                    <a:lumOff val="15000"/>
                  </a:schemeClr>
                </a:solidFill>
                <a:latin typeface="微软雅黑"/>
                <a:ea typeface="微软雅黑"/>
                <a:cs typeface="微软雅黑"/>
              </a:rPr>
              <a:t>\</a:t>
            </a:r>
            <a:r>
              <a:rPr lang="zh-CN" altLang="en-US" sz="2600" dirty="0">
                <a:solidFill>
                  <a:schemeClr val="tx1">
                    <a:lumMod val="85000"/>
                    <a:lumOff val="15000"/>
                  </a:schemeClr>
                </a:solidFill>
                <a:latin typeface="微软雅黑"/>
                <a:ea typeface="微软雅黑"/>
                <a:cs typeface="微软雅黑"/>
              </a:rPr>
              <a:t>职员</a:t>
            </a:r>
          </a:p>
          <a:p>
            <a:pPr marL="742950" lvl="1" indent="-285750" defTabSz="457200">
              <a:lnSpc>
                <a:spcPct val="80000"/>
              </a:lnSpc>
              <a:spcBef>
                <a:spcPct val="20000"/>
              </a:spcBef>
              <a:buClr>
                <a:schemeClr val="tx1"/>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可从总账或其他类别</a:t>
            </a:r>
            <a:r>
              <a:rPr lang="zh-CN" altLang="en-US" sz="2000" dirty="0" smtClean="0">
                <a:solidFill>
                  <a:schemeClr val="tx1">
                    <a:lumMod val="85000"/>
                    <a:lumOff val="15000"/>
                  </a:schemeClr>
                </a:solidFill>
                <a:latin typeface="微软雅黑"/>
                <a:ea typeface="微软雅黑"/>
                <a:cs typeface="微软雅黑"/>
              </a:rPr>
              <a:t>引入</a:t>
            </a:r>
            <a:endParaRPr lang="en-US" altLang="zh-CN" sz="2000" dirty="0" smtClean="0">
              <a:solidFill>
                <a:schemeClr val="tx1">
                  <a:lumMod val="85000"/>
                  <a:lumOff val="15000"/>
                </a:schemeClr>
              </a:solidFill>
              <a:latin typeface="微软雅黑"/>
              <a:ea typeface="微软雅黑"/>
              <a:cs typeface="微软雅黑"/>
            </a:endParaRPr>
          </a:p>
          <a:p>
            <a:pPr marL="742950" lvl="1" indent="-285750" defTabSz="457200">
              <a:lnSpc>
                <a:spcPct val="80000"/>
              </a:lnSpc>
              <a:spcBef>
                <a:spcPct val="20000"/>
              </a:spcBef>
              <a:buClr>
                <a:schemeClr val="tx1"/>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但</a:t>
            </a:r>
            <a:r>
              <a:rPr lang="zh-CN" altLang="en-US" sz="2000" dirty="0" smtClean="0">
                <a:solidFill>
                  <a:schemeClr val="tx1">
                    <a:lumMod val="85000"/>
                    <a:lumOff val="15000"/>
                  </a:schemeClr>
                </a:solidFill>
                <a:latin typeface="微软雅黑"/>
                <a:ea typeface="微软雅黑"/>
                <a:cs typeface="微软雅黑"/>
              </a:rPr>
              <a:t>不能</a:t>
            </a:r>
            <a:r>
              <a:rPr lang="zh-CN" altLang="en-US" sz="2000" dirty="0">
                <a:solidFill>
                  <a:schemeClr val="tx1">
                    <a:lumMod val="85000"/>
                    <a:lumOff val="15000"/>
                  </a:schemeClr>
                </a:solidFill>
                <a:latin typeface="微软雅黑"/>
                <a:ea typeface="微软雅黑"/>
                <a:cs typeface="微软雅黑"/>
              </a:rPr>
              <a:t>引出到</a:t>
            </a:r>
            <a:r>
              <a:rPr lang="zh-CN" altLang="en-US" sz="2000" dirty="0" smtClean="0">
                <a:solidFill>
                  <a:schemeClr val="tx1">
                    <a:lumMod val="85000"/>
                    <a:lumOff val="15000"/>
                  </a:schemeClr>
                </a:solidFill>
                <a:latin typeface="微软雅黑"/>
                <a:ea typeface="微软雅黑"/>
                <a:cs typeface="微软雅黑"/>
              </a:rPr>
              <a:t>总账，且能从总账引入一次</a:t>
            </a:r>
            <a:endParaRPr lang="en-US" altLang="zh-CN" sz="2000" dirty="0">
              <a:solidFill>
                <a:schemeClr val="tx1">
                  <a:lumMod val="85000"/>
                  <a:lumOff val="15000"/>
                </a:schemeClr>
              </a:solidFill>
              <a:latin typeface="微软雅黑"/>
              <a:ea typeface="微软雅黑"/>
              <a:cs typeface="微软雅黑"/>
            </a:endParaRPr>
          </a:p>
          <a:p>
            <a:pPr marL="742950" lvl="1" indent="-285750" defTabSz="457200">
              <a:lnSpc>
                <a:spcPct val="80000"/>
              </a:lnSpc>
              <a:spcBef>
                <a:spcPct val="20000"/>
              </a:spcBef>
              <a:buClr>
                <a:schemeClr val="tx1"/>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可手工录入</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不能引出到总账</a:t>
            </a:r>
            <a:r>
              <a:rPr lang="en-US" altLang="zh-CN" sz="2000" dirty="0" smtClean="0">
                <a:solidFill>
                  <a:schemeClr val="tx1">
                    <a:lumMod val="85000"/>
                    <a:lumOff val="15000"/>
                  </a:schemeClr>
                </a:solidFill>
                <a:latin typeface="微软雅黑"/>
                <a:ea typeface="微软雅黑"/>
                <a:cs typeface="微软雅黑"/>
              </a:rPr>
              <a:t>)</a:t>
            </a:r>
          </a:p>
          <a:p>
            <a:pPr marL="742950" lvl="1" indent="-285750" defTabSz="457200">
              <a:lnSpc>
                <a:spcPct val="80000"/>
              </a:lnSpc>
              <a:spcBef>
                <a:spcPct val="20000"/>
              </a:spcBef>
              <a:buClr>
                <a:schemeClr val="tx1"/>
              </a:buClr>
              <a:buSzPct val="80000"/>
              <a:buFont typeface="Wingdings" pitchFamily="2" charset="2"/>
              <a:buChar char="Ø"/>
              <a:defRPr/>
            </a:pPr>
            <a:r>
              <a:rPr lang="zh-CN" altLang="en-US" sz="2000" dirty="0" smtClean="0"/>
              <a:t>职员变动可实现</a:t>
            </a:r>
            <a:r>
              <a:rPr lang="zh-CN" altLang="en-US" sz="2000" dirty="0"/>
              <a:t>人员信息变动（包括部门间流动、职称变动、职位异动等</a:t>
            </a:r>
            <a:r>
              <a:rPr lang="zh-CN" altLang="en-US" sz="2000" dirty="0" smtClean="0"/>
              <a:t>）以及职员</a:t>
            </a:r>
            <a:r>
              <a:rPr lang="zh-CN" altLang="en-US" sz="2000" dirty="0"/>
              <a:t>的禁用</a:t>
            </a:r>
            <a:endParaRPr lang="en-US" altLang="zh-CN" sz="2000" dirty="0">
              <a:solidFill>
                <a:schemeClr val="tx1">
                  <a:lumMod val="85000"/>
                  <a:lumOff val="15000"/>
                </a:schemeClr>
              </a:solidFill>
              <a:latin typeface="微软雅黑"/>
              <a:ea typeface="微软雅黑"/>
              <a:cs typeface="微软雅黑"/>
            </a:endParaRPr>
          </a:p>
          <a:p>
            <a:pPr marL="742950" lvl="1" indent="-285750" defTabSz="457200">
              <a:lnSpc>
                <a:spcPct val="80000"/>
              </a:lnSpc>
              <a:spcBef>
                <a:spcPct val="20000"/>
              </a:spcBef>
              <a:buClr>
                <a:schemeClr val="tx1"/>
              </a:buClr>
              <a:buSzPct val="80000"/>
              <a:buFont typeface="Wingdings" pitchFamily="2" charset="2"/>
              <a:buChar char="Ø"/>
              <a:defRPr/>
            </a:pPr>
            <a:r>
              <a:rPr lang="zh-CN" altLang="en-US" sz="2000" dirty="0">
                <a:solidFill>
                  <a:srgbClr val="FF0000"/>
                </a:solidFill>
                <a:latin typeface="微软雅黑"/>
                <a:ea typeface="微软雅黑"/>
                <a:cs typeface="微软雅黑"/>
              </a:rPr>
              <a:t>已经发生业务的职员不能删除，职员资料也不允许直接修改，必须通过变动</a:t>
            </a:r>
            <a:r>
              <a:rPr lang="zh-CN" altLang="en-US" sz="2000" dirty="0" smtClean="0">
                <a:solidFill>
                  <a:srgbClr val="FF0000"/>
                </a:solidFill>
                <a:latin typeface="微软雅黑"/>
                <a:ea typeface="微软雅黑"/>
                <a:cs typeface="微软雅黑"/>
              </a:rPr>
              <a:t>处理处理，变动当期生效</a:t>
            </a:r>
            <a:endParaRPr lang="zh-CN" altLang="en-US" sz="2000" dirty="0">
              <a:solidFill>
                <a:srgbClr val="FF0000"/>
              </a:solidFill>
              <a:latin typeface="微软雅黑"/>
              <a:ea typeface="微软雅黑"/>
              <a:cs typeface="微软雅黑"/>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7704" y="2348880"/>
            <a:ext cx="4114800" cy="2867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7544" y="2924944"/>
            <a:ext cx="4743450" cy="3024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974356" y="2924944"/>
            <a:ext cx="4777898" cy="2952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123728" y="769318"/>
            <a:ext cx="4896544" cy="2875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3075"/>
                                        </p:tgtEl>
                                        <p:attrNameLst>
                                          <p:attrName>ppt_x</p:attrName>
                                        </p:attrNameLst>
                                      </p:cBhvr>
                                      <p:tavLst>
                                        <p:tav tm="0">
                                          <p:val>
                                            <p:strVal val="ppt_x"/>
                                          </p:val>
                                        </p:tav>
                                        <p:tav tm="100000">
                                          <p:val>
                                            <p:strVal val="ppt_x"/>
                                          </p:val>
                                        </p:tav>
                                      </p:tavLst>
                                    </p:anim>
                                    <p:anim calcmode="lin" valueType="num">
                                      <p:cBhvr additive="base">
                                        <p:cTn id="17" dur="500"/>
                                        <p:tgtEl>
                                          <p:spTgt spid="3075"/>
                                        </p:tgtEl>
                                        <p:attrNameLst>
                                          <p:attrName>ppt_y</p:attrName>
                                        </p:attrNameLst>
                                      </p:cBhvr>
                                      <p:tavLst>
                                        <p:tav tm="0">
                                          <p:val>
                                            <p:strVal val="ppt_y"/>
                                          </p:val>
                                        </p:tav>
                                        <p:tav tm="100000">
                                          <p:val>
                                            <p:strVal val="1+ppt_h/2"/>
                                          </p:val>
                                        </p:tav>
                                      </p:tavLst>
                                    </p:anim>
                                    <p:set>
                                      <p:cBhvr>
                                        <p:cTn id="18" dur="1" fill="hold">
                                          <p:stCondLst>
                                            <p:cond delay="499"/>
                                          </p:stCondLst>
                                        </p:cTn>
                                        <p:tgtEl>
                                          <p:spTgt spid="307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2515">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251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2515">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251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251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251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additive="base">
                                        <p:cTn id="37" dur="500" fill="hold"/>
                                        <p:tgtEl>
                                          <p:spTgt spid="2050"/>
                                        </p:tgtEl>
                                        <p:attrNameLst>
                                          <p:attrName>ppt_x</p:attrName>
                                        </p:attrNameLst>
                                      </p:cBhvr>
                                      <p:tavLst>
                                        <p:tav tm="0">
                                          <p:val>
                                            <p:strVal val="#ppt_x"/>
                                          </p:val>
                                        </p:tav>
                                        <p:tav tm="100000">
                                          <p:val>
                                            <p:strVal val="#ppt_x"/>
                                          </p:val>
                                        </p:tav>
                                      </p:tavLst>
                                    </p:anim>
                                    <p:anim calcmode="lin" valueType="num">
                                      <p:cBhvr additive="base">
                                        <p:cTn id="3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1"/>
                                        </p:tgtEl>
                                        <p:attrNameLst>
                                          <p:attrName>style.visibility</p:attrName>
                                        </p:attrNameLst>
                                      </p:cBhvr>
                                      <p:to>
                                        <p:strVal val="visible"/>
                                      </p:to>
                                    </p:set>
                                    <p:anim calcmode="lin" valueType="num">
                                      <p:cBhvr additive="base">
                                        <p:cTn id="43" dur="500" fill="hold"/>
                                        <p:tgtEl>
                                          <p:spTgt spid="2051"/>
                                        </p:tgtEl>
                                        <p:attrNameLst>
                                          <p:attrName>ppt_x</p:attrName>
                                        </p:attrNameLst>
                                      </p:cBhvr>
                                      <p:tavLst>
                                        <p:tav tm="0">
                                          <p:val>
                                            <p:strVal val="#ppt_x"/>
                                          </p:val>
                                        </p:tav>
                                        <p:tav tm="100000">
                                          <p:val>
                                            <p:strVal val="#ppt_x"/>
                                          </p:val>
                                        </p:tav>
                                      </p:tavLst>
                                    </p:anim>
                                    <p:anim calcmode="lin" valueType="num">
                                      <p:cBhvr additive="base">
                                        <p:cTn id="4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2050"/>
                                        </p:tgtEl>
                                        <p:attrNameLst>
                                          <p:attrName>ppt_x</p:attrName>
                                        </p:attrNameLst>
                                      </p:cBhvr>
                                      <p:tavLst>
                                        <p:tav tm="0">
                                          <p:val>
                                            <p:strVal val="ppt_x"/>
                                          </p:val>
                                        </p:tav>
                                        <p:tav tm="100000">
                                          <p:val>
                                            <p:strVal val="ppt_x"/>
                                          </p:val>
                                        </p:tav>
                                      </p:tavLst>
                                    </p:anim>
                                    <p:anim calcmode="lin" valueType="num">
                                      <p:cBhvr additive="base">
                                        <p:cTn id="49" dur="500"/>
                                        <p:tgtEl>
                                          <p:spTgt spid="2050"/>
                                        </p:tgtEl>
                                        <p:attrNameLst>
                                          <p:attrName>ppt_y</p:attrName>
                                        </p:attrNameLst>
                                      </p:cBhvr>
                                      <p:tavLst>
                                        <p:tav tm="0">
                                          <p:val>
                                            <p:strVal val="ppt_y"/>
                                          </p:val>
                                        </p:tav>
                                        <p:tav tm="100000">
                                          <p:val>
                                            <p:strVal val="1+ppt_h/2"/>
                                          </p:val>
                                        </p:tav>
                                      </p:tavLst>
                                    </p:anim>
                                    <p:set>
                                      <p:cBhvr>
                                        <p:cTn id="50" dur="1" fill="hold">
                                          <p:stCondLst>
                                            <p:cond delay="499"/>
                                          </p:stCondLst>
                                        </p:cTn>
                                        <p:tgtEl>
                                          <p:spTgt spid="2050"/>
                                        </p:tgtEl>
                                        <p:attrNameLst>
                                          <p:attrName>style.visibility</p:attrName>
                                        </p:attrNameLst>
                                      </p:cBhvr>
                                      <p:to>
                                        <p:strVal val="hidden"/>
                                      </p:to>
                                    </p:set>
                                  </p:childTnLst>
                                </p:cTn>
                              </p:par>
                              <p:par>
                                <p:cTn id="51" presetID="2" presetClass="exit" presetSubtype="4" fill="hold" nodeType="withEffect">
                                  <p:stCondLst>
                                    <p:cond delay="0"/>
                                  </p:stCondLst>
                                  <p:childTnLst>
                                    <p:anim calcmode="lin" valueType="num">
                                      <p:cBhvr additive="base">
                                        <p:cTn id="52" dur="500"/>
                                        <p:tgtEl>
                                          <p:spTgt spid="2051"/>
                                        </p:tgtEl>
                                        <p:attrNameLst>
                                          <p:attrName>ppt_x</p:attrName>
                                        </p:attrNameLst>
                                      </p:cBhvr>
                                      <p:tavLst>
                                        <p:tav tm="0">
                                          <p:val>
                                            <p:strVal val="ppt_x"/>
                                          </p:val>
                                        </p:tav>
                                        <p:tav tm="100000">
                                          <p:val>
                                            <p:strVal val="ppt_x"/>
                                          </p:val>
                                        </p:tav>
                                      </p:tavLst>
                                    </p:anim>
                                    <p:anim calcmode="lin" valueType="num">
                                      <p:cBhvr additive="base">
                                        <p:cTn id="53" dur="500"/>
                                        <p:tgtEl>
                                          <p:spTgt spid="2051"/>
                                        </p:tgtEl>
                                        <p:attrNameLst>
                                          <p:attrName>ppt_y</p:attrName>
                                        </p:attrNameLst>
                                      </p:cBhvr>
                                      <p:tavLst>
                                        <p:tav tm="0">
                                          <p:val>
                                            <p:strVal val="ppt_y"/>
                                          </p:val>
                                        </p:tav>
                                        <p:tav tm="100000">
                                          <p:val>
                                            <p:strVal val="1+ppt_h/2"/>
                                          </p:val>
                                        </p:tav>
                                      </p:tavLst>
                                    </p:anim>
                                    <p:set>
                                      <p:cBhvr>
                                        <p:cTn id="54" dur="1" fill="hold">
                                          <p:stCondLst>
                                            <p:cond delay="499"/>
                                          </p:stCondLst>
                                        </p:cTn>
                                        <p:tgtEl>
                                          <p:spTgt spid="205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052"/>
                                        </p:tgtEl>
                                        <p:attrNameLst>
                                          <p:attrName>style.visibility</p:attrName>
                                        </p:attrNameLst>
                                      </p:cBhvr>
                                      <p:to>
                                        <p:strVal val="visible"/>
                                      </p:to>
                                    </p:set>
                                    <p:anim calcmode="lin" valueType="num">
                                      <p:cBhvr additive="base">
                                        <p:cTn id="59" dur="500" fill="hold"/>
                                        <p:tgtEl>
                                          <p:spTgt spid="2052"/>
                                        </p:tgtEl>
                                        <p:attrNameLst>
                                          <p:attrName>ppt_x</p:attrName>
                                        </p:attrNameLst>
                                      </p:cBhvr>
                                      <p:tavLst>
                                        <p:tav tm="0">
                                          <p:val>
                                            <p:strVal val="#ppt_x"/>
                                          </p:val>
                                        </p:tav>
                                        <p:tav tm="100000">
                                          <p:val>
                                            <p:strVal val="#ppt_x"/>
                                          </p:val>
                                        </p:tav>
                                      </p:tavLst>
                                    </p:anim>
                                    <p:anim calcmode="lin" valueType="num">
                                      <p:cBhvr additive="base">
                                        <p:cTn id="6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nodeType="clickEffect">
                                  <p:stCondLst>
                                    <p:cond delay="0"/>
                                  </p:stCondLst>
                                  <p:childTnLst>
                                    <p:anim calcmode="lin" valueType="num">
                                      <p:cBhvr additive="base">
                                        <p:cTn id="64" dur="500"/>
                                        <p:tgtEl>
                                          <p:spTgt spid="2052"/>
                                        </p:tgtEl>
                                        <p:attrNameLst>
                                          <p:attrName>ppt_x</p:attrName>
                                        </p:attrNameLst>
                                      </p:cBhvr>
                                      <p:tavLst>
                                        <p:tav tm="0">
                                          <p:val>
                                            <p:strVal val="ppt_x"/>
                                          </p:val>
                                        </p:tav>
                                        <p:tav tm="100000">
                                          <p:val>
                                            <p:strVal val="ppt_x"/>
                                          </p:val>
                                        </p:tav>
                                      </p:tavLst>
                                    </p:anim>
                                    <p:anim calcmode="lin" valueType="num">
                                      <p:cBhvr additive="base">
                                        <p:cTn id="65" dur="500"/>
                                        <p:tgtEl>
                                          <p:spTgt spid="2052"/>
                                        </p:tgtEl>
                                        <p:attrNameLst>
                                          <p:attrName>ppt_y</p:attrName>
                                        </p:attrNameLst>
                                      </p:cBhvr>
                                      <p:tavLst>
                                        <p:tav tm="0">
                                          <p:val>
                                            <p:strVal val="ppt_y"/>
                                          </p:val>
                                        </p:tav>
                                        <p:tav tm="100000">
                                          <p:val>
                                            <p:strVal val="1+ppt_h/2"/>
                                          </p:val>
                                        </p:tav>
                                      </p:tavLst>
                                    </p:anim>
                                    <p:set>
                                      <p:cBhvr>
                                        <p:cTn id="66" dur="1" fill="hold">
                                          <p:stCondLst>
                                            <p:cond delay="4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23528" y="1052736"/>
            <a:ext cx="8673616" cy="5136868"/>
          </a:xfrm>
        </p:spPr>
        <p:txBody>
          <a:bodyPr>
            <a:normAutofit/>
          </a:bodyPr>
          <a:lstStyle/>
          <a:p>
            <a:pPr marL="342900" lvl="1" indent="-342900">
              <a:lnSpc>
                <a:spcPts val="3000"/>
              </a:lnSpc>
              <a:buClr>
                <a:schemeClr val="tx1"/>
              </a:buClr>
              <a:buSzPct val="100000"/>
              <a:buBlip>
                <a:blip r:embed="rId2"/>
              </a:buBlip>
              <a:defRPr/>
            </a:pPr>
            <a:r>
              <a:rPr lang="zh-CN" altLang="en-US" sz="2600" dirty="0" smtClean="0"/>
              <a:t>工种设置</a:t>
            </a:r>
            <a:endParaRPr lang="en-US" altLang="zh-CN" sz="2600" dirty="0" smtClean="0"/>
          </a:p>
          <a:p>
            <a:pPr marL="742950" lvl="2" indent="-342900">
              <a:lnSpc>
                <a:spcPts val="3000"/>
              </a:lnSpc>
              <a:buClr>
                <a:schemeClr val="tx1"/>
              </a:buClr>
              <a:buSzPct val="100000"/>
              <a:defRPr/>
            </a:pPr>
            <a:r>
              <a:rPr lang="zh-CN" altLang="en-US" sz="2000" dirty="0" smtClean="0"/>
              <a:t>计时工资单的录入依据</a:t>
            </a:r>
            <a:endParaRPr lang="en-US" altLang="zh-CN" sz="2000" dirty="0" smtClean="0"/>
          </a:p>
          <a:p>
            <a:pPr marL="342900" lvl="1" indent="-342900">
              <a:lnSpc>
                <a:spcPts val="3000"/>
              </a:lnSpc>
              <a:buClr>
                <a:schemeClr val="tx1"/>
              </a:buClr>
              <a:buSzPct val="100000"/>
              <a:buBlip>
                <a:blip r:embed="rId2"/>
              </a:buBlip>
              <a:defRPr/>
            </a:pPr>
            <a:r>
              <a:rPr lang="zh-CN" altLang="en-US" sz="2600" dirty="0" smtClean="0"/>
              <a:t>工序设置</a:t>
            </a:r>
            <a:endParaRPr lang="en-US" altLang="zh-CN" sz="2600" dirty="0" smtClean="0"/>
          </a:p>
          <a:p>
            <a:pPr marL="742950" lvl="2" indent="-342900">
              <a:lnSpc>
                <a:spcPts val="3000"/>
              </a:lnSpc>
              <a:buClr>
                <a:schemeClr val="tx1"/>
              </a:buClr>
              <a:buSzPct val="100000"/>
              <a:defRPr/>
            </a:pPr>
            <a:r>
              <a:rPr lang="zh-CN" altLang="en-US" sz="2000" dirty="0"/>
              <a:t>计件工资的录入依据之一</a:t>
            </a:r>
            <a:endParaRPr lang="en-US" altLang="zh-CN" sz="2000" dirty="0"/>
          </a:p>
          <a:p>
            <a:pPr marL="342900" lvl="1" indent="-342900">
              <a:lnSpc>
                <a:spcPts val="3000"/>
              </a:lnSpc>
              <a:buClr>
                <a:schemeClr val="tx1"/>
              </a:buClr>
              <a:buSzPct val="100000"/>
              <a:buBlip>
                <a:blip r:embed="rId2"/>
              </a:buBlip>
              <a:defRPr/>
            </a:pPr>
            <a:r>
              <a:rPr lang="zh-CN" altLang="en-US" sz="2600" dirty="0" smtClean="0"/>
              <a:t>产品设置</a:t>
            </a:r>
            <a:endParaRPr lang="en-US" altLang="zh-CN" sz="2600" dirty="0" smtClean="0"/>
          </a:p>
          <a:p>
            <a:pPr marL="742950" lvl="2" indent="-342900">
              <a:lnSpc>
                <a:spcPts val="3000"/>
              </a:lnSpc>
              <a:buClr>
                <a:schemeClr val="tx1"/>
              </a:buClr>
              <a:buSzPct val="100000"/>
              <a:defRPr/>
            </a:pPr>
            <a:r>
              <a:rPr lang="zh-CN" altLang="en-US" sz="2000" dirty="0"/>
              <a:t>计件工资的录入依据</a:t>
            </a:r>
            <a:r>
              <a:rPr lang="zh-CN" altLang="en-US" sz="2000" dirty="0" smtClean="0"/>
              <a:t>之一</a:t>
            </a:r>
            <a:endParaRPr lang="en-US" altLang="zh-CN" sz="2000" dirty="0" smtClean="0"/>
          </a:p>
          <a:p>
            <a:pPr marL="742950" lvl="2" indent="-342900">
              <a:lnSpc>
                <a:spcPts val="3000"/>
              </a:lnSpc>
              <a:buClr>
                <a:schemeClr val="tx1"/>
              </a:buClr>
              <a:buSzPct val="100000"/>
              <a:defRPr/>
            </a:pPr>
            <a:r>
              <a:rPr lang="zh-CN" altLang="en-US" sz="2000" dirty="0" smtClean="0"/>
              <a:t>单工序产品、多工序产品</a:t>
            </a:r>
            <a:endParaRPr lang="zh-CN" altLang="en-US" sz="2000" dirty="0"/>
          </a:p>
        </p:txBody>
      </p:sp>
      <p:sp>
        <p:nvSpPr>
          <p:cNvPr id="3" name="标题 2"/>
          <p:cNvSpPr>
            <a:spLocks noGrp="1"/>
          </p:cNvSpPr>
          <p:nvPr>
            <p:ph type="title"/>
          </p:nvPr>
        </p:nvSpPr>
        <p:spPr/>
        <p:txBody>
          <a:bodyPr>
            <a:normAutofit/>
          </a:bodyPr>
          <a:lstStyle/>
          <a:p>
            <a:pPr fontAlgn="auto">
              <a:lnSpc>
                <a:spcPct val="90000"/>
              </a:lnSpc>
              <a:spcAft>
                <a:spcPts val="0"/>
              </a:spcAft>
              <a:defRPr/>
            </a:pPr>
            <a:r>
              <a:rPr lang="zh-CN" altLang="en-US" sz="3000" dirty="0"/>
              <a:t>工资管理</a:t>
            </a:r>
            <a:r>
              <a:rPr lang="en-US" altLang="zh-CN" sz="3000" dirty="0"/>
              <a:t>-</a:t>
            </a:r>
            <a:r>
              <a:rPr lang="zh-CN" altLang="en-US" sz="3000" dirty="0"/>
              <a:t>基础资料</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583" y="2492896"/>
            <a:ext cx="2924175" cy="2200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31839" y="2492896"/>
            <a:ext cx="3000375" cy="261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88024" y="2118940"/>
            <a:ext cx="3771900" cy="3943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464115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214282" y="142852"/>
            <a:ext cx="7228656" cy="693460"/>
          </a:xfrm>
        </p:spPr>
        <p:txBody>
          <a:bodyPr rtlCol="0" anchor="t">
            <a:normAutofit/>
          </a:bodyPr>
          <a:lstStyle/>
          <a:p>
            <a:pPr fontAlgn="auto">
              <a:lnSpc>
                <a:spcPct val="90000"/>
              </a:lnSpc>
              <a:spcAft>
                <a:spcPts val="0"/>
              </a:spcAft>
              <a:defRPr/>
            </a:pPr>
            <a:r>
              <a:rPr lang="zh-CN" altLang="en-US" sz="3000" dirty="0" smtClean="0"/>
              <a:t>工资管理</a:t>
            </a:r>
          </a:p>
        </p:txBody>
      </p:sp>
      <p:sp>
        <p:nvSpPr>
          <p:cNvPr id="192515" name="Rectangle 3"/>
          <p:cNvSpPr>
            <a:spLocks noChangeArrowheads="1"/>
          </p:cNvSpPr>
          <p:nvPr/>
        </p:nvSpPr>
        <p:spPr bwMode="auto">
          <a:xfrm>
            <a:off x="285720" y="1027312"/>
            <a:ext cx="8424862" cy="5449888"/>
          </a:xfrm>
          <a:prstGeom prst="rect">
            <a:avLst/>
          </a:prstGeom>
          <a:noFill/>
          <a:ln w="9525">
            <a:noFill/>
            <a:miter lim="800000"/>
            <a:headEnd/>
            <a:tailEnd/>
          </a:ln>
        </p:spPr>
        <p:txBody>
          <a:bodyPr/>
          <a:lstStyle/>
          <a:p>
            <a:pPr marL="342900" lvl="1" indent="-342900" defTabSz="457200">
              <a:lnSpc>
                <a:spcPct val="120000"/>
              </a:lnSpc>
              <a:spcBef>
                <a:spcPct val="20000"/>
              </a:spcBef>
              <a:buClr>
                <a:schemeClr val="tx1"/>
              </a:buClr>
              <a:buSzPct val="100000"/>
              <a:buBlip>
                <a:blip r:embed="rId2"/>
              </a:buBlip>
              <a:defRPr/>
            </a:pPr>
            <a:r>
              <a:rPr lang="zh-CN" altLang="en-US" sz="2600" dirty="0" smtClean="0">
                <a:solidFill>
                  <a:schemeClr val="tx1">
                    <a:lumMod val="85000"/>
                    <a:lumOff val="15000"/>
                  </a:schemeClr>
                </a:solidFill>
                <a:latin typeface="微软雅黑"/>
                <a:ea typeface="微软雅黑"/>
                <a:cs typeface="微软雅黑"/>
              </a:rPr>
              <a:t>工资</a:t>
            </a:r>
            <a:r>
              <a:rPr lang="zh-CN" altLang="en-US" sz="2600" dirty="0">
                <a:solidFill>
                  <a:schemeClr val="tx1">
                    <a:lumMod val="85000"/>
                    <a:lumOff val="15000"/>
                  </a:schemeClr>
                </a:solidFill>
                <a:latin typeface="微软雅黑"/>
                <a:ea typeface="微软雅黑"/>
                <a:cs typeface="微软雅黑"/>
              </a:rPr>
              <a:t>项目</a:t>
            </a:r>
          </a:p>
          <a:p>
            <a:pPr marL="742950" lvl="1" indent="-285750" defTabSz="457200">
              <a:lnSpc>
                <a:spcPct val="120000"/>
              </a:lnSpc>
              <a:spcBef>
                <a:spcPct val="20000"/>
              </a:spcBef>
              <a:buClr>
                <a:schemeClr val="tx1"/>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逻辑、文本型的只能作为判断条件时使用，不能参与计算</a:t>
            </a:r>
          </a:p>
          <a:p>
            <a:pPr marL="742950" lvl="1" indent="-285750" defTabSz="457200">
              <a:lnSpc>
                <a:spcPct val="120000"/>
              </a:lnSpc>
              <a:spcBef>
                <a:spcPct val="20000"/>
              </a:spcBef>
              <a:buClr>
                <a:schemeClr val="tx1"/>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固定项目可复制到下</a:t>
            </a:r>
            <a:r>
              <a:rPr lang="zh-CN" altLang="en-US" sz="2000" dirty="0" smtClean="0">
                <a:solidFill>
                  <a:schemeClr val="tx1">
                    <a:lumMod val="85000"/>
                    <a:lumOff val="15000"/>
                  </a:schemeClr>
                </a:solidFill>
                <a:latin typeface="微软雅黑"/>
                <a:ea typeface="微软雅黑"/>
                <a:cs typeface="微软雅黑"/>
              </a:rPr>
              <a:t>期，变动</a:t>
            </a:r>
            <a:r>
              <a:rPr lang="zh-CN" altLang="en-US" sz="2000" dirty="0">
                <a:solidFill>
                  <a:schemeClr val="tx1">
                    <a:lumMod val="85000"/>
                    <a:lumOff val="15000"/>
                  </a:schemeClr>
                </a:solidFill>
                <a:latin typeface="微软雅黑"/>
                <a:ea typeface="微软雅黑"/>
                <a:cs typeface="微软雅黑"/>
              </a:rPr>
              <a:t>项目不能复制到下</a:t>
            </a:r>
            <a:r>
              <a:rPr lang="zh-CN" altLang="en-US" sz="2000" dirty="0" smtClean="0">
                <a:solidFill>
                  <a:schemeClr val="tx1">
                    <a:lumMod val="85000"/>
                    <a:lumOff val="15000"/>
                  </a:schemeClr>
                </a:solidFill>
                <a:latin typeface="微软雅黑"/>
                <a:ea typeface="微软雅黑"/>
                <a:cs typeface="微软雅黑"/>
              </a:rPr>
              <a:t>期</a:t>
            </a:r>
            <a:endParaRPr lang="en-US" altLang="zh-CN" sz="2000" dirty="0" smtClean="0">
              <a:solidFill>
                <a:schemeClr val="tx1">
                  <a:lumMod val="85000"/>
                  <a:lumOff val="15000"/>
                </a:schemeClr>
              </a:solidFill>
              <a:latin typeface="微软雅黑"/>
              <a:ea typeface="微软雅黑"/>
              <a:cs typeface="微软雅黑"/>
            </a:endParaRPr>
          </a:p>
          <a:p>
            <a:pPr marL="742950" lvl="1" indent="-285750" defTabSz="457200">
              <a:lnSpc>
                <a:spcPct val="120000"/>
              </a:lnSpc>
              <a:spcBef>
                <a:spcPct val="20000"/>
              </a:spcBef>
              <a:buClr>
                <a:schemeClr val="tx1"/>
              </a:buClr>
              <a:buSzPct val="80000"/>
              <a:buFont typeface="Wingdings" pitchFamily="2" charset="2"/>
              <a:buChar char="Ø"/>
              <a:defRPr/>
            </a:pPr>
            <a:r>
              <a:rPr lang="zh-CN" altLang="en-US" sz="2000" dirty="0" smtClean="0">
                <a:solidFill>
                  <a:schemeClr val="tx1">
                    <a:lumMod val="85000"/>
                    <a:lumOff val="15000"/>
                  </a:schemeClr>
                </a:solidFill>
                <a:latin typeface="微软雅黑"/>
                <a:ea typeface="微软雅黑"/>
                <a:cs typeface="微软雅黑"/>
              </a:rPr>
              <a:t>思考：如何把基本工资等没有</a:t>
            </a:r>
            <a:r>
              <a:rPr lang="zh-CN" altLang="en-US" sz="2000" dirty="0">
                <a:solidFill>
                  <a:schemeClr val="tx1">
                    <a:lumMod val="85000"/>
                    <a:lumOff val="15000"/>
                  </a:schemeClr>
                </a:solidFill>
                <a:latin typeface="微软雅黑"/>
                <a:ea typeface="微软雅黑"/>
                <a:cs typeface="微软雅黑"/>
              </a:rPr>
              <a:t>变化</a:t>
            </a:r>
            <a:r>
              <a:rPr lang="zh-CN" altLang="en-US" sz="2000" dirty="0" smtClean="0">
                <a:solidFill>
                  <a:schemeClr val="tx1">
                    <a:lumMod val="85000"/>
                    <a:lumOff val="15000"/>
                  </a:schemeClr>
                </a:solidFill>
                <a:latin typeface="微软雅黑"/>
                <a:ea typeface="微软雅黑"/>
                <a:cs typeface="微软雅黑"/>
              </a:rPr>
              <a:t>的数据自动转入下期？</a:t>
            </a:r>
            <a:endParaRPr lang="en-US" altLang="zh-CN" sz="2000" dirty="0">
              <a:solidFill>
                <a:schemeClr val="tx1">
                  <a:lumMod val="85000"/>
                  <a:lumOff val="15000"/>
                </a:schemeClr>
              </a:solidFill>
              <a:latin typeface="微软雅黑"/>
              <a:ea typeface="微软雅黑"/>
              <a:cs typeface="微软雅黑"/>
            </a:endParaRPr>
          </a:p>
          <a:p>
            <a:pPr marL="342900" lvl="1" indent="-342900" defTabSz="457200">
              <a:lnSpc>
                <a:spcPct val="120000"/>
              </a:lnSpc>
              <a:spcBef>
                <a:spcPct val="20000"/>
              </a:spcBef>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公式设置</a:t>
            </a:r>
            <a:endParaRPr lang="en-US" altLang="zh-CN" sz="2600" dirty="0">
              <a:solidFill>
                <a:schemeClr val="tx1">
                  <a:lumMod val="85000"/>
                  <a:lumOff val="15000"/>
                </a:schemeClr>
              </a:solidFill>
              <a:latin typeface="微软雅黑"/>
              <a:ea typeface="微软雅黑"/>
              <a:cs typeface="微软雅黑"/>
            </a:endParaRPr>
          </a:p>
          <a:p>
            <a:pPr marL="742950" lvl="1" indent="-285750" defTabSz="457200">
              <a:lnSpc>
                <a:spcPct val="120000"/>
              </a:lnSpc>
              <a:spcBef>
                <a:spcPct val="20000"/>
              </a:spcBef>
              <a:buClr>
                <a:schemeClr val="tx1"/>
              </a:buClr>
              <a:buSzPct val="80000"/>
              <a:buFont typeface="Wingdings" pitchFamily="2" charset="2"/>
              <a:buChar char="Ø"/>
              <a:defRPr/>
            </a:pPr>
            <a:r>
              <a:rPr lang="zh-CN" altLang="en-US" sz="2000" dirty="0" smtClean="0">
                <a:solidFill>
                  <a:schemeClr val="tx1">
                    <a:lumMod val="85000"/>
                    <a:lumOff val="15000"/>
                  </a:schemeClr>
                </a:solidFill>
                <a:latin typeface="微软雅黑"/>
                <a:ea typeface="微软雅黑"/>
                <a:cs typeface="微软雅黑"/>
              </a:rPr>
              <a:t>可设置多个工资计算公式；</a:t>
            </a:r>
            <a:endParaRPr lang="en-US" altLang="zh-CN" sz="2000" dirty="0" smtClean="0">
              <a:solidFill>
                <a:schemeClr val="tx1">
                  <a:lumMod val="85000"/>
                  <a:lumOff val="15000"/>
                </a:schemeClr>
              </a:solidFill>
              <a:latin typeface="微软雅黑"/>
              <a:ea typeface="微软雅黑"/>
              <a:cs typeface="微软雅黑"/>
            </a:endParaRPr>
          </a:p>
          <a:p>
            <a:pPr marL="742950" lvl="1" indent="-285750" defTabSz="457200">
              <a:lnSpc>
                <a:spcPct val="120000"/>
              </a:lnSpc>
              <a:spcBef>
                <a:spcPct val="20000"/>
              </a:spcBef>
              <a:buClr>
                <a:schemeClr val="tx1"/>
              </a:buClr>
              <a:buSzPct val="80000"/>
              <a:buFont typeface="Wingdings" pitchFamily="2" charset="2"/>
              <a:buChar char="Ø"/>
              <a:defRPr/>
            </a:pPr>
            <a:r>
              <a:rPr lang="zh-CN" altLang="en-US" sz="2000" dirty="0" smtClean="0">
                <a:solidFill>
                  <a:schemeClr val="tx1">
                    <a:lumMod val="85000"/>
                    <a:lumOff val="15000"/>
                  </a:schemeClr>
                </a:solidFill>
                <a:latin typeface="微软雅黑"/>
                <a:ea typeface="微软雅黑"/>
                <a:cs typeface="微软雅黑"/>
              </a:rPr>
              <a:t>公式设置时注意工资项目的选择</a:t>
            </a:r>
            <a:endParaRPr lang="en-US" altLang="zh-CN" sz="2000" dirty="0" smtClean="0">
              <a:solidFill>
                <a:schemeClr val="tx1">
                  <a:lumMod val="85000"/>
                  <a:lumOff val="15000"/>
                </a:schemeClr>
              </a:solidFill>
              <a:latin typeface="微软雅黑"/>
              <a:ea typeface="微软雅黑"/>
              <a:cs typeface="微软雅黑"/>
            </a:endParaRPr>
          </a:p>
          <a:p>
            <a:pPr marL="742950" lvl="1" indent="-285750" defTabSz="457200">
              <a:lnSpc>
                <a:spcPct val="120000"/>
              </a:lnSpc>
              <a:spcBef>
                <a:spcPct val="20000"/>
              </a:spcBef>
              <a:buClr>
                <a:schemeClr val="tx1"/>
              </a:buClr>
              <a:buSzPct val="80000"/>
              <a:buFont typeface="Wingdings" pitchFamily="2" charset="2"/>
              <a:buChar char="Ø"/>
              <a:defRPr/>
            </a:pPr>
            <a:r>
              <a:rPr lang="zh-CN" altLang="en-US" sz="2000" dirty="0" smtClean="0">
                <a:solidFill>
                  <a:schemeClr val="tx1">
                    <a:lumMod val="85000"/>
                    <a:lumOff val="15000"/>
                  </a:schemeClr>
                </a:solidFill>
                <a:latin typeface="微软雅黑"/>
                <a:ea typeface="微软雅黑"/>
                <a:cs typeface="微软雅黑"/>
              </a:rPr>
              <a:t>所有</a:t>
            </a:r>
            <a:r>
              <a:rPr lang="zh-CN" altLang="en-US" sz="2000" dirty="0">
                <a:solidFill>
                  <a:schemeClr val="tx1">
                    <a:lumMod val="85000"/>
                    <a:lumOff val="15000"/>
                  </a:schemeClr>
                </a:solidFill>
                <a:latin typeface="微软雅黑"/>
                <a:ea typeface="微软雅黑"/>
                <a:cs typeface="微软雅黑"/>
              </a:rPr>
              <a:t>公式中涉及到小数计算或乘除计算的，都建议使用</a:t>
            </a:r>
            <a:r>
              <a:rPr lang="en-US" altLang="zh-CN" sz="2000" dirty="0" err="1">
                <a:solidFill>
                  <a:schemeClr val="tx1">
                    <a:lumMod val="85000"/>
                    <a:lumOff val="15000"/>
                  </a:schemeClr>
                </a:solidFill>
                <a:latin typeface="微软雅黑"/>
                <a:ea typeface="微软雅黑"/>
                <a:cs typeface="微软雅黑"/>
              </a:rPr>
              <a:t>Roundx</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计算关系</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小数位数）的函数，如</a:t>
            </a:r>
            <a:r>
              <a:rPr lang="en-US" altLang="zh-CN" sz="2000" dirty="0" err="1">
                <a:solidFill>
                  <a:schemeClr val="tx1">
                    <a:lumMod val="85000"/>
                    <a:lumOff val="15000"/>
                  </a:schemeClr>
                </a:solidFill>
                <a:latin typeface="微软雅黑"/>
                <a:ea typeface="微软雅黑"/>
                <a:cs typeface="微软雅黑"/>
              </a:rPr>
              <a:t>Roundx</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基本工资</a:t>
            </a:r>
            <a:r>
              <a:rPr lang="en-US" altLang="zh-CN" sz="2000" dirty="0" smtClean="0">
                <a:solidFill>
                  <a:schemeClr val="tx1">
                    <a:lumMod val="85000"/>
                    <a:lumOff val="15000"/>
                  </a:schemeClr>
                </a:solidFill>
                <a:latin typeface="微软雅黑"/>
                <a:ea typeface="微软雅黑"/>
                <a:cs typeface="微软雅黑"/>
              </a:rPr>
              <a:t>*0.1,2)</a:t>
            </a:r>
            <a:r>
              <a:rPr lang="zh-CN" altLang="en-US" sz="2000" dirty="0" smtClean="0">
                <a:solidFill>
                  <a:schemeClr val="tx1">
                    <a:lumMod val="85000"/>
                    <a:lumOff val="15000"/>
                  </a:schemeClr>
                </a:solidFill>
                <a:latin typeface="微软雅黑"/>
                <a:ea typeface="微软雅黑"/>
                <a:cs typeface="微软雅黑"/>
              </a:rPr>
              <a:t>，避免生成凭证出现数据差异</a:t>
            </a:r>
            <a:endParaRPr lang="en-US" altLang="zh-CN" sz="2000" dirty="0">
              <a:solidFill>
                <a:schemeClr val="tx1">
                  <a:lumMod val="85000"/>
                  <a:lumOff val="15000"/>
                </a:schemeClr>
              </a:solidFill>
              <a:latin typeface="微软雅黑"/>
              <a:ea typeface="微软雅黑"/>
              <a:cs typeface="微软雅黑"/>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06328" y="2974653"/>
            <a:ext cx="3124200" cy="1685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87624" y="2974653"/>
            <a:ext cx="6336704" cy="3456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907723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 calcmode="lin" valueType="num">
                                      <p:cBhvr additive="base">
                                        <p:cTn id="7" dur="500" fill="hold"/>
                                        <p:tgtEl>
                                          <p:spTgt spid="192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25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2515">
                                            <p:txEl>
                                              <p:pRg st="1" end="1"/>
                                            </p:txEl>
                                          </p:spTgt>
                                        </p:tgtEl>
                                        <p:attrNameLst>
                                          <p:attrName>style.visibility</p:attrName>
                                        </p:attrNameLst>
                                      </p:cBhvr>
                                      <p:to>
                                        <p:strVal val="visible"/>
                                      </p:to>
                                    </p:set>
                                    <p:anim calcmode="lin" valueType="num">
                                      <p:cBhvr additive="base">
                                        <p:cTn id="11" dur="500" fill="hold"/>
                                        <p:tgtEl>
                                          <p:spTgt spid="1925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25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2515">
                                            <p:txEl>
                                              <p:pRg st="2" end="2"/>
                                            </p:txEl>
                                          </p:spTgt>
                                        </p:tgtEl>
                                        <p:attrNameLst>
                                          <p:attrName>style.visibility</p:attrName>
                                        </p:attrNameLst>
                                      </p:cBhvr>
                                      <p:to>
                                        <p:strVal val="visible"/>
                                      </p:to>
                                    </p:set>
                                    <p:anim calcmode="lin" valueType="num">
                                      <p:cBhvr additive="base">
                                        <p:cTn id="15" dur="500" fill="hold"/>
                                        <p:tgtEl>
                                          <p:spTgt spid="1925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25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2515">
                                            <p:txEl>
                                              <p:pRg st="3" end="3"/>
                                            </p:txEl>
                                          </p:spTgt>
                                        </p:tgtEl>
                                        <p:attrNameLst>
                                          <p:attrName>style.visibility</p:attrName>
                                        </p:attrNameLst>
                                      </p:cBhvr>
                                      <p:to>
                                        <p:strVal val="visible"/>
                                      </p:to>
                                    </p:set>
                                    <p:anim calcmode="lin" valueType="num">
                                      <p:cBhvr additive="base">
                                        <p:cTn id="21" dur="500" fill="hold"/>
                                        <p:tgtEl>
                                          <p:spTgt spid="19251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25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 calcmode="lin" valueType="num">
                                      <p:cBhvr additive="base">
                                        <p:cTn id="27" dur="500" fill="hold"/>
                                        <p:tgtEl>
                                          <p:spTgt spid="3074"/>
                                        </p:tgtEl>
                                        <p:attrNameLst>
                                          <p:attrName>ppt_x</p:attrName>
                                        </p:attrNameLst>
                                      </p:cBhvr>
                                      <p:tavLst>
                                        <p:tav tm="0">
                                          <p:val>
                                            <p:strVal val="#ppt_x"/>
                                          </p:val>
                                        </p:tav>
                                        <p:tav tm="100000">
                                          <p:val>
                                            <p:strVal val="#ppt_x"/>
                                          </p:val>
                                        </p:tav>
                                      </p:tavLst>
                                    </p:anim>
                                    <p:anim calcmode="lin" valueType="num">
                                      <p:cBhvr additive="base">
                                        <p:cTn id="2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3074"/>
                                        </p:tgtEl>
                                        <p:attrNameLst>
                                          <p:attrName>ppt_x</p:attrName>
                                        </p:attrNameLst>
                                      </p:cBhvr>
                                      <p:tavLst>
                                        <p:tav tm="0">
                                          <p:val>
                                            <p:strVal val="ppt_x"/>
                                          </p:val>
                                        </p:tav>
                                        <p:tav tm="100000">
                                          <p:val>
                                            <p:strVal val="ppt_x"/>
                                          </p:val>
                                        </p:tav>
                                      </p:tavLst>
                                    </p:anim>
                                    <p:anim calcmode="lin" valueType="num">
                                      <p:cBhvr additive="base">
                                        <p:cTn id="33" dur="500"/>
                                        <p:tgtEl>
                                          <p:spTgt spid="3074"/>
                                        </p:tgtEl>
                                        <p:attrNameLst>
                                          <p:attrName>ppt_y</p:attrName>
                                        </p:attrNameLst>
                                      </p:cBhvr>
                                      <p:tavLst>
                                        <p:tav tm="0">
                                          <p:val>
                                            <p:strVal val="ppt_y"/>
                                          </p:val>
                                        </p:tav>
                                        <p:tav tm="100000">
                                          <p:val>
                                            <p:strVal val="1+ppt_h/2"/>
                                          </p:val>
                                        </p:tav>
                                      </p:tavLst>
                                    </p:anim>
                                    <p:set>
                                      <p:cBhvr>
                                        <p:cTn id="34" dur="1" fill="hold">
                                          <p:stCondLst>
                                            <p:cond delay="499"/>
                                          </p:stCondLst>
                                        </p:cTn>
                                        <p:tgtEl>
                                          <p:spTgt spid="30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92515">
                                            <p:txEl>
                                              <p:pRg st="4" end="4"/>
                                            </p:txEl>
                                          </p:spTgt>
                                        </p:tgtEl>
                                        <p:attrNameLst>
                                          <p:attrName>style.visibility</p:attrName>
                                        </p:attrNameLst>
                                      </p:cBhvr>
                                      <p:to>
                                        <p:strVal val="visible"/>
                                      </p:to>
                                    </p:set>
                                    <p:anim calcmode="lin" valueType="num">
                                      <p:cBhvr additive="base">
                                        <p:cTn id="39" dur="500" fill="hold"/>
                                        <p:tgtEl>
                                          <p:spTgt spid="19251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92515">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92515">
                                            <p:txEl>
                                              <p:pRg st="5" end="5"/>
                                            </p:txEl>
                                          </p:spTgt>
                                        </p:tgtEl>
                                        <p:attrNameLst>
                                          <p:attrName>style.visibility</p:attrName>
                                        </p:attrNameLst>
                                      </p:cBhvr>
                                      <p:to>
                                        <p:strVal val="visible"/>
                                      </p:to>
                                    </p:set>
                                    <p:anim calcmode="lin" valueType="num">
                                      <p:cBhvr additive="base">
                                        <p:cTn id="43" dur="500" fill="hold"/>
                                        <p:tgtEl>
                                          <p:spTgt spid="19251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2515">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92515">
                                            <p:txEl>
                                              <p:pRg st="6" end="6"/>
                                            </p:txEl>
                                          </p:spTgt>
                                        </p:tgtEl>
                                        <p:attrNameLst>
                                          <p:attrName>style.visibility</p:attrName>
                                        </p:attrNameLst>
                                      </p:cBhvr>
                                      <p:to>
                                        <p:strVal val="visible"/>
                                      </p:to>
                                    </p:set>
                                    <p:anim calcmode="lin" valueType="num">
                                      <p:cBhvr additive="base">
                                        <p:cTn id="47" dur="500" fill="hold"/>
                                        <p:tgtEl>
                                          <p:spTgt spid="192515">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2515">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92515">
                                            <p:txEl>
                                              <p:pRg st="7" end="7"/>
                                            </p:txEl>
                                          </p:spTgt>
                                        </p:tgtEl>
                                        <p:attrNameLst>
                                          <p:attrName>style.visibility</p:attrName>
                                        </p:attrNameLst>
                                      </p:cBhvr>
                                      <p:to>
                                        <p:strVal val="visible"/>
                                      </p:to>
                                    </p:set>
                                    <p:anim calcmode="lin" valueType="num">
                                      <p:cBhvr additive="base">
                                        <p:cTn id="51" dur="500" fill="hold"/>
                                        <p:tgtEl>
                                          <p:spTgt spid="192515">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925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075"/>
                                        </p:tgtEl>
                                        <p:attrNameLst>
                                          <p:attrName>style.visibility</p:attrName>
                                        </p:attrNameLst>
                                      </p:cBhvr>
                                      <p:to>
                                        <p:strVal val="visible"/>
                                      </p:to>
                                    </p:set>
                                    <p:anim calcmode="lin" valueType="num">
                                      <p:cBhvr additive="base">
                                        <p:cTn id="57" dur="500" fill="hold"/>
                                        <p:tgtEl>
                                          <p:spTgt spid="3075"/>
                                        </p:tgtEl>
                                        <p:attrNameLst>
                                          <p:attrName>ppt_x</p:attrName>
                                        </p:attrNameLst>
                                      </p:cBhvr>
                                      <p:tavLst>
                                        <p:tav tm="0">
                                          <p:val>
                                            <p:strVal val="#ppt_x"/>
                                          </p:val>
                                        </p:tav>
                                        <p:tav tm="100000">
                                          <p:val>
                                            <p:strVal val="#ppt_x"/>
                                          </p:val>
                                        </p:tav>
                                      </p:tavLst>
                                    </p:anim>
                                    <p:anim calcmode="lin" valueType="num">
                                      <p:cBhvr additive="base">
                                        <p:cTn id="5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内容占位符 2"/>
          <p:cNvSpPr>
            <a:spLocks noGrp="1"/>
          </p:cNvSpPr>
          <p:nvPr>
            <p:ph idx="1"/>
          </p:nvPr>
        </p:nvSpPr>
        <p:spPr/>
        <p:txBody>
          <a:bodyPr/>
          <a:lstStyle/>
          <a:p>
            <a:pPr marL="342900" lvl="1" indent="-342900">
              <a:lnSpc>
                <a:spcPts val="3000"/>
              </a:lnSpc>
              <a:buClr>
                <a:schemeClr val="tx1"/>
              </a:buClr>
              <a:buSzPct val="100000"/>
              <a:buBlip>
                <a:blip r:embed="rId2"/>
              </a:buBlip>
              <a:defRPr/>
            </a:pPr>
            <a:r>
              <a:rPr lang="zh-CN" altLang="en-US" sz="2600" dirty="0" smtClean="0"/>
              <a:t>工资项目</a:t>
            </a:r>
            <a:r>
              <a:rPr lang="zh-CN" altLang="en-US" sz="2600" dirty="0"/>
              <a:t>案例</a:t>
            </a:r>
            <a:endParaRPr lang="en-US" altLang="zh-CN" sz="2600" dirty="0" smtClean="0"/>
          </a:p>
          <a:p>
            <a:pPr marL="742950" lvl="2" indent="-342900">
              <a:lnSpc>
                <a:spcPts val="3000"/>
              </a:lnSpc>
              <a:buClr>
                <a:schemeClr val="tx1"/>
              </a:buClr>
              <a:buSzPct val="100000"/>
              <a:buFont typeface="Wingdings" pitchFamily="2" charset="2"/>
              <a:buChar char="Ø"/>
              <a:defRPr/>
            </a:pPr>
            <a:r>
              <a:rPr lang="zh-CN" altLang="en-US" sz="2000" dirty="0" smtClean="0"/>
              <a:t>入职日期、工龄年、工龄月、工龄</a:t>
            </a:r>
            <a:endParaRPr lang="en-US" altLang="zh-CN" sz="2000" dirty="0" smtClean="0"/>
          </a:p>
          <a:p>
            <a:pPr marL="742950" lvl="2" indent="-342900">
              <a:lnSpc>
                <a:spcPts val="3000"/>
              </a:lnSpc>
              <a:buClr>
                <a:schemeClr val="tx1"/>
              </a:buClr>
              <a:buSzPct val="100000"/>
              <a:buFont typeface="Wingdings" pitchFamily="2" charset="2"/>
              <a:buChar char="Ø"/>
              <a:defRPr/>
            </a:pPr>
            <a:r>
              <a:rPr lang="zh-CN" altLang="en-US" sz="2000" dirty="0" smtClean="0"/>
              <a:t>公式设置</a:t>
            </a:r>
          </a:p>
          <a:p>
            <a:pPr lvl="2">
              <a:buClr>
                <a:schemeClr val="tx1"/>
              </a:buClr>
            </a:pPr>
            <a:r>
              <a:rPr lang="zh-CN" altLang="en-US" sz="1800" dirty="0" smtClean="0"/>
              <a:t>工龄年</a:t>
            </a:r>
            <a:r>
              <a:rPr lang="en-US" altLang="zh-CN" sz="1800" dirty="0" smtClean="0"/>
              <a:t>=</a:t>
            </a:r>
            <a:r>
              <a:rPr lang="en-US" altLang="zh-CN" sz="1800" dirty="0" smtClean="0">
                <a:solidFill>
                  <a:srgbClr val="FF0000"/>
                </a:solidFill>
              </a:rPr>
              <a:t>GETYEAR(</a:t>
            </a:r>
            <a:r>
              <a:rPr lang="zh-CN" altLang="en-US" sz="1800" dirty="0" smtClean="0">
                <a:solidFill>
                  <a:srgbClr val="FF0000"/>
                </a:solidFill>
              </a:rPr>
              <a:t>现在</a:t>
            </a:r>
            <a:r>
              <a:rPr lang="en-US" altLang="zh-CN" sz="1800" dirty="0" smtClean="0">
                <a:solidFill>
                  <a:srgbClr val="FF0000"/>
                </a:solidFill>
              </a:rPr>
              <a:t>)</a:t>
            </a:r>
            <a:r>
              <a:rPr lang="en-US" altLang="zh-CN" sz="1800" dirty="0" smtClean="0"/>
              <a:t>-</a:t>
            </a:r>
            <a:r>
              <a:rPr lang="en-US" altLang="zh-CN" sz="1800" dirty="0" smtClean="0">
                <a:solidFill>
                  <a:srgbClr val="FF0000"/>
                </a:solidFill>
              </a:rPr>
              <a:t>GETYEAR(</a:t>
            </a:r>
            <a:r>
              <a:rPr lang="zh-CN" altLang="en-US" sz="1800" dirty="0" smtClean="0">
                <a:solidFill>
                  <a:srgbClr val="FF0000"/>
                </a:solidFill>
              </a:rPr>
              <a:t>入职日期</a:t>
            </a:r>
            <a:r>
              <a:rPr lang="en-US" altLang="zh-CN" sz="1800" dirty="0" smtClean="0">
                <a:solidFill>
                  <a:srgbClr val="FF0000"/>
                </a:solidFill>
              </a:rPr>
              <a:t>)</a:t>
            </a:r>
          </a:p>
          <a:p>
            <a:pPr lvl="2">
              <a:buClr>
                <a:schemeClr val="tx1"/>
              </a:buClr>
            </a:pPr>
            <a:r>
              <a:rPr lang="zh-CN" altLang="en-US" sz="1800" dirty="0" smtClean="0"/>
              <a:t>工龄月</a:t>
            </a:r>
            <a:r>
              <a:rPr lang="en-US" altLang="zh-CN" sz="1800" dirty="0" smtClean="0"/>
              <a:t>=</a:t>
            </a:r>
            <a:r>
              <a:rPr lang="en-US" altLang="zh-CN" sz="1800" dirty="0" smtClean="0">
                <a:solidFill>
                  <a:srgbClr val="FF0000"/>
                </a:solidFill>
              </a:rPr>
              <a:t>GETMONTH(</a:t>
            </a:r>
            <a:r>
              <a:rPr lang="zh-CN" altLang="en-US" sz="1800" dirty="0" smtClean="0">
                <a:solidFill>
                  <a:srgbClr val="FF0000"/>
                </a:solidFill>
              </a:rPr>
              <a:t>现在</a:t>
            </a:r>
            <a:r>
              <a:rPr lang="en-US" altLang="zh-CN" sz="1800" dirty="0" smtClean="0">
                <a:solidFill>
                  <a:srgbClr val="FF0000"/>
                </a:solidFill>
              </a:rPr>
              <a:t>)-GETMONTH(</a:t>
            </a:r>
            <a:r>
              <a:rPr lang="zh-CN" altLang="en-US" sz="1800" dirty="0" smtClean="0">
                <a:solidFill>
                  <a:srgbClr val="FF0000"/>
                </a:solidFill>
              </a:rPr>
              <a:t>入职日期</a:t>
            </a:r>
            <a:r>
              <a:rPr lang="en-US" altLang="zh-CN" sz="1800" dirty="0" smtClean="0">
                <a:solidFill>
                  <a:srgbClr val="FF0000"/>
                </a:solidFill>
              </a:rPr>
              <a:t>)</a:t>
            </a:r>
          </a:p>
          <a:p>
            <a:pPr lvl="2">
              <a:buClr>
                <a:schemeClr val="tx1"/>
              </a:buClr>
            </a:pPr>
            <a:r>
              <a:rPr lang="zh-CN" altLang="en-US" sz="1800" dirty="0" smtClean="0"/>
              <a:t>工龄</a:t>
            </a:r>
            <a:r>
              <a:rPr lang="en-US" altLang="zh-CN" sz="1800" dirty="0" smtClean="0"/>
              <a:t>=</a:t>
            </a:r>
            <a:r>
              <a:rPr lang="zh-CN" altLang="en-US" sz="1800" dirty="0" smtClean="0"/>
              <a:t>工龄年*</a:t>
            </a:r>
            <a:r>
              <a:rPr lang="en-US" altLang="zh-CN" sz="1800" dirty="0" smtClean="0"/>
              <a:t>12+</a:t>
            </a:r>
            <a:r>
              <a:rPr lang="zh-CN" altLang="en-US" sz="1800" dirty="0" smtClean="0"/>
              <a:t>工龄月</a:t>
            </a:r>
          </a:p>
          <a:p>
            <a:pPr lvl="2">
              <a:buClr>
                <a:schemeClr val="tx1"/>
              </a:buClr>
            </a:pPr>
            <a:r>
              <a:rPr lang="zh-CN" altLang="en-US" sz="1800" dirty="0" smtClean="0"/>
              <a:t>福利费</a:t>
            </a:r>
            <a:r>
              <a:rPr lang="en-US" altLang="zh-CN" sz="1800" dirty="0" smtClean="0"/>
              <a:t>=</a:t>
            </a:r>
            <a:r>
              <a:rPr lang="zh-CN" altLang="en-US" sz="1800" dirty="0" smtClean="0"/>
              <a:t>工龄*</a:t>
            </a:r>
            <a:r>
              <a:rPr lang="en-US" altLang="zh-CN" sz="1800" dirty="0" smtClean="0"/>
              <a:t>5</a:t>
            </a:r>
          </a:p>
          <a:p>
            <a:pPr lvl="1">
              <a:buClr>
                <a:schemeClr val="tx1"/>
              </a:buClr>
            </a:pPr>
            <a:endParaRPr lang="zh-CN" altLang="en-US" dirty="0" smtClean="0"/>
          </a:p>
        </p:txBody>
      </p:sp>
      <p:sp>
        <p:nvSpPr>
          <p:cNvPr id="266242" name="标题 1"/>
          <p:cNvSpPr>
            <a:spLocks noGrp="1"/>
          </p:cNvSpPr>
          <p:nvPr>
            <p:ph type="title"/>
          </p:nvPr>
        </p:nvSpPr>
        <p:spPr>
          <a:xfrm>
            <a:off x="214282" y="142852"/>
            <a:ext cx="7228656" cy="693460"/>
          </a:xfrm>
        </p:spPr>
        <p:txBody>
          <a:bodyPr rtlCol="0" anchor="t">
            <a:normAutofit/>
          </a:bodyPr>
          <a:lstStyle/>
          <a:p>
            <a:pPr fontAlgn="auto">
              <a:lnSpc>
                <a:spcPct val="90000"/>
              </a:lnSpc>
              <a:spcAft>
                <a:spcPts val="0"/>
              </a:spcAft>
              <a:defRPr/>
            </a:pPr>
            <a:r>
              <a:rPr lang="zh-CN" altLang="en-US" sz="3000" dirty="0" smtClean="0"/>
              <a:t>工资管理</a:t>
            </a:r>
          </a:p>
        </p:txBody>
      </p:sp>
    </p:spTree>
    <p:extLst>
      <p:ext uri="{BB962C8B-B14F-4D97-AF65-F5344CB8AC3E}">
        <p14:creationId xmlns:p14="http://schemas.microsoft.com/office/powerpoint/2010/main" xmlns="" val="27668120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214282" y="142852"/>
            <a:ext cx="7228656" cy="693460"/>
          </a:xfrm>
        </p:spPr>
        <p:txBody>
          <a:bodyPr rtlCol="0" anchor="t">
            <a:normAutofit/>
          </a:bodyPr>
          <a:lstStyle/>
          <a:p>
            <a:pPr fontAlgn="auto">
              <a:lnSpc>
                <a:spcPct val="90000"/>
              </a:lnSpc>
              <a:spcAft>
                <a:spcPts val="0"/>
              </a:spcAft>
              <a:defRPr/>
            </a:pPr>
            <a:r>
              <a:rPr lang="zh-CN" altLang="en-US" sz="3000" dirty="0" smtClean="0"/>
              <a:t>工资管理</a:t>
            </a:r>
          </a:p>
        </p:txBody>
      </p:sp>
      <p:sp>
        <p:nvSpPr>
          <p:cNvPr id="193539" name="Rectangle 3"/>
          <p:cNvSpPr>
            <a:spLocks noChangeArrowheads="1"/>
          </p:cNvSpPr>
          <p:nvPr/>
        </p:nvSpPr>
        <p:spPr bwMode="auto">
          <a:xfrm>
            <a:off x="323850" y="981075"/>
            <a:ext cx="8424863" cy="5100638"/>
          </a:xfrm>
          <a:prstGeom prst="rect">
            <a:avLst/>
          </a:prstGeom>
          <a:noFill/>
          <a:ln w="9525">
            <a:noFill/>
            <a:miter lim="800000"/>
            <a:headEnd/>
            <a:tailEnd/>
          </a:ln>
        </p:spPr>
        <p:txBody>
          <a:bodyPr/>
          <a:lstStyle/>
          <a:p>
            <a:pPr marL="342900" lvl="1" indent="-342900" defTabSz="457200">
              <a:lnSpc>
                <a:spcPts val="3000"/>
              </a:lnSpc>
              <a:spcBef>
                <a:spcPct val="20000"/>
              </a:spcBef>
              <a:buClr>
                <a:schemeClr val="tx1"/>
              </a:buClr>
              <a:buSzPct val="100000"/>
              <a:buBlip>
                <a:blip r:embed="rId2"/>
              </a:buBlip>
              <a:defRPr/>
            </a:pPr>
            <a:r>
              <a:rPr lang="zh-CN" altLang="en-US" sz="2600" dirty="0" smtClean="0">
                <a:solidFill>
                  <a:schemeClr val="tx1">
                    <a:lumMod val="85000"/>
                    <a:lumOff val="15000"/>
                  </a:schemeClr>
                </a:solidFill>
                <a:latin typeface="微软雅黑"/>
                <a:ea typeface="微软雅黑"/>
                <a:cs typeface="微软雅黑"/>
              </a:rPr>
              <a:t>工资录入</a:t>
            </a:r>
            <a:endParaRPr lang="zh-CN" altLang="en-US" sz="2600" dirty="0">
              <a:solidFill>
                <a:schemeClr val="tx1">
                  <a:lumMod val="85000"/>
                  <a:lumOff val="15000"/>
                </a:schemeClr>
              </a:solidFill>
              <a:latin typeface="微软雅黑"/>
              <a:ea typeface="微软雅黑"/>
              <a:cs typeface="微软雅黑"/>
            </a:endParaRPr>
          </a:p>
          <a:p>
            <a:pPr marL="742950" lvl="1" indent="-285750" defTabSz="457200">
              <a:lnSpc>
                <a:spcPct val="80000"/>
              </a:lnSpc>
              <a:spcBef>
                <a:spcPct val="20000"/>
              </a:spcBef>
              <a:buClr>
                <a:schemeClr val="tx1"/>
              </a:buClr>
              <a:buSzPct val="80000"/>
              <a:buFont typeface="Wingdings" pitchFamily="2" charset="2"/>
              <a:buChar char="Ø"/>
              <a:defRPr/>
            </a:pPr>
            <a:r>
              <a:rPr lang="zh-CN" altLang="en-US" sz="2100" dirty="0" smtClean="0">
                <a:solidFill>
                  <a:schemeClr val="tx1">
                    <a:lumMod val="85000"/>
                    <a:lumOff val="15000"/>
                  </a:schemeClr>
                </a:solidFill>
                <a:latin typeface="微软雅黑"/>
                <a:ea typeface="微软雅黑"/>
                <a:cs typeface="微软雅黑"/>
              </a:rPr>
              <a:t>过滤器</a:t>
            </a:r>
            <a:endParaRPr lang="en-US" altLang="zh-CN" sz="2100" dirty="0" smtClean="0">
              <a:solidFill>
                <a:schemeClr val="tx1">
                  <a:lumMod val="85000"/>
                  <a:lumOff val="15000"/>
                </a:schemeClr>
              </a:solidFill>
              <a:latin typeface="微软雅黑"/>
              <a:ea typeface="微软雅黑"/>
              <a:cs typeface="微软雅黑"/>
            </a:endParaRPr>
          </a:p>
          <a:p>
            <a:pPr marL="1200150" lvl="2" indent="-285750" defTabSz="457200">
              <a:lnSpc>
                <a:spcPct val="80000"/>
              </a:lnSpc>
              <a:spcBef>
                <a:spcPct val="20000"/>
              </a:spcBef>
              <a:buClr>
                <a:schemeClr val="tx1"/>
              </a:buClr>
              <a:buSzPct val="80000"/>
              <a:buFont typeface="Wingdings" pitchFamily="2" charset="2"/>
              <a:buChar char="Ø"/>
              <a:defRPr/>
            </a:pPr>
            <a:r>
              <a:rPr lang="zh-CN" altLang="en-US" sz="1800" dirty="0" smtClean="0">
                <a:solidFill>
                  <a:schemeClr val="tx1">
                    <a:lumMod val="85000"/>
                    <a:lumOff val="15000"/>
                  </a:schemeClr>
                </a:solidFill>
                <a:latin typeface="微软雅黑"/>
                <a:ea typeface="微软雅黑"/>
                <a:cs typeface="微软雅黑"/>
              </a:rPr>
              <a:t>应</a:t>
            </a:r>
            <a:r>
              <a:rPr lang="zh-CN" altLang="en-US" sz="1800" dirty="0">
                <a:solidFill>
                  <a:schemeClr val="tx1">
                    <a:lumMod val="85000"/>
                    <a:lumOff val="15000"/>
                  </a:schemeClr>
                </a:solidFill>
                <a:latin typeface="微软雅黑"/>
                <a:ea typeface="微软雅黑"/>
                <a:cs typeface="微软雅黑"/>
              </a:rPr>
              <a:t>包含选择公式中的所有项目，否则提示项目未定义</a:t>
            </a:r>
          </a:p>
          <a:p>
            <a:pPr marL="1200150" lvl="2" indent="-285750" defTabSz="457200">
              <a:lnSpc>
                <a:spcPct val="80000"/>
              </a:lnSpc>
              <a:spcBef>
                <a:spcPct val="20000"/>
              </a:spcBef>
              <a:buClr>
                <a:schemeClr val="tx1"/>
              </a:buClr>
              <a:buSzPct val="80000"/>
              <a:buFont typeface="Wingdings" pitchFamily="2" charset="2"/>
              <a:buChar char="Ø"/>
              <a:defRPr/>
            </a:pPr>
            <a:r>
              <a:rPr lang="zh-CN" altLang="en-US" sz="1800" dirty="0">
                <a:solidFill>
                  <a:schemeClr val="tx1">
                    <a:lumMod val="85000"/>
                    <a:lumOff val="15000"/>
                  </a:schemeClr>
                </a:solidFill>
                <a:latin typeface="微软雅黑"/>
                <a:ea typeface="微软雅黑"/>
                <a:cs typeface="微软雅黑"/>
              </a:rPr>
              <a:t>可设置过滤条件与排序</a:t>
            </a:r>
          </a:p>
          <a:p>
            <a:pPr marL="1200150" lvl="2" indent="-285750" defTabSz="457200">
              <a:lnSpc>
                <a:spcPct val="80000"/>
              </a:lnSpc>
              <a:spcBef>
                <a:spcPct val="20000"/>
              </a:spcBef>
              <a:buClr>
                <a:schemeClr val="tx1"/>
              </a:buClr>
              <a:buSzPct val="80000"/>
              <a:buFont typeface="Wingdings" pitchFamily="2" charset="2"/>
              <a:buChar char="Ø"/>
              <a:defRPr/>
            </a:pPr>
            <a:r>
              <a:rPr lang="zh-CN" altLang="en-US" sz="1800" dirty="0">
                <a:solidFill>
                  <a:schemeClr val="tx1">
                    <a:lumMod val="85000"/>
                    <a:lumOff val="15000"/>
                  </a:schemeClr>
                </a:solidFill>
                <a:latin typeface="微软雅黑"/>
                <a:ea typeface="微软雅黑"/>
                <a:cs typeface="微软雅黑"/>
              </a:rPr>
              <a:t>支持过滤器复制和导入</a:t>
            </a:r>
          </a:p>
          <a:p>
            <a:pPr marL="742950" lvl="1" indent="-285750" defTabSz="457200">
              <a:lnSpc>
                <a:spcPct val="80000"/>
              </a:lnSpc>
              <a:spcBef>
                <a:spcPct val="20000"/>
              </a:spcBef>
              <a:buClr>
                <a:schemeClr val="tx1"/>
              </a:buClr>
              <a:buSzPct val="80000"/>
              <a:buFont typeface="Wingdings" pitchFamily="2" charset="2"/>
              <a:buChar char="Ø"/>
              <a:defRPr/>
            </a:pPr>
            <a:r>
              <a:rPr lang="zh-CN" altLang="en-US" sz="2000" dirty="0" smtClean="0">
                <a:solidFill>
                  <a:schemeClr val="tx1">
                    <a:lumMod val="85000"/>
                    <a:lumOff val="15000"/>
                  </a:schemeClr>
                </a:solidFill>
                <a:latin typeface="微软雅黑"/>
                <a:ea typeface="微软雅黑"/>
                <a:cs typeface="微软雅黑"/>
              </a:rPr>
              <a:t>支持</a:t>
            </a:r>
            <a:r>
              <a:rPr lang="zh-CN" altLang="en-US" sz="2000" dirty="0">
                <a:solidFill>
                  <a:schemeClr val="tx1">
                    <a:lumMod val="85000"/>
                    <a:lumOff val="15000"/>
                  </a:schemeClr>
                </a:solidFill>
                <a:latin typeface="微软雅黑"/>
                <a:ea typeface="微软雅黑"/>
                <a:cs typeface="微软雅黑"/>
              </a:rPr>
              <a:t>工资引入（</a:t>
            </a:r>
            <a:r>
              <a:rPr lang="en-US" altLang="zh-CN" sz="2000" dirty="0">
                <a:solidFill>
                  <a:schemeClr val="tx1">
                    <a:lumMod val="85000"/>
                    <a:lumOff val="15000"/>
                  </a:schemeClr>
                </a:solidFill>
                <a:latin typeface="微软雅黑"/>
                <a:ea typeface="微软雅黑"/>
                <a:cs typeface="微软雅黑"/>
              </a:rPr>
              <a:t>.DBF</a:t>
            </a:r>
            <a:r>
              <a:rPr lang="zh-CN" altLang="en-US" sz="2000" dirty="0">
                <a:solidFill>
                  <a:schemeClr val="tx1">
                    <a:lumMod val="85000"/>
                    <a:lumOff val="15000"/>
                  </a:schemeClr>
                </a:solidFill>
                <a:latin typeface="微软雅黑"/>
                <a:ea typeface="微软雅黑"/>
                <a:cs typeface="微软雅黑"/>
              </a:rPr>
              <a:t>，</a:t>
            </a:r>
            <a:r>
              <a:rPr lang="en-US" altLang="zh-CN" sz="2000" dirty="0">
                <a:solidFill>
                  <a:schemeClr val="tx1">
                    <a:lumMod val="85000"/>
                    <a:lumOff val="15000"/>
                  </a:schemeClr>
                </a:solidFill>
                <a:latin typeface="微软雅黑"/>
                <a:ea typeface="微软雅黑"/>
                <a:cs typeface="微软雅黑"/>
              </a:rPr>
              <a:t>.MDB</a:t>
            </a:r>
            <a:r>
              <a:rPr lang="zh-CN" altLang="en-US" sz="2000" dirty="0">
                <a:solidFill>
                  <a:schemeClr val="tx1">
                    <a:lumMod val="85000"/>
                    <a:lumOff val="15000"/>
                  </a:schemeClr>
                </a:solidFill>
                <a:latin typeface="微软雅黑"/>
                <a:ea typeface="微软雅黑"/>
                <a:cs typeface="微软雅黑"/>
              </a:rPr>
              <a:t>，</a:t>
            </a:r>
            <a:r>
              <a:rPr lang="en-US" altLang="zh-CN" sz="2000" dirty="0">
                <a:solidFill>
                  <a:schemeClr val="tx1">
                    <a:lumMod val="85000"/>
                    <a:lumOff val="15000"/>
                  </a:schemeClr>
                </a:solidFill>
                <a:latin typeface="微软雅黑"/>
                <a:ea typeface="微软雅黑"/>
                <a:cs typeface="微软雅黑"/>
              </a:rPr>
              <a:t>.XLS)</a:t>
            </a:r>
          </a:p>
          <a:p>
            <a:pPr marL="742950" lvl="1" indent="-285750" defTabSz="457200">
              <a:lnSpc>
                <a:spcPct val="80000"/>
              </a:lnSpc>
              <a:spcBef>
                <a:spcPct val="20000"/>
              </a:spcBef>
              <a:buClr>
                <a:schemeClr val="tx1"/>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支持查找职员</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定位”</a:t>
            </a:r>
            <a:r>
              <a:rPr lang="en-US" altLang="zh-CN" sz="2000" dirty="0">
                <a:solidFill>
                  <a:schemeClr val="tx1">
                    <a:lumMod val="85000"/>
                    <a:lumOff val="15000"/>
                  </a:schemeClr>
                </a:solidFill>
                <a:latin typeface="微软雅黑"/>
                <a:ea typeface="微软雅黑"/>
                <a:cs typeface="微软雅黑"/>
              </a:rPr>
              <a:t>)</a:t>
            </a:r>
          </a:p>
          <a:p>
            <a:pPr marL="742950" lvl="1" indent="-285750" defTabSz="457200">
              <a:lnSpc>
                <a:spcPct val="80000"/>
              </a:lnSpc>
              <a:spcBef>
                <a:spcPct val="20000"/>
              </a:spcBef>
              <a:buClr>
                <a:schemeClr val="tx1"/>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支持数据的批量修改</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计算器”</a:t>
            </a:r>
            <a:r>
              <a:rPr lang="en-US" altLang="zh-CN" sz="2000" dirty="0">
                <a:solidFill>
                  <a:schemeClr val="tx1">
                    <a:lumMod val="85000"/>
                    <a:lumOff val="15000"/>
                  </a:schemeClr>
                </a:solidFill>
                <a:latin typeface="微软雅黑"/>
                <a:ea typeface="微软雅黑"/>
                <a:cs typeface="微软雅黑"/>
              </a:rPr>
              <a:t>)</a:t>
            </a:r>
          </a:p>
          <a:p>
            <a:pPr marL="742950" lvl="1" indent="-285750" defTabSz="457200">
              <a:lnSpc>
                <a:spcPct val="80000"/>
              </a:lnSpc>
              <a:spcBef>
                <a:spcPct val="20000"/>
              </a:spcBef>
              <a:buClr>
                <a:schemeClr val="tx1"/>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支持扣零</a:t>
            </a:r>
          </a:p>
          <a:p>
            <a:pPr marL="742950" lvl="1" indent="-285750" defTabSz="457200">
              <a:lnSpc>
                <a:spcPct val="80000"/>
              </a:lnSpc>
              <a:spcBef>
                <a:spcPct val="20000"/>
              </a:spcBef>
              <a:buClr>
                <a:schemeClr val="tx1"/>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支持所得税计算</a:t>
            </a:r>
          </a:p>
          <a:p>
            <a:pPr marL="742950" lvl="1" indent="-285750" defTabSz="457200">
              <a:lnSpc>
                <a:spcPct val="80000"/>
              </a:lnSpc>
              <a:spcBef>
                <a:spcPct val="20000"/>
              </a:spcBef>
              <a:buClr>
                <a:schemeClr val="tx1"/>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可将固定项目复制到下期</a:t>
            </a:r>
            <a:endParaRPr lang="en-US" altLang="zh-CN" sz="2000" dirty="0">
              <a:solidFill>
                <a:schemeClr val="tx1">
                  <a:lumMod val="85000"/>
                  <a:lumOff val="15000"/>
                </a:schemeClr>
              </a:solidFill>
              <a:latin typeface="微软雅黑"/>
              <a:ea typeface="微软雅黑"/>
              <a:cs typeface="微软雅黑"/>
            </a:endParaRPr>
          </a:p>
          <a:p>
            <a:pPr marL="342900" lvl="1" indent="-342900" defTabSz="457200">
              <a:lnSpc>
                <a:spcPts val="3000"/>
              </a:lnSpc>
              <a:spcBef>
                <a:spcPct val="20000"/>
              </a:spcBef>
              <a:buClr>
                <a:schemeClr val="tx1"/>
              </a:buClr>
              <a:buSzPct val="100000"/>
              <a:buBlip>
                <a:blip r:embed="rId2"/>
              </a:buBlip>
              <a:defRPr/>
            </a:pPr>
            <a:endParaRPr lang="zh-CN" altLang="en-US" sz="2000" dirty="0">
              <a:solidFill>
                <a:schemeClr val="tx1">
                  <a:lumMod val="85000"/>
                  <a:lumOff val="15000"/>
                </a:schemeClr>
              </a:solidFill>
              <a:latin typeface="微软雅黑"/>
              <a:ea typeface="微软雅黑"/>
              <a:cs typeface="微软雅黑"/>
            </a:endParaRPr>
          </a:p>
          <a:p>
            <a:pPr marL="342900" indent="-342900">
              <a:spcBef>
                <a:spcPct val="20000"/>
              </a:spcBef>
              <a:buClr>
                <a:schemeClr val="tx1"/>
              </a:buClr>
              <a:buSzPct val="80000"/>
              <a:buFont typeface="Wingdings" pitchFamily="2" charset="2"/>
              <a:buChar char="n"/>
              <a:defRPr/>
            </a:pPr>
            <a:endParaRPr lang="en-US" altLang="zh-CN" sz="1800" dirty="0">
              <a:latin typeface="Arial"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63687" y="1844824"/>
            <a:ext cx="4733925" cy="408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 calcmode="lin" valueType="num">
                                      <p:cBhvr additive="base">
                                        <p:cTn id="7" dur="500" fill="hold"/>
                                        <p:tgtEl>
                                          <p:spTgt spid="193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35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3539">
                                            <p:txEl>
                                              <p:pRg st="1" end="1"/>
                                            </p:txEl>
                                          </p:spTgt>
                                        </p:tgtEl>
                                        <p:attrNameLst>
                                          <p:attrName>style.visibility</p:attrName>
                                        </p:attrNameLst>
                                      </p:cBhvr>
                                      <p:to>
                                        <p:strVal val="visible"/>
                                      </p:to>
                                    </p:set>
                                    <p:anim calcmode="lin" valueType="num">
                                      <p:cBhvr additive="base">
                                        <p:cTn id="11" dur="500" fill="hold"/>
                                        <p:tgtEl>
                                          <p:spTgt spid="1935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353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3539">
                                            <p:txEl>
                                              <p:pRg st="2" end="2"/>
                                            </p:txEl>
                                          </p:spTgt>
                                        </p:tgtEl>
                                        <p:attrNameLst>
                                          <p:attrName>style.visibility</p:attrName>
                                        </p:attrNameLst>
                                      </p:cBhvr>
                                      <p:to>
                                        <p:strVal val="visible"/>
                                      </p:to>
                                    </p:set>
                                    <p:anim calcmode="lin" valueType="num">
                                      <p:cBhvr additive="base">
                                        <p:cTn id="15" dur="500" fill="hold"/>
                                        <p:tgtEl>
                                          <p:spTgt spid="19353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353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3539">
                                            <p:txEl>
                                              <p:pRg st="3" end="3"/>
                                            </p:txEl>
                                          </p:spTgt>
                                        </p:tgtEl>
                                        <p:attrNameLst>
                                          <p:attrName>style.visibility</p:attrName>
                                        </p:attrNameLst>
                                      </p:cBhvr>
                                      <p:to>
                                        <p:strVal val="visible"/>
                                      </p:to>
                                    </p:set>
                                    <p:anim calcmode="lin" valueType="num">
                                      <p:cBhvr additive="base">
                                        <p:cTn id="19" dur="500" fill="hold"/>
                                        <p:tgtEl>
                                          <p:spTgt spid="1935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353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3539">
                                            <p:txEl>
                                              <p:pRg st="4" end="4"/>
                                            </p:txEl>
                                          </p:spTgt>
                                        </p:tgtEl>
                                        <p:attrNameLst>
                                          <p:attrName>style.visibility</p:attrName>
                                        </p:attrNameLst>
                                      </p:cBhvr>
                                      <p:to>
                                        <p:strVal val="visible"/>
                                      </p:to>
                                    </p:set>
                                    <p:anim calcmode="lin" valueType="num">
                                      <p:cBhvr additive="base">
                                        <p:cTn id="23" dur="500" fill="hold"/>
                                        <p:tgtEl>
                                          <p:spTgt spid="19353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35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098"/>
                                        </p:tgtEl>
                                        <p:attrNameLst>
                                          <p:attrName>style.visibility</p:attrName>
                                        </p:attrNameLst>
                                      </p:cBhvr>
                                      <p:to>
                                        <p:strVal val="visible"/>
                                      </p:to>
                                    </p:set>
                                    <p:anim calcmode="lin" valueType="num">
                                      <p:cBhvr additive="base">
                                        <p:cTn id="29" dur="500" fill="hold"/>
                                        <p:tgtEl>
                                          <p:spTgt spid="4098"/>
                                        </p:tgtEl>
                                        <p:attrNameLst>
                                          <p:attrName>ppt_x</p:attrName>
                                        </p:attrNameLst>
                                      </p:cBhvr>
                                      <p:tavLst>
                                        <p:tav tm="0">
                                          <p:val>
                                            <p:strVal val="#ppt_x"/>
                                          </p:val>
                                        </p:tav>
                                        <p:tav tm="100000">
                                          <p:val>
                                            <p:strVal val="#ppt_x"/>
                                          </p:val>
                                        </p:tav>
                                      </p:tavLst>
                                    </p:anim>
                                    <p:anim calcmode="lin" valueType="num">
                                      <p:cBhvr additive="base">
                                        <p:cTn id="3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4098"/>
                                        </p:tgtEl>
                                        <p:attrNameLst>
                                          <p:attrName>ppt_x</p:attrName>
                                        </p:attrNameLst>
                                      </p:cBhvr>
                                      <p:tavLst>
                                        <p:tav tm="0">
                                          <p:val>
                                            <p:strVal val="ppt_x"/>
                                          </p:val>
                                        </p:tav>
                                        <p:tav tm="100000">
                                          <p:val>
                                            <p:strVal val="ppt_x"/>
                                          </p:val>
                                        </p:tav>
                                      </p:tavLst>
                                    </p:anim>
                                    <p:anim calcmode="lin" valueType="num">
                                      <p:cBhvr additive="base">
                                        <p:cTn id="35" dur="500"/>
                                        <p:tgtEl>
                                          <p:spTgt spid="4098"/>
                                        </p:tgtEl>
                                        <p:attrNameLst>
                                          <p:attrName>ppt_y</p:attrName>
                                        </p:attrNameLst>
                                      </p:cBhvr>
                                      <p:tavLst>
                                        <p:tav tm="0">
                                          <p:val>
                                            <p:strVal val="ppt_y"/>
                                          </p:val>
                                        </p:tav>
                                        <p:tav tm="100000">
                                          <p:val>
                                            <p:strVal val="1+ppt_h/2"/>
                                          </p:val>
                                        </p:tav>
                                      </p:tavLst>
                                    </p:anim>
                                    <p:set>
                                      <p:cBhvr>
                                        <p:cTn id="36" dur="1" fill="hold">
                                          <p:stCondLst>
                                            <p:cond delay="499"/>
                                          </p:stCondLst>
                                        </p:cTn>
                                        <p:tgtEl>
                                          <p:spTgt spid="409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3539">
                                            <p:txEl>
                                              <p:pRg st="5" end="5"/>
                                            </p:txEl>
                                          </p:spTgt>
                                        </p:tgtEl>
                                        <p:attrNameLst>
                                          <p:attrName>style.visibility</p:attrName>
                                        </p:attrNameLst>
                                      </p:cBhvr>
                                      <p:to>
                                        <p:strVal val="visible"/>
                                      </p:to>
                                    </p:set>
                                    <p:anim calcmode="lin" valueType="num">
                                      <p:cBhvr additive="base">
                                        <p:cTn id="41" dur="500" fill="hold"/>
                                        <p:tgtEl>
                                          <p:spTgt spid="19353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3539">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3539">
                                            <p:txEl>
                                              <p:pRg st="6" end="6"/>
                                            </p:txEl>
                                          </p:spTgt>
                                        </p:tgtEl>
                                        <p:attrNameLst>
                                          <p:attrName>style.visibility</p:attrName>
                                        </p:attrNameLst>
                                      </p:cBhvr>
                                      <p:to>
                                        <p:strVal val="visible"/>
                                      </p:to>
                                    </p:set>
                                    <p:anim calcmode="lin" valueType="num">
                                      <p:cBhvr additive="base">
                                        <p:cTn id="45" dur="500" fill="hold"/>
                                        <p:tgtEl>
                                          <p:spTgt spid="193539">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93539">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93539">
                                            <p:txEl>
                                              <p:pRg st="7" end="7"/>
                                            </p:txEl>
                                          </p:spTgt>
                                        </p:tgtEl>
                                        <p:attrNameLst>
                                          <p:attrName>style.visibility</p:attrName>
                                        </p:attrNameLst>
                                      </p:cBhvr>
                                      <p:to>
                                        <p:strVal val="visible"/>
                                      </p:to>
                                    </p:set>
                                    <p:anim calcmode="lin" valueType="num">
                                      <p:cBhvr additive="base">
                                        <p:cTn id="49" dur="500" fill="hold"/>
                                        <p:tgtEl>
                                          <p:spTgt spid="19353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3539">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93539">
                                            <p:txEl>
                                              <p:pRg st="8" end="8"/>
                                            </p:txEl>
                                          </p:spTgt>
                                        </p:tgtEl>
                                        <p:attrNameLst>
                                          <p:attrName>style.visibility</p:attrName>
                                        </p:attrNameLst>
                                      </p:cBhvr>
                                      <p:to>
                                        <p:strVal val="visible"/>
                                      </p:to>
                                    </p:set>
                                    <p:anim calcmode="lin" valueType="num">
                                      <p:cBhvr additive="base">
                                        <p:cTn id="53" dur="500" fill="hold"/>
                                        <p:tgtEl>
                                          <p:spTgt spid="193539">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3539">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93539">
                                            <p:txEl>
                                              <p:pRg st="9" end="9"/>
                                            </p:txEl>
                                          </p:spTgt>
                                        </p:tgtEl>
                                        <p:attrNameLst>
                                          <p:attrName>style.visibility</p:attrName>
                                        </p:attrNameLst>
                                      </p:cBhvr>
                                      <p:to>
                                        <p:strVal val="visible"/>
                                      </p:to>
                                    </p:set>
                                    <p:anim calcmode="lin" valueType="num">
                                      <p:cBhvr additive="base">
                                        <p:cTn id="57" dur="500" fill="hold"/>
                                        <p:tgtEl>
                                          <p:spTgt spid="193539">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93539">
                                            <p:txEl>
                                              <p:pRg st="9" end="9"/>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93539">
                                            <p:txEl>
                                              <p:pRg st="10" end="10"/>
                                            </p:txEl>
                                          </p:spTgt>
                                        </p:tgtEl>
                                        <p:attrNameLst>
                                          <p:attrName>style.visibility</p:attrName>
                                        </p:attrNameLst>
                                      </p:cBhvr>
                                      <p:to>
                                        <p:strVal val="visible"/>
                                      </p:to>
                                    </p:set>
                                    <p:anim calcmode="lin" valueType="num">
                                      <p:cBhvr additive="base">
                                        <p:cTn id="61" dur="500" fill="hold"/>
                                        <p:tgtEl>
                                          <p:spTgt spid="193539">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353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3"/>
          <p:cNvSpPr>
            <a:spLocks noGrp="1" noChangeArrowheads="1"/>
          </p:cNvSpPr>
          <p:nvPr>
            <p:ph idx="1"/>
          </p:nvPr>
        </p:nvSpPr>
        <p:spPr/>
        <p:txBody>
          <a:bodyPr rtlCol="0">
            <a:normAutofit/>
          </a:bodyPr>
          <a:lstStyle/>
          <a:p>
            <a:pPr marL="342900" lvl="1" indent="-342900">
              <a:lnSpc>
                <a:spcPts val="3000"/>
              </a:lnSpc>
              <a:buClr>
                <a:schemeClr val="tx1"/>
              </a:buClr>
              <a:buSzPct val="100000"/>
              <a:buBlip>
                <a:blip r:embed="rId2"/>
              </a:buBlip>
              <a:defRPr/>
            </a:pPr>
            <a:r>
              <a:rPr lang="zh-CN" altLang="en-US" sz="2600" dirty="0" smtClean="0"/>
              <a:t>工资录入</a:t>
            </a:r>
          </a:p>
          <a:p>
            <a:pPr lvl="1">
              <a:lnSpc>
                <a:spcPct val="80000"/>
              </a:lnSpc>
              <a:buClr>
                <a:schemeClr val="tx1"/>
              </a:buClr>
              <a:buSzPct val="80000"/>
              <a:defRPr/>
            </a:pPr>
            <a:r>
              <a:rPr lang="zh-CN" altLang="en-US" sz="2000" dirty="0" smtClean="0"/>
              <a:t>工资录入界面分</a:t>
            </a:r>
            <a:r>
              <a:rPr lang="en-US" altLang="zh-CN" sz="2000" dirty="0" smtClean="0"/>
              <a:t>2</a:t>
            </a:r>
            <a:r>
              <a:rPr lang="zh-CN" altLang="en-US" sz="2000" dirty="0" smtClean="0"/>
              <a:t>种颜色：</a:t>
            </a:r>
          </a:p>
          <a:p>
            <a:pPr lvl="1">
              <a:lnSpc>
                <a:spcPct val="80000"/>
              </a:lnSpc>
              <a:buClr>
                <a:schemeClr val="tx1"/>
              </a:buClr>
              <a:buSzPct val="80000"/>
              <a:defRPr/>
            </a:pPr>
            <a:r>
              <a:rPr lang="zh-CN" altLang="en-US" sz="2000" dirty="0" smtClean="0"/>
              <a:t>黄色：</a:t>
            </a:r>
            <a:r>
              <a:rPr lang="zh-CN" altLang="en-US" sz="2000" dirty="0"/>
              <a:t>有</a:t>
            </a:r>
            <a:r>
              <a:rPr lang="zh-CN" altLang="en-US" sz="2000" dirty="0" smtClean="0"/>
              <a:t>计算公式的项目，不可录入。</a:t>
            </a:r>
          </a:p>
          <a:p>
            <a:pPr lvl="1">
              <a:lnSpc>
                <a:spcPct val="80000"/>
              </a:lnSpc>
              <a:buClr>
                <a:schemeClr val="tx1"/>
              </a:buClr>
              <a:buSzPct val="80000"/>
              <a:defRPr/>
            </a:pPr>
            <a:r>
              <a:rPr lang="zh-CN" altLang="en-US" sz="2000" dirty="0" smtClean="0"/>
              <a:t>白色：需要手工录入或引入数据。</a:t>
            </a:r>
          </a:p>
        </p:txBody>
      </p:sp>
      <p:sp>
        <p:nvSpPr>
          <p:cNvPr id="285698" name="Rectangle 2"/>
          <p:cNvSpPr>
            <a:spLocks noGrp="1" noChangeArrowheads="1"/>
          </p:cNvSpPr>
          <p:nvPr>
            <p:ph type="title"/>
          </p:nvPr>
        </p:nvSpPr>
        <p:spPr/>
        <p:txBody>
          <a:bodyPr rtlCol="0">
            <a:normAutofit/>
          </a:bodyPr>
          <a:lstStyle/>
          <a:p>
            <a:pPr fontAlgn="auto">
              <a:lnSpc>
                <a:spcPct val="90000"/>
              </a:lnSpc>
              <a:spcAft>
                <a:spcPts val="0"/>
              </a:spcAft>
              <a:defRPr/>
            </a:pPr>
            <a:r>
              <a:rPr lang="zh-CN" altLang="en-US" sz="3000" dirty="0" smtClean="0">
                <a:solidFill>
                  <a:srgbClr val="003B76"/>
                </a:solidFill>
              </a:rPr>
              <a:t>工资管理</a:t>
            </a:r>
          </a:p>
        </p:txBody>
      </p:sp>
      <p:pic>
        <p:nvPicPr>
          <p:cNvPr id="3" name="图片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3199" y="2780928"/>
            <a:ext cx="8671029" cy="103972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3"/>
          <p:cNvSpPr>
            <a:spLocks noGrp="1" noChangeArrowheads="1"/>
          </p:cNvSpPr>
          <p:nvPr>
            <p:ph idx="1"/>
          </p:nvPr>
        </p:nvSpPr>
        <p:spPr/>
        <p:txBody>
          <a:bodyPr rtlCol="0">
            <a:normAutofit/>
          </a:bodyPr>
          <a:lstStyle/>
          <a:p>
            <a:pPr marL="342900" lvl="1" indent="-342900">
              <a:lnSpc>
                <a:spcPts val="3000"/>
              </a:lnSpc>
              <a:buClr>
                <a:schemeClr val="tx1"/>
              </a:buClr>
              <a:buSzPct val="100000"/>
              <a:buBlip>
                <a:blip r:embed="rId2"/>
              </a:buBlip>
              <a:defRPr/>
            </a:pPr>
            <a:r>
              <a:rPr lang="zh-CN" altLang="en-US" sz="2600" dirty="0" smtClean="0"/>
              <a:t>工资录入</a:t>
            </a:r>
          </a:p>
          <a:p>
            <a:pPr lvl="1">
              <a:lnSpc>
                <a:spcPct val="80000"/>
              </a:lnSpc>
              <a:buClr>
                <a:schemeClr val="tx1"/>
              </a:buClr>
              <a:buSzPct val="80000"/>
              <a:defRPr/>
            </a:pPr>
            <a:r>
              <a:rPr lang="zh-CN" altLang="en-US" dirty="0" smtClean="0"/>
              <a:t>计时工资单</a:t>
            </a:r>
            <a:endParaRPr lang="en-US" altLang="zh-CN" dirty="0" smtClean="0"/>
          </a:p>
          <a:p>
            <a:pPr lvl="2">
              <a:lnSpc>
                <a:spcPct val="80000"/>
              </a:lnSpc>
              <a:buClr>
                <a:schemeClr val="tx1"/>
              </a:buClr>
              <a:buSzPct val="80000"/>
              <a:defRPr/>
            </a:pPr>
            <a:r>
              <a:rPr lang="zh-CN" altLang="en-US" sz="1800" dirty="0" smtClean="0"/>
              <a:t>工种的工作时间</a:t>
            </a:r>
            <a:endParaRPr lang="en-US" altLang="zh-CN" sz="1800" dirty="0" smtClean="0"/>
          </a:p>
          <a:p>
            <a:pPr lvl="1">
              <a:lnSpc>
                <a:spcPct val="80000"/>
              </a:lnSpc>
              <a:buClr>
                <a:schemeClr val="tx1"/>
              </a:buClr>
              <a:buSzPct val="80000"/>
              <a:defRPr/>
            </a:pPr>
            <a:r>
              <a:rPr lang="zh-CN" altLang="en-US" sz="2000" dirty="0" smtClean="0"/>
              <a:t>计件工资单</a:t>
            </a:r>
            <a:endParaRPr lang="en-US" altLang="zh-CN" sz="2000" dirty="0" smtClean="0"/>
          </a:p>
          <a:p>
            <a:pPr lvl="2">
              <a:lnSpc>
                <a:spcPct val="80000"/>
              </a:lnSpc>
              <a:buClr>
                <a:schemeClr val="tx1"/>
              </a:buClr>
              <a:buSzPct val="80000"/>
              <a:defRPr/>
            </a:pPr>
            <a:r>
              <a:rPr lang="zh-CN" altLang="en-US" sz="1800" dirty="0"/>
              <a:t>产品、产品对应工序</a:t>
            </a:r>
          </a:p>
        </p:txBody>
      </p:sp>
      <p:sp>
        <p:nvSpPr>
          <p:cNvPr id="285698" name="Rectangle 2"/>
          <p:cNvSpPr>
            <a:spLocks noGrp="1" noChangeArrowheads="1"/>
          </p:cNvSpPr>
          <p:nvPr>
            <p:ph type="title"/>
          </p:nvPr>
        </p:nvSpPr>
        <p:spPr/>
        <p:txBody>
          <a:bodyPr rtlCol="0">
            <a:normAutofit/>
          </a:bodyPr>
          <a:lstStyle/>
          <a:p>
            <a:pPr fontAlgn="auto">
              <a:lnSpc>
                <a:spcPct val="90000"/>
              </a:lnSpc>
              <a:spcAft>
                <a:spcPts val="0"/>
              </a:spcAft>
              <a:defRPr/>
            </a:pPr>
            <a:r>
              <a:rPr lang="zh-CN" altLang="en-US" sz="3000" dirty="0" smtClean="0">
                <a:solidFill>
                  <a:srgbClr val="003B76"/>
                </a:solidFill>
              </a:rPr>
              <a:t>工资管理</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0291" y="2564904"/>
            <a:ext cx="7943850" cy="197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0795" y="4536579"/>
            <a:ext cx="8353425" cy="1304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229118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227442" y="1104066"/>
            <a:ext cx="8673616" cy="5136868"/>
          </a:xfrm>
        </p:spPr>
        <p:txBody>
          <a:bodyPr rtlCol="0">
            <a:normAutofit/>
          </a:bodyPr>
          <a:lstStyle/>
          <a:p>
            <a:pPr marL="342900" lvl="1" indent="-342900">
              <a:lnSpc>
                <a:spcPts val="3000"/>
              </a:lnSpc>
              <a:buClr>
                <a:schemeClr val="tx1"/>
              </a:buClr>
              <a:buSzPct val="100000"/>
              <a:buBlip>
                <a:blip r:embed="rId3"/>
              </a:buBlip>
              <a:defRPr/>
            </a:pPr>
            <a:r>
              <a:rPr lang="zh-CN" altLang="en-US" sz="2600" dirty="0" smtClean="0"/>
              <a:t>所得税计算</a:t>
            </a:r>
          </a:p>
          <a:p>
            <a:pPr lvl="1">
              <a:lnSpc>
                <a:spcPct val="80000"/>
              </a:lnSpc>
              <a:buClr>
                <a:schemeClr val="tx1"/>
              </a:buClr>
              <a:buSzPct val="80000"/>
              <a:defRPr/>
            </a:pPr>
            <a:r>
              <a:rPr lang="zh-CN" altLang="en-US" sz="2000" dirty="0" smtClean="0"/>
              <a:t>所得项设置          </a:t>
            </a:r>
            <a:endParaRPr lang="en-US" altLang="zh-CN" sz="2000" dirty="0" smtClean="0"/>
          </a:p>
          <a:p>
            <a:pPr lvl="1">
              <a:lnSpc>
                <a:spcPct val="80000"/>
              </a:lnSpc>
              <a:buClr>
                <a:schemeClr val="tx1"/>
              </a:buClr>
              <a:buSzPct val="80000"/>
              <a:defRPr/>
            </a:pPr>
            <a:r>
              <a:rPr lang="zh-CN" altLang="en-US" sz="2000" dirty="0" smtClean="0"/>
              <a:t>税率设置</a:t>
            </a:r>
          </a:p>
          <a:p>
            <a:pPr lvl="1">
              <a:lnSpc>
                <a:spcPct val="80000"/>
              </a:lnSpc>
              <a:buClr>
                <a:schemeClr val="tx1"/>
              </a:buClr>
              <a:buSzPct val="80000"/>
              <a:defRPr/>
            </a:pPr>
            <a:r>
              <a:rPr lang="zh-CN" altLang="en-US" sz="2000" dirty="0" smtClean="0"/>
              <a:t>所得税设置</a:t>
            </a:r>
          </a:p>
          <a:p>
            <a:pPr lvl="1">
              <a:lnSpc>
                <a:spcPct val="80000"/>
              </a:lnSpc>
              <a:buClr>
                <a:schemeClr val="tx1"/>
              </a:buClr>
              <a:buSzPct val="80000"/>
              <a:defRPr/>
            </a:pPr>
            <a:r>
              <a:rPr lang="zh-CN" altLang="en-US" sz="2000" dirty="0" smtClean="0"/>
              <a:t>计算所得税：在录入了工资数据，设置好所得税后，系统会自动重新计算工资并计算所得税。</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51720" y="2957338"/>
            <a:ext cx="4105275" cy="1419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2146" name="Rectangle 2"/>
          <p:cNvSpPr>
            <a:spLocks noGrp="1" noChangeArrowheads="1"/>
          </p:cNvSpPr>
          <p:nvPr>
            <p:ph type="title"/>
          </p:nvPr>
        </p:nvSpPr>
        <p:spPr>
          <a:xfrm>
            <a:off x="214282" y="142852"/>
            <a:ext cx="7228656" cy="693460"/>
          </a:xfrm>
        </p:spPr>
        <p:txBody>
          <a:bodyPr rtlCol="0" anchor="t">
            <a:normAutofit/>
          </a:bodyPr>
          <a:lstStyle/>
          <a:p>
            <a:pPr fontAlgn="auto">
              <a:lnSpc>
                <a:spcPct val="90000"/>
              </a:lnSpc>
              <a:spcAft>
                <a:spcPts val="0"/>
              </a:spcAft>
              <a:defRPr/>
            </a:pPr>
            <a:r>
              <a:rPr lang="zh-CN" altLang="en-US" sz="3000" dirty="0" smtClean="0"/>
              <a:t>工资管理</a:t>
            </a: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99592" y="2204864"/>
            <a:ext cx="4495800" cy="292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699792" y="2636912"/>
            <a:ext cx="4448175" cy="307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42432" y="2885900"/>
            <a:ext cx="4429125" cy="298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025228" y="2636912"/>
            <a:ext cx="6640488" cy="3707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94065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ppt_x"/>
                                          </p:val>
                                        </p:tav>
                                        <p:tav tm="100000">
                                          <p:val>
                                            <p:strVal val="#ppt_x"/>
                                          </p:val>
                                        </p:tav>
                                      </p:tavLst>
                                    </p:anim>
                                    <p:anim calcmode="lin" valueType="num">
                                      <p:cBhvr additive="base">
                                        <p:cTn id="26"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2"/>
                                        </p:tgtEl>
                                        <p:attrNameLst>
                                          <p:attrName>style.visibility</p:attrName>
                                        </p:attrNameLst>
                                      </p:cBhvr>
                                      <p:to>
                                        <p:strVal val="visible"/>
                                      </p:to>
                                    </p:set>
                                    <p:anim calcmode="lin" valueType="num">
                                      <p:cBhvr additive="base">
                                        <p:cTn id="31" dur="500" fill="hold"/>
                                        <p:tgtEl>
                                          <p:spTgt spid="5122"/>
                                        </p:tgtEl>
                                        <p:attrNameLst>
                                          <p:attrName>ppt_x</p:attrName>
                                        </p:attrNameLst>
                                      </p:cBhvr>
                                      <p:tavLst>
                                        <p:tav tm="0">
                                          <p:val>
                                            <p:strVal val="#ppt_x"/>
                                          </p:val>
                                        </p:tav>
                                        <p:tav tm="100000">
                                          <p:val>
                                            <p:strVal val="#ppt_x"/>
                                          </p:val>
                                        </p:tav>
                                      </p:tavLst>
                                    </p:anim>
                                    <p:anim calcmode="lin" valueType="num">
                                      <p:cBhvr additive="base">
                                        <p:cTn id="32"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214282" y="928670"/>
            <a:ext cx="8673616" cy="5429288"/>
          </a:xfrm>
        </p:spPr>
        <p:txBody>
          <a:bodyPr>
            <a:normAutofit fontScale="77500" lnSpcReduction="20000"/>
          </a:bodyPr>
          <a:lstStyle/>
          <a:p>
            <a:pPr marL="342900" lvl="1" indent="-342900">
              <a:lnSpc>
                <a:spcPts val="3000"/>
              </a:lnSpc>
              <a:buClr>
                <a:schemeClr val="tx1"/>
              </a:buClr>
              <a:buSzPct val="100000"/>
              <a:buBlip>
                <a:blip r:embed="rId2"/>
              </a:buBlip>
              <a:defRPr/>
            </a:pPr>
            <a:r>
              <a:rPr lang="zh-CN" altLang="en-US" sz="3400" dirty="0" smtClean="0"/>
              <a:t>扣零设置</a:t>
            </a:r>
            <a:endParaRPr lang="en-US" altLang="zh-CN" sz="3400" dirty="0" smtClean="0"/>
          </a:p>
          <a:p>
            <a:pPr marL="742950" lvl="2" indent="-342900">
              <a:lnSpc>
                <a:spcPts val="3000"/>
              </a:lnSpc>
              <a:buClr>
                <a:schemeClr val="tx1"/>
              </a:buClr>
              <a:buSzPct val="100000"/>
              <a:buFont typeface="Wingdings" pitchFamily="2" charset="2"/>
              <a:buChar char="Ø"/>
              <a:defRPr/>
            </a:pPr>
            <a:r>
              <a:rPr lang="zh-CN" altLang="en-US" sz="2600" dirty="0" smtClean="0"/>
              <a:t>企业的工资是以现金的形式发放时，经常需要对发放工资的零头进行特殊的处理，如对于一些尾数，几角几分或几元，在发放时十分不方便，因此需要将零头进行累积达到一定数目后再发放。</a:t>
            </a:r>
            <a:endParaRPr lang="en-US" altLang="zh-CN" sz="2600" dirty="0" smtClean="0"/>
          </a:p>
          <a:p>
            <a:pPr marL="742950" lvl="2" indent="-342900">
              <a:lnSpc>
                <a:spcPts val="3000"/>
              </a:lnSpc>
              <a:buClr>
                <a:schemeClr val="tx1"/>
              </a:buClr>
              <a:buSzPct val="100000"/>
              <a:buFont typeface="Wingdings" pitchFamily="2" charset="2"/>
              <a:buChar char="Ø"/>
              <a:defRPr/>
            </a:pPr>
            <a:r>
              <a:rPr lang="zh-CN" altLang="en-US" sz="2600" dirty="0" smtClean="0"/>
              <a:t>系统提供了扣零处理的功能，以协助企业完成类似业务的处理。 </a:t>
            </a:r>
            <a:endParaRPr lang="en-US" altLang="zh-CN" sz="2600" dirty="0" smtClean="0"/>
          </a:p>
          <a:p>
            <a:pPr marL="742950" lvl="2" indent="-342900">
              <a:lnSpc>
                <a:spcPts val="3000"/>
              </a:lnSpc>
              <a:buClr>
                <a:schemeClr val="tx1"/>
              </a:buClr>
              <a:buSzPct val="100000"/>
              <a:buFont typeface="Wingdings" pitchFamily="2" charset="2"/>
              <a:buChar char="Ø"/>
              <a:defRPr/>
            </a:pPr>
            <a:r>
              <a:rPr lang="zh-CN" altLang="en-US" sz="2600" dirty="0" smtClean="0"/>
              <a:t>对于发放现金的企业，提供配款表功能</a:t>
            </a:r>
            <a:endParaRPr lang="en-US" altLang="zh-CN" sz="2600" dirty="0" smtClean="0"/>
          </a:p>
          <a:p>
            <a:pPr marL="342900" lvl="1" indent="-342900">
              <a:lnSpc>
                <a:spcPts val="3000"/>
              </a:lnSpc>
              <a:buClr>
                <a:schemeClr val="tx1"/>
              </a:buClr>
              <a:buSzPct val="100000"/>
              <a:buBlip>
                <a:blip r:embed="rId2"/>
              </a:buBlip>
              <a:defRPr/>
            </a:pPr>
            <a:r>
              <a:rPr lang="zh-CN" altLang="en-US" sz="3400" dirty="0" smtClean="0"/>
              <a:t>步骤</a:t>
            </a:r>
            <a:endParaRPr lang="en-US" altLang="zh-CN" sz="3400" dirty="0" smtClean="0"/>
          </a:p>
          <a:p>
            <a:pPr marL="742950" lvl="2" indent="-342900">
              <a:lnSpc>
                <a:spcPts val="3000"/>
              </a:lnSpc>
              <a:buClr>
                <a:schemeClr val="tx1"/>
              </a:buClr>
              <a:buSzPct val="100000"/>
              <a:buFont typeface="Wingdings" pitchFamily="2" charset="2"/>
              <a:buChar char="Ø"/>
              <a:defRPr/>
            </a:pPr>
            <a:r>
              <a:rPr lang="zh-CN" altLang="en-US" sz="2600" dirty="0" smtClean="0"/>
              <a:t>进行扣零设置</a:t>
            </a:r>
            <a:endParaRPr lang="en-US" altLang="zh-CN" sz="2600" dirty="0" smtClean="0"/>
          </a:p>
          <a:p>
            <a:pPr lvl="2">
              <a:lnSpc>
                <a:spcPts val="3000"/>
              </a:lnSpc>
              <a:buClr>
                <a:schemeClr val="tx1"/>
              </a:buClr>
              <a:buSzPct val="100000"/>
              <a:defRPr/>
            </a:pPr>
            <a:r>
              <a:rPr lang="zh-CN" altLang="en-US" sz="2300" dirty="0" smtClean="0"/>
              <a:t>工资录入窗口</a:t>
            </a:r>
            <a:r>
              <a:rPr lang="en-US" altLang="zh-CN" sz="2300" dirty="0" smtClean="0"/>
              <a:t>-</a:t>
            </a:r>
            <a:r>
              <a:rPr lang="zh-CN" altLang="en-US" sz="2300" dirty="0" smtClean="0"/>
              <a:t>设置按钮</a:t>
            </a:r>
          </a:p>
          <a:p>
            <a:pPr lvl="2">
              <a:lnSpc>
                <a:spcPts val="3000"/>
              </a:lnSpc>
              <a:buClr>
                <a:schemeClr val="tx1"/>
              </a:buClr>
              <a:buSzPct val="100000"/>
              <a:defRPr/>
            </a:pPr>
            <a:r>
              <a:rPr lang="zh-CN" altLang="en-US" sz="2300" dirty="0" smtClean="0"/>
              <a:t>设置扣零项目、扣零标准，扣零后项目</a:t>
            </a:r>
          </a:p>
          <a:p>
            <a:pPr marL="742950" lvl="2" indent="-342900">
              <a:lnSpc>
                <a:spcPts val="3000"/>
              </a:lnSpc>
              <a:buClr>
                <a:schemeClr val="tx1"/>
              </a:buClr>
              <a:buSzPct val="100000"/>
              <a:buFont typeface="Wingdings" pitchFamily="2" charset="2"/>
              <a:buChar char="Ø"/>
              <a:defRPr/>
            </a:pPr>
            <a:r>
              <a:rPr lang="zh-CN" altLang="en-US" sz="2600" dirty="0" smtClean="0"/>
              <a:t>进行扣零处理</a:t>
            </a:r>
          </a:p>
          <a:p>
            <a:pPr marL="742950" lvl="2" indent="-342900">
              <a:lnSpc>
                <a:spcPts val="3000"/>
              </a:lnSpc>
              <a:buClr>
                <a:schemeClr val="tx1"/>
              </a:buClr>
              <a:buSzPct val="100000"/>
              <a:buFont typeface="Wingdings" pitchFamily="2" charset="2"/>
              <a:buChar char="Ø"/>
              <a:defRPr/>
            </a:pPr>
            <a:r>
              <a:rPr lang="zh-CN" altLang="en-US" sz="2600" dirty="0" smtClean="0"/>
              <a:t>当零头累计一定数目后，进行扣零发放  </a:t>
            </a:r>
          </a:p>
          <a:p>
            <a:pPr marL="342900" lvl="1" indent="-342900">
              <a:lnSpc>
                <a:spcPts val="3000"/>
              </a:lnSpc>
              <a:buClr>
                <a:schemeClr val="tx1"/>
              </a:buClr>
              <a:buSzPct val="100000"/>
              <a:buBlip>
                <a:blip r:embed="rId2"/>
              </a:buBlip>
              <a:defRPr/>
            </a:pPr>
            <a:endParaRPr lang="zh-CN" altLang="en-US" sz="2600" dirty="0" smtClean="0"/>
          </a:p>
          <a:p>
            <a:endParaRPr lang="zh-CN" altLang="en-US" dirty="0"/>
          </a:p>
        </p:txBody>
      </p:sp>
      <p:sp>
        <p:nvSpPr>
          <p:cNvPr id="267266" name="Rectangle 2"/>
          <p:cNvSpPr>
            <a:spLocks noGrp="1" noChangeArrowheads="1"/>
          </p:cNvSpPr>
          <p:nvPr>
            <p:ph type="title"/>
          </p:nvPr>
        </p:nvSpPr>
        <p:spPr>
          <a:xfrm>
            <a:off x="214282" y="142852"/>
            <a:ext cx="7228656" cy="693460"/>
          </a:xfrm>
        </p:spPr>
        <p:txBody>
          <a:bodyPr rtlCol="0" anchor="t">
            <a:normAutofit/>
          </a:bodyPr>
          <a:lstStyle/>
          <a:p>
            <a:pPr fontAlgn="auto">
              <a:lnSpc>
                <a:spcPct val="90000"/>
              </a:lnSpc>
              <a:spcAft>
                <a:spcPts val="0"/>
              </a:spcAft>
              <a:defRPr/>
            </a:pPr>
            <a:r>
              <a:rPr lang="zh-CN" altLang="en-US" sz="3000" dirty="0" smtClean="0"/>
              <a:t>工资管理</a:t>
            </a:r>
          </a:p>
        </p:txBody>
      </p:sp>
      <p:pic>
        <p:nvPicPr>
          <p:cNvPr id="5" name="Picture 4"/>
          <p:cNvPicPr>
            <a:picLocks noChangeAspect="1" noChangeArrowheads="1"/>
          </p:cNvPicPr>
          <p:nvPr/>
        </p:nvPicPr>
        <p:blipFill>
          <a:blip r:embed="rId3" cstate="print"/>
          <a:srcRect/>
          <a:stretch>
            <a:fillRect/>
          </a:stretch>
        </p:blipFill>
        <p:spPr bwMode="auto">
          <a:xfrm>
            <a:off x="2214546" y="2071678"/>
            <a:ext cx="5761038" cy="1876425"/>
          </a:xfrm>
          <a:prstGeom prst="rect">
            <a:avLst/>
          </a:prstGeom>
          <a:noFill/>
          <a:ln w="2857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rtlCol="0">
            <a:normAutofit/>
          </a:bodyPr>
          <a:lstStyle/>
          <a:p>
            <a:pPr marL="342900" lvl="1" indent="-342900">
              <a:lnSpc>
                <a:spcPts val="3000"/>
              </a:lnSpc>
              <a:buClr>
                <a:schemeClr val="tx1"/>
              </a:buClr>
              <a:buSzPct val="100000"/>
              <a:buBlip>
                <a:blip r:embed="rId3"/>
              </a:buBlip>
              <a:defRPr/>
            </a:pPr>
            <a:r>
              <a:rPr lang="zh-CN" altLang="en-US" sz="2600" dirty="0" smtClean="0"/>
              <a:t>工资计算</a:t>
            </a:r>
          </a:p>
          <a:p>
            <a:pPr marL="742950" lvl="2" indent="-342900">
              <a:lnSpc>
                <a:spcPts val="3000"/>
              </a:lnSpc>
              <a:buClr>
                <a:schemeClr val="tx1"/>
              </a:buClr>
              <a:buSzPct val="100000"/>
              <a:buFont typeface="Wingdings" pitchFamily="2" charset="2"/>
              <a:buChar char="Ø"/>
              <a:defRPr/>
            </a:pPr>
            <a:r>
              <a:rPr lang="zh-CN" altLang="en-US" sz="2000" dirty="0" smtClean="0"/>
              <a:t>可以依据计算公式和工资项目设置多个计算方案，进行工资重算。</a:t>
            </a:r>
          </a:p>
        </p:txBody>
      </p:sp>
      <p:sp>
        <p:nvSpPr>
          <p:cNvPr id="268290" name="Rectangle 2"/>
          <p:cNvSpPr>
            <a:spLocks noGrp="1" noChangeArrowheads="1"/>
          </p:cNvSpPr>
          <p:nvPr>
            <p:ph type="title"/>
          </p:nvPr>
        </p:nvSpPr>
        <p:spPr>
          <a:xfrm>
            <a:off x="214282" y="142852"/>
            <a:ext cx="7228656" cy="693460"/>
          </a:xfrm>
        </p:spPr>
        <p:txBody>
          <a:bodyPr rtlCol="0" anchor="t">
            <a:normAutofit/>
          </a:bodyPr>
          <a:lstStyle/>
          <a:p>
            <a:pPr fontAlgn="auto">
              <a:lnSpc>
                <a:spcPct val="90000"/>
              </a:lnSpc>
              <a:spcAft>
                <a:spcPts val="0"/>
              </a:spcAft>
              <a:defRPr/>
            </a:pPr>
            <a:r>
              <a:rPr lang="zh-CN" altLang="en-US" sz="3000" dirty="0" smtClean="0"/>
              <a:t>工资管理</a:t>
            </a:r>
          </a:p>
        </p:txBody>
      </p:sp>
      <p:pic>
        <p:nvPicPr>
          <p:cNvPr id="45060" name="Picture 4"/>
          <p:cNvPicPr>
            <a:picLocks noChangeAspect="1" noChangeArrowheads="1"/>
          </p:cNvPicPr>
          <p:nvPr/>
        </p:nvPicPr>
        <p:blipFill>
          <a:blip r:embed="rId4" cstate="print"/>
          <a:srcRect/>
          <a:stretch>
            <a:fillRect/>
          </a:stretch>
        </p:blipFill>
        <p:spPr bwMode="auto">
          <a:xfrm>
            <a:off x="642910" y="1500174"/>
            <a:ext cx="7643813" cy="4357687"/>
          </a:xfrm>
          <a:prstGeom prst="rect">
            <a:avLst/>
          </a:prstGeom>
          <a:noFill/>
          <a:ln w="9525" algn="ctr">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内容占位符 2"/>
          <p:cNvSpPr>
            <a:spLocks noGrp="1"/>
          </p:cNvSpPr>
          <p:nvPr>
            <p:ph idx="1"/>
          </p:nvPr>
        </p:nvSpPr>
        <p:spPr>
          <a:xfrm>
            <a:off x="476796" y="1052736"/>
            <a:ext cx="8674100" cy="5137150"/>
          </a:xfrm>
        </p:spPr>
        <p:txBody>
          <a:bodyPr rtlCol="0">
            <a:normAutofit/>
          </a:bodyPr>
          <a:lstStyle/>
          <a:p>
            <a:pPr fontAlgn="auto">
              <a:spcAft>
                <a:spcPts val="0"/>
              </a:spcAft>
              <a:defRPr/>
            </a:pPr>
            <a:r>
              <a:rPr lang="zh-CN" altLang="en-US" sz="2600" dirty="0" smtClean="0"/>
              <a:t>基础资料设置</a:t>
            </a:r>
            <a:endParaRPr lang="en-US" altLang="zh-CN" sz="2600" dirty="0" smtClean="0"/>
          </a:p>
          <a:p>
            <a:pPr fontAlgn="auto">
              <a:spcAft>
                <a:spcPts val="0"/>
              </a:spcAft>
              <a:defRPr/>
            </a:pPr>
            <a:r>
              <a:rPr lang="zh-CN" altLang="en-US" sz="2600" dirty="0" smtClean="0"/>
              <a:t>系统参数设置</a:t>
            </a:r>
            <a:endParaRPr lang="en-US" altLang="zh-CN" sz="2600" dirty="0" smtClean="0"/>
          </a:p>
          <a:p>
            <a:pPr fontAlgn="auto">
              <a:spcAft>
                <a:spcPts val="0"/>
              </a:spcAft>
              <a:defRPr/>
            </a:pPr>
            <a:r>
              <a:rPr lang="zh-CN" altLang="en-US" sz="2600" dirty="0" smtClean="0"/>
              <a:t>初始数据录入</a:t>
            </a:r>
            <a:endParaRPr lang="en-US" altLang="zh-CN" sz="2600" dirty="0" smtClean="0"/>
          </a:p>
          <a:p>
            <a:pPr fontAlgn="auto">
              <a:spcAft>
                <a:spcPts val="0"/>
              </a:spcAft>
              <a:defRPr/>
            </a:pPr>
            <a:r>
              <a:rPr lang="zh-CN" altLang="en-US" sz="2600" dirty="0" smtClean="0"/>
              <a:t>结束初始化</a:t>
            </a:r>
          </a:p>
        </p:txBody>
      </p:sp>
      <p:sp>
        <p:nvSpPr>
          <p:cNvPr id="10243" name="标题 1"/>
          <p:cNvSpPr>
            <a:spLocks noGrp="1"/>
          </p:cNvSpPr>
          <p:nvPr>
            <p:ph type="title"/>
          </p:nvPr>
        </p:nvSpPr>
        <p:spPr>
          <a:xfrm>
            <a:off x="203200" y="0"/>
            <a:ext cx="7227888" cy="693738"/>
          </a:xfrm>
        </p:spPr>
        <p:txBody>
          <a:bodyPr>
            <a:normAutofit/>
          </a:bodyPr>
          <a:lstStyle/>
          <a:p>
            <a:r>
              <a:rPr lang="zh-CN" altLang="en-US" sz="3000" dirty="0" smtClean="0">
                <a:latin typeface="微软雅黑" pitchFamily="34" charset="-122"/>
                <a:ea typeface="微软雅黑" pitchFamily="34" charset="-122"/>
              </a:rPr>
              <a:t>主要流程与功能</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初始化</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内容占位符 2"/>
          <p:cNvSpPr>
            <a:spLocks noGrp="1"/>
          </p:cNvSpPr>
          <p:nvPr>
            <p:ph idx="1"/>
          </p:nvPr>
        </p:nvSpPr>
        <p:spPr/>
        <p:txBody>
          <a:bodyPr/>
          <a:lstStyle/>
          <a:p>
            <a:pPr marL="342900" lvl="1" indent="-342900">
              <a:lnSpc>
                <a:spcPts val="3000"/>
              </a:lnSpc>
              <a:buClr>
                <a:schemeClr val="tx1"/>
              </a:buClr>
              <a:buSzPct val="100000"/>
              <a:buBlip>
                <a:blip r:embed="rId2"/>
              </a:buBlip>
              <a:defRPr/>
            </a:pPr>
            <a:r>
              <a:rPr lang="zh-CN" altLang="en-US" sz="2600" dirty="0" smtClean="0"/>
              <a:t>工资费用分配</a:t>
            </a:r>
          </a:p>
          <a:p>
            <a:pPr lvl="1">
              <a:buClr>
                <a:schemeClr val="tx1"/>
              </a:buClr>
            </a:pPr>
            <a:r>
              <a:rPr lang="zh-CN" altLang="en-US" sz="2000" dirty="0" smtClean="0"/>
              <a:t>分配是工资管理系统与财务的数据接口</a:t>
            </a:r>
            <a:endParaRPr lang="en-US" altLang="zh-CN" sz="2000" dirty="0" smtClean="0"/>
          </a:p>
          <a:p>
            <a:pPr lvl="1">
              <a:buClr>
                <a:schemeClr val="tx1"/>
              </a:buClr>
            </a:pPr>
            <a:r>
              <a:rPr lang="zh-CN" altLang="en-US" sz="2000" dirty="0" smtClean="0"/>
              <a:t>工资分配是以建立分配方案的形式实现的</a:t>
            </a:r>
            <a:endParaRPr lang="en-US" altLang="zh-CN" sz="2000" dirty="0" smtClean="0"/>
          </a:p>
          <a:p>
            <a:pPr lvl="1">
              <a:buClr>
                <a:schemeClr val="tx1"/>
              </a:buClr>
            </a:pPr>
            <a:r>
              <a:rPr lang="zh-CN" altLang="en-US" sz="2000" dirty="0" smtClean="0"/>
              <a:t>工资分配方案中的部门、工资类别、工资项目这三个信息是一对组合，共同构成工资数据的分配关系</a:t>
            </a:r>
            <a:endParaRPr lang="en-US" altLang="zh-CN" sz="2000" dirty="0" smtClean="0"/>
          </a:p>
          <a:p>
            <a:pPr>
              <a:buClr>
                <a:schemeClr val="tx1"/>
              </a:buClr>
            </a:pPr>
            <a:r>
              <a:rPr lang="zh-CN" altLang="en-US" sz="2600" dirty="0" smtClean="0">
                <a:latin typeface="宋体" pitchFamily="2" charset="-122"/>
              </a:rPr>
              <a:t>可利用此功能计提各种费用，如计提福利费、计提工会经费、自定义计提等业务；并能自动生成凭证到总账</a:t>
            </a:r>
            <a:endParaRPr lang="zh-CN" altLang="en-US" sz="2600" dirty="0" smtClean="0"/>
          </a:p>
        </p:txBody>
      </p:sp>
      <p:sp>
        <p:nvSpPr>
          <p:cNvPr id="269314" name="标题 1"/>
          <p:cNvSpPr>
            <a:spLocks noGrp="1"/>
          </p:cNvSpPr>
          <p:nvPr>
            <p:ph type="title"/>
          </p:nvPr>
        </p:nvSpPr>
        <p:spPr>
          <a:xfrm>
            <a:off x="179512" y="188640"/>
            <a:ext cx="7228656" cy="693460"/>
          </a:xfrm>
        </p:spPr>
        <p:txBody>
          <a:bodyPr rtlCol="0" anchor="t">
            <a:normAutofit/>
          </a:bodyPr>
          <a:lstStyle/>
          <a:p>
            <a:pPr fontAlgn="auto">
              <a:lnSpc>
                <a:spcPct val="90000"/>
              </a:lnSpc>
              <a:spcAft>
                <a:spcPts val="0"/>
              </a:spcAft>
              <a:defRPr/>
            </a:pPr>
            <a:r>
              <a:rPr lang="zh-CN" altLang="en-US" sz="3000" dirty="0" smtClean="0"/>
              <a:t>工资管理</a:t>
            </a:r>
          </a:p>
        </p:txBody>
      </p:sp>
      <p:pic>
        <p:nvPicPr>
          <p:cNvPr id="257026" name="Picture 2"/>
          <p:cNvPicPr>
            <a:picLocks noChangeAspect="1" noChangeArrowheads="1"/>
          </p:cNvPicPr>
          <p:nvPr/>
        </p:nvPicPr>
        <p:blipFill>
          <a:blip r:embed="rId3" cstate="print"/>
          <a:srcRect/>
          <a:stretch>
            <a:fillRect/>
          </a:stretch>
        </p:blipFill>
        <p:spPr bwMode="auto">
          <a:xfrm>
            <a:off x="1071538" y="1214422"/>
            <a:ext cx="6894512" cy="4200525"/>
          </a:xfrm>
          <a:prstGeom prst="rect">
            <a:avLst/>
          </a:prstGeom>
          <a:noFill/>
          <a:ln w="9525" cap="flat" cmpd="sng" algn="ctr">
            <a:noFill/>
            <a:prstDash val="solid"/>
            <a:miter lim="800000"/>
            <a:headEnd/>
            <a:tailEnd/>
          </a:ln>
          <a:effectLst>
            <a:outerShdw dist="17961" dir="2700000" algn="ctr" rotWithShape="0">
              <a:schemeClr val="bg2"/>
            </a:outerShdw>
          </a:effectLst>
        </p:spPr>
      </p:pic>
      <p:pic>
        <p:nvPicPr>
          <p:cNvPr id="257027" name="Picture 3"/>
          <p:cNvPicPr>
            <a:picLocks noChangeAspect="1" noChangeArrowheads="1"/>
          </p:cNvPicPr>
          <p:nvPr/>
        </p:nvPicPr>
        <p:blipFill>
          <a:blip r:embed="rId4" cstate="print"/>
          <a:srcRect/>
          <a:stretch>
            <a:fillRect/>
          </a:stretch>
        </p:blipFill>
        <p:spPr bwMode="auto">
          <a:xfrm>
            <a:off x="1214414" y="1571612"/>
            <a:ext cx="6723062" cy="2543175"/>
          </a:xfrm>
          <a:prstGeom prst="rect">
            <a:avLst/>
          </a:prstGeom>
          <a:noFill/>
          <a:ln w="9525" cap="flat" cmpd="sng" algn="ctr">
            <a:noFill/>
            <a:prstDash val="solid"/>
            <a:miter lim="800000"/>
            <a:headEnd/>
            <a:tailEnd/>
          </a:ln>
          <a:effectLst>
            <a:outerShdw dist="17961" dir="2700000" algn="ctr" rotWithShape="0">
              <a:schemeClr val="bg2"/>
            </a:outerShdw>
          </a:effectLst>
        </p:spPr>
      </p:pic>
      <p:pic>
        <p:nvPicPr>
          <p:cNvPr id="7" name="Picture 5"/>
          <p:cNvPicPr>
            <a:picLocks noChangeAspect="1" noChangeArrowheads="1"/>
          </p:cNvPicPr>
          <p:nvPr/>
        </p:nvPicPr>
        <p:blipFill>
          <a:blip r:embed="rId5" cstate="print"/>
          <a:srcRect/>
          <a:stretch>
            <a:fillRect/>
          </a:stretch>
        </p:blipFill>
        <p:spPr bwMode="auto">
          <a:xfrm>
            <a:off x="1285852" y="1357298"/>
            <a:ext cx="6337300" cy="3967162"/>
          </a:xfrm>
          <a:prstGeom prst="rect">
            <a:avLst/>
          </a:prstGeom>
          <a:noFill/>
          <a:ln w="2857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7026"/>
                                        </p:tgtEl>
                                        <p:attrNameLst>
                                          <p:attrName>style.visibility</p:attrName>
                                        </p:attrNameLst>
                                      </p:cBhvr>
                                      <p:to>
                                        <p:strVal val="visible"/>
                                      </p:to>
                                    </p:set>
                                    <p:anim calcmode="lin" valueType="num">
                                      <p:cBhvr additive="base">
                                        <p:cTn id="7" dur="500" fill="hold"/>
                                        <p:tgtEl>
                                          <p:spTgt spid="257026"/>
                                        </p:tgtEl>
                                        <p:attrNameLst>
                                          <p:attrName>ppt_x</p:attrName>
                                        </p:attrNameLst>
                                      </p:cBhvr>
                                      <p:tavLst>
                                        <p:tav tm="0">
                                          <p:val>
                                            <p:strVal val="#ppt_x"/>
                                          </p:val>
                                        </p:tav>
                                        <p:tav tm="100000">
                                          <p:val>
                                            <p:strVal val="#ppt_x"/>
                                          </p:val>
                                        </p:tav>
                                      </p:tavLst>
                                    </p:anim>
                                    <p:anim calcmode="lin" valueType="num">
                                      <p:cBhvr additive="base">
                                        <p:cTn id="8" dur="500" fill="hold"/>
                                        <p:tgtEl>
                                          <p:spTgt spid="257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7027"/>
                                        </p:tgtEl>
                                        <p:attrNameLst>
                                          <p:attrName>style.visibility</p:attrName>
                                        </p:attrNameLst>
                                      </p:cBhvr>
                                      <p:to>
                                        <p:strVal val="visible"/>
                                      </p:to>
                                    </p:set>
                                    <p:anim calcmode="lin" valueType="num">
                                      <p:cBhvr additive="base">
                                        <p:cTn id="13" dur="500" fill="hold"/>
                                        <p:tgtEl>
                                          <p:spTgt spid="257027"/>
                                        </p:tgtEl>
                                        <p:attrNameLst>
                                          <p:attrName>ppt_x</p:attrName>
                                        </p:attrNameLst>
                                      </p:cBhvr>
                                      <p:tavLst>
                                        <p:tav tm="0">
                                          <p:val>
                                            <p:strVal val="#ppt_x"/>
                                          </p:val>
                                        </p:tav>
                                        <p:tav tm="100000">
                                          <p:val>
                                            <p:strVal val="#ppt_x"/>
                                          </p:val>
                                        </p:tav>
                                      </p:tavLst>
                                    </p:anim>
                                    <p:anim calcmode="lin" valueType="num">
                                      <p:cBhvr additive="base">
                                        <p:cTn id="14" dur="500" fill="hold"/>
                                        <p:tgtEl>
                                          <p:spTgt spid="257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9" name="Rectangle 3"/>
          <p:cNvSpPr>
            <a:spLocks noGrp="1" noChangeArrowheads="1"/>
          </p:cNvSpPr>
          <p:nvPr>
            <p:ph idx="1"/>
          </p:nvPr>
        </p:nvSpPr>
        <p:spPr/>
        <p:txBody>
          <a:bodyPr rtlCol="0">
            <a:normAutofit/>
          </a:bodyPr>
          <a:lstStyle/>
          <a:p>
            <a:pPr marL="342900" lvl="1" indent="-342900">
              <a:lnSpc>
                <a:spcPts val="3000"/>
              </a:lnSpc>
              <a:buClr>
                <a:schemeClr val="tx1"/>
              </a:buClr>
              <a:buSzPct val="100000"/>
              <a:buBlip>
                <a:blip r:embed="rId2"/>
              </a:buBlip>
              <a:defRPr/>
            </a:pPr>
            <a:r>
              <a:rPr lang="zh-CN" altLang="en-US" sz="2600" dirty="0" smtClean="0"/>
              <a:t>工资报表</a:t>
            </a:r>
          </a:p>
          <a:p>
            <a:pPr marL="742950" lvl="2" indent="-342900">
              <a:lnSpc>
                <a:spcPts val="3000"/>
              </a:lnSpc>
              <a:buClr>
                <a:schemeClr val="tx1"/>
              </a:buClr>
              <a:buSzPct val="100000"/>
              <a:buFont typeface="Wingdings" pitchFamily="2" charset="2"/>
              <a:buChar char="Ø"/>
              <a:defRPr/>
            </a:pPr>
            <a:r>
              <a:rPr lang="zh-CN" altLang="en-US" sz="2100" dirty="0" smtClean="0"/>
              <a:t>系统提供了丰富的工资报表</a:t>
            </a:r>
          </a:p>
          <a:p>
            <a:pPr marL="742950" lvl="2" indent="-342900">
              <a:lnSpc>
                <a:spcPts val="3000"/>
              </a:lnSpc>
              <a:buClr>
                <a:schemeClr val="tx1"/>
              </a:buClr>
              <a:buSzPct val="100000"/>
              <a:buFont typeface="Wingdings" pitchFamily="2" charset="2"/>
              <a:buChar char="Ø"/>
              <a:defRPr/>
            </a:pPr>
            <a:r>
              <a:rPr lang="zh-CN" altLang="en-US" sz="2100" dirty="0" smtClean="0"/>
              <a:t>提供套打功能（工资条、工资发放表、工资汇总表、工资统计表、职员台账表、工资职员台账汇总表、个人所得税表）</a:t>
            </a:r>
            <a:endParaRPr lang="en-US" altLang="zh-CN" sz="2100" dirty="0" smtClean="0"/>
          </a:p>
          <a:p>
            <a:pPr marL="742950" lvl="2" indent="-342900">
              <a:lnSpc>
                <a:spcPts val="3000"/>
              </a:lnSpc>
              <a:buClr>
                <a:schemeClr val="tx1"/>
              </a:buClr>
              <a:buSzPct val="100000"/>
              <a:buFont typeface="Wingdings" pitchFamily="2" charset="2"/>
              <a:buChar char="Ø"/>
              <a:defRPr/>
            </a:pPr>
            <a:r>
              <a:rPr lang="zh-CN" altLang="en-US" sz="2100" dirty="0"/>
              <a:t>工资条套打</a:t>
            </a:r>
            <a:endParaRPr lang="en-US" altLang="zh-CN" sz="2100" dirty="0"/>
          </a:p>
          <a:p>
            <a:pPr lvl="2">
              <a:lnSpc>
                <a:spcPct val="80000"/>
              </a:lnSpc>
              <a:buClr>
                <a:schemeClr val="tx1"/>
              </a:buClr>
              <a:buSzPct val="80000"/>
              <a:defRPr/>
            </a:pPr>
            <a:r>
              <a:rPr lang="zh-CN" altLang="en-US" sz="1800" dirty="0"/>
              <a:t>工资条套打信息，在活动文本中直接录入</a:t>
            </a:r>
            <a:endParaRPr lang="en-US" altLang="zh-CN" sz="1800" dirty="0"/>
          </a:p>
          <a:p>
            <a:pPr lvl="2">
              <a:lnSpc>
                <a:spcPct val="80000"/>
              </a:lnSpc>
              <a:buClr>
                <a:schemeClr val="tx1"/>
              </a:buClr>
              <a:buSzPct val="80000"/>
              <a:defRPr/>
            </a:pPr>
            <a:r>
              <a:rPr lang="zh-CN" altLang="en-US" sz="1800" dirty="0"/>
              <a:t>要打印的信息，必须在过滤条件中被选中</a:t>
            </a:r>
            <a:endParaRPr lang="zh-CN" altLang="en-US" sz="1800" dirty="0" smtClean="0"/>
          </a:p>
        </p:txBody>
      </p:sp>
      <p:sp>
        <p:nvSpPr>
          <p:cNvPr id="290818" name="Rectangle 2"/>
          <p:cNvSpPr>
            <a:spLocks noGrp="1" noChangeArrowheads="1"/>
          </p:cNvSpPr>
          <p:nvPr>
            <p:ph type="title"/>
          </p:nvPr>
        </p:nvSpPr>
        <p:spPr/>
        <p:txBody>
          <a:bodyPr rtlCol="0">
            <a:normAutofit/>
          </a:bodyPr>
          <a:lstStyle/>
          <a:p>
            <a:pPr fontAlgn="auto">
              <a:lnSpc>
                <a:spcPct val="90000"/>
              </a:lnSpc>
              <a:spcAft>
                <a:spcPts val="0"/>
              </a:spcAft>
              <a:defRPr/>
            </a:pPr>
            <a:r>
              <a:rPr lang="zh-CN" altLang="en-US" sz="3000" dirty="0" smtClean="0"/>
              <a:t>工资管理</a:t>
            </a:r>
          </a:p>
        </p:txBody>
      </p:sp>
      <p:pic>
        <p:nvPicPr>
          <p:cNvPr id="206853" name="Picture 5"/>
          <p:cNvPicPr>
            <a:picLocks noChangeAspect="1" noChangeArrowheads="1"/>
          </p:cNvPicPr>
          <p:nvPr/>
        </p:nvPicPr>
        <p:blipFill>
          <a:blip r:embed="rId3" cstate="print"/>
          <a:srcRect l="80566" t="33203" r="391" b="16016"/>
          <a:stretch>
            <a:fillRect/>
          </a:stretch>
        </p:blipFill>
        <p:spPr bwMode="auto">
          <a:xfrm>
            <a:off x="3275855" y="2204864"/>
            <a:ext cx="1857375" cy="371475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1691680" y="2564904"/>
            <a:ext cx="5904656" cy="3202136"/>
          </a:xfrm>
          <a:prstGeom prst="rect">
            <a:avLst/>
          </a:prstGeom>
          <a:noFill/>
          <a:ln w="9525" cap="flat" cmpd="sng" algn="ctr">
            <a:noFill/>
            <a:prstDash val="solid"/>
            <a:miter lim="800000"/>
            <a:headEnd/>
            <a:tailEnd/>
          </a:ln>
          <a:effectLst>
            <a:outerShdw dist="17961"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anim calcmode="lin" valueType="num">
                                      <p:cBhvr additive="base">
                                        <p:cTn id="7" dur="500" fill="hold"/>
                                        <p:tgtEl>
                                          <p:spTgt spid="290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08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0819">
                                            <p:txEl>
                                              <p:pRg st="1" end="1"/>
                                            </p:txEl>
                                          </p:spTgt>
                                        </p:tgtEl>
                                        <p:attrNameLst>
                                          <p:attrName>style.visibility</p:attrName>
                                        </p:attrNameLst>
                                      </p:cBhvr>
                                      <p:to>
                                        <p:strVal val="visible"/>
                                      </p:to>
                                    </p:set>
                                    <p:anim calcmode="lin" valueType="num">
                                      <p:cBhvr additive="base">
                                        <p:cTn id="11" dur="500" fill="hold"/>
                                        <p:tgtEl>
                                          <p:spTgt spid="2908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0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6853"/>
                                        </p:tgtEl>
                                        <p:attrNameLst>
                                          <p:attrName>style.visibility</p:attrName>
                                        </p:attrNameLst>
                                      </p:cBhvr>
                                      <p:to>
                                        <p:strVal val="visible"/>
                                      </p:to>
                                    </p:set>
                                    <p:anim calcmode="lin" valueType="num">
                                      <p:cBhvr additive="base">
                                        <p:cTn id="17" dur="500" fill="hold"/>
                                        <p:tgtEl>
                                          <p:spTgt spid="206853"/>
                                        </p:tgtEl>
                                        <p:attrNameLst>
                                          <p:attrName>ppt_x</p:attrName>
                                        </p:attrNameLst>
                                      </p:cBhvr>
                                      <p:tavLst>
                                        <p:tav tm="0">
                                          <p:val>
                                            <p:strVal val="#ppt_x"/>
                                          </p:val>
                                        </p:tav>
                                        <p:tav tm="100000">
                                          <p:val>
                                            <p:strVal val="#ppt_x"/>
                                          </p:val>
                                        </p:tav>
                                      </p:tavLst>
                                    </p:anim>
                                    <p:anim calcmode="lin" valueType="num">
                                      <p:cBhvr additive="base">
                                        <p:cTn id="18" dur="500" fill="hold"/>
                                        <p:tgtEl>
                                          <p:spTgt spid="20685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06853"/>
                                        </p:tgtEl>
                                      </p:cBhvr>
                                    </p:animEffect>
                                    <p:set>
                                      <p:cBhvr>
                                        <p:cTn id="23" dur="1" fill="hold">
                                          <p:stCondLst>
                                            <p:cond delay="499"/>
                                          </p:stCondLst>
                                        </p:cTn>
                                        <p:tgtEl>
                                          <p:spTgt spid="20685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90819">
                                            <p:txEl>
                                              <p:pRg st="2" end="2"/>
                                            </p:txEl>
                                          </p:spTgt>
                                        </p:tgtEl>
                                        <p:attrNameLst>
                                          <p:attrName>style.visibility</p:attrName>
                                        </p:attrNameLst>
                                      </p:cBhvr>
                                      <p:to>
                                        <p:strVal val="visible"/>
                                      </p:to>
                                    </p:set>
                                    <p:anim calcmode="lin" valueType="num">
                                      <p:cBhvr additive="base">
                                        <p:cTn id="28" dur="500" fill="hold"/>
                                        <p:tgtEl>
                                          <p:spTgt spid="290819">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90819">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90819">
                                            <p:txEl>
                                              <p:pRg st="3" end="3"/>
                                            </p:txEl>
                                          </p:spTgt>
                                        </p:tgtEl>
                                        <p:attrNameLst>
                                          <p:attrName>style.visibility</p:attrName>
                                        </p:attrNameLst>
                                      </p:cBhvr>
                                      <p:to>
                                        <p:strVal val="visible"/>
                                      </p:to>
                                    </p:set>
                                    <p:anim calcmode="lin" valueType="num">
                                      <p:cBhvr additive="base">
                                        <p:cTn id="32" dur="500" fill="hold"/>
                                        <p:tgtEl>
                                          <p:spTgt spid="290819">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90819">
                                            <p:txEl>
                                              <p:pRg st="3" end="3"/>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90819">
                                            <p:txEl>
                                              <p:pRg st="4" end="4"/>
                                            </p:txEl>
                                          </p:spTgt>
                                        </p:tgtEl>
                                        <p:attrNameLst>
                                          <p:attrName>style.visibility</p:attrName>
                                        </p:attrNameLst>
                                      </p:cBhvr>
                                      <p:to>
                                        <p:strVal val="visible"/>
                                      </p:to>
                                    </p:set>
                                    <p:anim calcmode="lin" valueType="num">
                                      <p:cBhvr additive="base">
                                        <p:cTn id="36" dur="500" fill="hold"/>
                                        <p:tgtEl>
                                          <p:spTgt spid="290819">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90819">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90819">
                                            <p:txEl>
                                              <p:pRg st="5" end="5"/>
                                            </p:txEl>
                                          </p:spTgt>
                                        </p:tgtEl>
                                        <p:attrNameLst>
                                          <p:attrName>style.visibility</p:attrName>
                                        </p:attrNameLst>
                                      </p:cBhvr>
                                      <p:to>
                                        <p:strVal val="visible"/>
                                      </p:to>
                                    </p:set>
                                    <p:anim calcmode="lin" valueType="num">
                                      <p:cBhvr additive="base">
                                        <p:cTn id="40" dur="500" fill="hold"/>
                                        <p:tgtEl>
                                          <p:spTgt spid="290819">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908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内容占位符 2"/>
          <p:cNvSpPr>
            <a:spLocks noGrp="1"/>
          </p:cNvSpPr>
          <p:nvPr>
            <p:ph idx="1"/>
          </p:nvPr>
        </p:nvSpPr>
        <p:spPr>
          <a:xfrm>
            <a:off x="395537" y="1124744"/>
            <a:ext cx="8208912" cy="3024336"/>
          </a:xfrm>
        </p:spPr>
        <p:txBody>
          <a:bodyPr rtlCol="0">
            <a:normAutofit fontScale="92500" lnSpcReduction="10000"/>
          </a:bodyPr>
          <a:lstStyle/>
          <a:p>
            <a:pPr fontAlgn="auto">
              <a:lnSpc>
                <a:spcPct val="140000"/>
              </a:lnSpc>
              <a:spcAft>
                <a:spcPts val="0"/>
              </a:spcAft>
              <a:defRPr/>
            </a:pPr>
            <a:r>
              <a:rPr lang="zh-CN" altLang="en-US" sz="2600" dirty="0" smtClean="0"/>
              <a:t>基础资料设置</a:t>
            </a:r>
            <a:endParaRPr lang="en-US" altLang="zh-CN" sz="2600" dirty="0" smtClean="0"/>
          </a:p>
          <a:p>
            <a:pPr lvl="1" fontAlgn="auto">
              <a:lnSpc>
                <a:spcPct val="140000"/>
              </a:lnSpc>
              <a:spcAft>
                <a:spcPts val="0"/>
              </a:spcAft>
              <a:defRPr/>
            </a:pPr>
            <a:r>
              <a:rPr lang="zh-CN" altLang="en-US" sz="2300" dirty="0" smtClean="0"/>
              <a:t>主要是科目、币别、凭证字、结算方式等信息的维护</a:t>
            </a:r>
            <a:endParaRPr lang="en-US" altLang="zh-CN" sz="2300" dirty="0" smtClean="0"/>
          </a:p>
          <a:p>
            <a:pPr lvl="1" fontAlgn="auto">
              <a:lnSpc>
                <a:spcPct val="140000"/>
              </a:lnSpc>
              <a:spcAft>
                <a:spcPts val="0"/>
              </a:spcAft>
              <a:defRPr/>
            </a:pPr>
            <a:r>
              <a:rPr lang="zh-CN" altLang="en-US" sz="2300" dirty="0" smtClean="0">
                <a:latin typeface="微软雅黑" pitchFamily="34" charset="-122"/>
              </a:rPr>
              <a:t>会计科目一般为</a:t>
            </a:r>
            <a:r>
              <a:rPr lang="en-US" altLang="zh-CN" sz="2300" dirty="0" smtClean="0">
                <a:latin typeface="微软雅黑" pitchFamily="34" charset="-122"/>
              </a:rPr>
              <a:t>1001</a:t>
            </a:r>
            <a:r>
              <a:rPr lang="zh-CN" altLang="en-US" sz="2300" dirty="0" smtClean="0">
                <a:latin typeface="微软雅黑" pitchFamily="34" charset="-122"/>
              </a:rPr>
              <a:t>现金科目和</a:t>
            </a:r>
            <a:r>
              <a:rPr lang="en-US" altLang="zh-CN" sz="2300" dirty="0" smtClean="0">
                <a:latin typeface="微软雅黑" pitchFamily="34" charset="-122"/>
              </a:rPr>
              <a:t>1002</a:t>
            </a:r>
            <a:r>
              <a:rPr lang="zh-CN" altLang="en-US" sz="2300" dirty="0" smtClean="0">
                <a:latin typeface="微软雅黑" pitchFamily="34" charset="-122"/>
              </a:rPr>
              <a:t>银行科目，另外还可以自己手工增加科目，并科目属性设置为现金、银行科目或现金等价物。</a:t>
            </a:r>
            <a:endParaRPr lang="en-US" altLang="zh-CN" sz="2300" dirty="0" smtClean="0"/>
          </a:p>
          <a:p>
            <a:pPr fontAlgn="auto">
              <a:lnSpc>
                <a:spcPct val="140000"/>
              </a:lnSpc>
              <a:spcAft>
                <a:spcPts val="0"/>
              </a:spcAft>
              <a:defRPr/>
            </a:pPr>
            <a:r>
              <a:rPr lang="zh-CN" altLang="en-US" sz="2600" dirty="0" smtClean="0"/>
              <a:t>系统参数设置</a:t>
            </a:r>
            <a:endParaRPr lang="en-US" altLang="zh-CN" sz="2600" dirty="0" smtClean="0"/>
          </a:p>
          <a:p>
            <a:pPr fontAlgn="auto">
              <a:spcAft>
                <a:spcPts val="0"/>
              </a:spcAft>
              <a:defRPr/>
            </a:pPr>
            <a:endParaRPr lang="en-US" altLang="zh-CN" dirty="0" smtClean="0"/>
          </a:p>
          <a:p>
            <a:pPr fontAlgn="auto">
              <a:spcAft>
                <a:spcPts val="0"/>
              </a:spcAft>
              <a:defRPr/>
            </a:pPr>
            <a:endParaRPr lang="en-US" altLang="zh-CN" dirty="0" smtClean="0"/>
          </a:p>
        </p:txBody>
      </p:sp>
      <p:sp>
        <p:nvSpPr>
          <p:cNvPr id="11267" name="标题 1"/>
          <p:cNvSpPr>
            <a:spLocks noGrp="1"/>
          </p:cNvSpPr>
          <p:nvPr>
            <p:ph type="title"/>
          </p:nvPr>
        </p:nvSpPr>
        <p:spPr>
          <a:xfrm>
            <a:off x="203200" y="0"/>
            <a:ext cx="7227888" cy="693738"/>
          </a:xfrm>
        </p:spPr>
        <p:txBody>
          <a:bodyPr>
            <a:normAutofit/>
          </a:bodyPr>
          <a:lstStyle/>
          <a:p>
            <a:r>
              <a:rPr lang="zh-CN" altLang="en-US" sz="3000" dirty="0" smtClean="0">
                <a:latin typeface="微软雅黑" pitchFamily="34" charset="-122"/>
                <a:ea typeface="微软雅黑" pitchFamily="34" charset="-122"/>
              </a:rPr>
              <a:t>主要流程与功能</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初始化</a:t>
            </a:r>
          </a:p>
        </p:txBody>
      </p:sp>
      <p:pic>
        <p:nvPicPr>
          <p:cNvPr id="11268" name="Picture 12" descr="C:\Documents and Settings\yongmei_deng\Application Data\Tencent\Users\239185427\QQ\WinTemp\RichOle\PFEUVTQ1DFS(6SJM{XW4]TK.jpg"/>
          <p:cNvPicPr>
            <a:picLocks noChangeAspect="1" noChangeArrowheads="1"/>
          </p:cNvPicPr>
          <p:nvPr/>
        </p:nvPicPr>
        <p:blipFill>
          <a:blip r:embed="rId2" cstate="print"/>
          <a:srcRect/>
          <a:stretch>
            <a:fillRect/>
          </a:stretch>
        </p:blipFill>
        <p:spPr bwMode="auto">
          <a:xfrm>
            <a:off x="1259632" y="4005064"/>
            <a:ext cx="5838825" cy="2724150"/>
          </a:xfrm>
          <a:prstGeom prst="rect">
            <a:avLst/>
          </a:prstGeom>
          <a:noFill/>
          <a:ln w="9525">
            <a:noFill/>
            <a:miter lim="800000"/>
            <a:headEnd/>
            <a:tailEnd/>
          </a:ln>
        </p:spPr>
      </p:pic>
      <p:sp>
        <p:nvSpPr>
          <p:cNvPr id="2" name="矩形 1"/>
          <p:cNvSpPr/>
          <p:nvPr/>
        </p:nvSpPr>
        <p:spPr>
          <a:xfrm>
            <a:off x="1691680" y="5733256"/>
            <a:ext cx="2487364" cy="864096"/>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ppt_x"/>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a:lnSpc>
                <a:spcPct val="90000"/>
              </a:lnSpc>
            </a:pPr>
            <a:r>
              <a:rPr lang="zh-CN" altLang="en-US" sz="3000" dirty="0" smtClean="0">
                <a:latin typeface="微软雅黑" pitchFamily="34" charset="-122"/>
                <a:ea typeface="微软雅黑" pitchFamily="34" charset="-122"/>
              </a:rPr>
              <a:t>出纳管理</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会计科目引入</a:t>
            </a:r>
          </a:p>
        </p:txBody>
      </p:sp>
      <p:sp>
        <p:nvSpPr>
          <p:cNvPr id="27651" name="Rectangle 4"/>
          <p:cNvSpPr>
            <a:spLocks noChangeArrowheads="1"/>
          </p:cNvSpPr>
          <p:nvPr/>
        </p:nvSpPr>
        <p:spPr bwMode="auto">
          <a:xfrm>
            <a:off x="404480" y="1267125"/>
            <a:ext cx="7925398" cy="3730252"/>
          </a:xfrm>
          <a:prstGeom prst="rect">
            <a:avLst/>
          </a:prstGeom>
          <a:noFill/>
          <a:ln w="9525">
            <a:noFill/>
            <a:miter lim="800000"/>
            <a:headEnd/>
            <a:tailEnd/>
          </a:ln>
        </p:spPr>
        <p:txBody>
          <a:bodyPr wrap="square">
            <a:spAutoFit/>
          </a:bodyPr>
          <a:lstStyle/>
          <a:p>
            <a:pPr marL="342900" indent="-342900" defTabSz="457200" fontAlgn="auto">
              <a:lnSpc>
                <a:spcPct val="120000"/>
              </a:lnSpc>
              <a:spcBef>
                <a:spcPct val="20000"/>
              </a:spcBef>
              <a:spcAft>
                <a:spcPts val="0"/>
              </a:spcAft>
              <a:buSzPct val="100000"/>
              <a:buBlip>
                <a:blip r:embed="rId2"/>
              </a:buBlip>
              <a:defRPr/>
            </a:pPr>
            <a:r>
              <a:rPr lang="zh-CN" altLang="en-US" sz="2600" dirty="0">
                <a:solidFill>
                  <a:schemeClr val="tx1">
                    <a:lumMod val="85000"/>
                    <a:lumOff val="15000"/>
                  </a:schemeClr>
                </a:solidFill>
                <a:latin typeface="微软雅黑"/>
                <a:ea typeface="微软雅黑"/>
                <a:cs typeface="微软雅黑"/>
              </a:rPr>
              <a:t>初始数据录入</a:t>
            </a:r>
            <a:endParaRPr lang="en-US" altLang="zh-CN" sz="2600" dirty="0">
              <a:solidFill>
                <a:schemeClr val="tx1">
                  <a:lumMod val="85000"/>
                  <a:lumOff val="15000"/>
                </a:schemeClr>
              </a:solidFill>
              <a:latin typeface="微软雅黑"/>
              <a:ea typeface="微软雅黑"/>
              <a:cs typeface="微软雅黑"/>
            </a:endParaRPr>
          </a:p>
          <a:p>
            <a:pPr marL="742950" lvl="1" indent="-285750" defTabSz="457200" fontAlgn="auto">
              <a:lnSpc>
                <a:spcPct val="120000"/>
              </a:lnSpc>
              <a:spcBef>
                <a:spcPct val="20000"/>
              </a:spcBef>
              <a:spcAft>
                <a:spcPts val="0"/>
              </a:spcAft>
              <a:buClr>
                <a:schemeClr val="tx1"/>
              </a:buClr>
              <a:buSzPct val="80000"/>
              <a:buFont typeface="Wingdings" pitchFamily="2" charset="2"/>
              <a:buChar char="Ø"/>
              <a:defRPr/>
            </a:pPr>
            <a:r>
              <a:rPr lang="zh-CN" altLang="en-US" sz="2100" dirty="0" smtClean="0">
                <a:solidFill>
                  <a:schemeClr val="tx1">
                    <a:lumMod val="85000"/>
                    <a:lumOff val="15000"/>
                  </a:schemeClr>
                </a:solidFill>
                <a:latin typeface="微软雅黑"/>
                <a:ea typeface="微软雅黑"/>
                <a:cs typeface="微软雅黑"/>
              </a:rPr>
              <a:t>引入科目</a:t>
            </a:r>
            <a:endParaRPr lang="en-US" altLang="zh-CN" sz="2100" dirty="0" smtClean="0">
              <a:solidFill>
                <a:schemeClr val="tx1">
                  <a:lumMod val="85000"/>
                  <a:lumOff val="15000"/>
                </a:schemeClr>
              </a:solidFill>
              <a:latin typeface="微软雅黑"/>
              <a:ea typeface="微软雅黑"/>
              <a:cs typeface="微软雅黑"/>
            </a:endParaRPr>
          </a:p>
          <a:p>
            <a:pPr marL="1200150" lvl="2" indent="-285750" defTabSz="457200" fontAlgn="auto">
              <a:lnSpc>
                <a:spcPct val="120000"/>
              </a:lnSpc>
              <a:spcBef>
                <a:spcPct val="20000"/>
              </a:spcBef>
              <a:spcAft>
                <a:spcPts val="0"/>
              </a:spcAft>
              <a:buClr>
                <a:schemeClr val="tx1"/>
              </a:buClr>
              <a:buSzPct val="80000"/>
              <a:buFont typeface="Wingdings" pitchFamily="2" charset="2"/>
              <a:buChar char="ü"/>
              <a:defRPr/>
            </a:pPr>
            <a:r>
              <a:rPr lang="zh-CN" altLang="en-US" sz="1700" dirty="0" smtClean="0">
                <a:solidFill>
                  <a:schemeClr val="tx1">
                    <a:lumMod val="85000"/>
                    <a:lumOff val="15000"/>
                  </a:schemeClr>
                </a:solidFill>
                <a:latin typeface="微软雅黑"/>
                <a:ea typeface="微软雅黑"/>
                <a:cs typeface="微软雅黑"/>
              </a:rPr>
              <a:t>会计</a:t>
            </a:r>
            <a:r>
              <a:rPr lang="zh-CN" altLang="en-US" sz="1700" dirty="0">
                <a:solidFill>
                  <a:schemeClr val="tx1">
                    <a:lumMod val="85000"/>
                    <a:lumOff val="15000"/>
                  </a:schemeClr>
                </a:solidFill>
                <a:latin typeface="微软雅黑"/>
                <a:ea typeface="微软雅黑"/>
                <a:cs typeface="微软雅黑"/>
              </a:rPr>
              <a:t>科目作为共用资料使用，出纳</a:t>
            </a:r>
            <a:r>
              <a:rPr lang="zh-CN" altLang="en-US" sz="1700" dirty="0" smtClean="0">
                <a:solidFill>
                  <a:schemeClr val="tx1">
                    <a:lumMod val="85000"/>
                    <a:lumOff val="15000"/>
                  </a:schemeClr>
                </a:solidFill>
                <a:latin typeface="微软雅黑"/>
                <a:ea typeface="微软雅黑"/>
                <a:cs typeface="微软雅黑"/>
              </a:rPr>
              <a:t>模块的</a:t>
            </a:r>
            <a:r>
              <a:rPr lang="zh-CN" altLang="en-US" sz="1700" dirty="0">
                <a:solidFill>
                  <a:schemeClr val="tx1">
                    <a:lumMod val="85000"/>
                    <a:lumOff val="15000"/>
                  </a:schemeClr>
                </a:solidFill>
                <a:latin typeface="微软雅黑"/>
                <a:ea typeface="微软雅黑"/>
                <a:cs typeface="微软雅黑"/>
              </a:rPr>
              <a:t>现金类</a:t>
            </a:r>
            <a:r>
              <a:rPr lang="zh-CN" altLang="en-US" sz="1700" dirty="0" smtClean="0">
                <a:solidFill>
                  <a:schemeClr val="tx1">
                    <a:lumMod val="85000"/>
                    <a:lumOff val="15000"/>
                  </a:schemeClr>
                </a:solidFill>
                <a:latin typeface="微软雅黑"/>
                <a:ea typeface="微软雅黑"/>
                <a:cs typeface="微软雅黑"/>
              </a:rPr>
              <a:t>科目可直接从总账中引入；</a:t>
            </a:r>
            <a:endParaRPr lang="en-US" altLang="zh-CN" sz="1700" dirty="0" smtClean="0">
              <a:solidFill>
                <a:schemeClr val="tx1">
                  <a:lumMod val="85000"/>
                  <a:lumOff val="15000"/>
                </a:schemeClr>
              </a:solidFill>
              <a:latin typeface="微软雅黑"/>
              <a:ea typeface="微软雅黑"/>
              <a:cs typeface="微软雅黑"/>
            </a:endParaRPr>
          </a:p>
          <a:p>
            <a:pPr marL="1200150" lvl="2" indent="-285750" defTabSz="457200" fontAlgn="auto">
              <a:lnSpc>
                <a:spcPct val="120000"/>
              </a:lnSpc>
              <a:spcBef>
                <a:spcPct val="20000"/>
              </a:spcBef>
              <a:spcAft>
                <a:spcPts val="0"/>
              </a:spcAft>
              <a:buClr>
                <a:schemeClr val="tx1"/>
              </a:buClr>
              <a:buSzPct val="80000"/>
              <a:buFont typeface="Wingdings" pitchFamily="2" charset="2"/>
              <a:buChar char="ü"/>
              <a:defRPr/>
            </a:pPr>
            <a:r>
              <a:rPr lang="zh-CN" altLang="en-US" sz="1700" dirty="0" smtClean="0">
                <a:solidFill>
                  <a:schemeClr val="tx1">
                    <a:lumMod val="85000"/>
                    <a:lumOff val="15000"/>
                  </a:schemeClr>
                </a:solidFill>
                <a:latin typeface="微软雅黑"/>
                <a:ea typeface="微软雅黑"/>
                <a:cs typeface="微软雅黑"/>
              </a:rPr>
              <a:t>引入科目时，可同时引入</a:t>
            </a:r>
            <a:r>
              <a:rPr lang="zh-CN" altLang="en-US" sz="1700" dirty="0">
                <a:solidFill>
                  <a:schemeClr val="tx1">
                    <a:lumMod val="85000"/>
                    <a:lumOff val="15000"/>
                  </a:schemeClr>
                </a:solidFill>
                <a:latin typeface="微软雅黑"/>
                <a:ea typeface="微软雅黑"/>
                <a:cs typeface="微软雅黑"/>
              </a:rPr>
              <a:t>科目及期初余额和发生额</a:t>
            </a:r>
            <a:r>
              <a:rPr lang="zh-CN" altLang="en-US" sz="1700" dirty="0" smtClean="0">
                <a:solidFill>
                  <a:schemeClr val="tx1">
                    <a:lumMod val="85000"/>
                    <a:lumOff val="15000"/>
                  </a:schemeClr>
                </a:solidFill>
                <a:latin typeface="微软雅黑"/>
                <a:ea typeface="微软雅黑"/>
                <a:cs typeface="微软雅黑"/>
              </a:rPr>
              <a:t>，还可</a:t>
            </a:r>
            <a:r>
              <a:rPr lang="zh-CN" altLang="en-US" sz="1700" dirty="0">
                <a:solidFill>
                  <a:schemeClr val="tx1">
                    <a:lumMod val="85000"/>
                    <a:lumOff val="15000"/>
                  </a:schemeClr>
                </a:solidFill>
                <a:latin typeface="微软雅黑"/>
                <a:ea typeface="微软雅黑"/>
                <a:cs typeface="微软雅黑"/>
              </a:rPr>
              <a:t>设置只引入余额不为零的科目</a:t>
            </a:r>
          </a:p>
          <a:p>
            <a:pPr marL="1200150" lvl="2" indent="-285750" defTabSz="457200" fontAlgn="auto">
              <a:lnSpc>
                <a:spcPct val="120000"/>
              </a:lnSpc>
              <a:spcBef>
                <a:spcPct val="20000"/>
              </a:spcBef>
              <a:spcAft>
                <a:spcPts val="0"/>
              </a:spcAft>
              <a:buClr>
                <a:schemeClr val="tx1"/>
              </a:buClr>
              <a:buSzPct val="80000"/>
              <a:buFont typeface="Wingdings" pitchFamily="2" charset="2"/>
              <a:buChar char="ü"/>
              <a:defRPr/>
            </a:pPr>
            <a:r>
              <a:rPr lang="zh-CN" altLang="en-US" sz="1700" dirty="0" smtClean="0">
                <a:solidFill>
                  <a:schemeClr val="tx1">
                    <a:lumMod val="85000"/>
                    <a:lumOff val="15000"/>
                  </a:schemeClr>
                </a:solidFill>
                <a:latin typeface="微软雅黑"/>
                <a:ea typeface="微软雅黑"/>
                <a:cs typeface="微软雅黑"/>
              </a:rPr>
              <a:t>现金</a:t>
            </a:r>
            <a:r>
              <a:rPr lang="zh-CN" altLang="en-US" sz="1700" dirty="0">
                <a:solidFill>
                  <a:schemeClr val="tx1">
                    <a:lumMod val="85000"/>
                    <a:lumOff val="15000"/>
                  </a:schemeClr>
                </a:solidFill>
                <a:latin typeface="微软雅黑"/>
                <a:ea typeface="微软雅黑"/>
                <a:cs typeface="微软雅黑"/>
              </a:rPr>
              <a:t>或银行科目中设置了有核算所有币别的科目，会将该科目每个币别分别设置相关的账户进行管理</a:t>
            </a:r>
          </a:p>
          <a:p>
            <a:pPr marL="990600" lvl="1" indent="-533400">
              <a:spcBef>
                <a:spcPct val="20000"/>
              </a:spcBef>
              <a:buClr>
                <a:schemeClr val="tx1"/>
              </a:buClr>
              <a:buSzPct val="80000"/>
              <a:buFont typeface="Wingdings" pitchFamily="2" charset="2"/>
              <a:buNone/>
              <a:defRPr/>
            </a:pPr>
            <a:endParaRPr lang="zh-CN" altLang="en-US" sz="1800" b="1" dirty="0"/>
          </a:p>
          <a:p>
            <a:pPr marL="990600" lvl="1" indent="-533400">
              <a:spcBef>
                <a:spcPct val="20000"/>
              </a:spcBef>
              <a:buClr>
                <a:schemeClr val="tx1"/>
              </a:buClr>
              <a:buSzPct val="80000"/>
              <a:buFont typeface="Wingdings" pitchFamily="2" charset="2"/>
              <a:buNone/>
              <a:defRPr/>
            </a:pPr>
            <a:endParaRPr lang="zh-CN" altLang="en-US" sz="1800" dirty="0"/>
          </a:p>
        </p:txBody>
      </p:sp>
      <p:grpSp>
        <p:nvGrpSpPr>
          <p:cNvPr id="2" name="组合 6"/>
          <p:cNvGrpSpPr>
            <a:grpSpLocks/>
          </p:cNvGrpSpPr>
          <p:nvPr/>
        </p:nvGrpSpPr>
        <p:grpSpPr bwMode="auto">
          <a:xfrm>
            <a:off x="638745" y="3132251"/>
            <a:ext cx="7858125" cy="2643187"/>
            <a:chOff x="428596" y="3429000"/>
            <a:chExt cx="7858180" cy="2643206"/>
          </a:xfrm>
        </p:grpSpPr>
        <p:pic>
          <p:nvPicPr>
            <p:cNvPr id="12295" name="Picture 2"/>
            <p:cNvPicPr>
              <a:picLocks noChangeAspect="1" noChangeArrowheads="1"/>
            </p:cNvPicPr>
            <p:nvPr/>
          </p:nvPicPr>
          <p:blipFill>
            <a:blip r:embed="rId3" cstate="print"/>
            <a:srcRect b="63867"/>
            <a:stretch>
              <a:fillRect/>
            </a:stretch>
          </p:blipFill>
          <p:spPr bwMode="auto">
            <a:xfrm>
              <a:off x="428596" y="3429000"/>
              <a:ext cx="7858180" cy="2643206"/>
            </a:xfrm>
            <a:prstGeom prst="rect">
              <a:avLst/>
            </a:prstGeom>
            <a:noFill/>
            <a:ln w="9525">
              <a:noFill/>
              <a:miter lim="800000"/>
              <a:headEnd/>
              <a:tailEnd/>
            </a:ln>
          </p:spPr>
        </p:pic>
        <p:sp>
          <p:nvSpPr>
            <p:cNvPr id="9" name="圆角矩形 8"/>
            <p:cNvSpPr/>
            <p:nvPr/>
          </p:nvSpPr>
          <p:spPr bwMode="auto">
            <a:xfrm>
              <a:off x="1714480" y="4286256"/>
              <a:ext cx="285752" cy="357190"/>
            </a:xfrm>
            <a:prstGeom prst="round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10" name="圆角矩形 9"/>
            <p:cNvSpPr/>
            <p:nvPr/>
          </p:nvSpPr>
          <p:spPr bwMode="auto">
            <a:xfrm>
              <a:off x="5286380" y="3643314"/>
              <a:ext cx="1357323" cy="214315"/>
            </a:xfrm>
            <a:prstGeom prst="round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57347" y="1900202"/>
            <a:ext cx="5019664" cy="3875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3415" name="Picture 7" descr="0020"/>
          <p:cNvPicPr>
            <a:picLocks noChangeAspect="1" noChangeArrowheads="1"/>
          </p:cNvPicPr>
          <p:nvPr/>
        </p:nvPicPr>
        <p:blipFill>
          <a:blip r:embed="rId5" cstate="print"/>
          <a:srcRect l="1076" t="34219"/>
          <a:stretch>
            <a:fillRect/>
          </a:stretch>
        </p:blipFill>
        <p:spPr bwMode="auto">
          <a:xfrm>
            <a:off x="611104" y="1214428"/>
            <a:ext cx="7858125" cy="2571750"/>
          </a:xfrm>
          <a:prstGeom prst="rect">
            <a:avLst/>
          </a:prstGeom>
          <a:noFill/>
          <a:ln w="9525">
            <a:noFill/>
            <a:miter lim="800000"/>
            <a:headEnd/>
            <a:tailEnd/>
          </a:ln>
        </p:spPr>
      </p:pic>
      <p:pic>
        <p:nvPicPr>
          <p:cNvPr id="11" name="Picture 22" descr="C:\Documents and Settings\yongmei_deng\Application Data\Tencent\Users\239185427\QQ\WinTemp\RichOle\0IZ%3@))O{JK`98DT6Q1B17.jpg"/>
          <p:cNvPicPr>
            <a:picLocks noChangeAspect="1" noChangeArrowheads="1"/>
          </p:cNvPicPr>
          <p:nvPr/>
        </p:nvPicPr>
        <p:blipFill>
          <a:blip r:embed="rId6" cstate="print"/>
          <a:srcRect/>
          <a:stretch>
            <a:fillRect/>
          </a:stretch>
        </p:blipFill>
        <p:spPr bwMode="auto">
          <a:xfrm>
            <a:off x="2539916" y="4387282"/>
            <a:ext cx="4000500" cy="16668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026"/>
                                        </p:tgtEl>
                                      </p:cBhvr>
                                    </p:animEffect>
                                    <p:set>
                                      <p:cBhvr>
                                        <p:cTn id="11" dur="1" fill="hold">
                                          <p:stCondLst>
                                            <p:cond delay="499"/>
                                          </p:stCondLst>
                                        </p:cTn>
                                        <p:tgtEl>
                                          <p:spTgt spid="102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2"/>
                                        </p:tgtEl>
                                        <p:attrNameLst>
                                          <p:attrName>ppt_x</p:attrName>
                                        </p:attrNameLst>
                                      </p:cBhvr>
                                      <p:tavLst>
                                        <p:tav tm="0">
                                          <p:val>
                                            <p:strVal val="ppt_x"/>
                                          </p:val>
                                        </p:tav>
                                        <p:tav tm="100000">
                                          <p:val>
                                            <p:strVal val="ppt_x"/>
                                          </p:val>
                                        </p:tav>
                                      </p:tavLst>
                                    </p:anim>
                                    <p:anim calcmode="lin" valueType="num">
                                      <p:cBhvr additive="base">
                                        <p:cTn id="21" dur="500"/>
                                        <p:tgtEl>
                                          <p:spTgt spid="2"/>
                                        </p:tgtEl>
                                        <p:attrNameLst>
                                          <p:attrName>ppt_y</p:attrName>
                                        </p:attrNameLst>
                                      </p:cBhvr>
                                      <p:tavLst>
                                        <p:tav tm="0">
                                          <p:val>
                                            <p:strVal val="ppt_y"/>
                                          </p:val>
                                        </p:tav>
                                        <p:tav tm="100000">
                                          <p:val>
                                            <p:strVal val="1+ppt_h/2"/>
                                          </p:val>
                                        </p:tav>
                                      </p:tavLst>
                                    </p:anim>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11"/>
                                        </p:tgtEl>
                                        <p:attrNameLst>
                                          <p:attrName>ppt_x</p:attrName>
                                        </p:attrNameLst>
                                      </p:cBhvr>
                                      <p:tavLst>
                                        <p:tav tm="0">
                                          <p:val>
                                            <p:strVal val="ppt_x"/>
                                          </p:val>
                                        </p:tav>
                                        <p:tav tm="100000">
                                          <p:val>
                                            <p:strVal val="ppt_x"/>
                                          </p:val>
                                        </p:tav>
                                      </p:tavLst>
                                    </p:anim>
                                    <p:anim calcmode="lin" valueType="num">
                                      <p:cBhvr additive="base">
                                        <p:cTn id="32" dur="500"/>
                                        <p:tgtEl>
                                          <p:spTgt spid="11"/>
                                        </p:tgtEl>
                                        <p:attrNameLst>
                                          <p:attrName>ppt_y</p:attrName>
                                        </p:attrNameLst>
                                      </p:cBhvr>
                                      <p:tavLst>
                                        <p:tav tm="0">
                                          <p:val>
                                            <p:strVal val="ppt_y"/>
                                          </p:val>
                                        </p:tav>
                                        <p:tav tm="100000">
                                          <p:val>
                                            <p:strVal val="1+ppt_h/2"/>
                                          </p:val>
                                        </p:tav>
                                      </p:tavLst>
                                    </p:anim>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73415"/>
                                        </p:tgtEl>
                                        <p:attrNameLst>
                                          <p:attrName>style.visibility</p:attrName>
                                        </p:attrNameLst>
                                      </p:cBhvr>
                                      <p:to>
                                        <p:strVal val="visible"/>
                                      </p:to>
                                    </p:set>
                                    <p:animEffect transition="in" filter="blinds(horizontal)">
                                      <p:cBhvr>
                                        <p:cTn id="38" dur="500"/>
                                        <p:tgtEl>
                                          <p:spTgt spid="27341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273415"/>
                                        </p:tgtEl>
                                        <p:attrNameLst>
                                          <p:attrName>ppt_x</p:attrName>
                                        </p:attrNameLst>
                                      </p:cBhvr>
                                      <p:tavLst>
                                        <p:tav tm="0">
                                          <p:val>
                                            <p:strVal val="ppt_x"/>
                                          </p:val>
                                        </p:tav>
                                        <p:tav tm="100000">
                                          <p:val>
                                            <p:strVal val="ppt_x"/>
                                          </p:val>
                                        </p:tav>
                                      </p:tavLst>
                                    </p:anim>
                                    <p:anim calcmode="lin" valueType="num">
                                      <p:cBhvr additive="base">
                                        <p:cTn id="43" dur="500"/>
                                        <p:tgtEl>
                                          <p:spTgt spid="273415"/>
                                        </p:tgtEl>
                                        <p:attrNameLst>
                                          <p:attrName>ppt_y</p:attrName>
                                        </p:attrNameLst>
                                      </p:cBhvr>
                                      <p:tavLst>
                                        <p:tav tm="0">
                                          <p:val>
                                            <p:strVal val="ppt_y"/>
                                          </p:val>
                                        </p:tav>
                                        <p:tav tm="100000">
                                          <p:val>
                                            <p:strVal val="1+ppt_h/2"/>
                                          </p:val>
                                        </p:tav>
                                      </p:tavLst>
                                    </p:anim>
                                    <p:set>
                                      <p:cBhvr>
                                        <p:cTn id="44" dur="1" fill="hold">
                                          <p:stCondLst>
                                            <p:cond delay="499"/>
                                          </p:stCondLst>
                                        </p:cTn>
                                        <p:tgtEl>
                                          <p:spTgt spid="2734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lnSpc>
                <a:spcPct val="90000"/>
              </a:lnSpc>
            </a:pPr>
            <a:r>
              <a:rPr lang="zh-CN" altLang="en-US" sz="3000" dirty="0" smtClean="0">
                <a:latin typeface="微软雅黑" pitchFamily="34" charset="-122"/>
                <a:ea typeface="微软雅黑" pitchFamily="34" charset="-122"/>
              </a:rPr>
              <a:t>主要流程与功能</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初始化</a:t>
            </a:r>
          </a:p>
        </p:txBody>
      </p:sp>
      <p:sp>
        <p:nvSpPr>
          <p:cNvPr id="15363" name="Rectangle 3"/>
          <p:cNvSpPr>
            <a:spLocks noChangeArrowheads="1"/>
          </p:cNvSpPr>
          <p:nvPr/>
        </p:nvSpPr>
        <p:spPr bwMode="auto">
          <a:xfrm>
            <a:off x="424384" y="1112144"/>
            <a:ext cx="8136904" cy="2607830"/>
          </a:xfrm>
          <a:prstGeom prst="rect">
            <a:avLst/>
          </a:prstGeom>
          <a:noFill/>
          <a:ln w="9525">
            <a:noFill/>
            <a:miter lim="800000"/>
            <a:headEnd/>
            <a:tailEnd/>
          </a:ln>
        </p:spPr>
        <p:txBody>
          <a:bodyPr wrap="square">
            <a:spAutoFit/>
          </a:bodyPr>
          <a:lstStyle/>
          <a:p>
            <a:pPr marL="342900" lvl="1" indent="-342900" defTabSz="457200" fontAlgn="auto">
              <a:lnSpc>
                <a:spcPct val="120000"/>
              </a:lnSpc>
              <a:spcBef>
                <a:spcPct val="20000"/>
              </a:spcBef>
              <a:spcAft>
                <a:spcPts val="0"/>
              </a:spcAft>
              <a:buClr>
                <a:schemeClr val="tx1"/>
              </a:buClr>
              <a:buSzPct val="100000"/>
              <a:buBlip>
                <a:blip r:embed="rId2"/>
              </a:buBlip>
              <a:defRPr/>
            </a:pPr>
            <a:r>
              <a:rPr lang="zh-CN" altLang="en-US" sz="2600" dirty="0" smtClean="0">
                <a:solidFill>
                  <a:schemeClr val="tx1">
                    <a:lumMod val="85000"/>
                    <a:lumOff val="15000"/>
                  </a:schemeClr>
                </a:solidFill>
                <a:latin typeface="微软雅黑"/>
                <a:ea typeface="微软雅黑"/>
                <a:cs typeface="微软雅黑"/>
              </a:rPr>
              <a:t>初始数据录入</a:t>
            </a:r>
            <a:endParaRPr lang="en-US" altLang="zh-CN" sz="2600" dirty="0" smtClean="0">
              <a:solidFill>
                <a:schemeClr val="tx1">
                  <a:lumMod val="85000"/>
                  <a:lumOff val="15000"/>
                </a:schemeClr>
              </a:solidFill>
              <a:latin typeface="微软雅黑"/>
              <a:ea typeface="微软雅黑"/>
              <a:cs typeface="微软雅黑"/>
            </a:endParaRPr>
          </a:p>
          <a:p>
            <a:pPr marL="1257300" lvl="3" indent="-342900" defTabSz="457200" fontAlgn="auto">
              <a:lnSpc>
                <a:spcPct val="120000"/>
              </a:lnSpc>
              <a:spcBef>
                <a:spcPct val="20000"/>
              </a:spcBef>
              <a:spcAft>
                <a:spcPts val="0"/>
              </a:spcAft>
              <a:buClr>
                <a:schemeClr val="tx1"/>
              </a:buClr>
              <a:buSzPct val="100000"/>
              <a:buFont typeface="Wingdings" pitchFamily="2" charset="2"/>
              <a:buChar char="Ø"/>
              <a:defRPr/>
            </a:pPr>
            <a:r>
              <a:rPr lang="zh-CN" altLang="en-US" sz="2100" dirty="0" smtClean="0">
                <a:solidFill>
                  <a:schemeClr val="tx1">
                    <a:lumMod val="85000"/>
                    <a:lumOff val="15000"/>
                  </a:schemeClr>
                </a:solidFill>
                <a:latin typeface="微软雅黑"/>
                <a:ea typeface="微软雅黑"/>
                <a:cs typeface="微软雅黑"/>
              </a:rPr>
              <a:t>余额录入</a:t>
            </a:r>
            <a:endParaRPr lang="en-US" altLang="zh-CN" sz="2100" dirty="0" smtClean="0">
              <a:solidFill>
                <a:schemeClr val="tx1">
                  <a:lumMod val="85000"/>
                  <a:lumOff val="15000"/>
                </a:schemeClr>
              </a:solidFill>
              <a:latin typeface="微软雅黑"/>
              <a:ea typeface="微软雅黑"/>
              <a:cs typeface="微软雅黑"/>
            </a:endParaRPr>
          </a:p>
          <a:p>
            <a:pPr marL="1714500" lvl="4" indent="-342900" defTabSz="457200" fontAlgn="auto">
              <a:lnSpc>
                <a:spcPct val="120000"/>
              </a:lnSpc>
              <a:spcBef>
                <a:spcPct val="20000"/>
              </a:spcBef>
              <a:spcAft>
                <a:spcPts val="0"/>
              </a:spcAft>
              <a:buClr>
                <a:schemeClr val="tx1"/>
              </a:buClr>
              <a:buSzPct val="100000"/>
              <a:buFont typeface="Wingdings" pitchFamily="2" charset="2"/>
              <a:buChar char="ü"/>
              <a:defRPr/>
            </a:pPr>
            <a:r>
              <a:rPr lang="zh-CN" altLang="en-US" sz="1800" dirty="0" smtClean="0">
                <a:solidFill>
                  <a:schemeClr val="tx1">
                    <a:lumMod val="85000"/>
                    <a:lumOff val="15000"/>
                  </a:schemeClr>
                </a:solidFill>
                <a:latin typeface="微软雅黑"/>
                <a:ea typeface="微软雅黑"/>
                <a:cs typeface="微软雅黑"/>
              </a:rPr>
              <a:t>手工录入</a:t>
            </a:r>
            <a:endParaRPr lang="en-US" altLang="zh-CN" sz="1800" dirty="0" smtClean="0">
              <a:solidFill>
                <a:schemeClr val="tx1">
                  <a:lumMod val="85000"/>
                  <a:lumOff val="15000"/>
                </a:schemeClr>
              </a:solidFill>
              <a:latin typeface="微软雅黑"/>
              <a:ea typeface="微软雅黑"/>
              <a:cs typeface="微软雅黑"/>
            </a:endParaRPr>
          </a:p>
          <a:p>
            <a:pPr marL="1714500" lvl="4" indent="-342900" defTabSz="457200" fontAlgn="auto">
              <a:lnSpc>
                <a:spcPct val="120000"/>
              </a:lnSpc>
              <a:spcBef>
                <a:spcPct val="20000"/>
              </a:spcBef>
              <a:spcAft>
                <a:spcPts val="0"/>
              </a:spcAft>
              <a:buClr>
                <a:schemeClr val="tx1"/>
              </a:buClr>
              <a:buSzPct val="100000"/>
              <a:buFont typeface="Wingdings" pitchFamily="2" charset="2"/>
              <a:buChar char="ü"/>
              <a:defRPr/>
            </a:pPr>
            <a:r>
              <a:rPr lang="zh-CN" altLang="en-US" sz="1800" dirty="0" smtClean="0">
                <a:solidFill>
                  <a:schemeClr val="tx1">
                    <a:lumMod val="85000"/>
                    <a:lumOff val="15000"/>
                  </a:schemeClr>
                </a:solidFill>
                <a:latin typeface="微软雅黑"/>
                <a:ea typeface="微软雅黑"/>
                <a:cs typeface="微软雅黑"/>
              </a:rPr>
              <a:t>从总账引入</a:t>
            </a:r>
            <a:endParaRPr lang="en-US" altLang="zh-CN" sz="1800" dirty="0" smtClean="0">
              <a:solidFill>
                <a:schemeClr val="tx1">
                  <a:lumMod val="85000"/>
                  <a:lumOff val="15000"/>
                </a:schemeClr>
              </a:solidFill>
              <a:latin typeface="微软雅黑"/>
              <a:ea typeface="微软雅黑"/>
              <a:cs typeface="微软雅黑"/>
            </a:endParaRPr>
          </a:p>
          <a:p>
            <a:pPr marL="1714500" lvl="4" indent="-342900" defTabSz="457200" fontAlgn="auto">
              <a:lnSpc>
                <a:spcPct val="120000"/>
              </a:lnSpc>
              <a:spcBef>
                <a:spcPct val="20000"/>
              </a:spcBef>
              <a:spcAft>
                <a:spcPts val="0"/>
              </a:spcAft>
              <a:buClr>
                <a:schemeClr val="tx1"/>
              </a:buClr>
              <a:buSzPct val="100000"/>
              <a:buFont typeface="Wingdings" pitchFamily="2" charset="2"/>
              <a:buChar char="ü"/>
              <a:defRPr/>
            </a:pPr>
            <a:r>
              <a:rPr lang="zh-CN" altLang="en-US" sz="1800" dirty="0" smtClean="0">
                <a:solidFill>
                  <a:schemeClr val="tx1">
                    <a:lumMod val="85000"/>
                    <a:lumOff val="15000"/>
                  </a:schemeClr>
                </a:solidFill>
                <a:latin typeface="微软雅黑"/>
                <a:ea typeface="微软雅黑"/>
                <a:cs typeface="微软雅黑"/>
              </a:rPr>
              <a:t>引入科目同时引入余额</a:t>
            </a:r>
            <a:endParaRPr lang="en-US" altLang="zh-CN" sz="1800" dirty="0" smtClean="0">
              <a:solidFill>
                <a:schemeClr val="tx1">
                  <a:lumMod val="85000"/>
                  <a:lumOff val="15000"/>
                </a:schemeClr>
              </a:solidFill>
              <a:latin typeface="微软雅黑"/>
              <a:ea typeface="微软雅黑"/>
              <a:cs typeface="微软雅黑"/>
            </a:endParaRPr>
          </a:p>
          <a:p>
            <a:pPr marL="1257300" lvl="3" indent="-342900" defTabSz="457200" fontAlgn="auto">
              <a:lnSpc>
                <a:spcPct val="120000"/>
              </a:lnSpc>
              <a:spcBef>
                <a:spcPct val="20000"/>
              </a:spcBef>
              <a:spcAft>
                <a:spcPts val="0"/>
              </a:spcAft>
              <a:buClr>
                <a:schemeClr val="tx1"/>
              </a:buClr>
              <a:buSzPct val="100000"/>
              <a:buFont typeface="Wingdings" pitchFamily="2" charset="2"/>
              <a:buChar char="Ø"/>
              <a:defRPr/>
            </a:pPr>
            <a:r>
              <a:rPr lang="zh-CN" altLang="en-US" sz="2100" dirty="0" smtClean="0">
                <a:solidFill>
                  <a:schemeClr val="tx1">
                    <a:lumMod val="85000"/>
                    <a:lumOff val="15000"/>
                  </a:schemeClr>
                </a:solidFill>
                <a:latin typeface="微软雅黑"/>
                <a:ea typeface="微软雅黑"/>
                <a:cs typeface="微软雅黑"/>
              </a:rPr>
              <a:t>银行科目设置</a:t>
            </a:r>
            <a:r>
              <a:rPr lang="zh-CN" altLang="en-US" sz="2100" dirty="0">
                <a:solidFill>
                  <a:schemeClr val="tx1">
                    <a:lumMod val="85000"/>
                    <a:lumOff val="15000"/>
                  </a:schemeClr>
                </a:solidFill>
                <a:latin typeface="微软雅黑"/>
                <a:ea typeface="微软雅黑"/>
                <a:cs typeface="微软雅黑"/>
              </a:rPr>
              <a:t>银行账号和</a:t>
            </a:r>
            <a:r>
              <a:rPr lang="zh-CN" altLang="en-US" sz="2100" dirty="0" smtClean="0">
                <a:solidFill>
                  <a:schemeClr val="tx1">
                    <a:lumMod val="85000"/>
                    <a:lumOff val="15000"/>
                  </a:schemeClr>
                </a:solidFill>
                <a:latin typeface="微软雅黑"/>
                <a:ea typeface="微软雅黑"/>
                <a:cs typeface="微软雅黑"/>
              </a:rPr>
              <a:t>名称</a:t>
            </a:r>
            <a:endParaRPr lang="en-US" altLang="zh-CN" sz="2100" dirty="0">
              <a:solidFill>
                <a:schemeClr val="tx1">
                  <a:lumMod val="85000"/>
                  <a:lumOff val="15000"/>
                </a:schemeClr>
              </a:solidFill>
              <a:latin typeface="微软雅黑"/>
              <a:ea typeface="微软雅黑"/>
              <a:cs typeface="微软雅黑"/>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5268" y="2416059"/>
            <a:ext cx="8315064" cy="3168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 calcmode="lin" valueType="num">
                                      <p:cBhvr additive="base">
                                        <p:cTn id="11"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 calcmode="lin" valueType="num">
                                      <p:cBhvr additive="base">
                                        <p:cTn id="15"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36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 calcmode="lin" valueType="num">
                                      <p:cBhvr additive="base">
                                        <p:cTn id="23"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ppt_x"/>
                                          </p:val>
                                        </p:tav>
                                        <p:tav tm="100000">
                                          <p:val>
                                            <p:strVal val="#ppt_x"/>
                                          </p:val>
                                        </p:tav>
                                      </p:tavLst>
                                    </p:anim>
                                    <p:anim calcmode="lin" valueType="num">
                                      <p:cBhvr additive="base">
                                        <p:cTn id="3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026"/>
                                        </p:tgtEl>
                                        <p:attrNameLst>
                                          <p:attrName>ppt_x</p:attrName>
                                        </p:attrNameLst>
                                      </p:cBhvr>
                                      <p:tavLst>
                                        <p:tav tm="0">
                                          <p:val>
                                            <p:strVal val="ppt_x"/>
                                          </p:val>
                                        </p:tav>
                                        <p:tav tm="100000">
                                          <p:val>
                                            <p:strVal val="ppt_x"/>
                                          </p:val>
                                        </p:tav>
                                      </p:tavLst>
                                    </p:anim>
                                    <p:anim calcmode="lin" valueType="num">
                                      <p:cBhvr additive="base">
                                        <p:cTn id="35" dur="500"/>
                                        <p:tgtEl>
                                          <p:spTgt spid="1026"/>
                                        </p:tgtEl>
                                        <p:attrNameLst>
                                          <p:attrName>ppt_y</p:attrName>
                                        </p:attrNameLst>
                                      </p:cBhvr>
                                      <p:tavLst>
                                        <p:tav tm="0">
                                          <p:val>
                                            <p:strVal val="ppt_y"/>
                                          </p:val>
                                        </p:tav>
                                        <p:tav tm="100000">
                                          <p:val>
                                            <p:strVal val="1+ppt_h/2"/>
                                          </p:val>
                                        </p:tav>
                                      </p:tavLst>
                                    </p:anim>
                                    <p:set>
                                      <p:cBhvr>
                                        <p:cTn id="36" dur="1" fill="hold">
                                          <p:stCondLst>
                                            <p:cond delay="499"/>
                                          </p:stCondLst>
                                        </p:cTn>
                                        <p:tgtEl>
                                          <p:spTgt spid="102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363">
                                            <p:txEl>
                                              <p:pRg st="5" end="5"/>
                                            </p:txEl>
                                          </p:spTgt>
                                        </p:tgtEl>
                                        <p:attrNameLst>
                                          <p:attrName>style.visibility</p:attrName>
                                        </p:attrNameLst>
                                      </p:cBhvr>
                                      <p:to>
                                        <p:strVal val="visible"/>
                                      </p:to>
                                    </p:set>
                                    <p:anim calcmode="lin" valueType="num">
                                      <p:cBhvr additive="base">
                                        <p:cTn id="41"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内容占位符 2"/>
          <p:cNvSpPr>
            <a:spLocks noGrp="1"/>
          </p:cNvSpPr>
          <p:nvPr>
            <p:ph idx="1"/>
          </p:nvPr>
        </p:nvSpPr>
        <p:spPr>
          <a:xfrm>
            <a:off x="251520" y="1124744"/>
            <a:ext cx="8674100" cy="5137150"/>
          </a:xfrm>
        </p:spPr>
        <p:txBody>
          <a:bodyPr rtlCol="0"/>
          <a:lstStyle/>
          <a:p>
            <a:pPr fontAlgn="auto">
              <a:spcAft>
                <a:spcPts val="0"/>
              </a:spcAft>
              <a:defRPr/>
            </a:pPr>
            <a:r>
              <a:rPr lang="zh-CN" altLang="en-US" sz="2600" dirty="0" smtClean="0"/>
              <a:t>初始数据录入</a:t>
            </a:r>
            <a:endParaRPr lang="en-US" altLang="zh-CN" sz="2600" dirty="0" smtClean="0"/>
          </a:p>
          <a:p>
            <a:pPr lvl="1" fontAlgn="auto">
              <a:spcAft>
                <a:spcPts val="0"/>
              </a:spcAft>
              <a:defRPr/>
            </a:pPr>
            <a:r>
              <a:rPr lang="zh-CN" altLang="en-US" sz="2100" dirty="0" smtClean="0">
                <a:latin typeface="微软雅黑" pitchFamily="34" charset="-122"/>
              </a:rPr>
              <a:t>录入未达账</a:t>
            </a:r>
            <a:endParaRPr lang="en-US" altLang="zh-CN" sz="2100" dirty="0" smtClean="0">
              <a:latin typeface="微软雅黑" pitchFamily="34" charset="-122"/>
            </a:endParaRPr>
          </a:p>
          <a:p>
            <a:pPr lvl="2" fontAlgn="auto">
              <a:spcAft>
                <a:spcPts val="0"/>
              </a:spcAft>
              <a:defRPr/>
            </a:pPr>
            <a:r>
              <a:rPr lang="zh-CN" altLang="zh-CN" sz="1800" dirty="0" smtClean="0"/>
              <a:t>“银行已收，企业未收”录入企业未达账的“贷方金额”；</a:t>
            </a:r>
          </a:p>
          <a:p>
            <a:pPr lvl="2" fontAlgn="auto">
              <a:spcAft>
                <a:spcPts val="0"/>
              </a:spcAft>
              <a:defRPr/>
            </a:pPr>
            <a:r>
              <a:rPr lang="zh-CN" altLang="zh-CN" sz="1800" dirty="0" smtClean="0"/>
              <a:t>“银行已付，企业未付”录入企业未达账的“借方金额”；</a:t>
            </a:r>
          </a:p>
          <a:p>
            <a:pPr lvl="2" fontAlgn="auto">
              <a:spcAft>
                <a:spcPts val="0"/>
              </a:spcAft>
              <a:defRPr/>
            </a:pPr>
            <a:r>
              <a:rPr lang="zh-CN" altLang="zh-CN" sz="1800" dirty="0" smtClean="0"/>
              <a:t>“企业已收，银行未收”录入银行未达账的“借方金额”；</a:t>
            </a:r>
          </a:p>
          <a:p>
            <a:pPr lvl="2" fontAlgn="auto">
              <a:spcAft>
                <a:spcPts val="0"/>
              </a:spcAft>
              <a:defRPr/>
            </a:pPr>
            <a:r>
              <a:rPr lang="zh-CN" altLang="zh-CN" sz="1800" dirty="0" smtClean="0"/>
              <a:t>“企业已付，银行未付”录入银行未达账的“贷方金额”。</a:t>
            </a:r>
            <a:endParaRPr lang="en-US" altLang="zh-CN" sz="1800" dirty="0" smtClean="0"/>
          </a:p>
          <a:p>
            <a:pPr lvl="2" fontAlgn="auto">
              <a:spcAft>
                <a:spcPts val="0"/>
              </a:spcAft>
              <a:buFont typeface="Wingdings" pitchFamily="2" charset="2"/>
              <a:buNone/>
              <a:defRPr/>
            </a:pPr>
            <a:r>
              <a:rPr lang="zh-CN" altLang="en-US" sz="1800" dirty="0" smtClean="0">
                <a:solidFill>
                  <a:srgbClr val="FF0000"/>
                </a:solidFill>
              </a:rPr>
              <a:t>注：</a:t>
            </a:r>
            <a:r>
              <a:rPr lang="zh-CN" altLang="en-US" sz="1800" dirty="0" smtClean="0"/>
              <a:t>未达账录入完毕需检查余额表是否平衡，平衡后方可结束初始化。</a:t>
            </a:r>
            <a:endParaRPr lang="zh-CN" altLang="zh-CN" sz="1800" dirty="0" smtClean="0"/>
          </a:p>
          <a:p>
            <a:pPr lvl="4" fontAlgn="auto">
              <a:spcAft>
                <a:spcPts val="0"/>
              </a:spcAft>
              <a:buFont typeface="Arial"/>
              <a:buChar char="»"/>
              <a:defRPr/>
            </a:pPr>
            <a:endParaRPr lang="en-US" altLang="zh-CN" dirty="0" smtClean="0"/>
          </a:p>
          <a:p>
            <a:pPr lvl="4" fontAlgn="auto">
              <a:spcAft>
                <a:spcPts val="0"/>
              </a:spcAft>
              <a:buFont typeface="Arial"/>
              <a:buChar char="»"/>
              <a:defRPr/>
            </a:pPr>
            <a:r>
              <a:rPr lang="zh-CN" altLang="en-US" sz="1800" dirty="0" smtClean="0"/>
              <a:t>企业未达账调整的是  银行对账单</a:t>
            </a:r>
            <a:endParaRPr lang="en-US" altLang="zh-CN" sz="1800" dirty="0" smtClean="0"/>
          </a:p>
          <a:p>
            <a:pPr lvl="4" fontAlgn="auto">
              <a:spcAft>
                <a:spcPts val="0"/>
              </a:spcAft>
              <a:buFont typeface="Arial"/>
              <a:buChar char="»"/>
              <a:defRPr/>
            </a:pPr>
            <a:r>
              <a:rPr lang="zh-CN" altLang="en-US" sz="1800" dirty="0" smtClean="0"/>
              <a:t>银行未达</a:t>
            </a:r>
            <a:r>
              <a:rPr lang="zh-CN" altLang="en-US" sz="1800" dirty="0" smtClean="0"/>
              <a:t>帐调整的是  日记账</a:t>
            </a:r>
            <a:endParaRPr lang="en-US" altLang="zh-CN" sz="1800" dirty="0" smtClean="0"/>
          </a:p>
          <a:p>
            <a:pPr fontAlgn="auto">
              <a:spcAft>
                <a:spcPts val="0"/>
              </a:spcAft>
              <a:defRPr/>
            </a:pPr>
            <a:endParaRPr lang="zh-CN" altLang="en-US" dirty="0" smtClean="0"/>
          </a:p>
        </p:txBody>
      </p:sp>
      <p:sp>
        <p:nvSpPr>
          <p:cNvPr id="13315" name="标题 1"/>
          <p:cNvSpPr>
            <a:spLocks noGrp="1"/>
          </p:cNvSpPr>
          <p:nvPr>
            <p:ph type="title"/>
          </p:nvPr>
        </p:nvSpPr>
        <p:spPr>
          <a:xfrm>
            <a:off x="203200" y="0"/>
            <a:ext cx="7227888" cy="693738"/>
          </a:xfrm>
        </p:spPr>
        <p:txBody>
          <a:bodyPr>
            <a:normAutofit/>
          </a:bodyPr>
          <a:lstStyle/>
          <a:p>
            <a:pPr>
              <a:lnSpc>
                <a:spcPct val="90000"/>
              </a:lnSpc>
            </a:pPr>
            <a:r>
              <a:rPr lang="zh-CN" altLang="en-US" sz="3000" dirty="0" smtClean="0">
                <a:latin typeface="微软雅黑" pitchFamily="34" charset="-122"/>
                <a:ea typeface="微软雅黑" pitchFamily="34" charset="-122"/>
              </a:rPr>
              <a:t>主要流程与功能</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初始化</a:t>
            </a:r>
          </a:p>
        </p:txBody>
      </p:sp>
      <p:pic>
        <p:nvPicPr>
          <p:cNvPr id="4" name="Picture 5" descr="0023"/>
          <p:cNvPicPr>
            <a:picLocks noChangeAspect="1" noChangeArrowheads="1"/>
          </p:cNvPicPr>
          <p:nvPr/>
        </p:nvPicPr>
        <p:blipFill>
          <a:blip r:embed="rId2" cstate="print"/>
          <a:srcRect l="1067" t="14880"/>
          <a:stretch>
            <a:fillRect/>
          </a:stretch>
        </p:blipFill>
        <p:spPr bwMode="auto">
          <a:xfrm>
            <a:off x="571472" y="2643182"/>
            <a:ext cx="8072438" cy="3000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normAutofit/>
          </a:bodyPr>
          <a:lstStyle/>
          <a:p>
            <a:pPr>
              <a:lnSpc>
                <a:spcPct val="90000"/>
              </a:lnSpc>
            </a:pPr>
            <a:r>
              <a:rPr lang="zh-CN" altLang="en-US" sz="3000" dirty="0" smtClean="0">
                <a:latin typeface="微软雅黑" pitchFamily="34" charset="-122"/>
                <a:ea typeface="微软雅黑" pitchFamily="34" charset="-122"/>
              </a:rPr>
              <a:t>主要流程与功能</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初始化</a:t>
            </a:r>
          </a:p>
        </p:txBody>
      </p:sp>
      <p:sp>
        <p:nvSpPr>
          <p:cNvPr id="14339" name="Rectangle 5"/>
          <p:cNvSpPr>
            <a:spLocks noChangeArrowheads="1"/>
          </p:cNvSpPr>
          <p:nvPr/>
        </p:nvSpPr>
        <p:spPr bwMode="auto">
          <a:xfrm>
            <a:off x="179512" y="1052736"/>
            <a:ext cx="8572560" cy="5266057"/>
          </a:xfrm>
          <a:prstGeom prst="rect">
            <a:avLst/>
          </a:prstGeom>
          <a:noFill/>
          <a:ln w="9525">
            <a:noFill/>
            <a:miter lim="800000"/>
            <a:headEnd/>
            <a:tailEnd/>
          </a:ln>
        </p:spPr>
        <p:txBody>
          <a:bodyPr wrap="square" anchor="ctr">
            <a:spAutoFit/>
          </a:bodyPr>
          <a:lstStyle/>
          <a:p>
            <a:pPr marL="342900" indent="-342900" defTabSz="457200" fontAlgn="auto">
              <a:lnSpc>
                <a:spcPts val="2700"/>
              </a:lnSpc>
              <a:spcBef>
                <a:spcPct val="20000"/>
              </a:spcBef>
              <a:spcAft>
                <a:spcPts val="0"/>
              </a:spcAft>
              <a:buSzPct val="100000"/>
              <a:buBlip>
                <a:blip r:embed="rId2"/>
              </a:buBlip>
              <a:defRPr/>
            </a:pPr>
            <a:r>
              <a:rPr lang="zh-CN" altLang="en-US" sz="2600" dirty="0" smtClean="0">
                <a:solidFill>
                  <a:schemeClr val="tx1">
                    <a:lumMod val="85000"/>
                    <a:lumOff val="15000"/>
                  </a:schemeClr>
                </a:solidFill>
                <a:latin typeface="微软雅黑"/>
                <a:ea typeface="微软雅黑"/>
                <a:cs typeface="微软雅黑"/>
              </a:rPr>
              <a:t>银行未达</a:t>
            </a:r>
            <a:endParaRPr lang="en-US" altLang="zh-CN" sz="2600" dirty="0" smtClean="0">
              <a:solidFill>
                <a:schemeClr val="tx1">
                  <a:lumMod val="85000"/>
                  <a:lumOff val="15000"/>
                </a:schemeClr>
              </a:solidFill>
              <a:latin typeface="微软雅黑"/>
              <a:ea typeface="微软雅黑"/>
              <a:cs typeface="微软雅黑"/>
            </a:endParaRPr>
          </a:p>
          <a:p>
            <a:pPr marL="800100" lvl="1" indent="-342900" defTabSz="457200" fontAlgn="auto">
              <a:lnSpc>
                <a:spcPts val="2700"/>
              </a:lnSpc>
              <a:spcBef>
                <a:spcPct val="20000"/>
              </a:spcBef>
              <a:spcAft>
                <a:spcPts val="0"/>
              </a:spcAft>
              <a:buSzPct val="100000"/>
              <a:buFont typeface="Wingdings" pitchFamily="2" charset="2"/>
              <a:buChar char="Ø"/>
              <a:defRPr/>
            </a:pPr>
            <a:r>
              <a:rPr lang="zh-CN" altLang="en-US" sz="2100" dirty="0" smtClean="0">
                <a:solidFill>
                  <a:schemeClr val="tx1">
                    <a:lumMod val="85000"/>
                    <a:lumOff val="15000"/>
                  </a:schemeClr>
                </a:solidFill>
                <a:latin typeface="微软雅黑"/>
                <a:ea typeface="微软雅黑"/>
                <a:cs typeface="微软雅黑"/>
              </a:rPr>
              <a:t>（</a:t>
            </a:r>
            <a:r>
              <a:rPr lang="zh-CN" altLang="en-US" sz="2100" dirty="0">
                <a:solidFill>
                  <a:schemeClr val="tx1">
                    <a:lumMod val="85000"/>
                    <a:lumOff val="15000"/>
                  </a:schemeClr>
                </a:solidFill>
                <a:latin typeface="微软雅黑"/>
                <a:ea typeface="微软雅黑"/>
                <a:cs typeface="微软雅黑"/>
              </a:rPr>
              <a:t>中国银行）企业开</a:t>
            </a:r>
            <a:r>
              <a:rPr lang="en-US" altLang="zh-CN" sz="2100" dirty="0">
                <a:solidFill>
                  <a:schemeClr val="tx1">
                    <a:lumMod val="85000"/>
                    <a:lumOff val="15000"/>
                  </a:schemeClr>
                </a:solidFill>
                <a:latin typeface="微软雅黑"/>
                <a:ea typeface="微软雅黑"/>
                <a:cs typeface="微软雅黑"/>
              </a:rPr>
              <a:t>5000</a:t>
            </a:r>
            <a:r>
              <a:rPr lang="zh-CN" altLang="en-US" sz="2100" dirty="0">
                <a:solidFill>
                  <a:schemeClr val="tx1">
                    <a:lumMod val="85000"/>
                    <a:lumOff val="15000"/>
                  </a:schemeClr>
                </a:solidFill>
                <a:latin typeface="微软雅黑"/>
                <a:ea typeface="微软雅黑"/>
                <a:cs typeface="微软雅黑"/>
              </a:rPr>
              <a:t>元的支票给客户，企业</a:t>
            </a:r>
            <a:r>
              <a:rPr lang="zh-CN" altLang="en-US" sz="2100" dirty="0" smtClean="0">
                <a:solidFill>
                  <a:schemeClr val="tx1">
                    <a:lumMod val="85000"/>
                    <a:lumOff val="15000"/>
                  </a:schemeClr>
                </a:solidFill>
                <a:latin typeface="微软雅黑"/>
                <a:ea typeface="微软雅黑"/>
                <a:cs typeface="微软雅黑"/>
              </a:rPr>
              <a:t>根据支票</a:t>
            </a:r>
            <a:r>
              <a:rPr lang="zh-CN" altLang="en-US" sz="2100" dirty="0">
                <a:solidFill>
                  <a:schemeClr val="tx1">
                    <a:lumMod val="85000"/>
                    <a:lumOff val="15000"/>
                  </a:schemeClr>
                </a:solidFill>
                <a:latin typeface="微软雅黑"/>
                <a:ea typeface="微软雅黑"/>
                <a:cs typeface="微软雅黑"/>
              </a:rPr>
              <a:t>根已登记银行存款日记账，但是银行对账单上还未有该笔款。（</a:t>
            </a:r>
            <a:r>
              <a:rPr lang="zh-CN" altLang="en-US" sz="2100" b="1" dirty="0" smtClean="0">
                <a:solidFill>
                  <a:schemeClr val="tx1">
                    <a:lumMod val="85000"/>
                    <a:lumOff val="15000"/>
                  </a:schemeClr>
                </a:solidFill>
                <a:latin typeface="微软雅黑"/>
                <a:ea typeface="微软雅黑"/>
                <a:cs typeface="微软雅黑"/>
              </a:rPr>
              <a:t>属企业</a:t>
            </a:r>
            <a:r>
              <a:rPr lang="zh-CN" altLang="en-US" sz="2100" b="1" dirty="0">
                <a:solidFill>
                  <a:schemeClr val="tx1">
                    <a:lumMod val="85000"/>
                    <a:lumOff val="15000"/>
                  </a:schemeClr>
                </a:solidFill>
                <a:latin typeface="微软雅黑"/>
                <a:ea typeface="微软雅黑"/>
                <a:cs typeface="微软雅黑"/>
              </a:rPr>
              <a:t>已付，银行未付，计入银行未达账贷方</a:t>
            </a:r>
            <a:r>
              <a:rPr lang="zh-CN" altLang="en-US" sz="2100" dirty="0" smtClean="0">
                <a:solidFill>
                  <a:schemeClr val="tx1">
                    <a:lumMod val="85000"/>
                    <a:lumOff val="15000"/>
                  </a:schemeClr>
                </a:solidFill>
                <a:latin typeface="微软雅黑"/>
                <a:ea typeface="微软雅黑"/>
                <a:cs typeface="微软雅黑"/>
              </a:rPr>
              <a:t>）</a:t>
            </a:r>
            <a:endParaRPr lang="en-US" altLang="zh-CN" sz="2100" dirty="0" smtClean="0">
              <a:solidFill>
                <a:schemeClr val="tx1">
                  <a:lumMod val="85000"/>
                  <a:lumOff val="15000"/>
                </a:schemeClr>
              </a:solidFill>
              <a:latin typeface="微软雅黑"/>
              <a:ea typeface="微软雅黑"/>
              <a:cs typeface="微软雅黑"/>
            </a:endParaRPr>
          </a:p>
          <a:p>
            <a:pPr marL="800100" lvl="1" indent="-342900" defTabSz="457200" fontAlgn="auto">
              <a:lnSpc>
                <a:spcPts val="2700"/>
              </a:lnSpc>
              <a:spcBef>
                <a:spcPct val="20000"/>
              </a:spcBef>
              <a:spcAft>
                <a:spcPts val="0"/>
              </a:spcAft>
              <a:buSzPct val="100000"/>
              <a:buFont typeface="Wingdings" pitchFamily="2" charset="2"/>
              <a:buChar char="Ø"/>
              <a:defRPr/>
            </a:pPr>
            <a:r>
              <a:rPr lang="zh-CN" altLang="en-US" sz="2100" dirty="0">
                <a:solidFill>
                  <a:schemeClr val="tx1">
                    <a:lumMod val="85000"/>
                    <a:lumOff val="15000"/>
                  </a:schemeClr>
                </a:solidFill>
                <a:latin typeface="微软雅黑"/>
                <a:ea typeface="微软雅黑"/>
                <a:cs typeface="微软雅黑"/>
              </a:rPr>
              <a:t>企业收到客户的</a:t>
            </a:r>
            <a:r>
              <a:rPr lang="en-US" altLang="zh-CN" sz="2100" dirty="0">
                <a:solidFill>
                  <a:schemeClr val="tx1">
                    <a:lumMod val="85000"/>
                    <a:lumOff val="15000"/>
                  </a:schemeClr>
                </a:solidFill>
                <a:latin typeface="微软雅黑"/>
                <a:ea typeface="微软雅黑"/>
                <a:cs typeface="微软雅黑"/>
              </a:rPr>
              <a:t>6000</a:t>
            </a:r>
            <a:r>
              <a:rPr lang="zh-CN" altLang="en-US" sz="2100" dirty="0">
                <a:solidFill>
                  <a:schemeClr val="tx1">
                    <a:lumMod val="85000"/>
                    <a:lumOff val="15000"/>
                  </a:schemeClr>
                </a:solidFill>
                <a:latin typeface="微软雅黑"/>
                <a:ea typeface="微软雅黑"/>
                <a:cs typeface="微软雅黑"/>
              </a:rPr>
              <a:t>元支票，企业根据支票根已登记银行存款日记账，但是银行对账单上还未有该笔款。（</a:t>
            </a:r>
            <a:r>
              <a:rPr lang="zh-CN" altLang="en-US" sz="2100" b="1" dirty="0" smtClean="0">
                <a:solidFill>
                  <a:schemeClr val="tx1">
                    <a:lumMod val="85000"/>
                    <a:lumOff val="15000"/>
                  </a:schemeClr>
                </a:solidFill>
                <a:latin typeface="微软雅黑"/>
                <a:ea typeface="微软雅黑"/>
                <a:cs typeface="微软雅黑"/>
              </a:rPr>
              <a:t>属企业</a:t>
            </a:r>
            <a:r>
              <a:rPr lang="zh-CN" altLang="en-US" sz="2100" b="1" dirty="0">
                <a:solidFill>
                  <a:schemeClr val="tx1">
                    <a:lumMod val="85000"/>
                    <a:lumOff val="15000"/>
                  </a:schemeClr>
                </a:solidFill>
                <a:latin typeface="微软雅黑"/>
                <a:ea typeface="微软雅黑"/>
                <a:cs typeface="微软雅黑"/>
              </a:rPr>
              <a:t>已收，银行未收，计入银行未达账借方</a:t>
            </a:r>
            <a:r>
              <a:rPr lang="zh-CN" altLang="en-US" sz="2100" dirty="0">
                <a:solidFill>
                  <a:schemeClr val="tx1">
                    <a:lumMod val="85000"/>
                    <a:lumOff val="15000"/>
                  </a:schemeClr>
                </a:solidFill>
                <a:latin typeface="微软雅黑"/>
                <a:ea typeface="微软雅黑"/>
                <a:cs typeface="微软雅黑"/>
              </a:rPr>
              <a:t>）</a:t>
            </a:r>
          </a:p>
          <a:p>
            <a:pPr marL="342900" indent="-342900" defTabSz="457200" fontAlgn="auto">
              <a:lnSpc>
                <a:spcPts val="2700"/>
              </a:lnSpc>
              <a:spcBef>
                <a:spcPct val="20000"/>
              </a:spcBef>
              <a:spcAft>
                <a:spcPts val="0"/>
              </a:spcAft>
              <a:buSzPct val="100000"/>
              <a:buBlip>
                <a:blip r:embed="rId2"/>
              </a:buBlip>
              <a:defRPr/>
            </a:pPr>
            <a:r>
              <a:rPr lang="zh-CN" altLang="en-US" sz="2600" dirty="0" smtClean="0">
                <a:solidFill>
                  <a:schemeClr val="tx1">
                    <a:lumMod val="85000"/>
                    <a:lumOff val="15000"/>
                  </a:schemeClr>
                </a:solidFill>
                <a:latin typeface="微软雅黑"/>
                <a:ea typeface="微软雅黑"/>
                <a:cs typeface="微软雅黑"/>
              </a:rPr>
              <a:t>企业未达</a:t>
            </a:r>
            <a:endParaRPr lang="en-US" altLang="zh-CN" sz="2600" dirty="0" smtClean="0">
              <a:solidFill>
                <a:schemeClr val="tx1">
                  <a:lumMod val="85000"/>
                  <a:lumOff val="15000"/>
                </a:schemeClr>
              </a:solidFill>
              <a:latin typeface="微软雅黑"/>
              <a:ea typeface="微软雅黑"/>
              <a:cs typeface="微软雅黑"/>
            </a:endParaRPr>
          </a:p>
          <a:p>
            <a:pPr marL="800100" lvl="1" indent="-342900" defTabSz="457200" fontAlgn="auto">
              <a:lnSpc>
                <a:spcPts val="2700"/>
              </a:lnSpc>
              <a:spcBef>
                <a:spcPct val="20000"/>
              </a:spcBef>
              <a:spcAft>
                <a:spcPts val="0"/>
              </a:spcAft>
              <a:buSzPct val="100000"/>
              <a:buFont typeface="Wingdings" pitchFamily="2" charset="2"/>
              <a:buChar char="Ø"/>
              <a:defRPr/>
            </a:pPr>
            <a:r>
              <a:rPr lang="zh-CN" altLang="en-US" sz="2100" dirty="0">
                <a:solidFill>
                  <a:schemeClr val="tx1">
                    <a:lumMod val="85000"/>
                    <a:lumOff val="15000"/>
                  </a:schemeClr>
                </a:solidFill>
                <a:latin typeface="微软雅黑"/>
                <a:ea typeface="微软雅黑"/>
                <a:cs typeface="微软雅黑"/>
              </a:rPr>
              <a:t>银行代扣企业水电费</a:t>
            </a:r>
            <a:r>
              <a:rPr lang="en-US" altLang="zh-CN" sz="2100" dirty="0">
                <a:solidFill>
                  <a:schemeClr val="tx1">
                    <a:lumMod val="85000"/>
                    <a:lumOff val="15000"/>
                  </a:schemeClr>
                </a:solidFill>
                <a:latin typeface="微软雅黑"/>
                <a:ea typeface="微软雅黑"/>
                <a:cs typeface="微软雅黑"/>
              </a:rPr>
              <a:t>7000</a:t>
            </a:r>
            <a:r>
              <a:rPr lang="zh-CN" altLang="en-US" sz="2100" dirty="0">
                <a:solidFill>
                  <a:schemeClr val="tx1">
                    <a:lumMod val="85000"/>
                    <a:lumOff val="15000"/>
                  </a:schemeClr>
                </a:solidFill>
                <a:latin typeface="微软雅黑"/>
                <a:ea typeface="微软雅黑"/>
                <a:cs typeface="微软雅黑"/>
              </a:rPr>
              <a:t>元，银行对账单上已有该笔记录，但是企业还未收到该扣款单据，未做银行存款日记账。（</a:t>
            </a:r>
            <a:r>
              <a:rPr lang="zh-CN" altLang="en-US" sz="2100" b="1" dirty="0" smtClean="0">
                <a:solidFill>
                  <a:schemeClr val="tx1">
                    <a:lumMod val="85000"/>
                    <a:lumOff val="15000"/>
                  </a:schemeClr>
                </a:solidFill>
                <a:latin typeface="微软雅黑"/>
                <a:ea typeface="微软雅黑"/>
                <a:cs typeface="微软雅黑"/>
              </a:rPr>
              <a:t>属银行</a:t>
            </a:r>
            <a:r>
              <a:rPr lang="zh-CN" altLang="en-US" sz="2100" b="1" dirty="0">
                <a:solidFill>
                  <a:schemeClr val="tx1">
                    <a:lumMod val="85000"/>
                    <a:lumOff val="15000"/>
                  </a:schemeClr>
                </a:solidFill>
                <a:latin typeface="微软雅黑"/>
                <a:ea typeface="微软雅黑"/>
                <a:cs typeface="微软雅黑"/>
              </a:rPr>
              <a:t>已付，企业未付，计入</a:t>
            </a:r>
            <a:r>
              <a:rPr lang="zh-CN" altLang="en-US" sz="2100" b="1" dirty="0" smtClean="0">
                <a:solidFill>
                  <a:schemeClr val="tx1">
                    <a:lumMod val="85000"/>
                    <a:lumOff val="15000"/>
                  </a:schemeClr>
                </a:solidFill>
                <a:latin typeface="微软雅黑"/>
                <a:ea typeface="微软雅黑"/>
                <a:cs typeface="微软雅黑"/>
              </a:rPr>
              <a:t>企业</a:t>
            </a:r>
            <a:r>
              <a:rPr lang="zh-CN" altLang="en-US" sz="2100" b="1" dirty="0">
                <a:solidFill>
                  <a:schemeClr val="tx1">
                    <a:lumMod val="85000"/>
                    <a:lumOff val="15000"/>
                  </a:schemeClr>
                </a:solidFill>
                <a:latin typeface="微软雅黑"/>
                <a:ea typeface="微软雅黑"/>
                <a:cs typeface="微软雅黑"/>
              </a:rPr>
              <a:t>未</a:t>
            </a:r>
            <a:r>
              <a:rPr lang="zh-CN" altLang="en-US" sz="2100" b="1" dirty="0" smtClean="0">
                <a:solidFill>
                  <a:schemeClr val="tx1">
                    <a:lumMod val="85000"/>
                    <a:lumOff val="15000"/>
                  </a:schemeClr>
                </a:solidFill>
                <a:latin typeface="微软雅黑"/>
                <a:ea typeface="微软雅黑"/>
                <a:cs typeface="微软雅黑"/>
              </a:rPr>
              <a:t>达</a:t>
            </a:r>
            <a:r>
              <a:rPr lang="zh-CN" altLang="en-US" sz="2100" b="1" dirty="0">
                <a:solidFill>
                  <a:schemeClr val="tx1">
                    <a:lumMod val="85000"/>
                    <a:lumOff val="15000"/>
                  </a:schemeClr>
                </a:solidFill>
                <a:latin typeface="微软雅黑"/>
                <a:ea typeface="微软雅黑"/>
                <a:cs typeface="微软雅黑"/>
              </a:rPr>
              <a:t>账借方</a:t>
            </a:r>
            <a:r>
              <a:rPr lang="zh-CN" altLang="en-US" sz="2100" dirty="0" smtClean="0">
                <a:solidFill>
                  <a:schemeClr val="tx1">
                    <a:lumMod val="85000"/>
                    <a:lumOff val="15000"/>
                  </a:schemeClr>
                </a:solidFill>
                <a:latin typeface="微软雅黑"/>
                <a:ea typeface="微软雅黑"/>
                <a:cs typeface="微软雅黑"/>
              </a:rPr>
              <a:t>）</a:t>
            </a:r>
            <a:endParaRPr lang="en-US" altLang="zh-CN" sz="2100" dirty="0" smtClean="0">
              <a:solidFill>
                <a:schemeClr val="tx1">
                  <a:lumMod val="85000"/>
                  <a:lumOff val="15000"/>
                </a:schemeClr>
              </a:solidFill>
              <a:latin typeface="微软雅黑"/>
              <a:ea typeface="微软雅黑"/>
              <a:cs typeface="微软雅黑"/>
            </a:endParaRPr>
          </a:p>
          <a:p>
            <a:pPr marL="800100" lvl="1" indent="-342900" defTabSz="457200" fontAlgn="auto">
              <a:lnSpc>
                <a:spcPts val="2700"/>
              </a:lnSpc>
              <a:spcBef>
                <a:spcPct val="20000"/>
              </a:spcBef>
              <a:spcAft>
                <a:spcPts val="0"/>
              </a:spcAft>
              <a:buSzPct val="100000"/>
              <a:buFont typeface="Wingdings" pitchFamily="2" charset="2"/>
              <a:buChar char="Ø"/>
              <a:defRPr/>
            </a:pPr>
            <a:r>
              <a:rPr lang="zh-CN" altLang="en-US" sz="2100" dirty="0">
                <a:solidFill>
                  <a:schemeClr val="tx1">
                    <a:lumMod val="85000"/>
                    <a:lumOff val="15000"/>
                  </a:schemeClr>
                </a:solidFill>
                <a:latin typeface="微软雅黑"/>
                <a:ea typeface="微软雅黑"/>
                <a:cs typeface="微软雅黑"/>
              </a:rPr>
              <a:t>银行已收到客户转账货款</a:t>
            </a:r>
            <a:r>
              <a:rPr lang="en-US" altLang="zh-CN" sz="2100" dirty="0">
                <a:solidFill>
                  <a:schemeClr val="tx1">
                    <a:lumMod val="85000"/>
                    <a:lumOff val="15000"/>
                  </a:schemeClr>
                </a:solidFill>
                <a:latin typeface="微软雅黑"/>
                <a:ea typeface="微软雅黑"/>
                <a:cs typeface="微软雅黑"/>
              </a:rPr>
              <a:t>9000</a:t>
            </a:r>
            <a:r>
              <a:rPr lang="zh-CN" altLang="en-US" sz="2100" dirty="0">
                <a:solidFill>
                  <a:schemeClr val="tx1">
                    <a:lumMod val="85000"/>
                    <a:lumOff val="15000"/>
                  </a:schemeClr>
                </a:solidFill>
                <a:latin typeface="微软雅黑"/>
                <a:ea typeface="微软雅黑"/>
                <a:cs typeface="微软雅黑"/>
              </a:rPr>
              <a:t>元，银行对账单已有该笔记录，但是企业还未收到该笔货款的单据，未作银行存款日记账。（</a:t>
            </a:r>
            <a:r>
              <a:rPr lang="zh-CN" altLang="en-US" sz="2100" b="1" dirty="0" smtClean="0">
                <a:solidFill>
                  <a:schemeClr val="tx1">
                    <a:lumMod val="85000"/>
                    <a:lumOff val="15000"/>
                  </a:schemeClr>
                </a:solidFill>
                <a:latin typeface="微软雅黑"/>
                <a:ea typeface="微软雅黑"/>
                <a:cs typeface="微软雅黑"/>
              </a:rPr>
              <a:t>属银行</a:t>
            </a:r>
            <a:r>
              <a:rPr lang="zh-CN" altLang="en-US" sz="2100" b="1" dirty="0">
                <a:solidFill>
                  <a:schemeClr val="tx1">
                    <a:lumMod val="85000"/>
                    <a:lumOff val="15000"/>
                  </a:schemeClr>
                </a:solidFill>
                <a:latin typeface="微软雅黑"/>
                <a:ea typeface="微软雅黑"/>
                <a:cs typeface="微软雅黑"/>
              </a:rPr>
              <a:t>已收，企业未收，计入企业未达账贷方</a:t>
            </a:r>
            <a:r>
              <a:rPr lang="zh-CN" altLang="en-US" sz="2100" dirty="0">
                <a:solidFill>
                  <a:schemeClr val="tx1">
                    <a:lumMod val="85000"/>
                    <a:lumOff val="15000"/>
                  </a:schemeClr>
                </a:solidFill>
                <a:latin typeface="微软雅黑"/>
                <a:ea typeface="微软雅黑"/>
                <a:cs typeface="微软雅黑"/>
              </a:rPr>
              <a: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kingdee">
      <a:dk1>
        <a:srgbClr val="000000"/>
      </a:dk1>
      <a:lt1>
        <a:srgbClr val="FFFFFF"/>
      </a:lt1>
      <a:dk2>
        <a:srgbClr val="000000"/>
      </a:dk2>
      <a:lt2>
        <a:srgbClr val="404040"/>
      </a:lt2>
      <a:accent1>
        <a:srgbClr val="0060C0"/>
      </a:accent1>
      <a:accent2>
        <a:srgbClr val="003B76"/>
      </a:accent2>
      <a:accent3>
        <a:srgbClr val="FFFFFF"/>
      </a:accent3>
      <a:accent4>
        <a:srgbClr val="000000"/>
      </a:accent4>
      <a:accent5>
        <a:srgbClr val="AAB6DC"/>
      </a:accent5>
      <a:accent6>
        <a:srgbClr val="00356A"/>
      </a:accent6>
      <a:hlink>
        <a:srgbClr val="FF9900"/>
      </a:hlink>
      <a:folHlink>
        <a:srgbClr val="CC000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9395</TotalTime>
  <Words>2680</Words>
  <Application>Microsoft Office PowerPoint</Application>
  <PresentationFormat>全屏显示(4:3)</PresentationFormat>
  <Paragraphs>277</Paragraphs>
  <Slides>42</Slides>
  <Notes>8</Notes>
  <HiddenSlides>0</HiddenSlides>
  <MMClips>0</MMClips>
  <ScaleCrop>false</ScaleCrop>
  <HeadingPairs>
    <vt:vector size="4" baseType="variant">
      <vt:variant>
        <vt:lpstr>主题</vt:lpstr>
      </vt:variant>
      <vt:variant>
        <vt:i4>1</vt:i4>
      </vt:variant>
      <vt:variant>
        <vt:lpstr>幻灯片标题</vt:lpstr>
      </vt:variant>
      <vt:variant>
        <vt:i4>42</vt:i4>
      </vt:variant>
    </vt:vector>
  </HeadingPairs>
  <TitlesOfParts>
    <vt:vector size="43" baseType="lpstr">
      <vt:lpstr>Office 主题</vt:lpstr>
      <vt:lpstr>KIS专业版V14.1培训大纲                     -出纳、工资管理模块</vt:lpstr>
      <vt:lpstr>出纳管理</vt:lpstr>
      <vt:lpstr>目录</vt:lpstr>
      <vt:lpstr>主要流程与功能—初始化</vt:lpstr>
      <vt:lpstr>主要流程与功能—初始化</vt:lpstr>
      <vt:lpstr>出纳管理—会计科目引入</vt:lpstr>
      <vt:lpstr>主要流程与功能—初始化</vt:lpstr>
      <vt:lpstr>主要流程与功能—初始化</vt:lpstr>
      <vt:lpstr>主要流程与功能—初始化</vt:lpstr>
      <vt:lpstr>主要流程与功能—初始化</vt:lpstr>
      <vt:lpstr>主要流程与功能—现金业务</vt:lpstr>
      <vt:lpstr>主要流程与功能—现金业务</vt:lpstr>
      <vt:lpstr>主要流程与功能—现金业务</vt:lpstr>
      <vt:lpstr>主要流程与功能—现金业务</vt:lpstr>
      <vt:lpstr> 出纳管理—期末处理</vt:lpstr>
      <vt:lpstr>主要流程与功能—银行存款业务</vt:lpstr>
      <vt:lpstr>主要流程与功能—银行存款业务</vt:lpstr>
      <vt:lpstr>出纳管理—期末处理</vt:lpstr>
      <vt:lpstr>主要流程与功能—银行存款业务</vt:lpstr>
      <vt:lpstr>主要流程与功能—银行存款业务</vt:lpstr>
      <vt:lpstr>主要流程与功能—出纳管理</vt:lpstr>
      <vt:lpstr>出纳管理—支票管理</vt:lpstr>
      <vt:lpstr>出纳管理—支票领用</vt:lpstr>
      <vt:lpstr>出纳管理—支票报销</vt:lpstr>
      <vt:lpstr>出纳管理—支票查询</vt:lpstr>
      <vt:lpstr>出纳管理—账表查询</vt:lpstr>
      <vt:lpstr>出纳管理—期末结账</vt:lpstr>
      <vt:lpstr>工资管理-概述</vt:lpstr>
      <vt:lpstr>工资管理-基础资料</vt:lpstr>
      <vt:lpstr>工资管理-基础资料</vt:lpstr>
      <vt:lpstr>工资管理-基础资料</vt:lpstr>
      <vt:lpstr>工资管理</vt:lpstr>
      <vt:lpstr>工资管理</vt:lpstr>
      <vt:lpstr>工资管理</vt:lpstr>
      <vt:lpstr>工资管理</vt:lpstr>
      <vt:lpstr>工资管理</vt:lpstr>
      <vt:lpstr>工资管理</vt:lpstr>
      <vt:lpstr>工资管理</vt:lpstr>
      <vt:lpstr>工资管理</vt:lpstr>
      <vt:lpstr>工资管理</vt:lpstr>
      <vt:lpstr>工资管理</vt:lpstr>
      <vt:lpstr>幻灯片 42</vt:lpstr>
    </vt:vector>
  </TitlesOfParts>
  <Company>金蝶软件(中国)有限公司</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金蝶PPT规范图库V4</dc:subject>
  <dc:creator>Kingdee金蝶</dc:creator>
  <cp:lastModifiedBy>Lyn</cp:lastModifiedBy>
  <cp:revision>668</cp:revision>
  <dcterms:created xsi:type="dcterms:W3CDTF">2009-03-23T05:41:48Z</dcterms:created>
  <dcterms:modified xsi:type="dcterms:W3CDTF">2016-05-26T10:37:37Z</dcterms:modified>
</cp:coreProperties>
</file>