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7" r:id="rId1"/>
  </p:sldMasterIdLst>
  <p:notesMasterIdLst>
    <p:notesMasterId r:id="rId47"/>
  </p:notesMasterIdLst>
  <p:sldIdLst>
    <p:sldId id="477" r:id="rId2"/>
    <p:sldId id="697" r:id="rId3"/>
    <p:sldId id="699" r:id="rId4"/>
    <p:sldId id="701" r:id="rId5"/>
    <p:sldId id="704" r:id="rId6"/>
    <p:sldId id="705" r:id="rId7"/>
    <p:sldId id="735" r:id="rId8"/>
    <p:sldId id="706" r:id="rId9"/>
    <p:sldId id="707" r:id="rId10"/>
    <p:sldId id="708" r:id="rId11"/>
    <p:sldId id="709" r:id="rId12"/>
    <p:sldId id="711" r:id="rId13"/>
    <p:sldId id="712" r:id="rId14"/>
    <p:sldId id="713" r:id="rId15"/>
    <p:sldId id="714" r:id="rId16"/>
    <p:sldId id="715" r:id="rId17"/>
    <p:sldId id="716" r:id="rId18"/>
    <p:sldId id="717" r:id="rId19"/>
    <p:sldId id="718" r:id="rId20"/>
    <p:sldId id="736" r:id="rId21"/>
    <p:sldId id="719" r:id="rId22"/>
    <p:sldId id="670" r:id="rId23"/>
    <p:sldId id="672" r:id="rId24"/>
    <p:sldId id="673" r:id="rId25"/>
    <p:sldId id="675" r:id="rId26"/>
    <p:sldId id="676" r:id="rId27"/>
    <p:sldId id="677" r:id="rId28"/>
    <p:sldId id="734" r:id="rId29"/>
    <p:sldId id="679" r:id="rId30"/>
    <p:sldId id="680" r:id="rId31"/>
    <p:sldId id="681" r:id="rId32"/>
    <p:sldId id="682" r:id="rId33"/>
    <p:sldId id="683" r:id="rId34"/>
    <p:sldId id="684" r:id="rId35"/>
    <p:sldId id="685" r:id="rId36"/>
    <p:sldId id="686" r:id="rId37"/>
    <p:sldId id="687" r:id="rId38"/>
    <p:sldId id="688" r:id="rId39"/>
    <p:sldId id="689" r:id="rId40"/>
    <p:sldId id="690" r:id="rId41"/>
    <p:sldId id="691" r:id="rId42"/>
    <p:sldId id="692" r:id="rId43"/>
    <p:sldId id="693" r:id="rId44"/>
    <p:sldId id="694" r:id="rId45"/>
    <p:sldId id="620" r:id="rId46"/>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6207" autoAdjust="0"/>
  </p:normalViewPr>
  <p:slideViewPr>
    <p:cSldViewPr>
      <p:cViewPr>
        <p:scale>
          <a:sx n="75" d="100"/>
          <a:sy n="75" d="100"/>
        </p:scale>
        <p:origin x="-990" y="-774"/>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255E2A-49DC-4E22-A569-C1345F0F5559}" type="datetimeFigureOut">
              <a:rPr lang="zh-CN" altLang="en-US"/>
              <a:pPr>
                <a:defRPr/>
              </a:pPr>
              <a:t>2016-05-09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80CB2B-2489-4B0E-8C88-A587FE7D733F}" type="slidenum">
              <a:rPr lang="zh-CN" altLang="en-US"/>
              <a:pPr>
                <a:defRPr/>
              </a:pPr>
              <a:t>‹#›</a:t>
            </a:fld>
            <a:endParaRPr lang="zh-CN" altLang="en-US"/>
          </a:p>
        </p:txBody>
      </p:sp>
    </p:spTree>
    <p:extLst>
      <p:ext uri="{BB962C8B-B14F-4D97-AF65-F5344CB8AC3E}">
        <p14:creationId xmlns:p14="http://schemas.microsoft.com/office/powerpoint/2010/main" val="933838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74A048-22DE-4AD3-A0B8-E5CE21CA770C}" type="slidenum">
              <a:rPr lang="zh-CN" altLang="en-US" smtClean="0"/>
              <a:pPr/>
              <a:t>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a:spLocks/>
          </p:cNvSpPr>
          <p:nvPr userDrawn="1"/>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a:grpSpLocks/>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9BCBC09C-36A3-4947-A908-BC4669CD8189}"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0" y="0"/>
            <a:ext cx="9147175" cy="6858000"/>
          </a:xfrm>
          <a:prstGeom prst="rect">
            <a:avLst/>
          </a:prstGeom>
          <a:noFill/>
          <a:ln w="9525">
            <a:noFill/>
            <a:miter lim="800000"/>
            <a:headEnd/>
            <a:tailEnd/>
          </a:ln>
        </p:spPr>
      </p:pic>
      <p:sp>
        <p:nvSpPr>
          <p:cNvPr id="3" name="Rectangle 4"/>
          <p:cNvSpPr>
            <a:spLocks/>
          </p:cNvSpPr>
          <p:nvPr/>
        </p:nvSpPr>
        <p:spPr bwMode="auto">
          <a:xfrm>
            <a:off x="4395788" y="1817688"/>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822575"/>
            <a:ext cx="1020763" cy="276225"/>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603375"/>
            <a:ext cx="923925" cy="554038"/>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698750"/>
            <a:ext cx="1231900" cy="739775"/>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682750"/>
            <a:ext cx="1025525" cy="247650"/>
          </a:xfrm>
          <a:prstGeom prst="rect">
            <a:avLst/>
          </a:prstGeom>
          <a:noFill/>
          <a:ln>
            <a:noFill/>
          </a:ln>
          <a:extLst/>
        </p:spPr>
        <p:txBody>
          <a:bodyPr wrap="none" lIns="0" tIns="0" rIns="0" bIns="0" anchor="ctr">
            <a:spAutoFit/>
          </a:bodyPr>
          <a:lstStyle/>
          <a:p>
            <a:pPr>
              <a:defRPr/>
            </a:pPr>
            <a:r>
              <a:rPr lang="zh-CN" altLang="en-US" dirty="0">
                <a:solidFill>
                  <a:srgbClr val="9A9A9A"/>
                </a:solidFill>
                <a:latin typeface="Arial" charset="0"/>
                <a:sym typeface="Arial" charset="0"/>
              </a:rPr>
              <a:t>ありがとう</a:t>
            </a:r>
          </a:p>
        </p:txBody>
      </p:sp>
      <p:sp>
        <p:nvSpPr>
          <p:cNvPr id="8" name="Rectangle 9"/>
          <p:cNvSpPr>
            <a:spLocks/>
          </p:cNvSpPr>
          <p:nvPr/>
        </p:nvSpPr>
        <p:spPr bwMode="auto">
          <a:xfrm>
            <a:off x="3365500" y="2401888"/>
            <a:ext cx="846138" cy="307975"/>
          </a:xfrm>
          <a:prstGeom prst="rect">
            <a:avLst/>
          </a:prstGeom>
          <a:noFill/>
          <a:ln>
            <a:noFill/>
          </a:ln>
          <a:extLst/>
        </p:spPr>
        <p:txBody>
          <a:bodyPr wrap="none" lIns="0" tIns="0" rIns="0" bIns="0" anchor="ctr">
            <a:spAutoFit/>
          </a:bodyPr>
          <a:lstStyle/>
          <a:p>
            <a:pPr>
              <a:defRPr/>
            </a:pPr>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9" name="Rectangle 37"/>
          <p:cNvSpPr>
            <a:spLocks/>
          </p:cNvSpPr>
          <p:nvPr/>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©1993-2012</a:t>
            </a:r>
            <a:r>
              <a:rPr lang="zh-CN" altLang="en-US" sz="900" dirty="0">
                <a:solidFill>
                  <a:srgbClr val="4D4D4D"/>
                </a:solidFill>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pic>
        <p:nvPicPr>
          <p:cNvPr id="5" name="图片 4" descr="卷页.png"/>
          <p:cNvPicPr>
            <a:picLocks noChangeAspect="1"/>
          </p:cNvPicPr>
          <p:nvPr userDrawn="1"/>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6" name="组合 7"/>
          <p:cNvGrpSpPr>
            <a:grpSpLocks/>
          </p:cNvGrpSpPr>
          <p:nvPr userDrawn="1"/>
        </p:nvGrpSpPr>
        <p:grpSpPr bwMode="auto">
          <a:xfrm>
            <a:off x="7431088" y="6102350"/>
            <a:ext cx="1300162" cy="847725"/>
            <a:chOff x="6559883" y="4147099"/>
            <a:chExt cx="2316937" cy="1132002"/>
          </a:xfrm>
        </p:grpSpPr>
        <p:pic>
          <p:nvPicPr>
            <p:cNvPr id="7"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8"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9"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4"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10"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601A5C11-29E6-4ED8-A27A-52309EB34F12}" type="datetimeFigureOut">
              <a:rPr lang="zh-CN" altLang="en-US"/>
              <a:pPr>
                <a:defRPr/>
              </a:pPr>
              <a:t>2016-05-09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C14D0AA5-86C8-4323-810D-A2150C6F41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ea typeface="宋体" pitchFamily="2" charset="-122"/>
        </a:defRPr>
      </a:lvl2pPr>
      <a:lvl3pPr algn="ctr" defTabSz="457200" rtl="0" fontAlgn="base">
        <a:spcBef>
          <a:spcPct val="0"/>
        </a:spcBef>
        <a:spcAft>
          <a:spcPct val="0"/>
        </a:spcAft>
        <a:defRPr sz="4400">
          <a:solidFill>
            <a:schemeClr val="tx1"/>
          </a:solidFill>
          <a:latin typeface="Calibri" pitchFamily="34" charset="0"/>
          <a:ea typeface="宋体" pitchFamily="2" charset="-122"/>
        </a:defRPr>
      </a:lvl3pPr>
      <a:lvl4pPr algn="ctr" defTabSz="457200" rtl="0" fontAlgn="base">
        <a:spcBef>
          <a:spcPct val="0"/>
        </a:spcBef>
        <a:spcAft>
          <a:spcPct val="0"/>
        </a:spcAft>
        <a:defRPr sz="4400">
          <a:solidFill>
            <a:schemeClr val="tx1"/>
          </a:solidFill>
          <a:latin typeface="Calibri" pitchFamily="34" charset="0"/>
          <a:ea typeface="宋体" pitchFamily="2" charset="-122"/>
        </a:defRPr>
      </a:lvl4pPr>
      <a:lvl5pPr algn="ctr" defTabSz="457200" rtl="0" fontAlgn="base">
        <a:spcBef>
          <a:spcPct val="0"/>
        </a:spcBef>
        <a:spcAft>
          <a:spcPct val="0"/>
        </a:spcAft>
        <a:defRPr sz="4400">
          <a:solidFill>
            <a:schemeClr val="tx1"/>
          </a:solidFill>
          <a:latin typeface="Calibri" pitchFamily="34" charset="0"/>
          <a:ea typeface="宋体" pitchFamily="2" charset="-122"/>
        </a:defRPr>
      </a:lvl5pPr>
      <a:lvl6pPr marL="457200" algn="ctr" defTabSz="457200" rtl="0" fontAlgn="base">
        <a:spcBef>
          <a:spcPct val="0"/>
        </a:spcBef>
        <a:spcAft>
          <a:spcPct val="0"/>
        </a:spcAft>
        <a:defRPr sz="4400">
          <a:solidFill>
            <a:schemeClr val="tx1"/>
          </a:solidFill>
          <a:latin typeface="Calibri" pitchFamily="34" charset="0"/>
          <a:ea typeface="宋体" pitchFamily="2" charset="-122"/>
        </a:defRPr>
      </a:lvl6pPr>
      <a:lvl7pPr marL="914400" algn="ctr" defTabSz="457200" rtl="0" fontAlgn="base">
        <a:spcBef>
          <a:spcPct val="0"/>
        </a:spcBef>
        <a:spcAft>
          <a:spcPct val="0"/>
        </a:spcAft>
        <a:defRPr sz="4400">
          <a:solidFill>
            <a:schemeClr val="tx1"/>
          </a:solidFill>
          <a:latin typeface="Calibri" pitchFamily="34" charset="0"/>
          <a:ea typeface="宋体" pitchFamily="2" charset="-122"/>
        </a:defRPr>
      </a:lvl7pPr>
      <a:lvl8pPr marL="1371600" algn="ctr" defTabSz="457200" rtl="0" fontAlgn="base">
        <a:spcBef>
          <a:spcPct val="0"/>
        </a:spcBef>
        <a:spcAft>
          <a:spcPct val="0"/>
        </a:spcAft>
        <a:defRPr sz="4400">
          <a:solidFill>
            <a:schemeClr val="tx1"/>
          </a:solidFill>
          <a:latin typeface="Calibri" pitchFamily="34" charset="0"/>
          <a:ea typeface="宋体" pitchFamily="2" charset="-122"/>
        </a:defRPr>
      </a:lvl8pPr>
      <a:lvl9pPr marL="1828800" algn="ctr" defTabSz="457200"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8596" y="1643050"/>
            <a:ext cx="7786715" cy="1714500"/>
          </a:xfrm>
        </p:spPr>
        <p:txBody>
          <a:bodyPr rtlCol="0">
            <a:normAutofit fontScale="90000"/>
          </a:bodyPr>
          <a:lstStyle/>
          <a:p>
            <a:pPr fontAlgn="auto">
              <a:spcAft>
                <a:spcPts val="0"/>
              </a:spcAft>
              <a:defRPr/>
            </a:pPr>
            <a:r>
              <a:rPr lang="en-US" altLang="zh-CN" sz="5400" b="1" dirty="0" smtClean="0">
                <a:solidFill>
                  <a:srgbClr val="00549A"/>
                </a:solidFill>
                <a:latin typeface="微软雅黑" pitchFamily="34" charset="-122"/>
                <a:ea typeface="微软雅黑" pitchFamily="34" charset="-122"/>
              </a:rPr>
              <a:t>KIS</a:t>
            </a:r>
            <a:r>
              <a:rPr lang="zh-CN" altLang="en-US" sz="5400" b="1" dirty="0" smtClean="0">
                <a:solidFill>
                  <a:srgbClr val="00549A"/>
                </a:solidFill>
                <a:latin typeface="微软雅黑" pitchFamily="34" charset="-122"/>
                <a:ea typeface="微软雅黑" pitchFamily="34" charset="-122"/>
              </a:rPr>
              <a:t>专业版</a:t>
            </a:r>
            <a:r>
              <a:rPr lang="en-US" altLang="zh-CN" sz="5400" b="1" dirty="0" smtClean="0">
                <a:solidFill>
                  <a:srgbClr val="00549A"/>
                </a:solidFill>
                <a:latin typeface="微软雅黑" pitchFamily="34" charset="-122"/>
                <a:ea typeface="微软雅黑" pitchFamily="34" charset="-122"/>
              </a:rPr>
              <a:t>V14.1</a:t>
            </a:r>
            <a:r>
              <a:rPr lang="zh-CN" altLang="en-US" sz="54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r>
              <a:rPr lang="zh-CN" altLang="en-US" sz="800" dirty="0" smtClean="0">
                <a:latin typeface="Arial Black" pitchFamily="34" charset="0"/>
              </a:rPr>
              <a:t>                                                                                                                                                  </a:t>
            </a:r>
            <a:r>
              <a:rPr lang="en-US" altLang="zh-CN" sz="3000" dirty="0" smtClean="0">
                <a:solidFill>
                  <a:schemeClr val="accent1"/>
                </a:solidFill>
                <a:latin typeface="微软雅黑" pitchFamily="34" charset="-122"/>
                <a:ea typeface="微软雅黑" pitchFamily="34" charset="-122"/>
              </a:rPr>
              <a:t>—</a:t>
            </a:r>
            <a:r>
              <a:rPr lang="zh-CN" altLang="en-US" sz="3000" dirty="0" smtClean="0">
                <a:solidFill>
                  <a:schemeClr val="accent1"/>
                </a:solidFill>
                <a:latin typeface="微软雅黑" pitchFamily="34" charset="-122"/>
                <a:ea typeface="微软雅黑" pitchFamily="34" charset="-122"/>
              </a:rPr>
              <a:t>采购、销售</a:t>
            </a:r>
          </a:p>
        </p:txBody>
      </p:sp>
      <p:sp>
        <p:nvSpPr>
          <p:cNvPr id="206853" name="Rectangle 5"/>
          <p:cNvSpPr>
            <a:spLocks noChangeArrowheads="1"/>
          </p:cNvSpPr>
          <p:nvPr/>
        </p:nvSpPr>
        <p:spPr bwMode="auto">
          <a:xfrm>
            <a:off x="5436096" y="3861048"/>
            <a:ext cx="3312368"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服务产品及技术支持部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500430" y="928670"/>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l="481" t="7692" r="481" b="10255"/>
          <a:stretch>
            <a:fillRect/>
          </a:stretch>
        </p:blipFill>
        <p:spPr>
          <a:xfrm>
            <a:off x="285750" y="785813"/>
            <a:ext cx="8737600" cy="5572125"/>
          </a:xfrm>
          <a:noFill/>
        </p:spPr>
      </p:pic>
      <p:sp>
        <p:nvSpPr>
          <p:cNvPr id="18435"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采购入库</a:t>
            </a:r>
          </a:p>
        </p:txBody>
      </p:sp>
      <p:sp>
        <p:nvSpPr>
          <p:cNvPr id="8" name="AutoShape 6"/>
          <p:cNvSpPr>
            <a:spLocks noChangeArrowheads="1"/>
          </p:cNvSpPr>
          <p:nvPr/>
        </p:nvSpPr>
        <p:spPr bwMode="auto">
          <a:xfrm>
            <a:off x="5410200" y="1000125"/>
            <a:ext cx="2447925" cy="1152525"/>
          </a:xfrm>
          <a:prstGeom prst="cloudCallout">
            <a:avLst>
              <a:gd name="adj1" fmla="val -84222"/>
              <a:gd name="adj2" fmla="val -23653"/>
            </a:avLst>
          </a:prstGeom>
          <a:solidFill>
            <a:srgbClr val="FFFF00">
              <a:alpha val="0"/>
            </a:srgbClr>
          </a:solidFill>
          <a:ln w="9525">
            <a:solidFill>
              <a:srgbClr val="FF0000"/>
            </a:solidFill>
            <a:round/>
            <a:headEnd/>
            <a:tailEnd/>
          </a:ln>
        </p:spPr>
        <p:txBody>
          <a:bodyPr anchor="ctr"/>
          <a:lstStyle/>
          <a:p>
            <a:pPr algn="ctr"/>
            <a:r>
              <a:rPr lang="zh-CN" altLang="en-US" b="1">
                <a:solidFill>
                  <a:srgbClr val="FF0000"/>
                </a:solidFill>
              </a:rPr>
              <a:t>可以关联</a:t>
            </a:r>
            <a:r>
              <a:rPr lang="en-US" altLang="zh-CN" b="1">
                <a:solidFill>
                  <a:srgbClr val="FF0000"/>
                </a:solidFill>
              </a:rPr>
              <a:t>BOM</a:t>
            </a:r>
            <a:r>
              <a:rPr lang="zh-CN" altLang="en-US" b="1">
                <a:solidFill>
                  <a:srgbClr val="FF0000"/>
                </a:solidFill>
              </a:rPr>
              <a:t>单生成，也可以根据采购订单生成</a:t>
            </a:r>
          </a:p>
        </p:txBody>
      </p:sp>
      <p:sp>
        <p:nvSpPr>
          <p:cNvPr id="2" name="AutoShape 6"/>
          <p:cNvSpPr>
            <a:spLocks noChangeArrowheads="1"/>
          </p:cNvSpPr>
          <p:nvPr/>
        </p:nvSpPr>
        <p:spPr bwMode="auto">
          <a:xfrm>
            <a:off x="3643313" y="3214688"/>
            <a:ext cx="2447925" cy="1152525"/>
          </a:xfrm>
          <a:prstGeom prst="cloudCallout">
            <a:avLst>
              <a:gd name="adj1" fmla="val -68213"/>
              <a:gd name="adj2" fmla="val -82843"/>
            </a:avLst>
          </a:prstGeom>
          <a:solidFill>
            <a:srgbClr val="FFFF00">
              <a:alpha val="0"/>
            </a:srgbClr>
          </a:solidFill>
          <a:ln w="9525">
            <a:solidFill>
              <a:srgbClr val="FF0000"/>
            </a:solidFill>
            <a:round/>
            <a:headEnd/>
            <a:tailEnd/>
          </a:ln>
        </p:spPr>
        <p:txBody>
          <a:bodyPr anchor="ctr"/>
          <a:lstStyle/>
          <a:p>
            <a:pPr algn="ctr"/>
            <a:r>
              <a:rPr lang="zh-CN" altLang="en-US" b="1">
                <a:solidFill>
                  <a:srgbClr val="FF0000"/>
                </a:solidFill>
              </a:rPr>
              <a:t>单据体可以录入虚仓，处理赠品入库</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1"/>
          </p:nvPr>
        </p:nvSpPr>
        <p:spPr>
          <a:xfrm>
            <a:off x="142875" y="714375"/>
            <a:ext cx="8786813" cy="6429375"/>
          </a:xfrm>
        </p:spPr>
        <p:txBody>
          <a:bodyPr rtlCol="0"/>
          <a:lstStyle/>
          <a:p>
            <a:pPr fontAlgn="auto">
              <a:spcAft>
                <a:spcPts val="0"/>
              </a:spcAft>
              <a:defRPr/>
            </a:pPr>
            <a:r>
              <a:rPr lang="zh-CN" altLang="en-US" sz="2600" dirty="0" smtClean="0"/>
              <a:t>单据录入</a:t>
            </a:r>
            <a:endParaRPr lang="en-US" altLang="zh-CN" sz="2600" dirty="0" smtClean="0"/>
          </a:p>
          <a:p>
            <a:pPr lvl="1" fontAlgn="auto">
              <a:spcAft>
                <a:spcPts val="0"/>
              </a:spcAft>
              <a:defRPr/>
            </a:pPr>
            <a:r>
              <a:rPr lang="zh-CN" altLang="en-US" sz="2000" dirty="0" smtClean="0"/>
              <a:t>手工录入</a:t>
            </a:r>
            <a:endParaRPr lang="en-US" altLang="zh-CN" sz="2000" dirty="0" smtClean="0"/>
          </a:p>
          <a:p>
            <a:pPr lvl="1" fontAlgn="auto">
              <a:spcAft>
                <a:spcPts val="0"/>
              </a:spcAft>
              <a:defRPr/>
            </a:pPr>
            <a:r>
              <a:rPr lang="zh-CN" altLang="en-US" sz="2000" dirty="0" smtClean="0"/>
              <a:t>关联采购订单生成、关联采购发票生成</a:t>
            </a:r>
            <a:endParaRPr lang="en-US" altLang="zh-CN" sz="2000" dirty="0" smtClean="0"/>
          </a:p>
          <a:p>
            <a:pPr fontAlgn="auto">
              <a:spcAft>
                <a:spcPts val="0"/>
              </a:spcAft>
              <a:defRPr/>
            </a:pPr>
            <a:r>
              <a:rPr lang="zh-CN" altLang="en-US" sz="2600" dirty="0" smtClean="0"/>
              <a:t>拆分与合并</a:t>
            </a:r>
          </a:p>
          <a:p>
            <a:pPr lvl="1" fontAlgn="auto">
              <a:spcAft>
                <a:spcPts val="0"/>
              </a:spcAft>
              <a:defRPr/>
            </a:pPr>
            <a:r>
              <a:rPr lang="zh-CN" altLang="en-US" sz="2000" dirty="0" smtClean="0"/>
              <a:t>采购入库单同采购发票未能在同一个期间完全钩稽，造成部分成本需要暂估处理这种情况，系统提供采购入库单的拆分和合并处理功能</a:t>
            </a:r>
          </a:p>
          <a:p>
            <a:pPr lvl="1" fontAlgn="auto">
              <a:spcAft>
                <a:spcPts val="0"/>
              </a:spcAft>
              <a:defRPr/>
            </a:pPr>
            <a:r>
              <a:rPr lang="zh-CN" altLang="en-US" sz="2000" dirty="0" smtClean="0"/>
              <a:t>通过对采购入库单的拆分，可以将已开发票和未开票的部分形成两张单据，解决了一张前期暂估入库单部分到货后不能及时钩稽、或者一张当期单据需要部分记入成本等问题。同样，拆分可以实现采购入库单部分钩稽、部分核销这种特殊业务的处理</a:t>
            </a:r>
          </a:p>
          <a:p>
            <a:pPr lvl="1" fontAlgn="auto">
              <a:spcAft>
                <a:spcPts val="0"/>
              </a:spcAft>
              <a:defRPr/>
            </a:pPr>
            <a:r>
              <a:rPr lang="zh-CN" altLang="en-US" sz="2000" dirty="0" smtClean="0"/>
              <a:t>对于已经拆分的单据，还可以进行合并操作</a:t>
            </a:r>
            <a:endParaRPr lang="en-US" altLang="zh-CN" sz="2000" dirty="0" smtClean="0"/>
          </a:p>
          <a:p>
            <a:pPr fontAlgn="auto">
              <a:spcAft>
                <a:spcPts val="0"/>
              </a:spcAft>
              <a:defRPr/>
            </a:pPr>
            <a:r>
              <a:rPr lang="zh-CN" altLang="en-US" sz="2600" dirty="0" smtClean="0"/>
              <a:t>对等核销</a:t>
            </a:r>
            <a:endParaRPr lang="en-US" altLang="zh-CN" sz="2600" dirty="0" smtClean="0"/>
          </a:p>
          <a:p>
            <a:pPr marL="0" lvl="1" indent="0" fontAlgn="auto">
              <a:spcAft>
                <a:spcPts val="0"/>
              </a:spcAft>
              <a:buSzPct val="100000"/>
              <a:buNone/>
              <a:defRPr/>
            </a:pPr>
            <a:r>
              <a:rPr lang="zh-CN" altLang="en-US" sz="2000" dirty="0" smtClean="0"/>
              <a:t>     对等</a:t>
            </a:r>
            <a:r>
              <a:rPr lang="zh-CN" altLang="en-US" sz="2000" dirty="0"/>
              <a:t>核销主要是</a:t>
            </a:r>
            <a:r>
              <a:rPr lang="zh-CN" altLang="en-US" sz="2000" dirty="0" smtClean="0"/>
              <a:t>指蓝</a:t>
            </a:r>
            <a:r>
              <a:rPr lang="zh-CN" altLang="en-US" sz="2000" dirty="0"/>
              <a:t>单和红单之间的核销</a:t>
            </a:r>
            <a:endParaRPr lang="en-US" altLang="zh-CN" sz="2000" dirty="0"/>
          </a:p>
          <a:p>
            <a:pPr fontAlgn="auto">
              <a:spcAft>
                <a:spcPts val="0"/>
              </a:spcAft>
              <a:defRPr/>
            </a:pPr>
            <a:endParaRPr lang="en-US" altLang="zh-CN" sz="2600" dirty="0" smtClean="0"/>
          </a:p>
        </p:txBody>
      </p:sp>
      <p:sp>
        <p:nvSpPr>
          <p:cNvPr id="1945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采购入库</a:t>
            </a:r>
          </a:p>
        </p:txBody>
      </p:sp>
      <p:pic>
        <p:nvPicPr>
          <p:cNvPr id="3073" name="Picture 1" descr="C:\Users\pc\AppData\Roaming\Tencent\Users\1484135064\QQ\WinTemp\RichOle\6GW0~21MIH(@OA49_K(2F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52736"/>
            <a:ext cx="4896544" cy="5057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073"/>
                                        </p:tgtEl>
                                      </p:cBhvr>
                                    </p:animEffect>
                                    <p:set>
                                      <p:cBhvr>
                                        <p:cTn id="19" dur="1" fill="hold">
                                          <p:stCondLst>
                                            <p:cond delay="499"/>
                                          </p:stCondLst>
                                        </p:cTn>
                                        <p:tgtEl>
                                          <p:spTgt spid="307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387">
                                            <p:txEl>
                                              <p:pRg st="3" end="3"/>
                                            </p:txEl>
                                          </p:spTgt>
                                        </p:tgtEl>
                                        <p:attrNameLst>
                                          <p:attrName>style.visibility</p:attrName>
                                        </p:attrNameLst>
                                      </p:cBhvr>
                                      <p:to>
                                        <p:strVal val="visible"/>
                                      </p:to>
                                    </p:set>
                                    <p:animEffect transition="in" filter="fade">
                                      <p:cBhvr>
                                        <p:cTn id="24" dur="500"/>
                                        <p:tgtEl>
                                          <p:spTgt spid="16387">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500"/>
                                        <p:tgtEl>
                                          <p:spTgt spid="1638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387">
                                            <p:txEl>
                                              <p:pRg st="5" end="5"/>
                                            </p:txEl>
                                          </p:spTgt>
                                        </p:tgtEl>
                                        <p:attrNameLst>
                                          <p:attrName>style.visibility</p:attrName>
                                        </p:attrNameLst>
                                      </p:cBhvr>
                                      <p:to>
                                        <p:strVal val="visible"/>
                                      </p:to>
                                    </p:set>
                                    <p:animEffect transition="in" filter="fade">
                                      <p:cBhvr>
                                        <p:cTn id="30" dur="500"/>
                                        <p:tgtEl>
                                          <p:spTgt spid="1638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Effect transition="in" filter="fade">
                                      <p:cBhvr>
                                        <p:cTn id="33" dur="500"/>
                                        <p:tgtEl>
                                          <p:spTgt spid="1638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387">
                                            <p:txEl>
                                              <p:pRg st="7" end="7"/>
                                            </p:txEl>
                                          </p:spTgt>
                                        </p:tgtEl>
                                        <p:attrNameLst>
                                          <p:attrName>style.visibility</p:attrName>
                                        </p:attrNameLst>
                                      </p:cBhvr>
                                      <p:to>
                                        <p:strVal val="visible"/>
                                      </p:to>
                                    </p:set>
                                    <p:animEffect transition="in" filter="fade">
                                      <p:cBhvr>
                                        <p:cTn id="36" dur="500"/>
                                        <p:tgtEl>
                                          <p:spTgt spid="1638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Effect transition="in" filter="fade">
                                      <p:cBhvr>
                                        <p:cTn id="39"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6"/>
          <p:cNvGrpSpPr>
            <a:grpSpLocks/>
          </p:cNvGrpSpPr>
          <p:nvPr/>
        </p:nvGrpSpPr>
        <p:grpSpPr bwMode="auto">
          <a:xfrm>
            <a:off x="285750" y="785813"/>
            <a:ext cx="8583613" cy="5281612"/>
            <a:chOff x="285720" y="928670"/>
            <a:chExt cx="8583642" cy="5280989"/>
          </a:xfrm>
        </p:grpSpPr>
        <p:pic>
          <p:nvPicPr>
            <p:cNvPr id="21510" name="Picture 3"/>
            <p:cNvPicPr>
              <a:picLocks noChangeAspect="1" noChangeArrowheads="1"/>
            </p:cNvPicPr>
            <p:nvPr/>
          </p:nvPicPr>
          <p:blipFill>
            <a:blip r:embed="rId2" cstate="print"/>
            <a:srcRect t="7813" b="10156"/>
            <a:stretch>
              <a:fillRect/>
            </a:stretch>
          </p:blipFill>
          <p:spPr bwMode="auto">
            <a:xfrm>
              <a:off x="285720" y="928670"/>
              <a:ext cx="8583642" cy="5280989"/>
            </a:xfrm>
            <a:prstGeom prst="rect">
              <a:avLst/>
            </a:prstGeom>
            <a:noFill/>
            <a:ln w="9525">
              <a:noFill/>
              <a:miter lim="800000"/>
              <a:headEnd/>
              <a:tailEnd/>
            </a:ln>
          </p:spPr>
        </p:pic>
        <p:sp>
          <p:nvSpPr>
            <p:cNvPr id="9" name="圆角矩形 8"/>
            <p:cNvSpPr/>
            <p:nvPr/>
          </p:nvSpPr>
          <p:spPr bwMode="auto">
            <a:xfrm>
              <a:off x="4214796" y="1142957"/>
              <a:ext cx="357188" cy="35714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7715245" y="1142957"/>
              <a:ext cx="1000128" cy="28571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1" name="圆角矩形 10"/>
            <p:cNvSpPr/>
            <p:nvPr/>
          </p:nvSpPr>
          <p:spPr bwMode="auto">
            <a:xfrm>
              <a:off x="357158" y="2000106"/>
              <a:ext cx="2428883" cy="214288"/>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21514" name="矩形 12"/>
            <p:cNvSpPr>
              <a:spLocks noChangeArrowheads="1"/>
            </p:cNvSpPr>
            <p:nvPr/>
          </p:nvSpPr>
          <p:spPr bwMode="auto">
            <a:xfrm>
              <a:off x="5072066" y="1571612"/>
              <a:ext cx="1428760"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发票可以关联</a:t>
              </a:r>
              <a:r>
                <a:rPr lang="en-US" altLang="zh-CN" b="1">
                  <a:solidFill>
                    <a:srgbClr val="FF0000"/>
                  </a:solidFill>
                </a:rPr>
                <a:t>BOM</a:t>
              </a:r>
              <a:r>
                <a:rPr lang="zh-CN" altLang="en-US" b="1">
                  <a:solidFill>
                    <a:srgbClr val="FF0000"/>
                  </a:solidFill>
                </a:rPr>
                <a:t>生成</a:t>
              </a:r>
            </a:p>
          </p:txBody>
        </p:sp>
        <p:cxnSp>
          <p:nvCxnSpPr>
            <p:cNvPr id="18443" name="直接箭头连接符 13"/>
            <p:cNvCxnSpPr>
              <a:cxnSpLocks noChangeShapeType="1"/>
            </p:cNvCxnSpPr>
            <p:nvPr/>
          </p:nvCxnSpPr>
          <p:spPr bwMode="auto">
            <a:xfrm>
              <a:off x="4643423" y="1571531"/>
              <a:ext cx="357188" cy="214288"/>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sp>
          <p:nvSpPr>
            <p:cNvPr id="21516" name="矩形 14"/>
            <p:cNvSpPr>
              <a:spLocks noChangeArrowheads="1"/>
            </p:cNvSpPr>
            <p:nvPr/>
          </p:nvSpPr>
          <p:spPr bwMode="auto">
            <a:xfrm>
              <a:off x="7215206" y="1928802"/>
              <a:ext cx="1428760"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支持普通和专用发票</a:t>
              </a:r>
            </a:p>
          </p:txBody>
        </p:sp>
        <p:cxnSp>
          <p:nvCxnSpPr>
            <p:cNvPr id="18445" name="直接箭头连接符 15"/>
            <p:cNvCxnSpPr>
              <a:cxnSpLocks noChangeShapeType="1"/>
            </p:cNvCxnSpPr>
            <p:nvPr/>
          </p:nvCxnSpPr>
          <p:spPr bwMode="auto">
            <a:xfrm rot="5400000">
              <a:off x="7929580" y="1571518"/>
              <a:ext cx="357145" cy="214314"/>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sp>
          <p:nvSpPr>
            <p:cNvPr id="21518" name="矩形 16"/>
            <p:cNvSpPr>
              <a:spLocks noChangeArrowheads="1"/>
            </p:cNvSpPr>
            <p:nvPr/>
          </p:nvSpPr>
          <p:spPr bwMode="auto">
            <a:xfrm>
              <a:off x="1428728" y="3214686"/>
              <a:ext cx="2643206" cy="428628"/>
            </a:xfrm>
            <a:prstGeom prst="rect">
              <a:avLst/>
            </a:prstGeom>
            <a:noFill/>
            <a:ln w="9525" algn="ctr">
              <a:noFill/>
              <a:round/>
              <a:headEnd/>
              <a:tailEnd/>
            </a:ln>
          </p:spPr>
          <p:txBody>
            <a:bodyPr/>
            <a:lstStyle/>
            <a:p>
              <a:pPr marL="342900" indent="-342900">
                <a:spcBef>
                  <a:spcPct val="20000"/>
                </a:spcBef>
                <a:buClr>
                  <a:srgbClr val="E1B40C"/>
                </a:buClr>
                <a:buSzPct val="80000"/>
              </a:pPr>
              <a:r>
                <a:rPr lang="zh-CN" altLang="en-US" b="1">
                  <a:solidFill>
                    <a:srgbClr val="FF0000"/>
                  </a:solidFill>
                </a:rPr>
                <a:t>可以直接引用采购入库单生成，也可以手工录入</a:t>
              </a:r>
            </a:p>
          </p:txBody>
        </p:sp>
        <p:cxnSp>
          <p:nvCxnSpPr>
            <p:cNvPr id="18447" name="直接箭头连接符 17"/>
            <p:cNvCxnSpPr>
              <a:cxnSpLocks noChangeShapeType="1"/>
            </p:cNvCxnSpPr>
            <p:nvPr/>
          </p:nvCxnSpPr>
          <p:spPr bwMode="auto">
            <a:xfrm rot="16200000" flipH="1">
              <a:off x="1678804" y="2535797"/>
              <a:ext cx="785719" cy="428626"/>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grpSp>
      <p:sp>
        <p:nvSpPr>
          <p:cNvPr id="21507"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采购发票</a:t>
            </a:r>
          </a:p>
        </p:txBody>
      </p:sp>
      <p:sp>
        <p:nvSpPr>
          <p:cNvPr id="5" name="TextBox 4"/>
          <p:cNvSpPr txBox="1">
            <a:spLocks noChangeArrowheads="1"/>
          </p:cNvSpPr>
          <p:nvPr/>
        </p:nvSpPr>
        <p:spPr bwMode="auto">
          <a:xfrm>
            <a:off x="928688" y="6072188"/>
            <a:ext cx="6215062" cy="369332"/>
          </a:xfrm>
          <a:prstGeom prst="rect">
            <a:avLst/>
          </a:prstGeom>
          <a:noFill/>
          <a:ln w="9525">
            <a:noFill/>
            <a:miter lim="800000"/>
            <a:headEnd/>
            <a:tailEnd/>
          </a:ln>
        </p:spPr>
        <p:txBody>
          <a:bodyPr>
            <a:spAutoFit/>
          </a:bodyPr>
          <a:lstStyle/>
          <a:p>
            <a:pPr>
              <a:spcBef>
                <a:spcPct val="20000"/>
              </a:spcBef>
              <a:buClr>
                <a:srgbClr val="E1B40C"/>
              </a:buClr>
              <a:buSzPct val="80000"/>
              <a:buFont typeface="Wingdings" pitchFamily="2" charset="2"/>
              <a:buChar char="n"/>
            </a:pPr>
            <a:r>
              <a:rPr lang="zh-CN" altLang="en-US" sz="1800" b="1" dirty="0">
                <a:solidFill>
                  <a:srgbClr val="FF0000"/>
                </a:solidFill>
              </a:rPr>
              <a:t>发票税率来源于供应商属性</a:t>
            </a:r>
            <a:r>
              <a:rPr lang="en-US" altLang="zh-CN" sz="1800" b="1" dirty="0">
                <a:solidFill>
                  <a:srgbClr val="FF0000"/>
                </a:solidFill>
              </a:rPr>
              <a:t>_</a:t>
            </a:r>
            <a:r>
              <a:rPr lang="zh-CN" altLang="en-US" sz="1800" b="1" dirty="0">
                <a:solidFill>
                  <a:srgbClr val="FF0000"/>
                </a:solidFill>
              </a:rPr>
              <a:t>增值税税率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214282" y="857232"/>
            <a:ext cx="8786813" cy="5572125"/>
          </a:xfrm>
        </p:spPr>
        <p:txBody>
          <a:bodyPr rtlCol="0">
            <a:normAutofit lnSpcReduction="10000"/>
          </a:bodyPr>
          <a:lstStyle/>
          <a:p>
            <a:pPr fontAlgn="auto">
              <a:spcAft>
                <a:spcPts val="0"/>
              </a:spcAft>
              <a:defRPr/>
            </a:pPr>
            <a:r>
              <a:rPr lang="zh-CN" altLang="en-US" sz="2600" dirty="0" smtClean="0"/>
              <a:t>单据录入</a:t>
            </a:r>
            <a:endParaRPr lang="en-US" altLang="zh-CN" sz="2600" dirty="0" smtClean="0"/>
          </a:p>
          <a:p>
            <a:pPr lvl="1" fontAlgn="auto">
              <a:spcAft>
                <a:spcPts val="0"/>
              </a:spcAft>
              <a:defRPr/>
            </a:pPr>
            <a:r>
              <a:rPr lang="zh-CN" altLang="en-US" sz="2000" dirty="0" smtClean="0"/>
              <a:t>手工录入、关联外购入库单、采购订单</a:t>
            </a:r>
            <a:endParaRPr lang="en-US" altLang="zh-CN" sz="2000" dirty="0" smtClean="0"/>
          </a:p>
          <a:p>
            <a:pPr fontAlgn="auto">
              <a:spcAft>
                <a:spcPts val="0"/>
              </a:spcAft>
              <a:defRPr/>
            </a:pPr>
            <a:r>
              <a:rPr lang="zh-CN" altLang="en-US" sz="2600" dirty="0" smtClean="0"/>
              <a:t>钩稽</a:t>
            </a:r>
            <a:endParaRPr lang="en-US" altLang="zh-CN" sz="2600" dirty="0" smtClean="0"/>
          </a:p>
          <a:p>
            <a:pPr lvl="1" fontAlgn="auto">
              <a:spcAft>
                <a:spcPts val="0"/>
              </a:spcAft>
              <a:defRPr/>
            </a:pPr>
            <a:r>
              <a:rPr lang="zh-CN" altLang="en-US" sz="2000" dirty="0" smtClean="0"/>
              <a:t>钩稽是发票与入库单确认的标志，是核算入库成本的依据，同时还是确认采购业务完成的标识</a:t>
            </a:r>
          </a:p>
          <a:p>
            <a:pPr lvl="1" fontAlgn="auto">
              <a:spcAft>
                <a:spcPts val="0"/>
              </a:spcAft>
              <a:defRPr/>
            </a:pPr>
            <a:r>
              <a:rPr lang="zh-CN" altLang="en-US" sz="2000" dirty="0" smtClean="0"/>
              <a:t>已完全钩稽的采购发票不能再被关联生成下游单据，如不能再生成采购入库单</a:t>
            </a:r>
          </a:p>
          <a:p>
            <a:pPr lvl="1" fontAlgn="auto">
              <a:spcAft>
                <a:spcPts val="0"/>
              </a:spcAft>
              <a:defRPr/>
            </a:pPr>
            <a:r>
              <a:rPr lang="zh-CN" altLang="en-US" sz="2000" dirty="0" smtClean="0"/>
              <a:t>已钩稽的发票才可以执行外购入库核算，并根据凭证模板生成记账凭证等操作，无论是本期或以前期间的发票，钩稽后都作为当期发票来核算成本</a:t>
            </a:r>
          </a:p>
          <a:p>
            <a:pPr lvl="1" fontAlgn="auto">
              <a:spcAft>
                <a:spcPts val="0"/>
              </a:spcAft>
              <a:defRPr/>
            </a:pPr>
            <a:r>
              <a:rPr lang="zh-CN" altLang="en-US" sz="2000" dirty="0" smtClean="0"/>
              <a:t>在采购管理中，一张采购发票可以与多张采购入库单勾稽，多张发票也可以与一张采购入库单勾稽，同样，多张采购发票可以与多张采购入库单勾稽</a:t>
            </a:r>
          </a:p>
          <a:p>
            <a:pPr lvl="1" fontAlgn="auto">
              <a:spcAft>
                <a:spcPts val="0"/>
              </a:spcAft>
              <a:defRPr/>
            </a:pPr>
            <a:r>
              <a:rPr lang="zh-CN" altLang="en-US" sz="2000" dirty="0" smtClean="0"/>
              <a:t>当业务参数中设置采购发票和入库单数量不一致不允许钩稽时，采购发票和入库单数量必须一致才能进行</a:t>
            </a:r>
            <a:r>
              <a:rPr lang="zh-CN" altLang="en-US" dirty="0" smtClean="0"/>
              <a:t>钩稽</a:t>
            </a:r>
            <a:endParaRPr lang="en-US" altLang="zh-CN" dirty="0" smtClean="0"/>
          </a:p>
          <a:p>
            <a:pPr fontAlgn="auto">
              <a:spcAft>
                <a:spcPts val="0"/>
              </a:spcAft>
              <a:defRPr/>
            </a:pPr>
            <a:r>
              <a:rPr lang="zh-CN" altLang="en-US" sz="2600" dirty="0" smtClean="0"/>
              <a:t>对等核销、反对等核销、反钩稽</a:t>
            </a:r>
          </a:p>
        </p:txBody>
      </p:sp>
      <p:sp>
        <p:nvSpPr>
          <p:cNvPr id="2253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采购发票</a:t>
            </a:r>
          </a:p>
        </p:txBody>
      </p:sp>
      <p:pic>
        <p:nvPicPr>
          <p:cNvPr id="2049" name="Picture 1" descr="C:\Users\pc\AppData\Roaming\Tencent\Users\1484135064\QQ\WinTemp\RichOle\C2T7NCDG82_[{P~0G_Q2`J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4824536" cy="4980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发票与入库单钩稽</a:t>
            </a:r>
          </a:p>
        </p:txBody>
      </p:sp>
      <p:pic>
        <p:nvPicPr>
          <p:cNvPr id="23555" name="Picture 3"/>
          <p:cNvPicPr>
            <a:picLocks noChangeAspect="1" noChangeArrowheads="1"/>
          </p:cNvPicPr>
          <p:nvPr/>
        </p:nvPicPr>
        <p:blipFill>
          <a:blip r:embed="rId2" cstate="print"/>
          <a:srcRect/>
          <a:stretch>
            <a:fillRect/>
          </a:stretch>
        </p:blipFill>
        <p:spPr bwMode="auto">
          <a:xfrm>
            <a:off x="755650" y="836613"/>
            <a:ext cx="7559675" cy="5476875"/>
          </a:xfrm>
          <a:prstGeom prst="rect">
            <a:avLst/>
          </a:prstGeom>
          <a:noFill/>
          <a:ln w="9525" algn="ctr">
            <a:noFill/>
            <a:miter lim="800000"/>
            <a:headEnd/>
            <a:tailEnd/>
          </a:ln>
        </p:spPr>
      </p:pic>
      <p:sp>
        <p:nvSpPr>
          <p:cNvPr id="23556" name="Oval 4"/>
          <p:cNvSpPr>
            <a:spLocks noChangeArrowheads="1"/>
          </p:cNvSpPr>
          <p:nvPr/>
        </p:nvSpPr>
        <p:spPr bwMode="auto">
          <a:xfrm>
            <a:off x="971550" y="5445125"/>
            <a:ext cx="431800" cy="431800"/>
          </a:xfrm>
          <a:prstGeom prst="ellipse">
            <a:avLst/>
          </a:prstGeom>
          <a:solidFill>
            <a:srgbClr val="FFFF00">
              <a:alpha val="0"/>
            </a:srgbClr>
          </a:solidFill>
          <a:ln w="9525" algn="ctr">
            <a:solidFill>
              <a:srgbClr val="FF0000"/>
            </a:solidFill>
            <a:round/>
            <a:headEnd/>
            <a:tailEnd/>
          </a:ln>
        </p:spPr>
        <p:txBody>
          <a:bodyPr wrap="none" anchor="ctr"/>
          <a:lstStyle/>
          <a:p>
            <a:endParaRPr lang="zh-CN" altLang="en-US">
              <a:latin typeface="Arial" pitchFamily="34" charset="0"/>
              <a:ea typeface="黑体" pitchFamily="2" charset="-122"/>
            </a:endParaRPr>
          </a:p>
        </p:txBody>
      </p:sp>
      <p:sp>
        <p:nvSpPr>
          <p:cNvPr id="23557" name="Oval 5"/>
          <p:cNvSpPr>
            <a:spLocks noChangeArrowheads="1"/>
          </p:cNvSpPr>
          <p:nvPr/>
        </p:nvSpPr>
        <p:spPr bwMode="auto">
          <a:xfrm>
            <a:off x="971550" y="2205038"/>
            <a:ext cx="431800" cy="431800"/>
          </a:xfrm>
          <a:prstGeom prst="ellipse">
            <a:avLst/>
          </a:prstGeom>
          <a:solidFill>
            <a:srgbClr val="FFFF00">
              <a:alpha val="0"/>
            </a:srgbClr>
          </a:solidFill>
          <a:ln w="9525" algn="ctr">
            <a:solidFill>
              <a:srgbClr val="FF0000"/>
            </a:solidFill>
            <a:round/>
            <a:headEnd/>
            <a:tailEnd/>
          </a:ln>
        </p:spPr>
        <p:txBody>
          <a:bodyPr wrap="none" anchor="ctr"/>
          <a:lstStyle/>
          <a:p>
            <a:endParaRPr lang="zh-CN" altLang="en-US">
              <a:latin typeface="Arial" pitchFamily="34" charset="0"/>
              <a:ea typeface="黑体" pitchFamily="2" charset="-122"/>
            </a:endParaRPr>
          </a:p>
        </p:txBody>
      </p:sp>
      <p:sp>
        <p:nvSpPr>
          <p:cNvPr id="23558" name="AutoShape 6"/>
          <p:cNvSpPr>
            <a:spLocks noChangeArrowheads="1"/>
          </p:cNvSpPr>
          <p:nvPr/>
        </p:nvSpPr>
        <p:spPr bwMode="auto">
          <a:xfrm>
            <a:off x="1476375" y="2781300"/>
            <a:ext cx="2374900" cy="647700"/>
          </a:xfrm>
          <a:prstGeom prst="cloudCallout">
            <a:avLst>
              <a:gd name="adj1" fmla="val -57685"/>
              <a:gd name="adj2" fmla="val 360296"/>
            </a:avLst>
          </a:prstGeom>
          <a:solidFill>
            <a:srgbClr val="FFFF00">
              <a:alpha val="0"/>
            </a:srgbClr>
          </a:solidFill>
          <a:ln w="9525">
            <a:solidFill>
              <a:srgbClr val="FF0000"/>
            </a:solidFill>
            <a:round/>
            <a:headEnd/>
            <a:tailEnd/>
          </a:ln>
        </p:spPr>
        <p:txBody>
          <a:bodyPr anchor="ctr"/>
          <a:lstStyle/>
          <a:p>
            <a:pPr algn="ctr"/>
            <a:r>
              <a:rPr lang="zh-CN" altLang="en-US" sz="1800">
                <a:solidFill>
                  <a:srgbClr val="FF0000"/>
                </a:solidFill>
                <a:latin typeface="Arial" pitchFamily="34" charset="0"/>
                <a:ea typeface="黑体" pitchFamily="2" charset="-122"/>
              </a:rPr>
              <a:t>支持按行钩稽</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142875" y="857250"/>
            <a:ext cx="8786813" cy="5572125"/>
          </a:xfrm>
        </p:spPr>
        <p:txBody>
          <a:bodyPr rtlCol="0">
            <a:normAutofit/>
          </a:bodyPr>
          <a:lstStyle/>
          <a:p>
            <a:pPr fontAlgn="auto">
              <a:spcAft>
                <a:spcPts val="0"/>
              </a:spcAft>
              <a:defRPr/>
            </a:pPr>
            <a:r>
              <a:rPr lang="zh-CN" altLang="en-US" sz="2600" dirty="0" smtClean="0"/>
              <a:t>核心业务三方关联</a:t>
            </a:r>
            <a:endParaRPr lang="en-US" altLang="zh-CN" sz="2600" dirty="0" smtClean="0"/>
          </a:p>
          <a:p>
            <a:pPr fontAlgn="auto">
              <a:spcAft>
                <a:spcPts val="0"/>
              </a:spcAft>
              <a:defRPr/>
            </a:pPr>
            <a:r>
              <a:rPr lang="zh-CN" altLang="en-US" sz="2600" dirty="0" smtClean="0"/>
              <a:t>现购</a:t>
            </a:r>
            <a:r>
              <a:rPr lang="en-US" altLang="zh-CN" sz="2600" dirty="0" smtClean="0"/>
              <a:t>/</a:t>
            </a:r>
            <a:r>
              <a:rPr lang="zh-CN" altLang="en-US" sz="2600" dirty="0" smtClean="0"/>
              <a:t>赊购业务流程</a:t>
            </a:r>
          </a:p>
          <a:p>
            <a:pPr fontAlgn="auto">
              <a:spcAft>
                <a:spcPts val="0"/>
              </a:spcAft>
              <a:defRPr/>
            </a:pPr>
            <a:r>
              <a:rPr lang="zh-CN" altLang="en-US" sz="2600" dirty="0" smtClean="0"/>
              <a:t>暂估业务流程</a:t>
            </a:r>
          </a:p>
          <a:p>
            <a:pPr fontAlgn="auto">
              <a:spcAft>
                <a:spcPts val="0"/>
              </a:spcAft>
              <a:defRPr/>
            </a:pPr>
            <a:r>
              <a:rPr lang="zh-CN" altLang="en-US" sz="2600" dirty="0" smtClean="0"/>
              <a:t>退购业务流程</a:t>
            </a:r>
          </a:p>
        </p:txBody>
      </p:sp>
      <p:sp>
        <p:nvSpPr>
          <p:cNvPr id="2457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核心业务三方关联</a:t>
            </a:r>
            <a:endParaRPr lang="en-US" altLang="zh-CN" sz="2600" dirty="0" smtClean="0"/>
          </a:p>
          <a:p>
            <a:pPr lvl="1" fontAlgn="auto">
              <a:spcAft>
                <a:spcPts val="0"/>
              </a:spcAft>
              <a:defRPr/>
            </a:pPr>
            <a:r>
              <a:rPr lang="zh-CN" altLang="en-US" sz="2000" dirty="0" smtClean="0">
                <a:solidFill>
                  <a:srgbClr val="FF0000"/>
                </a:solidFill>
              </a:rPr>
              <a:t>采购订单</a:t>
            </a:r>
            <a:r>
              <a:rPr lang="en-US" altLang="zh-CN" sz="2000" dirty="0" smtClean="0"/>
              <a:t>--》</a:t>
            </a:r>
            <a:r>
              <a:rPr lang="zh-CN" altLang="en-US" sz="2000" dirty="0" smtClean="0"/>
              <a:t>外购入库单</a:t>
            </a:r>
            <a:r>
              <a:rPr lang="en-US" altLang="zh-CN" sz="2000" dirty="0" smtClean="0"/>
              <a:t>--》</a:t>
            </a:r>
            <a:r>
              <a:rPr lang="zh-CN" altLang="en-US" sz="2000" dirty="0" smtClean="0"/>
              <a:t>采购发票</a:t>
            </a:r>
            <a:endParaRPr lang="en-US" altLang="zh-CN" sz="2000" dirty="0" smtClean="0"/>
          </a:p>
          <a:p>
            <a:pPr lvl="1" fontAlgn="auto">
              <a:spcAft>
                <a:spcPts val="0"/>
              </a:spcAft>
              <a:defRPr/>
            </a:pPr>
            <a:r>
              <a:rPr lang="zh-CN" altLang="en-US" sz="2000" dirty="0" smtClean="0">
                <a:solidFill>
                  <a:srgbClr val="FF0000"/>
                </a:solidFill>
              </a:rPr>
              <a:t>采购订单</a:t>
            </a:r>
            <a:r>
              <a:rPr lang="en-US" altLang="zh-CN" sz="2000" dirty="0" smtClean="0"/>
              <a:t>--》</a:t>
            </a:r>
            <a:r>
              <a:rPr lang="zh-CN" altLang="en-US" sz="2000" dirty="0" smtClean="0"/>
              <a:t>采购发票</a:t>
            </a:r>
            <a:r>
              <a:rPr lang="en-US" altLang="zh-CN" sz="2000" dirty="0" smtClean="0"/>
              <a:t>--》</a:t>
            </a:r>
            <a:r>
              <a:rPr lang="zh-CN" altLang="en-US" sz="2000" dirty="0" smtClean="0"/>
              <a:t>外购入库单</a:t>
            </a:r>
            <a:endParaRPr lang="en-US" altLang="zh-CN" sz="2000" dirty="0" smtClean="0"/>
          </a:p>
          <a:p>
            <a:pPr lvl="1" fontAlgn="auto">
              <a:spcAft>
                <a:spcPts val="0"/>
              </a:spcAft>
              <a:defRPr/>
            </a:pPr>
            <a:r>
              <a:rPr lang="zh-CN" altLang="en-US" sz="2000" dirty="0" smtClean="0"/>
              <a:t>特征：以</a:t>
            </a:r>
            <a:r>
              <a:rPr lang="zh-CN" altLang="en-US" sz="2000" dirty="0" smtClean="0">
                <a:solidFill>
                  <a:srgbClr val="FF0000"/>
                </a:solidFill>
              </a:rPr>
              <a:t>采购订单</a:t>
            </a:r>
            <a:r>
              <a:rPr lang="zh-CN" altLang="en-US" sz="2000" dirty="0" smtClean="0"/>
              <a:t>为起点，关联生成的单据上的价格均以订单价格为基础</a:t>
            </a:r>
            <a:endParaRPr lang="en-US" altLang="zh-CN" sz="2000" dirty="0" smtClean="0"/>
          </a:p>
          <a:p>
            <a:pPr lvl="1" fontAlgn="auto">
              <a:spcAft>
                <a:spcPts val="0"/>
              </a:spcAft>
              <a:defRPr/>
            </a:pPr>
            <a:r>
              <a:rPr lang="zh-CN" altLang="en-US" sz="2000" dirty="0" smtClean="0"/>
              <a:t>核心业务三方关联的业务流程，是形成订单执行情况表的前提条件</a:t>
            </a:r>
            <a:endParaRPr lang="en-US" altLang="zh-CN" sz="2000" dirty="0" smtClean="0"/>
          </a:p>
          <a:p>
            <a:pPr lvl="1" fontAlgn="auto">
              <a:spcAft>
                <a:spcPts val="0"/>
              </a:spcAft>
              <a:defRPr/>
            </a:pPr>
            <a:r>
              <a:rPr lang="zh-CN" altLang="en-US" sz="2000" dirty="0" smtClean="0">
                <a:latin typeface="宋体" charset="-122"/>
              </a:rPr>
              <a:t>如果这三张单据不遵循三方关联的流转方式，系统通过新增单据向关联上游单据取数，如采购发票关联外购入库单生成时，数量和单价直接从外购入库单上携带过来</a:t>
            </a:r>
          </a:p>
          <a:p>
            <a:pPr fontAlgn="auto">
              <a:spcAft>
                <a:spcPts val="0"/>
              </a:spcAft>
              <a:defRPr/>
            </a:pPr>
            <a:r>
              <a:rPr lang="zh-CN" altLang="en-US" sz="2600" dirty="0" smtClean="0"/>
              <a:t>现购</a:t>
            </a:r>
            <a:r>
              <a:rPr lang="en-US" altLang="zh-CN" sz="2600" dirty="0" smtClean="0"/>
              <a:t>/</a:t>
            </a:r>
            <a:r>
              <a:rPr lang="zh-CN" altLang="en-US" sz="2600" dirty="0" smtClean="0"/>
              <a:t>赊购业务流程</a:t>
            </a:r>
            <a:endParaRPr lang="en-US" altLang="zh-CN" sz="2600" dirty="0" smtClean="0"/>
          </a:p>
          <a:p>
            <a:pPr lvl="1" fontAlgn="auto">
              <a:spcAft>
                <a:spcPts val="0"/>
              </a:spcAft>
              <a:defRPr/>
            </a:pPr>
            <a:r>
              <a:rPr lang="zh-CN" altLang="en-US" sz="2000" dirty="0" smtClean="0">
                <a:solidFill>
                  <a:schemeClr val="tx1"/>
                </a:solidFill>
              </a:rPr>
              <a:t>普通单据流程，采购发票与外购入库单钩稽</a:t>
            </a:r>
            <a:endParaRPr lang="en-US" altLang="zh-CN" sz="2000" dirty="0" smtClean="0">
              <a:solidFill>
                <a:schemeClr val="tx1"/>
              </a:solidFill>
            </a:endParaRPr>
          </a:p>
          <a:p>
            <a:pPr lvl="1" fontAlgn="auto">
              <a:spcAft>
                <a:spcPts val="0"/>
              </a:spcAft>
              <a:defRPr/>
            </a:pPr>
            <a:r>
              <a:rPr lang="zh-CN" altLang="en-US" sz="2000" dirty="0" smtClean="0">
                <a:solidFill>
                  <a:schemeClr val="tx1"/>
                </a:solidFill>
              </a:rPr>
              <a:t>区别在于采购方式，除现购方式外的发票作为应付款项</a:t>
            </a:r>
          </a:p>
        </p:txBody>
      </p:sp>
      <p:sp>
        <p:nvSpPr>
          <p:cNvPr id="2560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暂估业务流程</a:t>
            </a:r>
            <a:endParaRPr lang="en-US" altLang="zh-CN" sz="2600" dirty="0" smtClean="0"/>
          </a:p>
          <a:p>
            <a:pPr lvl="1" fontAlgn="auto">
              <a:spcAft>
                <a:spcPts val="0"/>
              </a:spcAft>
              <a:defRPr/>
            </a:pPr>
            <a:r>
              <a:rPr lang="zh-CN" altLang="en-US" sz="2000" dirty="0" smtClean="0">
                <a:latin typeface="宋体" charset="-122"/>
              </a:rPr>
              <a:t>采购物料已进行入库，而采购发票在采购期间末仍然无法取得时，即可确认暂估入账</a:t>
            </a:r>
            <a:endParaRPr lang="en-US" altLang="zh-CN" sz="2000" dirty="0" smtClean="0">
              <a:latin typeface="宋体" charset="-122"/>
            </a:endParaRPr>
          </a:p>
          <a:p>
            <a:pPr lvl="1" fontAlgn="auto">
              <a:spcAft>
                <a:spcPts val="0"/>
              </a:spcAft>
              <a:defRPr/>
            </a:pPr>
            <a:r>
              <a:rPr lang="zh-CN" altLang="en-US" sz="2000" dirty="0" smtClean="0"/>
              <a:t>暂估的外购入库单上需要录入暂估价格</a:t>
            </a:r>
            <a:endParaRPr lang="en-US" altLang="zh-CN" sz="2000" dirty="0" smtClean="0"/>
          </a:p>
          <a:p>
            <a:pPr lvl="1" fontAlgn="auto">
              <a:spcAft>
                <a:spcPts val="0"/>
              </a:spcAft>
              <a:defRPr/>
            </a:pPr>
            <a:r>
              <a:rPr lang="zh-CN" altLang="en-US" sz="2000" dirty="0" smtClean="0"/>
              <a:t>在外购入库单与发票钩稽之前，已经生成凭证的单据，即为暂估单据</a:t>
            </a:r>
            <a:endParaRPr lang="en-US" altLang="zh-CN" sz="2000" dirty="0" smtClean="0"/>
          </a:p>
          <a:p>
            <a:pPr fontAlgn="auto">
              <a:spcAft>
                <a:spcPts val="0"/>
              </a:spcAft>
              <a:defRPr/>
            </a:pPr>
            <a:r>
              <a:rPr lang="zh-CN" altLang="en-US" sz="2600" dirty="0" smtClean="0"/>
              <a:t>暂估处理方式</a:t>
            </a:r>
            <a:endParaRPr lang="en-US" altLang="zh-CN" sz="2600" dirty="0" smtClean="0"/>
          </a:p>
          <a:p>
            <a:pPr lvl="1" fontAlgn="auto">
              <a:spcAft>
                <a:spcPts val="0"/>
              </a:spcAft>
              <a:defRPr/>
            </a:pPr>
            <a:r>
              <a:rPr lang="zh-CN" altLang="en-US" sz="2000" dirty="0" smtClean="0"/>
              <a:t>由系统参数控制，一旦确定，不可更改</a:t>
            </a:r>
          </a:p>
          <a:p>
            <a:pPr lvl="1" fontAlgn="auto">
              <a:spcAft>
                <a:spcPts val="0"/>
              </a:spcAft>
              <a:defRPr/>
            </a:pPr>
            <a:r>
              <a:rPr lang="zh-CN" altLang="en-US" sz="2000" dirty="0" smtClean="0"/>
              <a:t>单到冲回</a:t>
            </a:r>
            <a:endParaRPr lang="en-US" altLang="zh-CN" sz="2000" dirty="0" smtClean="0"/>
          </a:p>
          <a:p>
            <a:pPr lvl="1" fontAlgn="auto">
              <a:spcAft>
                <a:spcPts val="0"/>
              </a:spcAft>
              <a:defRPr/>
            </a:pPr>
            <a:r>
              <a:rPr lang="zh-CN" altLang="en-US" sz="2000" dirty="0" smtClean="0"/>
              <a:t>差额调整</a:t>
            </a:r>
            <a:endParaRPr lang="en-US" altLang="zh-CN" sz="2000" dirty="0" smtClean="0"/>
          </a:p>
        </p:txBody>
      </p:sp>
      <p:sp>
        <p:nvSpPr>
          <p:cNvPr id="2662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grpSp>
        <p:nvGrpSpPr>
          <p:cNvPr id="2" name="组合 6"/>
          <p:cNvGrpSpPr>
            <a:grpSpLocks/>
          </p:cNvGrpSpPr>
          <p:nvPr/>
        </p:nvGrpSpPr>
        <p:grpSpPr bwMode="auto">
          <a:xfrm>
            <a:off x="1714480" y="928670"/>
            <a:ext cx="5429250" cy="5357813"/>
            <a:chOff x="1428728" y="857232"/>
            <a:chExt cx="5429288" cy="5357850"/>
          </a:xfrm>
        </p:grpSpPr>
        <p:pic>
          <p:nvPicPr>
            <p:cNvPr id="26629" name="Picture 5"/>
            <p:cNvPicPr>
              <a:picLocks noChangeAspect="1" noChangeArrowheads="1"/>
            </p:cNvPicPr>
            <p:nvPr/>
          </p:nvPicPr>
          <p:blipFill>
            <a:blip r:embed="rId2" cstate="print"/>
            <a:srcRect l="20200" t="12881" r="20082" b="12178"/>
            <a:stretch>
              <a:fillRect/>
            </a:stretch>
          </p:blipFill>
          <p:spPr bwMode="auto">
            <a:xfrm>
              <a:off x="1428728" y="857232"/>
              <a:ext cx="5429288" cy="5357850"/>
            </a:xfrm>
            <a:prstGeom prst="rect">
              <a:avLst/>
            </a:prstGeom>
            <a:noFill/>
            <a:ln w="9525">
              <a:noFill/>
              <a:miter lim="800000"/>
              <a:headEnd/>
              <a:tailEnd/>
            </a:ln>
          </p:spPr>
        </p:pic>
        <p:sp>
          <p:nvSpPr>
            <p:cNvPr id="6" name="圆角矩形 5"/>
            <p:cNvSpPr/>
            <p:nvPr/>
          </p:nvSpPr>
          <p:spPr bwMode="auto">
            <a:xfrm>
              <a:off x="4143372" y="3571876"/>
              <a:ext cx="2357455" cy="500066"/>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暂估处理方式</a:t>
            </a:r>
            <a:endParaRPr lang="en-US" altLang="zh-CN" sz="2600" dirty="0" smtClean="0"/>
          </a:p>
          <a:p>
            <a:pPr lvl="1" fontAlgn="auto">
              <a:spcAft>
                <a:spcPts val="0"/>
              </a:spcAft>
              <a:defRPr/>
            </a:pPr>
            <a:r>
              <a:rPr lang="zh-CN" altLang="en-US" sz="2000" dirty="0" smtClean="0"/>
              <a:t>单到冲回</a:t>
            </a:r>
            <a:endParaRPr lang="en-US" altLang="zh-CN" sz="2000" dirty="0" smtClean="0"/>
          </a:p>
          <a:p>
            <a:pPr lvl="2" fontAlgn="auto">
              <a:spcAft>
                <a:spcPts val="0"/>
              </a:spcAft>
              <a:defRPr/>
            </a:pPr>
            <a:r>
              <a:rPr lang="zh-CN" altLang="en-US" sz="1800" dirty="0" smtClean="0"/>
              <a:t>暂估当月月末生成暂估凭证</a:t>
            </a:r>
            <a:endParaRPr lang="en-US" altLang="zh-CN" sz="1800" dirty="0" smtClean="0"/>
          </a:p>
          <a:p>
            <a:pPr lvl="2" fontAlgn="auto">
              <a:spcAft>
                <a:spcPts val="0"/>
              </a:spcAft>
              <a:defRPr/>
            </a:pPr>
            <a:r>
              <a:rPr lang="zh-CN" altLang="en-US" sz="1800" dirty="0" smtClean="0"/>
              <a:t>等发票到后，再</a:t>
            </a:r>
            <a:r>
              <a:rPr lang="zh-CN" altLang="en-US" sz="1800" dirty="0" smtClean="0">
                <a:solidFill>
                  <a:srgbClr val="FF0000"/>
                </a:solidFill>
              </a:rPr>
              <a:t>将发票与入库单进行钩稽</a:t>
            </a:r>
            <a:endParaRPr lang="en-US" altLang="zh-CN" sz="1800" dirty="0" smtClean="0">
              <a:solidFill>
                <a:srgbClr val="FF0000"/>
              </a:solidFill>
            </a:endParaRPr>
          </a:p>
          <a:p>
            <a:pPr lvl="2" fontAlgn="auto">
              <a:spcAft>
                <a:spcPts val="0"/>
              </a:spcAft>
              <a:defRPr/>
            </a:pPr>
            <a:r>
              <a:rPr lang="zh-CN" altLang="en-US" sz="1800" dirty="0" smtClean="0">
                <a:solidFill>
                  <a:srgbClr val="FF0000"/>
                </a:solidFill>
              </a:rPr>
              <a:t>最后进入外购入库核算</a:t>
            </a:r>
            <a:r>
              <a:rPr lang="zh-CN" altLang="en-US" sz="1800" dirty="0" smtClean="0"/>
              <a:t>，系统自动生成一张与原单据相同的红字外购入库单和根据发票内容生成的正常的蓝字外购入库单，平时不做其他处理 </a:t>
            </a:r>
            <a:endParaRPr lang="en-US" altLang="zh-CN" sz="1800" dirty="0" smtClean="0"/>
          </a:p>
          <a:p>
            <a:pPr lvl="1" fontAlgn="auto">
              <a:spcAft>
                <a:spcPts val="0"/>
              </a:spcAft>
              <a:defRPr/>
            </a:pPr>
            <a:r>
              <a:rPr lang="zh-CN" altLang="en-US" sz="2000" dirty="0" smtClean="0"/>
              <a:t>差额调整</a:t>
            </a:r>
            <a:endParaRPr lang="en-US" altLang="zh-CN" sz="2000" dirty="0" smtClean="0"/>
          </a:p>
          <a:p>
            <a:pPr lvl="2" fontAlgn="auto">
              <a:spcAft>
                <a:spcPts val="0"/>
              </a:spcAft>
              <a:defRPr/>
            </a:pPr>
            <a:r>
              <a:rPr lang="zh-CN" altLang="en-US" sz="1800" dirty="0" smtClean="0"/>
              <a:t>暂估当月月末生成暂估凭证</a:t>
            </a:r>
            <a:endParaRPr lang="en-US" altLang="zh-CN" sz="1800" dirty="0" smtClean="0"/>
          </a:p>
          <a:p>
            <a:pPr lvl="2" fontAlgn="auto">
              <a:spcAft>
                <a:spcPts val="0"/>
              </a:spcAft>
              <a:defRPr/>
            </a:pPr>
            <a:r>
              <a:rPr lang="zh-CN" altLang="en-US" sz="1800" dirty="0" smtClean="0"/>
              <a:t>等发票到后，再</a:t>
            </a:r>
            <a:r>
              <a:rPr lang="zh-CN" altLang="en-US" sz="1800" dirty="0" smtClean="0">
                <a:solidFill>
                  <a:srgbClr val="FF0000"/>
                </a:solidFill>
              </a:rPr>
              <a:t>将发票与入库单进行钩稽</a:t>
            </a:r>
            <a:endParaRPr lang="en-US" altLang="zh-CN" sz="1800" dirty="0" smtClean="0">
              <a:solidFill>
                <a:srgbClr val="FF0000"/>
              </a:solidFill>
            </a:endParaRPr>
          </a:p>
          <a:p>
            <a:pPr lvl="2" fontAlgn="auto">
              <a:spcAft>
                <a:spcPts val="0"/>
              </a:spcAft>
              <a:defRPr/>
            </a:pPr>
            <a:r>
              <a:rPr lang="zh-CN" altLang="en-US" sz="1800" dirty="0" smtClean="0">
                <a:solidFill>
                  <a:srgbClr val="FF0000"/>
                </a:solidFill>
              </a:rPr>
              <a:t>最后进入外购入库核算</a:t>
            </a:r>
            <a:r>
              <a:rPr lang="zh-CN" altLang="en-US" sz="1800" dirty="0" smtClean="0"/>
              <a:t>，系统自动根据采购发票与原入库单的差额，生成一张只有金额没有数量的外购入库暂估补差单，该单据属于外购入库单，在存货核算系统的核算单据查询中可查询到</a:t>
            </a:r>
            <a:endParaRPr lang="en-US" altLang="zh-CN" sz="1800" dirty="0" smtClean="0"/>
          </a:p>
          <a:p>
            <a:pPr lvl="2" fontAlgn="auto">
              <a:spcAft>
                <a:spcPts val="0"/>
              </a:spcAft>
              <a:defRPr/>
            </a:pPr>
            <a:r>
              <a:rPr lang="zh-CN" altLang="en-US" sz="1800" dirty="0" smtClean="0"/>
              <a:t>如果没有差异，则不生成</a:t>
            </a:r>
            <a:endParaRPr lang="en-US" altLang="zh-CN" sz="1800" dirty="0" smtClean="0"/>
          </a:p>
        </p:txBody>
      </p:sp>
      <p:sp>
        <p:nvSpPr>
          <p:cNvPr id="2765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采购管理业务流程</a:t>
            </a:r>
          </a:p>
        </p:txBody>
      </p:sp>
      <p:pic>
        <p:nvPicPr>
          <p:cNvPr id="242690" name="Picture 2"/>
          <p:cNvPicPr>
            <a:picLocks noChangeAspect="1" noChangeArrowheads="1"/>
          </p:cNvPicPr>
          <p:nvPr/>
        </p:nvPicPr>
        <p:blipFill>
          <a:blip r:embed="rId2" cstate="print"/>
          <a:srcRect/>
          <a:stretch>
            <a:fillRect/>
          </a:stretch>
        </p:blipFill>
        <p:spPr bwMode="auto">
          <a:xfrm>
            <a:off x="1344092" y="2276872"/>
            <a:ext cx="6789737" cy="3648075"/>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additive="base">
                                        <p:cTn id="7" dur="500" fill="hold"/>
                                        <p:tgtEl>
                                          <p:spTgt spid="242690"/>
                                        </p:tgtEl>
                                        <p:attrNameLst>
                                          <p:attrName>ppt_x</p:attrName>
                                        </p:attrNameLst>
                                      </p:cBhvr>
                                      <p:tavLst>
                                        <p:tav tm="0">
                                          <p:val>
                                            <p:strVal val="#ppt_x"/>
                                          </p:val>
                                        </p:tav>
                                        <p:tav tm="100000">
                                          <p:val>
                                            <p:strVal val="#ppt_x"/>
                                          </p:val>
                                        </p:tav>
                                      </p:tavLst>
                                    </p:anim>
                                    <p:anim calcmode="lin" valueType="num">
                                      <p:cBhvr additive="base">
                                        <p:cTn id="8" dur="500" fill="hold"/>
                                        <p:tgtEl>
                                          <p:spTgt spid="242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退货业务流程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由于质量问题、交期、运输损坏、发运错误等原因从而导致对已入库的外购存货退回</a:t>
            </a:r>
            <a:endParaRPr lang="en-US" altLang="zh-CN" sz="1800" dirty="0" smtClean="0"/>
          </a:p>
          <a:p>
            <a:pPr lvl="1" eaLnBrk="0" fontAlgn="auto" hangingPunct="0">
              <a:spcAft>
                <a:spcPts val="0"/>
              </a:spcAft>
              <a:buClr>
                <a:srgbClr val="003399"/>
              </a:buClr>
              <a:buSzPct val="80000"/>
              <a:defRPr/>
            </a:pPr>
            <a:r>
              <a:rPr lang="zh-CN" altLang="en-US" sz="2000" dirty="0" smtClean="0"/>
              <a:t>如果为已入库未开票</a:t>
            </a:r>
          </a:p>
          <a:p>
            <a:pPr lvl="2" fontAlgn="auto">
              <a:spcAft>
                <a:spcPts val="0"/>
              </a:spcAft>
              <a:buClr>
                <a:srgbClr val="003399"/>
              </a:buClr>
              <a:buSzPct val="80000"/>
              <a:defRPr/>
            </a:pPr>
            <a:r>
              <a:rPr lang="zh-CN" altLang="en-US" sz="1800" dirty="0" smtClean="0"/>
              <a:t>未到发票，已办入库退货</a:t>
            </a:r>
          </a:p>
          <a:p>
            <a:pPr lvl="2" fontAlgn="auto">
              <a:spcAft>
                <a:spcPts val="0"/>
              </a:spcAft>
              <a:buClr>
                <a:srgbClr val="003399"/>
              </a:buClr>
              <a:buSzPct val="80000"/>
              <a:defRPr/>
            </a:pPr>
            <a:r>
              <a:rPr lang="zh-CN" altLang="en-US" sz="1800" dirty="0" smtClean="0"/>
              <a:t>录入红字的外购入库单（建议关联原单方式生成）</a:t>
            </a:r>
          </a:p>
          <a:p>
            <a:pPr lvl="2" fontAlgn="auto">
              <a:spcAft>
                <a:spcPts val="0"/>
              </a:spcAft>
              <a:buClr>
                <a:srgbClr val="003399"/>
              </a:buClr>
              <a:buSzPct val="80000"/>
              <a:defRPr/>
            </a:pPr>
            <a:r>
              <a:rPr lang="zh-CN" altLang="en-US" sz="1800" dirty="0" smtClean="0"/>
              <a:t>对红字的外购入单与原蓝单进行对等核销</a:t>
            </a:r>
            <a:endParaRPr lang="en-US" altLang="zh-CN" sz="1800" dirty="0" smtClean="0"/>
          </a:p>
          <a:p>
            <a:pPr lvl="1" eaLnBrk="0" fontAlgn="auto" hangingPunct="0">
              <a:spcAft>
                <a:spcPts val="0"/>
              </a:spcAft>
              <a:buClr>
                <a:srgbClr val="003399"/>
              </a:buClr>
              <a:buSzPct val="80000"/>
              <a:defRPr/>
            </a:pPr>
            <a:r>
              <a:rPr lang="zh-CN" altLang="en-US" sz="2000" dirty="0" smtClean="0"/>
              <a:t>如果已入库已开票</a:t>
            </a:r>
          </a:p>
          <a:p>
            <a:pPr lvl="2" fontAlgn="auto">
              <a:spcAft>
                <a:spcPts val="0"/>
              </a:spcAft>
              <a:buClr>
                <a:srgbClr val="003399"/>
              </a:buClr>
              <a:buSzPct val="80000"/>
              <a:defRPr/>
            </a:pPr>
            <a:r>
              <a:rPr lang="zh-CN" altLang="en-US" sz="1800" dirty="0" smtClean="0"/>
              <a:t>关联原单生成红字发票、红字外购入库单</a:t>
            </a:r>
            <a:endParaRPr lang="en-US" altLang="zh-CN" sz="1800" dirty="0" smtClean="0"/>
          </a:p>
          <a:p>
            <a:pPr lvl="2" fontAlgn="auto">
              <a:spcAft>
                <a:spcPts val="0"/>
              </a:spcAft>
              <a:buClr>
                <a:srgbClr val="003399"/>
              </a:buClr>
              <a:buSzPct val="80000"/>
              <a:defRPr/>
            </a:pPr>
            <a:r>
              <a:rPr lang="zh-CN" altLang="en-US" sz="1800" dirty="0" smtClean="0"/>
              <a:t>钩稽</a:t>
            </a:r>
            <a:endParaRPr lang="en-US" altLang="zh-CN" sz="1800" dirty="0" smtClean="0"/>
          </a:p>
          <a:p>
            <a:pPr lvl="1" eaLnBrk="0" fontAlgn="auto" hangingPunct="0">
              <a:spcAft>
                <a:spcPts val="0"/>
              </a:spcAft>
              <a:buClr>
                <a:srgbClr val="003399"/>
              </a:buClr>
              <a:buSzPct val="80000"/>
              <a:defRPr/>
            </a:pPr>
            <a:r>
              <a:rPr lang="zh-CN" altLang="en-US" sz="2000" dirty="0"/>
              <a:t>如果未入库已开票</a:t>
            </a:r>
            <a:endParaRPr lang="en-US" altLang="zh-CN" sz="2000" dirty="0"/>
          </a:p>
          <a:p>
            <a:pPr lvl="2" fontAlgn="auto">
              <a:spcAft>
                <a:spcPts val="0"/>
              </a:spcAft>
              <a:buClr>
                <a:srgbClr val="003399"/>
              </a:buClr>
              <a:buSzPct val="80000"/>
              <a:defRPr/>
            </a:pPr>
            <a:r>
              <a:rPr lang="zh-CN" altLang="en-US" sz="1800" dirty="0" smtClean="0"/>
              <a:t>录入红字的采购发票（建议关联原单方式生成）</a:t>
            </a:r>
          </a:p>
          <a:p>
            <a:pPr lvl="2" fontAlgn="auto">
              <a:spcAft>
                <a:spcPts val="0"/>
              </a:spcAft>
              <a:buClr>
                <a:srgbClr val="003399"/>
              </a:buClr>
              <a:buSzPct val="80000"/>
              <a:defRPr/>
            </a:pPr>
            <a:r>
              <a:rPr lang="zh-CN" altLang="en-US" sz="1800" dirty="0" smtClean="0"/>
              <a:t>对红字的采购发票与原蓝单进行对等核销</a:t>
            </a:r>
          </a:p>
          <a:p>
            <a:pPr lvl="2" fontAlgn="auto">
              <a:spcAft>
                <a:spcPts val="0"/>
              </a:spcAft>
              <a:buClr>
                <a:srgbClr val="003399"/>
              </a:buClr>
              <a:buSzPct val="80000"/>
              <a:defRPr/>
            </a:pPr>
            <a:endParaRPr lang="zh-CN" altLang="en-US" sz="1800" dirty="0" smtClean="0"/>
          </a:p>
          <a:p>
            <a:pPr lvl="2" fontAlgn="auto">
              <a:spcAft>
                <a:spcPts val="0"/>
              </a:spcAft>
              <a:defRPr/>
            </a:pPr>
            <a:endParaRPr lang="en-US" altLang="zh-CN" sz="1800" dirty="0" smtClean="0"/>
          </a:p>
        </p:txBody>
      </p:sp>
      <p:sp>
        <p:nvSpPr>
          <p:cNvPr id="28675"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采购管理业务流程</a:t>
            </a:r>
          </a:p>
        </p:txBody>
      </p:sp>
      <p:pic>
        <p:nvPicPr>
          <p:cNvPr id="243714" name="Picture 2"/>
          <p:cNvPicPr>
            <a:picLocks noChangeAspect="1" noChangeArrowheads="1"/>
          </p:cNvPicPr>
          <p:nvPr/>
        </p:nvPicPr>
        <p:blipFill>
          <a:blip r:embed="rId2" cstate="print"/>
          <a:srcRect t="15616"/>
          <a:stretch>
            <a:fillRect/>
          </a:stretch>
        </p:blipFill>
        <p:spPr bwMode="auto">
          <a:xfrm>
            <a:off x="142844" y="1000108"/>
            <a:ext cx="8572500" cy="2643187"/>
          </a:xfrm>
          <a:prstGeom prst="rect">
            <a:avLst/>
          </a:prstGeom>
          <a:noFill/>
          <a:ln w="9525" algn="ctr">
            <a:noFill/>
            <a:miter lim="800000"/>
            <a:headEnd/>
            <a:tailEnd/>
          </a:ln>
          <a:effectLst>
            <a:outerShdw dist="17961" dir="2700000" algn="ctr" rotWithShape="0">
              <a:schemeClr val="bg2"/>
            </a:outerShdw>
          </a:effectLst>
        </p:spPr>
      </p:pic>
      <p:grpSp>
        <p:nvGrpSpPr>
          <p:cNvPr id="2" name="组合 10"/>
          <p:cNvGrpSpPr>
            <a:grpSpLocks/>
          </p:cNvGrpSpPr>
          <p:nvPr/>
        </p:nvGrpSpPr>
        <p:grpSpPr bwMode="auto">
          <a:xfrm>
            <a:off x="173701" y="3652423"/>
            <a:ext cx="8572500" cy="2857500"/>
            <a:chOff x="214282" y="1285860"/>
            <a:chExt cx="8572528" cy="3000396"/>
          </a:xfrm>
        </p:grpSpPr>
        <p:pic>
          <p:nvPicPr>
            <p:cNvPr id="28680" name="Picture 8"/>
            <p:cNvPicPr>
              <a:picLocks noChangeAspect="1" noChangeArrowheads="1"/>
            </p:cNvPicPr>
            <p:nvPr/>
          </p:nvPicPr>
          <p:blipFill>
            <a:blip r:embed="rId3" cstate="print"/>
            <a:srcRect l="443" t="7742" b="45796"/>
            <a:stretch>
              <a:fillRect/>
            </a:stretch>
          </p:blipFill>
          <p:spPr bwMode="auto">
            <a:xfrm>
              <a:off x="214282" y="1285860"/>
              <a:ext cx="8572528" cy="3000396"/>
            </a:xfrm>
            <a:prstGeom prst="rect">
              <a:avLst/>
            </a:prstGeom>
            <a:noFill/>
            <a:ln w="9525">
              <a:noFill/>
              <a:miter lim="800000"/>
              <a:headEnd/>
              <a:tailEnd/>
            </a:ln>
          </p:spPr>
        </p:pic>
        <p:sp>
          <p:nvSpPr>
            <p:cNvPr id="9" name="圆角矩形 8"/>
            <p:cNvSpPr/>
            <p:nvPr/>
          </p:nvSpPr>
          <p:spPr bwMode="auto">
            <a:xfrm>
              <a:off x="2928916" y="1570898"/>
              <a:ext cx="214313" cy="286705"/>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1071535" y="2429344"/>
              <a:ext cx="1643067" cy="571743"/>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additive="base">
                                        <p:cTn id="7" dur="500" fill="hold"/>
                                        <p:tgtEl>
                                          <p:spTgt spid="243714"/>
                                        </p:tgtEl>
                                        <p:attrNameLst>
                                          <p:attrName>ppt_x</p:attrName>
                                        </p:attrNameLst>
                                      </p:cBhvr>
                                      <p:tavLst>
                                        <p:tav tm="0">
                                          <p:val>
                                            <p:strVal val="#ppt_x"/>
                                          </p:val>
                                        </p:tav>
                                        <p:tav tm="100000">
                                          <p:val>
                                            <p:strVal val="#ppt_x"/>
                                          </p:val>
                                        </p:tav>
                                      </p:tavLst>
                                    </p:anim>
                                    <p:anim calcmode="lin" valueType="num">
                                      <p:cBhvr additive="base">
                                        <p:cTn id="8" dur="500" fill="hold"/>
                                        <p:tgtEl>
                                          <p:spTgt spid="2437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采购管理流程图</a:t>
            </a:r>
          </a:p>
        </p:txBody>
      </p:sp>
      <p:grpSp>
        <p:nvGrpSpPr>
          <p:cNvPr id="8195" name="Group 3"/>
          <p:cNvGrpSpPr>
            <a:grpSpLocks/>
          </p:cNvGrpSpPr>
          <p:nvPr/>
        </p:nvGrpSpPr>
        <p:grpSpPr bwMode="auto">
          <a:xfrm>
            <a:off x="714375" y="1000125"/>
            <a:ext cx="7467600" cy="5105400"/>
            <a:chOff x="524" y="799"/>
            <a:chExt cx="4704" cy="3216"/>
          </a:xfrm>
        </p:grpSpPr>
        <p:sp>
          <p:nvSpPr>
            <p:cNvPr id="8196" name="Rectangle 4"/>
            <p:cNvSpPr>
              <a:spLocks noChangeArrowheads="1"/>
            </p:cNvSpPr>
            <p:nvPr/>
          </p:nvSpPr>
          <p:spPr bwMode="auto">
            <a:xfrm>
              <a:off x="524" y="1087"/>
              <a:ext cx="4272" cy="2928"/>
            </a:xfrm>
            <a:prstGeom prst="rect">
              <a:avLst/>
            </a:prstGeom>
            <a:solidFill>
              <a:schemeClr val="bg1"/>
            </a:solidFill>
            <a:ln w="9525">
              <a:solidFill>
                <a:schemeClr val="tx1"/>
              </a:solidFill>
              <a:miter lim="800000"/>
              <a:headEnd/>
              <a:tailEnd/>
            </a:ln>
          </p:spPr>
          <p:txBody>
            <a:bodyPr wrap="none" anchor="ctr"/>
            <a:lstStyle/>
            <a:p>
              <a:endParaRPr lang="zh-CN" altLang="en-US">
                <a:latin typeface="Arial" pitchFamily="34" charset="0"/>
                <a:ea typeface="黑体" pitchFamily="2" charset="-122"/>
              </a:endParaRPr>
            </a:p>
          </p:txBody>
        </p:sp>
        <p:sp>
          <p:nvSpPr>
            <p:cNvPr id="158726" name="Line 5"/>
            <p:cNvSpPr>
              <a:spLocks noChangeShapeType="1"/>
            </p:cNvSpPr>
            <p:nvPr/>
          </p:nvSpPr>
          <p:spPr bwMode="auto">
            <a:xfrm>
              <a:off x="1292"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58727" name="Line 6"/>
            <p:cNvSpPr>
              <a:spLocks noChangeShapeType="1"/>
            </p:cNvSpPr>
            <p:nvPr/>
          </p:nvSpPr>
          <p:spPr bwMode="auto">
            <a:xfrm>
              <a:off x="524" y="1375"/>
              <a:ext cx="4272"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199" name="AutoShape 7"/>
            <p:cNvSpPr>
              <a:spLocks noChangeArrowheads="1"/>
            </p:cNvSpPr>
            <p:nvPr/>
          </p:nvSpPr>
          <p:spPr bwMode="auto">
            <a:xfrm>
              <a:off x="620" y="1423"/>
              <a:ext cx="576" cy="192"/>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采购人员</a:t>
              </a:r>
            </a:p>
          </p:txBody>
        </p:sp>
        <p:sp>
          <p:nvSpPr>
            <p:cNvPr id="8200" name="AutoShape 8"/>
            <p:cNvSpPr>
              <a:spLocks noChangeArrowheads="1"/>
            </p:cNvSpPr>
            <p:nvPr/>
          </p:nvSpPr>
          <p:spPr bwMode="auto">
            <a:xfrm>
              <a:off x="620" y="2383"/>
              <a:ext cx="576" cy="144"/>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仓管人员</a:t>
              </a:r>
            </a:p>
          </p:txBody>
        </p:sp>
        <p:sp>
          <p:nvSpPr>
            <p:cNvPr id="8201" name="AutoShape 9"/>
            <p:cNvSpPr>
              <a:spLocks noChangeArrowheads="1"/>
            </p:cNvSpPr>
            <p:nvPr/>
          </p:nvSpPr>
          <p:spPr bwMode="auto">
            <a:xfrm>
              <a:off x="3596" y="1135"/>
              <a:ext cx="768" cy="24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8202" name="AutoShape 10"/>
            <p:cNvSpPr>
              <a:spLocks noChangeArrowheads="1"/>
            </p:cNvSpPr>
            <p:nvPr/>
          </p:nvSpPr>
          <p:spPr bwMode="auto">
            <a:xfrm>
              <a:off x="1436" y="1423"/>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新增采购订单</a:t>
              </a:r>
            </a:p>
          </p:txBody>
        </p:sp>
        <p:sp>
          <p:nvSpPr>
            <p:cNvPr id="158732" name="Line 11"/>
            <p:cNvSpPr>
              <a:spLocks noChangeShapeType="1"/>
            </p:cNvSpPr>
            <p:nvPr/>
          </p:nvSpPr>
          <p:spPr bwMode="auto">
            <a:xfrm>
              <a:off x="3404"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204" name="AutoShape 12"/>
            <p:cNvSpPr>
              <a:spLocks noChangeArrowheads="1"/>
            </p:cNvSpPr>
            <p:nvPr/>
          </p:nvSpPr>
          <p:spPr bwMode="auto">
            <a:xfrm>
              <a:off x="2636" y="1135"/>
              <a:ext cx="672" cy="192"/>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审核人员</a:t>
              </a:r>
            </a:p>
          </p:txBody>
        </p:sp>
        <p:sp>
          <p:nvSpPr>
            <p:cNvPr id="8205" name="Text Box 13"/>
            <p:cNvSpPr txBox="1">
              <a:spLocks noChangeArrowheads="1"/>
            </p:cNvSpPr>
            <p:nvPr/>
          </p:nvSpPr>
          <p:spPr bwMode="auto">
            <a:xfrm>
              <a:off x="3308" y="2479"/>
              <a:ext cx="480" cy="192"/>
            </a:xfrm>
            <a:prstGeom prst="rect">
              <a:avLst/>
            </a:prstGeom>
            <a:noFill/>
            <a:ln w="9525">
              <a:noFill/>
              <a:miter lim="800000"/>
              <a:headEnd/>
              <a:tailEnd/>
            </a:ln>
          </p:spPr>
          <p:txBody>
            <a:bodyPr>
              <a:spAutoFit/>
            </a:bodyPr>
            <a:lstStyle/>
            <a:p>
              <a:pPr algn="ctr">
                <a:spcBef>
                  <a:spcPct val="50000"/>
                </a:spcBef>
              </a:pPr>
              <a:r>
                <a:rPr kumimoji="1" lang="zh-CN" altLang="en-US" sz="1400" b="1">
                  <a:solidFill>
                    <a:srgbClr val="FB361B"/>
                  </a:solidFill>
                  <a:latin typeface="Times New Roman" pitchFamily="18" charset="0"/>
                </a:rPr>
                <a:t>钩稽</a:t>
              </a:r>
            </a:p>
          </p:txBody>
        </p:sp>
        <p:sp>
          <p:nvSpPr>
            <p:cNvPr id="158735" name="Line 14"/>
            <p:cNvSpPr>
              <a:spLocks noChangeShapeType="1"/>
            </p:cNvSpPr>
            <p:nvPr/>
          </p:nvSpPr>
          <p:spPr bwMode="auto">
            <a:xfrm>
              <a:off x="2396" y="1087"/>
              <a:ext cx="0" cy="2928"/>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8207" name="AutoShape 15"/>
            <p:cNvSpPr>
              <a:spLocks noChangeArrowheads="1"/>
            </p:cNvSpPr>
            <p:nvPr/>
          </p:nvSpPr>
          <p:spPr bwMode="auto">
            <a:xfrm>
              <a:off x="1436" y="1135"/>
              <a:ext cx="720" cy="192"/>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业务员</a:t>
              </a:r>
            </a:p>
          </p:txBody>
        </p:sp>
        <p:sp>
          <p:nvSpPr>
            <p:cNvPr id="8208" name="AutoShape 16"/>
            <p:cNvSpPr>
              <a:spLocks noChangeArrowheads="1"/>
            </p:cNvSpPr>
            <p:nvPr/>
          </p:nvSpPr>
          <p:spPr bwMode="auto">
            <a:xfrm>
              <a:off x="1436" y="1807"/>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修改采购订单</a:t>
              </a:r>
            </a:p>
          </p:txBody>
        </p:sp>
        <p:cxnSp>
          <p:nvCxnSpPr>
            <p:cNvPr id="8209" name="AutoShape 17"/>
            <p:cNvCxnSpPr>
              <a:cxnSpLocks noChangeShapeType="1"/>
              <a:stCxn id="8202" idx="2"/>
              <a:endCxn id="8208" idx="0"/>
            </p:cNvCxnSpPr>
            <p:nvPr/>
          </p:nvCxnSpPr>
          <p:spPr bwMode="auto">
            <a:xfrm rot="5400000">
              <a:off x="1772" y="1735"/>
              <a:ext cx="144" cy="0"/>
            </a:xfrm>
            <a:prstGeom prst="straightConnector1">
              <a:avLst/>
            </a:prstGeom>
            <a:noFill/>
            <a:ln w="9525">
              <a:solidFill>
                <a:schemeClr val="tx1"/>
              </a:solidFill>
              <a:round/>
              <a:headEnd/>
              <a:tailEnd type="triangle" w="med" len="med"/>
            </a:ln>
          </p:spPr>
        </p:cxnSp>
        <p:sp>
          <p:nvSpPr>
            <p:cNvPr id="8210" name="AutoShape 18"/>
            <p:cNvSpPr>
              <a:spLocks noChangeArrowheads="1"/>
            </p:cNvSpPr>
            <p:nvPr/>
          </p:nvSpPr>
          <p:spPr bwMode="auto">
            <a:xfrm>
              <a:off x="2684" y="142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审核订单</a:t>
              </a:r>
            </a:p>
          </p:txBody>
        </p:sp>
        <p:cxnSp>
          <p:nvCxnSpPr>
            <p:cNvPr id="8211" name="AutoShape 19"/>
            <p:cNvCxnSpPr>
              <a:cxnSpLocks noChangeShapeType="1"/>
              <a:stCxn id="8202" idx="3"/>
              <a:endCxn id="8210" idx="1"/>
            </p:cNvCxnSpPr>
            <p:nvPr/>
          </p:nvCxnSpPr>
          <p:spPr bwMode="auto">
            <a:xfrm>
              <a:off x="2252" y="1543"/>
              <a:ext cx="432" cy="0"/>
            </a:xfrm>
            <a:prstGeom prst="straightConnector1">
              <a:avLst/>
            </a:prstGeom>
            <a:noFill/>
            <a:ln w="9525">
              <a:solidFill>
                <a:schemeClr val="tx1"/>
              </a:solidFill>
              <a:round/>
              <a:headEnd/>
              <a:tailEnd type="triangle" w="med" len="med"/>
            </a:ln>
          </p:spPr>
        </p:cxnSp>
        <p:cxnSp>
          <p:nvCxnSpPr>
            <p:cNvPr id="8212" name="AutoShape 20"/>
            <p:cNvCxnSpPr>
              <a:cxnSpLocks noChangeShapeType="1"/>
              <a:stCxn id="8208" idx="3"/>
              <a:endCxn id="8210" idx="1"/>
            </p:cNvCxnSpPr>
            <p:nvPr/>
          </p:nvCxnSpPr>
          <p:spPr bwMode="auto">
            <a:xfrm flipV="1">
              <a:off x="2252" y="1543"/>
              <a:ext cx="432" cy="384"/>
            </a:xfrm>
            <a:prstGeom prst="bentConnector3">
              <a:avLst>
                <a:gd name="adj1" fmla="val 50000"/>
              </a:avLst>
            </a:prstGeom>
            <a:noFill/>
            <a:ln w="9525">
              <a:solidFill>
                <a:schemeClr val="tx1"/>
              </a:solidFill>
              <a:miter lim="800000"/>
              <a:headEnd/>
              <a:tailEnd type="triangle" w="med" len="med"/>
            </a:ln>
          </p:spPr>
        </p:cxnSp>
        <p:sp>
          <p:nvSpPr>
            <p:cNvPr id="8213" name="AutoShape 21"/>
            <p:cNvSpPr>
              <a:spLocks noChangeArrowheads="1"/>
            </p:cNvSpPr>
            <p:nvPr/>
          </p:nvSpPr>
          <p:spPr bwMode="auto">
            <a:xfrm>
              <a:off x="1436" y="2383"/>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新增入库单</a:t>
              </a:r>
            </a:p>
          </p:txBody>
        </p:sp>
        <p:sp>
          <p:nvSpPr>
            <p:cNvPr id="8214" name="AutoShape 22"/>
            <p:cNvSpPr>
              <a:spLocks noChangeArrowheads="1"/>
            </p:cNvSpPr>
            <p:nvPr/>
          </p:nvSpPr>
          <p:spPr bwMode="auto">
            <a:xfrm>
              <a:off x="1436" y="2767"/>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修改入库单</a:t>
              </a:r>
            </a:p>
          </p:txBody>
        </p:sp>
        <p:cxnSp>
          <p:nvCxnSpPr>
            <p:cNvPr id="8215" name="AutoShape 23"/>
            <p:cNvCxnSpPr>
              <a:cxnSpLocks noChangeShapeType="1"/>
              <a:stCxn id="8213" idx="2"/>
              <a:endCxn id="8214" idx="0"/>
            </p:cNvCxnSpPr>
            <p:nvPr/>
          </p:nvCxnSpPr>
          <p:spPr bwMode="auto">
            <a:xfrm rot="5400000">
              <a:off x="1772" y="2695"/>
              <a:ext cx="144" cy="0"/>
            </a:xfrm>
            <a:prstGeom prst="straightConnector1">
              <a:avLst/>
            </a:prstGeom>
            <a:noFill/>
            <a:ln w="9525">
              <a:solidFill>
                <a:schemeClr val="tx1"/>
              </a:solidFill>
              <a:round/>
              <a:headEnd/>
              <a:tailEnd type="triangle" w="med" len="med"/>
            </a:ln>
          </p:spPr>
        </p:cxnSp>
        <p:cxnSp>
          <p:nvCxnSpPr>
            <p:cNvPr id="8216" name="AutoShape 24"/>
            <p:cNvCxnSpPr>
              <a:cxnSpLocks noChangeShapeType="1"/>
              <a:stCxn id="8210" idx="2"/>
              <a:endCxn id="8213" idx="0"/>
            </p:cNvCxnSpPr>
            <p:nvPr/>
          </p:nvCxnSpPr>
          <p:spPr bwMode="auto">
            <a:xfrm rot="5400000">
              <a:off x="2072" y="1435"/>
              <a:ext cx="720" cy="1176"/>
            </a:xfrm>
            <a:prstGeom prst="bentConnector3">
              <a:avLst>
                <a:gd name="adj1" fmla="val 65412"/>
              </a:avLst>
            </a:prstGeom>
            <a:noFill/>
            <a:ln w="9525">
              <a:solidFill>
                <a:schemeClr val="tx1"/>
              </a:solidFill>
              <a:prstDash val="lgDashDotDot"/>
              <a:miter lim="800000"/>
              <a:headEnd/>
              <a:tailEnd type="triangle" w="med" len="med"/>
            </a:ln>
          </p:spPr>
        </p:cxnSp>
        <p:sp>
          <p:nvSpPr>
            <p:cNvPr id="8217" name="AutoShape 25"/>
            <p:cNvSpPr>
              <a:spLocks noChangeArrowheads="1"/>
            </p:cNvSpPr>
            <p:nvPr/>
          </p:nvSpPr>
          <p:spPr bwMode="auto">
            <a:xfrm>
              <a:off x="2684" y="238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审核入库单</a:t>
              </a:r>
            </a:p>
          </p:txBody>
        </p:sp>
        <p:cxnSp>
          <p:nvCxnSpPr>
            <p:cNvPr id="8218" name="AutoShape 26"/>
            <p:cNvCxnSpPr>
              <a:cxnSpLocks noChangeShapeType="1"/>
              <a:stCxn id="8213" idx="3"/>
              <a:endCxn id="8217" idx="1"/>
            </p:cNvCxnSpPr>
            <p:nvPr/>
          </p:nvCxnSpPr>
          <p:spPr bwMode="auto">
            <a:xfrm>
              <a:off x="2252" y="2503"/>
              <a:ext cx="432" cy="0"/>
            </a:xfrm>
            <a:prstGeom prst="straightConnector1">
              <a:avLst/>
            </a:prstGeom>
            <a:noFill/>
            <a:ln w="9525">
              <a:solidFill>
                <a:schemeClr val="tx1"/>
              </a:solidFill>
              <a:round/>
              <a:headEnd/>
              <a:tailEnd type="triangle" w="med" len="med"/>
            </a:ln>
          </p:spPr>
        </p:cxnSp>
        <p:cxnSp>
          <p:nvCxnSpPr>
            <p:cNvPr id="8219" name="AutoShape 27"/>
            <p:cNvCxnSpPr>
              <a:cxnSpLocks noChangeShapeType="1"/>
              <a:stCxn id="8214" idx="3"/>
              <a:endCxn id="8217" idx="1"/>
            </p:cNvCxnSpPr>
            <p:nvPr/>
          </p:nvCxnSpPr>
          <p:spPr bwMode="auto">
            <a:xfrm flipV="1">
              <a:off x="2252" y="2503"/>
              <a:ext cx="432" cy="384"/>
            </a:xfrm>
            <a:prstGeom prst="bentConnector3">
              <a:avLst>
                <a:gd name="adj1" fmla="val 50000"/>
              </a:avLst>
            </a:prstGeom>
            <a:noFill/>
            <a:ln w="9525">
              <a:solidFill>
                <a:schemeClr val="tx1"/>
              </a:solidFill>
              <a:miter lim="800000"/>
              <a:headEnd/>
              <a:tailEnd type="triangle" w="med" len="med"/>
            </a:ln>
          </p:spPr>
        </p:cxnSp>
        <p:sp>
          <p:nvSpPr>
            <p:cNvPr id="8220" name="AutoShape 28"/>
            <p:cNvSpPr>
              <a:spLocks noChangeArrowheads="1"/>
            </p:cNvSpPr>
            <p:nvPr/>
          </p:nvSpPr>
          <p:spPr bwMode="auto">
            <a:xfrm>
              <a:off x="620" y="3295"/>
              <a:ext cx="576" cy="144"/>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8221" name="AutoShape 29"/>
            <p:cNvSpPr>
              <a:spLocks noChangeArrowheads="1"/>
            </p:cNvSpPr>
            <p:nvPr/>
          </p:nvSpPr>
          <p:spPr bwMode="auto">
            <a:xfrm>
              <a:off x="1436" y="3295"/>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新增发票</a:t>
              </a:r>
            </a:p>
          </p:txBody>
        </p:sp>
        <p:sp>
          <p:nvSpPr>
            <p:cNvPr id="8222" name="AutoShape 30"/>
            <p:cNvSpPr>
              <a:spLocks noChangeArrowheads="1"/>
            </p:cNvSpPr>
            <p:nvPr/>
          </p:nvSpPr>
          <p:spPr bwMode="auto">
            <a:xfrm>
              <a:off x="1436" y="3631"/>
              <a:ext cx="816"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修改发票</a:t>
              </a:r>
            </a:p>
          </p:txBody>
        </p:sp>
        <p:cxnSp>
          <p:nvCxnSpPr>
            <p:cNvPr id="8223" name="AutoShape 31"/>
            <p:cNvCxnSpPr>
              <a:cxnSpLocks noChangeShapeType="1"/>
              <a:stCxn id="8221" idx="2"/>
              <a:endCxn id="8222" idx="0"/>
            </p:cNvCxnSpPr>
            <p:nvPr/>
          </p:nvCxnSpPr>
          <p:spPr bwMode="auto">
            <a:xfrm rot="5400000">
              <a:off x="1796" y="3583"/>
              <a:ext cx="96" cy="0"/>
            </a:xfrm>
            <a:prstGeom prst="straightConnector1">
              <a:avLst/>
            </a:prstGeom>
            <a:noFill/>
            <a:ln w="9525">
              <a:solidFill>
                <a:schemeClr val="tx1"/>
              </a:solidFill>
              <a:round/>
              <a:headEnd/>
              <a:tailEnd type="triangle" w="med" len="med"/>
            </a:ln>
          </p:spPr>
        </p:cxnSp>
        <p:cxnSp>
          <p:nvCxnSpPr>
            <p:cNvPr id="8224" name="AutoShape 32"/>
            <p:cNvCxnSpPr>
              <a:cxnSpLocks noChangeShapeType="1"/>
              <a:stCxn id="8217" idx="2"/>
              <a:endCxn id="8221" idx="0"/>
            </p:cNvCxnSpPr>
            <p:nvPr/>
          </p:nvCxnSpPr>
          <p:spPr bwMode="auto">
            <a:xfrm rot="5400000">
              <a:off x="2096" y="2371"/>
              <a:ext cx="672" cy="1176"/>
            </a:xfrm>
            <a:prstGeom prst="bentConnector3">
              <a:avLst>
                <a:gd name="adj1" fmla="val 68898"/>
              </a:avLst>
            </a:prstGeom>
            <a:noFill/>
            <a:ln w="9525">
              <a:solidFill>
                <a:schemeClr val="tx1"/>
              </a:solidFill>
              <a:prstDash val="lgDashDotDot"/>
              <a:miter lim="800000"/>
              <a:headEnd/>
              <a:tailEnd type="triangle" w="med" len="med"/>
            </a:ln>
          </p:spPr>
        </p:cxnSp>
        <p:sp>
          <p:nvSpPr>
            <p:cNvPr id="8225" name="AutoShape 33"/>
            <p:cNvSpPr>
              <a:spLocks noChangeArrowheads="1"/>
            </p:cNvSpPr>
            <p:nvPr/>
          </p:nvSpPr>
          <p:spPr bwMode="auto">
            <a:xfrm>
              <a:off x="2636" y="3631"/>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审核发票</a:t>
              </a:r>
            </a:p>
          </p:txBody>
        </p:sp>
        <p:cxnSp>
          <p:nvCxnSpPr>
            <p:cNvPr id="8226" name="AutoShape 34"/>
            <p:cNvCxnSpPr>
              <a:cxnSpLocks noChangeShapeType="1"/>
              <a:stCxn id="8221" idx="3"/>
              <a:endCxn id="8225" idx="1"/>
            </p:cNvCxnSpPr>
            <p:nvPr/>
          </p:nvCxnSpPr>
          <p:spPr bwMode="auto">
            <a:xfrm>
              <a:off x="2252" y="3415"/>
              <a:ext cx="384" cy="336"/>
            </a:xfrm>
            <a:prstGeom prst="bentConnector3">
              <a:avLst>
                <a:gd name="adj1" fmla="val 50000"/>
              </a:avLst>
            </a:prstGeom>
            <a:noFill/>
            <a:ln w="9525">
              <a:solidFill>
                <a:schemeClr val="tx1"/>
              </a:solidFill>
              <a:miter lim="800000"/>
              <a:headEnd/>
              <a:tailEnd type="triangle" w="med" len="med"/>
            </a:ln>
          </p:spPr>
        </p:cxnSp>
        <p:cxnSp>
          <p:nvCxnSpPr>
            <p:cNvPr id="8227" name="AutoShape 35"/>
            <p:cNvCxnSpPr>
              <a:cxnSpLocks noChangeShapeType="1"/>
              <a:stCxn id="8222" idx="3"/>
              <a:endCxn id="8225" idx="1"/>
            </p:cNvCxnSpPr>
            <p:nvPr/>
          </p:nvCxnSpPr>
          <p:spPr bwMode="auto">
            <a:xfrm>
              <a:off x="2252" y="3751"/>
              <a:ext cx="384" cy="0"/>
            </a:xfrm>
            <a:prstGeom prst="straightConnector1">
              <a:avLst/>
            </a:prstGeom>
            <a:noFill/>
            <a:ln w="9525">
              <a:solidFill>
                <a:schemeClr val="tx1"/>
              </a:solidFill>
              <a:round/>
              <a:headEnd/>
              <a:tailEnd type="triangle" w="med" len="med"/>
            </a:ln>
          </p:spPr>
        </p:cxnSp>
        <p:sp>
          <p:nvSpPr>
            <p:cNvPr id="8228" name="AutoShape 36"/>
            <p:cNvSpPr>
              <a:spLocks noChangeArrowheads="1"/>
            </p:cNvSpPr>
            <p:nvPr/>
          </p:nvSpPr>
          <p:spPr bwMode="auto">
            <a:xfrm>
              <a:off x="3980" y="238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入库核算</a:t>
              </a:r>
            </a:p>
          </p:txBody>
        </p:sp>
        <p:sp>
          <p:nvSpPr>
            <p:cNvPr id="158758" name="Line 37"/>
            <p:cNvSpPr>
              <a:spLocks noChangeShapeType="1"/>
            </p:cNvSpPr>
            <p:nvPr/>
          </p:nvSpPr>
          <p:spPr bwMode="auto">
            <a:xfrm>
              <a:off x="524" y="2239"/>
              <a:ext cx="288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58759" name="Line 38"/>
            <p:cNvSpPr>
              <a:spLocks noChangeShapeType="1"/>
            </p:cNvSpPr>
            <p:nvPr/>
          </p:nvSpPr>
          <p:spPr bwMode="auto">
            <a:xfrm>
              <a:off x="524" y="3199"/>
              <a:ext cx="288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8231" name="AutoShape 39"/>
            <p:cNvCxnSpPr>
              <a:cxnSpLocks noChangeShapeType="1"/>
              <a:stCxn id="8217" idx="3"/>
              <a:endCxn id="8228" idx="1"/>
            </p:cNvCxnSpPr>
            <p:nvPr/>
          </p:nvCxnSpPr>
          <p:spPr bwMode="auto">
            <a:xfrm>
              <a:off x="3356" y="2503"/>
              <a:ext cx="624" cy="0"/>
            </a:xfrm>
            <a:prstGeom prst="straightConnector1">
              <a:avLst/>
            </a:prstGeom>
            <a:noFill/>
            <a:ln w="9525">
              <a:solidFill>
                <a:schemeClr val="tx1"/>
              </a:solidFill>
              <a:round/>
              <a:headEnd/>
              <a:tailEnd type="triangle" w="med" len="med"/>
            </a:ln>
          </p:spPr>
        </p:cxnSp>
        <p:cxnSp>
          <p:nvCxnSpPr>
            <p:cNvPr id="8232" name="AutoShape 40"/>
            <p:cNvCxnSpPr>
              <a:cxnSpLocks noChangeShapeType="1"/>
              <a:stCxn id="8225" idx="3"/>
              <a:endCxn id="8228" idx="1"/>
            </p:cNvCxnSpPr>
            <p:nvPr/>
          </p:nvCxnSpPr>
          <p:spPr bwMode="auto">
            <a:xfrm flipV="1">
              <a:off x="3308" y="2503"/>
              <a:ext cx="672" cy="1248"/>
            </a:xfrm>
            <a:prstGeom prst="bentConnector3">
              <a:avLst>
                <a:gd name="adj1" fmla="val 71722"/>
              </a:avLst>
            </a:prstGeom>
            <a:noFill/>
            <a:ln w="9525">
              <a:solidFill>
                <a:schemeClr val="tx1"/>
              </a:solidFill>
              <a:miter lim="800000"/>
              <a:headEnd/>
              <a:tailEnd type="triangle" w="med" len="med"/>
            </a:ln>
          </p:spPr>
        </p:cxnSp>
        <p:sp>
          <p:nvSpPr>
            <p:cNvPr id="8233" name="AutoShape 41"/>
            <p:cNvSpPr>
              <a:spLocks noChangeArrowheads="1"/>
            </p:cNvSpPr>
            <p:nvPr/>
          </p:nvSpPr>
          <p:spPr bwMode="auto">
            <a:xfrm>
              <a:off x="3980" y="2863"/>
              <a:ext cx="672" cy="24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凭证制作</a:t>
              </a:r>
            </a:p>
          </p:txBody>
        </p:sp>
        <p:cxnSp>
          <p:nvCxnSpPr>
            <p:cNvPr id="8234" name="AutoShape 42"/>
            <p:cNvCxnSpPr>
              <a:cxnSpLocks noChangeShapeType="1"/>
              <a:stCxn id="8228" idx="2"/>
              <a:endCxn id="8233" idx="0"/>
            </p:cNvCxnSpPr>
            <p:nvPr/>
          </p:nvCxnSpPr>
          <p:spPr bwMode="auto">
            <a:xfrm rot="5400000">
              <a:off x="4196" y="2743"/>
              <a:ext cx="240" cy="0"/>
            </a:xfrm>
            <a:prstGeom prst="straightConnector1">
              <a:avLst/>
            </a:prstGeom>
            <a:noFill/>
            <a:ln w="9525">
              <a:solidFill>
                <a:schemeClr val="tx1"/>
              </a:solidFill>
              <a:round/>
              <a:headEnd/>
              <a:tailEnd type="triangle" w="med" len="med"/>
            </a:ln>
          </p:spPr>
        </p:cxnSp>
        <p:sp>
          <p:nvSpPr>
            <p:cNvPr id="8235" name="Rectangle 43"/>
            <p:cNvSpPr>
              <a:spLocks noChangeArrowheads="1"/>
            </p:cNvSpPr>
            <p:nvPr/>
          </p:nvSpPr>
          <p:spPr bwMode="auto">
            <a:xfrm>
              <a:off x="1292" y="799"/>
              <a:ext cx="2544" cy="3216"/>
            </a:xfrm>
            <a:prstGeom prst="rect">
              <a:avLst/>
            </a:prstGeom>
            <a:noFill/>
            <a:ln w="9525">
              <a:solidFill>
                <a:schemeClr val="folHlink"/>
              </a:solidFill>
              <a:miter lim="800000"/>
              <a:headEnd/>
              <a:tailEnd/>
            </a:ln>
          </p:spPr>
          <p:txBody>
            <a:bodyPr rot="10800000" wrap="none" anchor="ctr"/>
            <a:lstStyle/>
            <a:p>
              <a:endParaRPr lang="zh-CN" altLang="en-US">
                <a:latin typeface="Arial" pitchFamily="34" charset="0"/>
                <a:ea typeface="黑体" pitchFamily="2" charset="-122"/>
              </a:endParaRPr>
            </a:p>
          </p:txBody>
        </p:sp>
        <p:sp>
          <p:nvSpPr>
            <p:cNvPr id="8236" name="Rectangle 44"/>
            <p:cNvSpPr>
              <a:spLocks noChangeArrowheads="1"/>
            </p:cNvSpPr>
            <p:nvPr/>
          </p:nvSpPr>
          <p:spPr bwMode="auto">
            <a:xfrm>
              <a:off x="3836" y="799"/>
              <a:ext cx="1392" cy="3216"/>
            </a:xfrm>
            <a:prstGeom prst="rect">
              <a:avLst/>
            </a:prstGeom>
            <a:noFill/>
            <a:ln w="9525">
              <a:solidFill>
                <a:srgbClr val="6C8AD7"/>
              </a:solidFill>
              <a:miter lim="800000"/>
              <a:headEnd/>
              <a:tailEnd/>
            </a:ln>
          </p:spPr>
          <p:txBody>
            <a:bodyPr rot="10800000" wrap="none" anchor="ctr"/>
            <a:lstStyle/>
            <a:p>
              <a:endParaRPr lang="zh-CN" altLang="en-US">
                <a:latin typeface="Arial" pitchFamily="34" charset="0"/>
                <a:ea typeface="黑体" pitchFamily="2" charset="-122"/>
              </a:endParaRPr>
            </a:p>
          </p:txBody>
        </p:sp>
        <p:sp>
          <p:nvSpPr>
            <p:cNvPr id="8237" name="Rectangle 45"/>
            <p:cNvSpPr>
              <a:spLocks noChangeArrowheads="1"/>
            </p:cNvSpPr>
            <p:nvPr/>
          </p:nvSpPr>
          <p:spPr bwMode="auto">
            <a:xfrm>
              <a:off x="1292" y="799"/>
              <a:ext cx="2544" cy="288"/>
            </a:xfrm>
            <a:prstGeom prst="rect">
              <a:avLst/>
            </a:prstGeom>
            <a:solidFill>
              <a:srgbClr val="D3DCD2"/>
            </a:solidFill>
            <a:ln w="9525">
              <a:noFill/>
              <a:miter lim="800000"/>
              <a:headEnd/>
              <a:tailEnd/>
            </a:ln>
          </p:spPr>
          <p:txBody>
            <a:bodyPr wrap="none" anchor="ctr"/>
            <a:lstStyle/>
            <a:p>
              <a:pPr algn="ctr"/>
              <a:r>
                <a:rPr kumimoji="1" lang="zh-CN" altLang="en-US" sz="1800" b="1">
                  <a:latin typeface="Times New Roman" pitchFamily="18" charset="0"/>
                </a:rPr>
                <a:t>采购系统</a:t>
              </a:r>
            </a:p>
          </p:txBody>
        </p:sp>
        <p:sp>
          <p:nvSpPr>
            <p:cNvPr id="8238" name="Rectangle 46"/>
            <p:cNvSpPr>
              <a:spLocks noChangeArrowheads="1"/>
            </p:cNvSpPr>
            <p:nvPr/>
          </p:nvSpPr>
          <p:spPr bwMode="auto">
            <a:xfrm>
              <a:off x="3836" y="799"/>
              <a:ext cx="1392" cy="288"/>
            </a:xfrm>
            <a:prstGeom prst="rect">
              <a:avLst/>
            </a:prstGeom>
            <a:solidFill>
              <a:srgbClr val="99BCDF"/>
            </a:solidFill>
            <a:ln w="9525">
              <a:noFill/>
              <a:miter lim="800000"/>
              <a:headEnd/>
              <a:tailEnd/>
            </a:ln>
          </p:spPr>
          <p:txBody>
            <a:bodyPr wrap="none" anchor="ctr"/>
            <a:lstStyle/>
            <a:p>
              <a:pPr algn="ctr"/>
              <a:r>
                <a:rPr kumimoji="1" lang="zh-CN" altLang="en-US" sz="1800" b="1">
                  <a:latin typeface="Times New Roman" pitchFamily="18" charset="0"/>
                </a:rPr>
                <a:t>存货核算系统</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采购运费处理</a:t>
            </a:r>
            <a:endParaRPr lang="en-US" altLang="zh-CN" sz="2400" dirty="0" smtClean="0"/>
          </a:p>
          <a:p>
            <a:pPr lvl="1"/>
            <a:r>
              <a:rPr lang="zh-CN" altLang="en-US" sz="2000" dirty="0"/>
              <a:t>计</a:t>
            </a:r>
            <a:r>
              <a:rPr lang="zh-CN" altLang="en-US" sz="2000" dirty="0" smtClean="0"/>
              <a:t>入成本</a:t>
            </a:r>
            <a:endParaRPr lang="en-US" altLang="zh-CN" sz="2000" dirty="0" smtClean="0"/>
          </a:p>
          <a:p>
            <a:pPr lvl="2">
              <a:buFont typeface="微软雅黑" pitchFamily="34" charset="-122"/>
              <a:buChar char="─"/>
            </a:pPr>
            <a:r>
              <a:rPr lang="zh-CN" altLang="en-US" sz="1800" dirty="0" smtClean="0"/>
              <a:t>填写至采购发票的</a:t>
            </a:r>
            <a:r>
              <a:rPr lang="zh-CN" altLang="en-US" sz="1800" dirty="0" smtClean="0">
                <a:solidFill>
                  <a:srgbClr val="FF0000"/>
                </a:solidFill>
              </a:rPr>
              <a:t>应计成本费用</a:t>
            </a:r>
            <a:r>
              <a:rPr lang="zh-CN" altLang="en-US" sz="1800" dirty="0" smtClean="0"/>
              <a:t>字段</a:t>
            </a:r>
            <a:endParaRPr lang="en-US" altLang="zh-CN" sz="1800" dirty="0" smtClean="0"/>
          </a:p>
          <a:p>
            <a:pPr lvl="1"/>
            <a:r>
              <a:rPr lang="zh-CN" altLang="en-US" sz="2000" dirty="0" smtClean="0"/>
              <a:t>不计入成本</a:t>
            </a:r>
            <a:endParaRPr lang="en-US" altLang="zh-CN" sz="2000" dirty="0" smtClean="0"/>
          </a:p>
          <a:p>
            <a:pPr lvl="2">
              <a:buFont typeface="微软雅黑" pitchFamily="34" charset="-122"/>
              <a:buChar char="─"/>
            </a:pPr>
            <a:r>
              <a:rPr lang="zh-CN" altLang="en-US" sz="1800" dirty="0" smtClean="0"/>
              <a:t>填写至</a:t>
            </a:r>
            <a:r>
              <a:rPr lang="zh-CN" altLang="en-US" sz="1800" dirty="0"/>
              <a:t>采购发票</a:t>
            </a:r>
            <a:r>
              <a:rPr lang="zh-CN" altLang="en-US" sz="1800" dirty="0" smtClean="0"/>
              <a:t>的</a:t>
            </a:r>
            <a:r>
              <a:rPr lang="zh-CN" altLang="en-US" sz="1800" dirty="0" smtClean="0">
                <a:solidFill>
                  <a:srgbClr val="FF0000"/>
                </a:solidFill>
              </a:rPr>
              <a:t>不应计</a:t>
            </a:r>
            <a:r>
              <a:rPr lang="zh-CN" altLang="en-US" sz="1800" dirty="0">
                <a:solidFill>
                  <a:srgbClr val="FF0000"/>
                </a:solidFill>
              </a:rPr>
              <a:t>成本费</a:t>
            </a:r>
            <a:r>
              <a:rPr lang="zh-CN" altLang="en-US" sz="1800" dirty="0"/>
              <a:t>用字段</a:t>
            </a:r>
          </a:p>
        </p:txBody>
      </p:sp>
      <p:sp>
        <p:nvSpPr>
          <p:cNvPr id="3" name="标题 2"/>
          <p:cNvSpPr>
            <a:spLocks noGrp="1"/>
          </p:cNvSpPr>
          <p:nvPr>
            <p:ph type="title"/>
          </p:nvPr>
        </p:nvSpPr>
        <p:spPr/>
        <p:txBody>
          <a:bodyPr>
            <a:normAutofit/>
          </a:bodyPr>
          <a:lstStyle/>
          <a:p>
            <a:r>
              <a:rPr lang="zh-CN" altLang="zh-CN" sz="3000" dirty="0">
                <a:latin typeface="微软雅黑" pitchFamily="34" charset="-122"/>
                <a:ea typeface="微软雅黑" pitchFamily="34" charset="-122"/>
              </a:rPr>
              <a:t>采购管理业务流程</a:t>
            </a:r>
            <a:endParaRPr lang="zh-CN" altLang="en-US" sz="3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44" y="3212976"/>
            <a:ext cx="82089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08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统计分析</a:t>
            </a:r>
          </a:p>
        </p:txBody>
      </p:sp>
      <p:sp>
        <p:nvSpPr>
          <p:cNvPr id="29699" name="Rectangle 2"/>
          <p:cNvSpPr txBox="1">
            <a:spLocks noChangeArrowheads="1"/>
          </p:cNvSpPr>
          <p:nvPr/>
        </p:nvSpPr>
        <p:spPr bwMode="auto">
          <a:xfrm>
            <a:off x="285750" y="849313"/>
            <a:ext cx="8424863" cy="5100637"/>
          </a:xfrm>
          <a:prstGeom prst="rect">
            <a:avLst/>
          </a:prstGeom>
          <a:noFill/>
          <a:ln w="9525">
            <a:noFill/>
            <a:miter lim="800000"/>
            <a:headEnd/>
            <a:tailEnd/>
          </a:ln>
        </p:spPr>
        <p:txBody>
          <a:bodyPr/>
          <a:lstStyle/>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采购价格分析</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采购明细表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采购汇总表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采购订单执行情况明细表</a:t>
            </a:r>
            <a:endParaRPr lang="en-US" altLang="zh-CN" sz="2600" dirty="0">
              <a:solidFill>
                <a:schemeClr val="tx1">
                  <a:lumMod val="85000"/>
                  <a:lumOff val="15000"/>
                </a:schemeClr>
              </a:solidFill>
              <a:latin typeface="微软雅黑"/>
              <a:ea typeface="微软雅黑"/>
              <a:cs typeface="微软雅黑"/>
            </a:endParaRPr>
          </a:p>
          <a:p>
            <a:pPr marL="342900" indent="-342900" defTabSz="457200" fontAlgn="auto">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采购订单执行情况汇总表</a:t>
            </a:r>
            <a:endParaRPr lang="en-US" altLang="zh-CN" sz="2600" dirty="0">
              <a:solidFill>
                <a:schemeClr val="tx1">
                  <a:lumMod val="85000"/>
                  <a:lumOff val="15000"/>
                </a:schemeClr>
              </a:solidFill>
              <a:latin typeface="微软雅黑"/>
              <a:ea typeface="微软雅黑"/>
              <a:cs typeface="微软雅黑"/>
            </a:endParaRPr>
          </a:p>
          <a:p>
            <a:pPr marL="342900" indent="-342900">
              <a:spcBef>
                <a:spcPct val="20000"/>
              </a:spcBef>
              <a:buClr>
                <a:schemeClr val="tx1"/>
              </a:buClr>
              <a:buSzPct val="80000"/>
              <a:buFont typeface="Wingdings" pitchFamily="2" charset="2"/>
              <a:buChar char="n"/>
            </a:pPr>
            <a:endParaRPr lang="en-US" altLang="zh-CN" sz="2400" dirty="0">
              <a:latin typeface="Arial" pitchFamily="34" charset="0"/>
              <a:cs typeface="Times New Roman" pitchFamily="18" charset="0"/>
            </a:endParaRPr>
          </a:p>
          <a:p>
            <a:pPr marL="342900" indent="-342900">
              <a:spcBef>
                <a:spcPct val="20000"/>
              </a:spcBef>
              <a:buClr>
                <a:schemeClr val="tx1"/>
              </a:buClr>
              <a:buSzPct val="80000"/>
              <a:buFont typeface="Wingdings" pitchFamily="2" charset="2"/>
              <a:buChar char="n"/>
            </a:pPr>
            <a:endParaRPr lang="en-US" altLang="zh-CN" sz="2400" dirty="0">
              <a:latin typeface="Arial" pitchFamily="34" charset="0"/>
              <a:cs typeface="Times New Roman" pitchFamily="18" charset="0"/>
            </a:endParaRPr>
          </a:p>
          <a:p>
            <a:pPr marL="342900" indent="-342900">
              <a:spcBef>
                <a:spcPct val="20000"/>
              </a:spcBef>
              <a:buClr>
                <a:schemeClr val="tx1"/>
              </a:buClr>
              <a:buSzPct val="80000"/>
              <a:buFont typeface="Wingdings" pitchFamily="2" charset="2"/>
              <a:buChar char="n"/>
            </a:pPr>
            <a:endParaRPr lang="zh-CN" altLang="en-US" sz="2400" dirty="0">
              <a:latin typeface="Arial"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销售管理流程图</a:t>
            </a:r>
          </a:p>
        </p:txBody>
      </p:sp>
      <p:sp>
        <p:nvSpPr>
          <p:cNvPr id="30723" name="Rectangle 3"/>
          <p:cNvSpPr>
            <a:spLocks noChangeArrowheads="1"/>
          </p:cNvSpPr>
          <p:nvPr/>
        </p:nvSpPr>
        <p:spPr bwMode="auto">
          <a:xfrm>
            <a:off x="704850" y="1362075"/>
            <a:ext cx="7467600" cy="4648200"/>
          </a:xfrm>
          <a:prstGeom prst="rect">
            <a:avLst/>
          </a:prstGeom>
          <a:solidFill>
            <a:schemeClr val="bg1"/>
          </a:solidFill>
          <a:ln w="9525">
            <a:solidFill>
              <a:schemeClr val="tx1"/>
            </a:solidFill>
            <a:miter lim="800000"/>
            <a:headEnd/>
            <a:tailEnd/>
          </a:ln>
        </p:spPr>
        <p:txBody>
          <a:bodyPr wrap="none" anchor="ctr"/>
          <a:lstStyle/>
          <a:p>
            <a:endParaRPr lang="zh-CN" altLang="en-US">
              <a:latin typeface="Arial" pitchFamily="34" charset="0"/>
              <a:ea typeface="黑体" pitchFamily="2" charset="-122"/>
            </a:endParaRPr>
          </a:p>
        </p:txBody>
      </p:sp>
      <p:sp>
        <p:nvSpPr>
          <p:cNvPr id="98309" name="Line 4"/>
          <p:cNvSpPr>
            <a:spLocks noChangeShapeType="1"/>
          </p:cNvSpPr>
          <p:nvPr/>
        </p:nvSpPr>
        <p:spPr bwMode="auto">
          <a:xfrm>
            <a:off x="19240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98310" name="Line 5"/>
          <p:cNvSpPr>
            <a:spLocks noChangeShapeType="1"/>
          </p:cNvSpPr>
          <p:nvPr/>
        </p:nvSpPr>
        <p:spPr bwMode="auto">
          <a:xfrm>
            <a:off x="704850" y="1819275"/>
            <a:ext cx="74676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26" name="AutoShape 6"/>
          <p:cNvSpPr>
            <a:spLocks noChangeArrowheads="1"/>
          </p:cNvSpPr>
          <p:nvPr/>
        </p:nvSpPr>
        <p:spPr bwMode="auto">
          <a:xfrm>
            <a:off x="857250" y="1895475"/>
            <a:ext cx="914400" cy="304800"/>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销售人员</a:t>
            </a:r>
          </a:p>
        </p:txBody>
      </p:sp>
      <p:sp>
        <p:nvSpPr>
          <p:cNvPr id="30727" name="AutoShape 7"/>
          <p:cNvSpPr>
            <a:spLocks noChangeArrowheads="1"/>
          </p:cNvSpPr>
          <p:nvPr/>
        </p:nvSpPr>
        <p:spPr bwMode="auto">
          <a:xfrm>
            <a:off x="857250" y="3419475"/>
            <a:ext cx="914400" cy="2286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仓管人员</a:t>
            </a:r>
          </a:p>
        </p:txBody>
      </p:sp>
      <p:sp>
        <p:nvSpPr>
          <p:cNvPr id="30728" name="AutoShape 8"/>
          <p:cNvSpPr>
            <a:spLocks noChangeArrowheads="1"/>
          </p:cNvSpPr>
          <p:nvPr/>
        </p:nvSpPr>
        <p:spPr bwMode="auto">
          <a:xfrm>
            <a:off x="6316663" y="1412875"/>
            <a:ext cx="1219200" cy="3810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30729" name="AutoShape 9"/>
          <p:cNvSpPr>
            <a:spLocks noChangeArrowheads="1"/>
          </p:cNvSpPr>
          <p:nvPr/>
        </p:nvSpPr>
        <p:spPr bwMode="auto">
          <a:xfrm>
            <a:off x="2152650" y="18954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报价单</a:t>
            </a:r>
          </a:p>
        </p:txBody>
      </p:sp>
      <p:sp>
        <p:nvSpPr>
          <p:cNvPr id="98315" name="Line 10"/>
          <p:cNvSpPr>
            <a:spLocks noChangeShapeType="1"/>
          </p:cNvSpPr>
          <p:nvPr/>
        </p:nvSpPr>
        <p:spPr bwMode="auto">
          <a:xfrm>
            <a:off x="52768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31" name="AutoShape 11"/>
          <p:cNvSpPr>
            <a:spLocks noChangeArrowheads="1"/>
          </p:cNvSpPr>
          <p:nvPr/>
        </p:nvSpPr>
        <p:spPr bwMode="auto">
          <a:xfrm>
            <a:off x="4057650" y="1438275"/>
            <a:ext cx="1066800" cy="3048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审核人员</a:t>
            </a:r>
          </a:p>
        </p:txBody>
      </p:sp>
      <p:sp>
        <p:nvSpPr>
          <p:cNvPr id="30732" name="Text Box 12"/>
          <p:cNvSpPr txBox="1">
            <a:spLocks noChangeArrowheads="1"/>
          </p:cNvSpPr>
          <p:nvPr/>
        </p:nvSpPr>
        <p:spPr bwMode="auto">
          <a:xfrm>
            <a:off x="5124450" y="3571875"/>
            <a:ext cx="762000" cy="304800"/>
          </a:xfrm>
          <a:prstGeom prst="rect">
            <a:avLst/>
          </a:prstGeom>
          <a:noFill/>
          <a:ln w="9525">
            <a:noFill/>
            <a:miter lim="800000"/>
            <a:headEnd/>
            <a:tailEnd/>
          </a:ln>
        </p:spPr>
        <p:txBody>
          <a:bodyPr>
            <a:spAutoFit/>
          </a:bodyPr>
          <a:lstStyle/>
          <a:p>
            <a:pPr algn="ctr">
              <a:spcBef>
                <a:spcPct val="50000"/>
              </a:spcBef>
            </a:pPr>
            <a:r>
              <a:rPr kumimoji="1" lang="zh-CN" altLang="en-US" sz="1400" b="1">
                <a:solidFill>
                  <a:srgbClr val="FB361B"/>
                </a:solidFill>
                <a:latin typeface="Times New Roman" pitchFamily="18" charset="0"/>
              </a:rPr>
              <a:t>钩稽</a:t>
            </a:r>
          </a:p>
        </p:txBody>
      </p:sp>
      <p:sp>
        <p:nvSpPr>
          <p:cNvPr id="98318" name="Line 13"/>
          <p:cNvSpPr>
            <a:spLocks noChangeShapeType="1"/>
          </p:cNvSpPr>
          <p:nvPr/>
        </p:nvSpPr>
        <p:spPr bwMode="auto">
          <a:xfrm>
            <a:off x="3676650" y="1362075"/>
            <a:ext cx="0" cy="464820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0734" name="AutoShape 14"/>
          <p:cNvSpPr>
            <a:spLocks noChangeArrowheads="1"/>
          </p:cNvSpPr>
          <p:nvPr/>
        </p:nvSpPr>
        <p:spPr bwMode="auto">
          <a:xfrm>
            <a:off x="2152650" y="1438275"/>
            <a:ext cx="1143000" cy="304800"/>
          </a:xfrm>
          <a:prstGeom prst="roundRect">
            <a:avLst>
              <a:gd name="adj" fmla="val 16667"/>
            </a:avLst>
          </a:prstGeom>
          <a:noFill/>
          <a:ln w="9525">
            <a:noFill/>
            <a:round/>
            <a:headEnd/>
            <a:tailEnd/>
          </a:ln>
        </p:spPr>
        <p:txBody>
          <a:bodyPr wrap="none" anchor="ctr"/>
          <a:lstStyle/>
          <a:p>
            <a:pPr algn="ctr" fontAlgn="ctr"/>
            <a:r>
              <a:rPr kumimoji="1" lang="zh-CN" altLang="en-US" sz="1400">
                <a:latin typeface="Times New Roman" pitchFamily="18" charset="0"/>
              </a:rPr>
              <a:t>业务员</a:t>
            </a:r>
          </a:p>
        </p:txBody>
      </p:sp>
      <p:sp>
        <p:nvSpPr>
          <p:cNvPr id="30735" name="AutoShape 15"/>
          <p:cNvSpPr>
            <a:spLocks noChangeArrowheads="1"/>
          </p:cNvSpPr>
          <p:nvPr/>
        </p:nvSpPr>
        <p:spPr bwMode="auto">
          <a:xfrm>
            <a:off x="2152650" y="25050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销售订单</a:t>
            </a:r>
          </a:p>
        </p:txBody>
      </p:sp>
      <p:cxnSp>
        <p:nvCxnSpPr>
          <p:cNvPr id="30736" name="AutoShape 16"/>
          <p:cNvCxnSpPr>
            <a:cxnSpLocks noChangeShapeType="1"/>
            <a:stCxn id="30729" idx="2"/>
            <a:endCxn id="30735" idx="0"/>
          </p:cNvCxnSpPr>
          <p:nvPr/>
        </p:nvCxnSpPr>
        <p:spPr bwMode="auto">
          <a:xfrm rot="5400000">
            <a:off x="2686050" y="2390775"/>
            <a:ext cx="228600" cy="0"/>
          </a:xfrm>
          <a:prstGeom prst="straightConnector1">
            <a:avLst/>
          </a:prstGeom>
          <a:noFill/>
          <a:ln w="9525">
            <a:solidFill>
              <a:schemeClr val="tx1"/>
            </a:solidFill>
            <a:round/>
            <a:headEnd/>
            <a:tailEnd type="triangle" w="med" len="med"/>
          </a:ln>
        </p:spPr>
      </p:cxnSp>
      <p:sp>
        <p:nvSpPr>
          <p:cNvPr id="30737" name="AutoShape 17"/>
          <p:cNvSpPr>
            <a:spLocks noChangeArrowheads="1"/>
          </p:cNvSpPr>
          <p:nvPr/>
        </p:nvSpPr>
        <p:spPr bwMode="auto">
          <a:xfrm>
            <a:off x="4133850" y="1895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审核订单</a:t>
            </a:r>
          </a:p>
        </p:txBody>
      </p:sp>
      <p:cxnSp>
        <p:nvCxnSpPr>
          <p:cNvPr id="30738" name="AutoShape 18"/>
          <p:cNvCxnSpPr>
            <a:cxnSpLocks noChangeShapeType="1"/>
            <a:stCxn id="30735" idx="3"/>
            <a:endCxn id="30737" idx="1"/>
          </p:cNvCxnSpPr>
          <p:nvPr/>
        </p:nvCxnSpPr>
        <p:spPr bwMode="auto">
          <a:xfrm flipV="1">
            <a:off x="3448050" y="2085975"/>
            <a:ext cx="685800" cy="609600"/>
          </a:xfrm>
          <a:prstGeom prst="bentConnector3">
            <a:avLst>
              <a:gd name="adj1" fmla="val 50000"/>
            </a:avLst>
          </a:prstGeom>
          <a:noFill/>
          <a:ln w="9525">
            <a:solidFill>
              <a:schemeClr val="tx1"/>
            </a:solidFill>
            <a:miter lim="800000"/>
            <a:headEnd/>
            <a:tailEnd type="triangle" w="med" len="med"/>
          </a:ln>
        </p:spPr>
      </p:cxnSp>
      <p:sp>
        <p:nvSpPr>
          <p:cNvPr id="30739" name="AutoShape 19"/>
          <p:cNvSpPr>
            <a:spLocks noChangeArrowheads="1"/>
          </p:cNvSpPr>
          <p:nvPr/>
        </p:nvSpPr>
        <p:spPr bwMode="auto">
          <a:xfrm>
            <a:off x="2152650" y="34194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新增出库单</a:t>
            </a:r>
          </a:p>
        </p:txBody>
      </p:sp>
      <p:cxnSp>
        <p:nvCxnSpPr>
          <p:cNvPr id="30740" name="AutoShape 20"/>
          <p:cNvCxnSpPr>
            <a:cxnSpLocks noChangeShapeType="1"/>
            <a:stCxn id="30737" idx="2"/>
            <a:endCxn id="30739" idx="0"/>
          </p:cNvCxnSpPr>
          <p:nvPr/>
        </p:nvCxnSpPr>
        <p:spPr bwMode="auto">
          <a:xfrm rot="5400000">
            <a:off x="3162300" y="1914525"/>
            <a:ext cx="1143000" cy="1866900"/>
          </a:xfrm>
          <a:prstGeom prst="bentConnector3">
            <a:avLst>
              <a:gd name="adj1" fmla="val 65412"/>
            </a:avLst>
          </a:prstGeom>
          <a:noFill/>
          <a:ln w="9525">
            <a:solidFill>
              <a:schemeClr val="tx1"/>
            </a:solidFill>
            <a:prstDash val="lgDashDotDot"/>
            <a:miter lim="800000"/>
            <a:headEnd/>
            <a:tailEnd type="triangle" w="med" len="med"/>
          </a:ln>
        </p:spPr>
      </p:cxnSp>
      <p:sp>
        <p:nvSpPr>
          <p:cNvPr id="30741" name="AutoShape 21"/>
          <p:cNvSpPr>
            <a:spLocks noChangeArrowheads="1"/>
          </p:cNvSpPr>
          <p:nvPr/>
        </p:nvSpPr>
        <p:spPr bwMode="auto">
          <a:xfrm>
            <a:off x="4133850" y="3419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审核出库单</a:t>
            </a:r>
          </a:p>
        </p:txBody>
      </p:sp>
      <p:cxnSp>
        <p:nvCxnSpPr>
          <p:cNvPr id="30742" name="AutoShape 22"/>
          <p:cNvCxnSpPr>
            <a:cxnSpLocks noChangeShapeType="1"/>
            <a:stCxn id="30739" idx="3"/>
            <a:endCxn id="30741" idx="1"/>
          </p:cNvCxnSpPr>
          <p:nvPr/>
        </p:nvCxnSpPr>
        <p:spPr bwMode="auto">
          <a:xfrm>
            <a:off x="3448050" y="3609975"/>
            <a:ext cx="685800" cy="0"/>
          </a:xfrm>
          <a:prstGeom prst="straightConnector1">
            <a:avLst/>
          </a:prstGeom>
          <a:noFill/>
          <a:ln w="9525">
            <a:solidFill>
              <a:schemeClr val="tx1"/>
            </a:solidFill>
            <a:round/>
            <a:headEnd/>
            <a:tailEnd type="triangle" w="med" len="med"/>
          </a:ln>
        </p:spPr>
      </p:cxnSp>
      <p:sp>
        <p:nvSpPr>
          <p:cNvPr id="30743" name="AutoShape 23"/>
          <p:cNvSpPr>
            <a:spLocks noChangeArrowheads="1"/>
          </p:cNvSpPr>
          <p:nvPr/>
        </p:nvSpPr>
        <p:spPr bwMode="auto">
          <a:xfrm>
            <a:off x="857250" y="4867275"/>
            <a:ext cx="914400" cy="228600"/>
          </a:xfrm>
          <a:prstGeom prst="roundRect">
            <a:avLst>
              <a:gd name="adj" fmla="val 16667"/>
            </a:avLst>
          </a:prstGeom>
          <a:solidFill>
            <a:schemeClr val="bg1"/>
          </a:solidFill>
          <a:ln w="9525">
            <a:noFill/>
            <a:round/>
            <a:headEnd/>
            <a:tailEnd/>
          </a:ln>
        </p:spPr>
        <p:txBody>
          <a:bodyPr wrap="none" anchor="ctr"/>
          <a:lstStyle/>
          <a:p>
            <a:pPr algn="ctr" fontAlgn="ctr"/>
            <a:r>
              <a:rPr kumimoji="1" lang="zh-CN" altLang="en-US" sz="1400">
                <a:latin typeface="Times New Roman" pitchFamily="18" charset="0"/>
              </a:rPr>
              <a:t>会计人员</a:t>
            </a:r>
          </a:p>
        </p:txBody>
      </p:sp>
      <p:sp>
        <p:nvSpPr>
          <p:cNvPr id="30744" name="AutoShape 24"/>
          <p:cNvSpPr>
            <a:spLocks noChangeArrowheads="1"/>
          </p:cNvSpPr>
          <p:nvPr/>
        </p:nvSpPr>
        <p:spPr bwMode="auto">
          <a:xfrm>
            <a:off x="2152650" y="4867275"/>
            <a:ext cx="12954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新增销售发票</a:t>
            </a:r>
          </a:p>
        </p:txBody>
      </p:sp>
      <p:cxnSp>
        <p:nvCxnSpPr>
          <p:cNvPr id="30745" name="AutoShape 25"/>
          <p:cNvCxnSpPr>
            <a:cxnSpLocks noChangeShapeType="1"/>
            <a:stCxn id="30741" idx="2"/>
            <a:endCxn id="30744" idx="0"/>
          </p:cNvCxnSpPr>
          <p:nvPr/>
        </p:nvCxnSpPr>
        <p:spPr bwMode="auto">
          <a:xfrm rot="5400000">
            <a:off x="3200400" y="3400425"/>
            <a:ext cx="1066800" cy="1866900"/>
          </a:xfrm>
          <a:prstGeom prst="bentConnector3">
            <a:avLst>
              <a:gd name="adj1" fmla="val 68898"/>
            </a:avLst>
          </a:prstGeom>
          <a:noFill/>
          <a:ln w="9525">
            <a:solidFill>
              <a:schemeClr val="tx1"/>
            </a:solidFill>
            <a:prstDash val="lgDashDotDot"/>
            <a:miter lim="800000"/>
            <a:headEnd/>
            <a:tailEnd type="triangle" w="med" len="med"/>
          </a:ln>
        </p:spPr>
      </p:cxnSp>
      <p:sp>
        <p:nvSpPr>
          <p:cNvPr id="30746" name="AutoShape 26"/>
          <p:cNvSpPr>
            <a:spLocks noChangeArrowheads="1"/>
          </p:cNvSpPr>
          <p:nvPr/>
        </p:nvSpPr>
        <p:spPr bwMode="auto">
          <a:xfrm>
            <a:off x="4057650" y="54006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审核发票</a:t>
            </a:r>
          </a:p>
        </p:txBody>
      </p:sp>
      <p:cxnSp>
        <p:nvCxnSpPr>
          <p:cNvPr id="30747" name="AutoShape 27"/>
          <p:cNvCxnSpPr>
            <a:cxnSpLocks noChangeShapeType="1"/>
            <a:stCxn id="30744" idx="3"/>
            <a:endCxn id="30746" idx="1"/>
          </p:cNvCxnSpPr>
          <p:nvPr/>
        </p:nvCxnSpPr>
        <p:spPr bwMode="auto">
          <a:xfrm>
            <a:off x="3448050" y="5057775"/>
            <a:ext cx="609600" cy="533400"/>
          </a:xfrm>
          <a:prstGeom prst="bentConnector3">
            <a:avLst>
              <a:gd name="adj1" fmla="val 50000"/>
            </a:avLst>
          </a:prstGeom>
          <a:noFill/>
          <a:ln w="9525">
            <a:solidFill>
              <a:schemeClr val="tx1"/>
            </a:solidFill>
            <a:miter lim="800000"/>
            <a:headEnd/>
            <a:tailEnd type="triangle" w="med" len="med"/>
          </a:ln>
        </p:spPr>
      </p:cxnSp>
      <p:sp>
        <p:nvSpPr>
          <p:cNvPr id="30748" name="AutoShape 28"/>
          <p:cNvSpPr>
            <a:spLocks noChangeArrowheads="1"/>
          </p:cNvSpPr>
          <p:nvPr/>
        </p:nvSpPr>
        <p:spPr bwMode="auto">
          <a:xfrm>
            <a:off x="6572250" y="3419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出库核算</a:t>
            </a:r>
          </a:p>
        </p:txBody>
      </p:sp>
      <p:sp>
        <p:nvSpPr>
          <p:cNvPr id="98334" name="Line 29"/>
          <p:cNvSpPr>
            <a:spLocks noChangeShapeType="1"/>
          </p:cNvSpPr>
          <p:nvPr/>
        </p:nvSpPr>
        <p:spPr bwMode="auto">
          <a:xfrm>
            <a:off x="704850" y="3190875"/>
            <a:ext cx="45720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98335" name="Line 30"/>
          <p:cNvSpPr>
            <a:spLocks noChangeShapeType="1"/>
          </p:cNvSpPr>
          <p:nvPr/>
        </p:nvSpPr>
        <p:spPr bwMode="auto">
          <a:xfrm>
            <a:off x="704850" y="4714875"/>
            <a:ext cx="4572000" cy="0"/>
          </a:xfrm>
          <a:prstGeom prst="line">
            <a:avLst/>
          </a:prstGeom>
          <a:noFill/>
          <a:ln w="9525">
            <a:solidFill>
              <a:schemeClr val="tx1"/>
            </a:solidFill>
            <a:round/>
            <a:headEnd/>
            <a:tailEnd/>
          </a:ln>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30751" name="AutoShape 31"/>
          <p:cNvCxnSpPr>
            <a:cxnSpLocks noChangeShapeType="1"/>
            <a:stCxn id="30741" idx="3"/>
            <a:endCxn id="30748" idx="1"/>
          </p:cNvCxnSpPr>
          <p:nvPr/>
        </p:nvCxnSpPr>
        <p:spPr bwMode="auto">
          <a:xfrm>
            <a:off x="5200650" y="3609975"/>
            <a:ext cx="1371600" cy="0"/>
          </a:xfrm>
          <a:prstGeom prst="straightConnector1">
            <a:avLst/>
          </a:prstGeom>
          <a:noFill/>
          <a:ln w="9525">
            <a:solidFill>
              <a:schemeClr val="tx1"/>
            </a:solidFill>
            <a:round/>
            <a:headEnd/>
            <a:tailEnd type="triangle" w="med" len="med"/>
          </a:ln>
        </p:spPr>
      </p:cxnSp>
      <p:cxnSp>
        <p:nvCxnSpPr>
          <p:cNvPr id="30752" name="AutoShape 32"/>
          <p:cNvCxnSpPr>
            <a:cxnSpLocks noChangeShapeType="1"/>
            <a:stCxn id="30746" idx="3"/>
            <a:endCxn id="30748" idx="1"/>
          </p:cNvCxnSpPr>
          <p:nvPr/>
        </p:nvCxnSpPr>
        <p:spPr bwMode="auto">
          <a:xfrm flipV="1">
            <a:off x="5124450" y="3609975"/>
            <a:ext cx="1447800" cy="1981200"/>
          </a:xfrm>
          <a:prstGeom prst="bentConnector3">
            <a:avLst>
              <a:gd name="adj1" fmla="val 50000"/>
            </a:avLst>
          </a:prstGeom>
          <a:noFill/>
          <a:ln w="9525">
            <a:solidFill>
              <a:schemeClr val="tx1"/>
            </a:solidFill>
            <a:miter lim="800000"/>
            <a:headEnd/>
            <a:tailEnd type="triangle" w="med" len="med"/>
          </a:ln>
        </p:spPr>
      </p:cxnSp>
      <p:sp>
        <p:nvSpPr>
          <p:cNvPr id="30753" name="AutoShape 33"/>
          <p:cNvSpPr>
            <a:spLocks noChangeArrowheads="1"/>
          </p:cNvSpPr>
          <p:nvPr/>
        </p:nvSpPr>
        <p:spPr bwMode="auto">
          <a:xfrm>
            <a:off x="6572250" y="4181475"/>
            <a:ext cx="1066800" cy="381000"/>
          </a:xfrm>
          <a:prstGeom prst="roundRect">
            <a:avLst>
              <a:gd name="adj" fmla="val 16667"/>
            </a:avLst>
          </a:prstGeom>
          <a:solidFill>
            <a:schemeClr val="bg1"/>
          </a:solidFill>
          <a:ln w="9525">
            <a:solidFill>
              <a:schemeClr val="tx1"/>
            </a:solidFill>
            <a:round/>
            <a:headEnd/>
            <a:tailEnd/>
          </a:ln>
        </p:spPr>
        <p:txBody>
          <a:bodyPr wrap="none" anchor="ctr"/>
          <a:lstStyle/>
          <a:p>
            <a:pPr algn="ctr" fontAlgn="ctr"/>
            <a:r>
              <a:rPr kumimoji="1" lang="zh-CN" altLang="en-US" sz="1400">
                <a:latin typeface="Times New Roman" pitchFamily="18" charset="0"/>
              </a:rPr>
              <a:t>凭证制作</a:t>
            </a:r>
          </a:p>
        </p:txBody>
      </p:sp>
      <p:cxnSp>
        <p:nvCxnSpPr>
          <p:cNvPr id="30754" name="AutoShape 34"/>
          <p:cNvCxnSpPr>
            <a:cxnSpLocks noChangeShapeType="1"/>
            <a:stCxn id="30748" idx="2"/>
            <a:endCxn id="30753" idx="0"/>
          </p:cNvCxnSpPr>
          <p:nvPr/>
        </p:nvCxnSpPr>
        <p:spPr bwMode="auto">
          <a:xfrm rot="5400000">
            <a:off x="6915150" y="3990975"/>
            <a:ext cx="381000" cy="0"/>
          </a:xfrm>
          <a:prstGeom prst="straightConnector1">
            <a:avLst/>
          </a:prstGeom>
          <a:noFill/>
          <a:ln w="9525">
            <a:solidFill>
              <a:schemeClr val="tx1"/>
            </a:solidFill>
            <a:round/>
            <a:headEnd/>
            <a:tailEnd type="triangle" w="med" len="med"/>
          </a:ln>
        </p:spPr>
      </p:cxnSp>
      <p:sp>
        <p:nvSpPr>
          <p:cNvPr id="30755" name="Rectangle 35"/>
          <p:cNvSpPr>
            <a:spLocks noChangeArrowheads="1"/>
          </p:cNvSpPr>
          <p:nvPr/>
        </p:nvSpPr>
        <p:spPr bwMode="auto">
          <a:xfrm>
            <a:off x="1924050" y="981075"/>
            <a:ext cx="4038600" cy="5029200"/>
          </a:xfrm>
          <a:prstGeom prst="rect">
            <a:avLst/>
          </a:prstGeom>
          <a:noFill/>
          <a:ln w="9525">
            <a:solidFill>
              <a:schemeClr val="folHlink"/>
            </a:solidFill>
            <a:miter lim="800000"/>
            <a:headEnd/>
            <a:tailEnd/>
          </a:ln>
        </p:spPr>
        <p:txBody>
          <a:bodyPr wrap="none" anchor="ctr"/>
          <a:lstStyle/>
          <a:p>
            <a:endParaRPr lang="zh-CN" altLang="en-US">
              <a:latin typeface="Arial" pitchFamily="34" charset="0"/>
              <a:ea typeface="黑体" pitchFamily="2" charset="-122"/>
            </a:endParaRPr>
          </a:p>
        </p:txBody>
      </p:sp>
      <p:sp>
        <p:nvSpPr>
          <p:cNvPr id="30756" name="Rectangle 36"/>
          <p:cNvSpPr>
            <a:spLocks noChangeArrowheads="1"/>
          </p:cNvSpPr>
          <p:nvPr/>
        </p:nvSpPr>
        <p:spPr bwMode="auto">
          <a:xfrm>
            <a:off x="5962650" y="981075"/>
            <a:ext cx="2209800" cy="5029200"/>
          </a:xfrm>
          <a:prstGeom prst="rect">
            <a:avLst/>
          </a:prstGeom>
          <a:noFill/>
          <a:ln w="9525">
            <a:solidFill>
              <a:srgbClr val="6C8AD7"/>
            </a:solidFill>
            <a:miter lim="800000"/>
            <a:headEnd/>
            <a:tailEnd/>
          </a:ln>
        </p:spPr>
        <p:txBody>
          <a:bodyPr wrap="none" anchor="ctr"/>
          <a:lstStyle/>
          <a:p>
            <a:endParaRPr lang="zh-CN" altLang="en-US">
              <a:latin typeface="Arial" pitchFamily="34" charset="0"/>
              <a:ea typeface="黑体" pitchFamily="2" charset="-122"/>
            </a:endParaRPr>
          </a:p>
        </p:txBody>
      </p:sp>
      <p:sp>
        <p:nvSpPr>
          <p:cNvPr id="30757" name="Rectangle 37"/>
          <p:cNvSpPr>
            <a:spLocks noChangeArrowheads="1"/>
          </p:cNvSpPr>
          <p:nvPr/>
        </p:nvSpPr>
        <p:spPr bwMode="auto">
          <a:xfrm>
            <a:off x="1924050" y="981075"/>
            <a:ext cx="4038600" cy="457200"/>
          </a:xfrm>
          <a:prstGeom prst="rect">
            <a:avLst/>
          </a:prstGeom>
          <a:solidFill>
            <a:srgbClr val="D3DCD2"/>
          </a:solidFill>
          <a:ln w="9525">
            <a:noFill/>
            <a:miter lim="800000"/>
            <a:headEnd/>
            <a:tailEnd/>
          </a:ln>
        </p:spPr>
        <p:txBody>
          <a:bodyPr wrap="none" anchor="ctr"/>
          <a:lstStyle/>
          <a:p>
            <a:pPr algn="ctr"/>
            <a:r>
              <a:rPr kumimoji="1" lang="zh-CN" altLang="en-US" sz="1800" b="1">
                <a:latin typeface="Times New Roman" pitchFamily="18" charset="0"/>
              </a:rPr>
              <a:t>销售系统</a:t>
            </a:r>
          </a:p>
        </p:txBody>
      </p:sp>
      <p:sp>
        <p:nvSpPr>
          <p:cNvPr id="30758" name="Rectangle 38"/>
          <p:cNvSpPr>
            <a:spLocks noChangeArrowheads="1"/>
          </p:cNvSpPr>
          <p:nvPr/>
        </p:nvSpPr>
        <p:spPr bwMode="auto">
          <a:xfrm>
            <a:off x="5962650" y="981075"/>
            <a:ext cx="2209800" cy="457200"/>
          </a:xfrm>
          <a:prstGeom prst="rect">
            <a:avLst/>
          </a:prstGeom>
          <a:solidFill>
            <a:srgbClr val="99BCDF"/>
          </a:solidFill>
          <a:ln w="9525">
            <a:noFill/>
            <a:miter lim="800000"/>
            <a:headEnd/>
            <a:tailEnd/>
          </a:ln>
        </p:spPr>
        <p:txBody>
          <a:bodyPr wrap="none" anchor="ctr"/>
          <a:lstStyle/>
          <a:p>
            <a:pPr algn="ctr"/>
            <a:r>
              <a:rPr kumimoji="1" lang="zh-CN" altLang="en-US" sz="1800" b="1">
                <a:latin typeface="Times New Roman" pitchFamily="18" charset="0"/>
              </a:rPr>
              <a:t>存货核算系统</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2517775" y="1357313"/>
            <a:ext cx="6483350" cy="4827587"/>
          </a:xfrm>
          <a:prstGeom prst="rect">
            <a:avLst/>
          </a:prstGeom>
          <a:noFill/>
          <a:ln w="9525">
            <a:noFill/>
            <a:miter lim="800000"/>
            <a:headEnd/>
            <a:tailEnd/>
          </a:ln>
        </p:spPr>
      </p:pic>
      <p:sp>
        <p:nvSpPr>
          <p:cNvPr id="2969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总体业务流程</a:t>
            </a:r>
            <a:endParaRPr lang="en-US" altLang="zh-CN" sz="2600" dirty="0" smtClean="0"/>
          </a:p>
          <a:p>
            <a:pPr fontAlgn="auto">
              <a:spcAft>
                <a:spcPts val="0"/>
              </a:spcAft>
              <a:defRPr/>
            </a:pPr>
            <a:r>
              <a:rPr lang="zh-CN" altLang="en-US" sz="2600" dirty="0" smtClean="0"/>
              <a:t>系统参数</a:t>
            </a:r>
            <a:endParaRPr lang="en-US" altLang="zh-CN" sz="2600" dirty="0" smtClean="0"/>
          </a:p>
          <a:p>
            <a:pPr fontAlgn="auto">
              <a:spcAft>
                <a:spcPts val="0"/>
              </a:spcAft>
              <a:defRPr/>
            </a:pPr>
            <a:r>
              <a:rPr lang="zh-CN" altLang="en-US" sz="2600" dirty="0" smtClean="0"/>
              <a:t>基础资料</a:t>
            </a:r>
            <a:endParaRPr lang="en-US" altLang="zh-CN" sz="2600" dirty="0" smtClean="0"/>
          </a:p>
          <a:p>
            <a:pPr lvl="1" fontAlgn="auto">
              <a:spcAft>
                <a:spcPts val="0"/>
              </a:spcAft>
              <a:defRPr/>
            </a:pPr>
            <a:r>
              <a:rPr lang="zh-CN" altLang="en-US" sz="2000" dirty="0" smtClean="0"/>
              <a:t>客户</a:t>
            </a:r>
            <a:endParaRPr lang="en-US" altLang="zh-CN" sz="2000" dirty="0" smtClean="0"/>
          </a:p>
          <a:p>
            <a:pPr lvl="2" fontAlgn="auto">
              <a:spcAft>
                <a:spcPts val="0"/>
              </a:spcAft>
              <a:defRPr/>
            </a:pPr>
            <a:r>
              <a:rPr lang="zh-CN" altLang="en-US" sz="1800" dirty="0" smtClean="0"/>
              <a:t>信用额度</a:t>
            </a:r>
            <a:endParaRPr lang="en-US" altLang="zh-CN" sz="1800" dirty="0" smtClean="0"/>
          </a:p>
          <a:p>
            <a:pPr lvl="2" fontAlgn="auto">
              <a:spcAft>
                <a:spcPts val="0"/>
              </a:spcAft>
              <a:defRPr/>
            </a:pPr>
            <a:r>
              <a:rPr lang="zh-CN" altLang="en-US" sz="1800" dirty="0" smtClean="0"/>
              <a:t>分类管理</a:t>
            </a:r>
            <a:endParaRPr lang="en-US" altLang="zh-CN" sz="1800" dirty="0" smtClean="0"/>
          </a:p>
          <a:p>
            <a:pPr lvl="1" fontAlgn="auto">
              <a:spcAft>
                <a:spcPts val="0"/>
              </a:spcAft>
              <a:defRPr/>
            </a:pPr>
            <a:r>
              <a:rPr lang="zh-CN" altLang="en-US" sz="2000" dirty="0" smtClean="0"/>
              <a:t>价格资料</a:t>
            </a:r>
          </a:p>
        </p:txBody>
      </p:sp>
      <p:sp>
        <p:nvSpPr>
          <p:cNvPr id="3277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系统整体业务流程图</a:t>
            </a:r>
          </a:p>
        </p:txBody>
      </p:sp>
      <p:pic>
        <p:nvPicPr>
          <p:cNvPr id="4097" name="Picture 1" descr="C:\Users\pc\AppData\Roaming\Tencent\Users\1484135064\QQ\WinTemp\RichOle\C(2@DXABBH998U@]CL$PMG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196" y="1026318"/>
            <a:ext cx="5125056" cy="53304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7766" y="1084659"/>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196" y="1232693"/>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销售价格资料</a:t>
            </a:r>
            <a:endParaRPr lang="en-US" altLang="zh-CN" sz="2600" dirty="0" smtClean="0"/>
          </a:p>
          <a:p>
            <a:pPr lvl="1" fontAlgn="auto">
              <a:spcAft>
                <a:spcPts val="0"/>
              </a:spcAft>
              <a:defRPr/>
            </a:pPr>
            <a:r>
              <a:rPr lang="zh-CN" altLang="en-US" sz="2000" dirty="0" smtClean="0"/>
              <a:t>设置物料属性中的销售单价</a:t>
            </a:r>
            <a:endParaRPr lang="en-US" altLang="zh-CN" sz="2000" dirty="0" smtClean="0"/>
          </a:p>
          <a:p>
            <a:pPr lvl="1" fontAlgn="auto">
              <a:spcAft>
                <a:spcPts val="0"/>
              </a:spcAft>
              <a:defRPr/>
            </a:pPr>
            <a:r>
              <a:rPr lang="zh-CN" altLang="en-US" sz="2000" dirty="0" smtClean="0"/>
              <a:t>设置销售价格方案</a:t>
            </a:r>
            <a:endParaRPr lang="en-US" altLang="zh-CN" sz="2000" dirty="0" smtClean="0"/>
          </a:p>
          <a:p>
            <a:pPr lvl="2" fontAlgn="auto">
              <a:spcAft>
                <a:spcPts val="0"/>
              </a:spcAft>
              <a:defRPr/>
            </a:pPr>
            <a:r>
              <a:rPr lang="zh-CN" altLang="en-US" sz="1800" dirty="0" smtClean="0"/>
              <a:t>设置销售价格资料时，需要先设置价格政策，价格政策的优先级最高是０</a:t>
            </a:r>
            <a:endParaRPr lang="en-US" altLang="zh-CN" sz="1800" dirty="0" smtClean="0"/>
          </a:p>
          <a:p>
            <a:pPr lvl="2" fontAlgn="auto">
              <a:spcAft>
                <a:spcPts val="0"/>
              </a:spcAft>
              <a:defRPr/>
            </a:pPr>
            <a:r>
              <a:rPr lang="zh-CN" altLang="en-US" sz="1800" dirty="0" smtClean="0"/>
              <a:t>可以对销售价格实行最低限价控制设置和管理</a:t>
            </a:r>
            <a:endParaRPr lang="en-US" altLang="zh-CN" sz="1800" dirty="0" smtClean="0"/>
          </a:p>
          <a:p>
            <a:pPr lvl="2" fontAlgn="auto">
              <a:spcAft>
                <a:spcPts val="0"/>
              </a:spcAft>
              <a:defRPr/>
            </a:pPr>
            <a:r>
              <a:rPr lang="zh-CN" altLang="en-US" sz="1800" dirty="0" smtClean="0"/>
              <a:t>单据录入时，会取优先级最高的价格政策下的价格携带</a:t>
            </a:r>
            <a:endParaRPr lang="en-US" altLang="zh-CN" sz="1800" dirty="0" smtClean="0"/>
          </a:p>
          <a:p>
            <a:pPr lvl="3" fontAlgn="auto">
              <a:spcAft>
                <a:spcPts val="0"/>
              </a:spcAft>
              <a:buFont typeface="Arial"/>
              <a:buChar char="–"/>
              <a:defRPr/>
            </a:pPr>
            <a:r>
              <a:rPr lang="zh-CN" altLang="en-US" sz="1600" dirty="0" smtClean="0"/>
              <a:t>如果没有价格资料，则取物料属性中的销售价格</a:t>
            </a:r>
            <a:endParaRPr lang="en-US" altLang="zh-CN" sz="1600" dirty="0" smtClean="0"/>
          </a:p>
          <a:p>
            <a:pPr lvl="2" fontAlgn="auto">
              <a:spcAft>
                <a:spcPts val="0"/>
              </a:spcAft>
              <a:defRPr/>
            </a:pPr>
            <a:r>
              <a:rPr lang="zh-CN" altLang="en-US" sz="1800" dirty="0" smtClean="0"/>
              <a:t>价格管理选项（价格取数、限价控制、应用场景）</a:t>
            </a:r>
          </a:p>
          <a:p>
            <a:pPr lvl="2" fontAlgn="auto">
              <a:spcAft>
                <a:spcPts val="0"/>
              </a:spcAft>
              <a:defRPr/>
            </a:pPr>
            <a:r>
              <a:rPr lang="zh-CN" altLang="en-US" sz="1800" dirty="0" smtClean="0"/>
              <a:t>价格资料在业务单据的体现</a:t>
            </a:r>
            <a:r>
              <a:rPr lang="en-US" altLang="zh-CN" sz="1800" dirty="0" smtClean="0"/>
              <a:t>--</a:t>
            </a:r>
            <a:r>
              <a:rPr lang="zh-CN" altLang="en-US" sz="1800" dirty="0" smtClean="0"/>
              <a:t>价格政策的应用场景</a:t>
            </a:r>
            <a:endParaRPr lang="en-US" altLang="zh-CN" sz="1800" dirty="0" smtClean="0"/>
          </a:p>
          <a:p>
            <a:pPr lvl="1" fontAlgn="auto">
              <a:spcAft>
                <a:spcPts val="0"/>
              </a:spcAft>
              <a:defRPr/>
            </a:pPr>
            <a:r>
              <a:rPr lang="zh-CN" altLang="en-US" sz="2000" dirty="0" smtClean="0"/>
              <a:t>销售发票审核，形成销售历史价格资料</a:t>
            </a:r>
          </a:p>
          <a:p>
            <a:pPr lvl="2" fontAlgn="auto">
              <a:spcAft>
                <a:spcPts val="0"/>
              </a:spcAft>
              <a:buFont typeface="Arial"/>
              <a:buChar char="•"/>
              <a:defRPr/>
            </a:pPr>
            <a:endParaRPr lang="zh-CN" altLang="en-US" dirty="0" smtClean="0"/>
          </a:p>
        </p:txBody>
      </p:sp>
      <p:sp>
        <p:nvSpPr>
          <p:cNvPr id="33795"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制定销售价格策略</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700809"/>
            <a:ext cx="37719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500"/>
                                        <p:tgtEl>
                                          <p:spTgt spid="307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5122"/>
                                        </p:tgtEl>
                                      </p:cBhvr>
                                    </p:animEffect>
                                    <p:set>
                                      <p:cBhvr>
                                        <p:cTn id="20" dur="1" fill="hold">
                                          <p:stCondLst>
                                            <p:cond delay="499"/>
                                          </p:stCondLst>
                                        </p:cTn>
                                        <p:tgtEl>
                                          <p:spTgt spid="51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Effect transition="in" filter="fade">
                                      <p:cBhvr>
                                        <p:cTn id="25" dur="500"/>
                                        <p:tgtEl>
                                          <p:spTgt spid="3072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500"/>
                                        <p:tgtEl>
                                          <p:spTgt spid="3072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fade">
                                      <p:cBhvr>
                                        <p:cTn id="31" dur="500"/>
                                        <p:tgtEl>
                                          <p:spTgt spid="3072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0723">
                                            <p:txEl>
                                              <p:pRg st="5" end="5"/>
                                            </p:txEl>
                                          </p:spTgt>
                                        </p:tgtEl>
                                        <p:attrNameLst>
                                          <p:attrName>style.visibility</p:attrName>
                                        </p:attrNameLst>
                                      </p:cBhvr>
                                      <p:to>
                                        <p:strVal val="visible"/>
                                      </p:to>
                                    </p:set>
                                    <p:animEffect transition="in" filter="fade">
                                      <p:cBhvr>
                                        <p:cTn id="34" dur="500"/>
                                        <p:tgtEl>
                                          <p:spTgt spid="3072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fade">
                                      <p:cBhvr>
                                        <p:cTn id="37" dur="500"/>
                                        <p:tgtEl>
                                          <p:spTgt spid="3072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0723">
                                            <p:txEl>
                                              <p:pRg st="7" end="7"/>
                                            </p:txEl>
                                          </p:spTgt>
                                        </p:tgtEl>
                                        <p:attrNameLst>
                                          <p:attrName>style.visibility</p:attrName>
                                        </p:attrNameLst>
                                      </p:cBhvr>
                                      <p:to>
                                        <p:strVal val="visible"/>
                                      </p:to>
                                    </p:set>
                                    <p:animEffect transition="in" filter="fade">
                                      <p:cBhvr>
                                        <p:cTn id="40" dur="500"/>
                                        <p:tgtEl>
                                          <p:spTgt spid="3072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0723">
                                            <p:txEl>
                                              <p:pRg st="8" end="8"/>
                                            </p:txEl>
                                          </p:spTgt>
                                        </p:tgtEl>
                                        <p:attrNameLst>
                                          <p:attrName>style.visibility</p:attrName>
                                        </p:attrNameLst>
                                      </p:cBhvr>
                                      <p:to>
                                        <p:strVal val="visible"/>
                                      </p:to>
                                    </p:set>
                                    <p:animEffect transition="in" filter="fade">
                                      <p:cBhvr>
                                        <p:cTn id="43" dur="500"/>
                                        <p:tgtEl>
                                          <p:spTgt spid="3072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0723">
                                            <p:txEl>
                                              <p:pRg st="9" end="9"/>
                                            </p:txEl>
                                          </p:spTgt>
                                        </p:tgtEl>
                                        <p:attrNameLst>
                                          <p:attrName>style.visibility</p:attrName>
                                        </p:attrNameLst>
                                      </p:cBhvr>
                                      <p:to>
                                        <p:strVal val="visible"/>
                                      </p:to>
                                    </p:set>
                                    <p:animEffect transition="in" filter="fade">
                                      <p:cBhvr>
                                        <p:cTn id="46" dur="5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销售最近价格获取</a:t>
            </a:r>
          </a:p>
        </p:txBody>
      </p:sp>
      <p:sp>
        <p:nvSpPr>
          <p:cNvPr id="35843" name="内容占位符 2"/>
          <p:cNvSpPr>
            <a:spLocks/>
          </p:cNvSpPr>
          <p:nvPr/>
        </p:nvSpPr>
        <p:spPr bwMode="auto">
          <a:xfrm>
            <a:off x="142844" y="928670"/>
            <a:ext cx="8786812"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销售最近价格获取</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销售模块各单据中</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查看</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选项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中增加“取最近销售价”下设销售订单、销售出库单、销售发票三种取价来源单据供勾选，默认不勾选</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如需取最近销售价，需根据实际情况勾选一种取价来源单据。对以后的单据有效，取最近销售价格的条件：客户</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物料代码</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单位，三个条件必须相同</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获取最近销售价格优先级规则：</a:t>
            </a:r>
          </a:p>
          <a:p>
            <a:pPr marL="1257300" lvl="2" indent="-342900" eaLnBrk="0" hangingPunct="0">
              <a:spcBef>
                <a:spcPct val="20000"/>
              </a:spcBef>
              <a:buClr>
                <a:schemeClr val="tx1"/>
              </a:buClr>
              <a:buFont typeface="Wingdings" pitchFamily="2" charset="2"/>
              <a:buChar char="ü"/>
            </a:pPr>
            <a:r>
              <a:rPr lang="zh-CN" altLang="en-US" sz="1800" dirty="0"/>
              <a:t> 如果单据有源单，取源单上的价格；</a:t>
            </a:r>
          </a:p>
          <a:p>
            <a:pPr marL="1257300" lvl="2" indent="-342900" eaLnBrk="0" hangingPunct="0">
              <a:spcBef>
                <a:spcPct val="20000"/>
              </a:spcBef>
              <a:buClr>
                <a:schemeClr val="tx1"/>
              </a:buClr>
              <a:buFont typeface="Wingdings" pitchFamily="2" charset="2"/>
              <a:buChar char="ü"/>
            </a:pPr>
            <a:r>
              <a:rPr lang="zh-CN" altLang="en-US" sz="1800" dirty="0" smtClean="0"/>
              <a:t> 如果单据无源</a:t>
            </a:r>
            <a:r>
              <a:rPr lang="zh-CN" altLang="en-US" sz="1800" dirty="0"/>
              <a:t>单，取最近一次的价格</a:t>
            </a:r>
            <a:r>
              <a:rPr lang="en-US" altLang="zh-CN" sz="1800" dirty="0"/>
              <a:t> </a:t>
            </a:r>
            <a:r>
              <a:rPr lang="zh-CN" altLang="en-US" sz="1800" dirty="0"/>
              <a:t>；</a:t>
            </a:r>
            <a:endParaRPr lang="en-US" altLang="zh-CN" sz="1800" dirty="0"/>
          </a:p>
          <a:p>
            <a:pPr marL="1257300" lvl="2" indent="-342900" eaLnBrk="0" hangingPunct="0">
              <a:spcBef>
                <a:spcPct val="20000"/>
              </a:spcBef>
              <a:buClr>
                <a:schemeClr val="tx1"/>
              </a:buClr>
              <a:buFont typeface="Wingdings" pitchFamily="2" charset="2"/>
              <a:buChar char="ü"/>
            </a:pPr>
            <a:r>
              <a:rPr lang="zh-CN" altLang="en-US" sz="1800" dirty="0"/>
              <a:t> 如果单据无源单，也没有最近一次的价格，按照系统原来的价格规则取数</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不勾选“取最近销售价”中任何一种单据，不改变原来的取数规则</a:t>
            </a:r>
          </a:p>
          <a:p>
            <a:pPr marL="1257300" lvl="2" indent="-342900" eaLnBrk="0" hangingPunct="0">
              <a:spcBef>
                <a:spcPct val="20000"/>
              </a:spcBef>
              <a:buClr>
                <a:schemeClr val="tx1"/>
              </a:buClr>
            </a:pPr>
            <a:endParaRPr lang="zh-CN" altLang="en-US" sz="1800" b="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销售价格获取来源</a:t>
            </a:r>
          </a:p>
        </p:txBody>
      </p:sp>
      <p:sp>
        <p:nvSpPr>
          <p:cNvPr id="36867" name="内容占位符 2"/>
          <p:cNvSpPr>
            <a:spLocks/>
          </p:cNvSpPr>
          <p:nvPr/>
        </p:nvSpPr>
        <p:spPr bwMode="auto">
          <a:xfrm>
            <a:off x="142875" y="857250"/>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增加物料销售价格取数来源：某物料销售价格</a:t>
            </a:r>
            <a:r>
              <a:rPr lang="en-US" altLang="zh-CN" sz="2600" dirty="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该物料的“采购成本”*（</a:t>
            </a:r>
            <a:r>
              <a:rPr lang="en-US" altLang="zh-CN" sz="2600" dirty="0">
                <a:solidFill>
                  <a:schemeClr val="tx1">
                    <a:lumMod val="85000"/>
                    <a:lumOff val="15000"/>
                  </a:schemeClr>
                </a:solidFill>
                <a:latin typeface="微软雅黑"/>
                <a:ea typeface="微软雅黑"/>
                <a:cs typeface="微软雅黑"/>
              </a:rPr>
              <a:t>1+</a:t>
            </a:r>
            <a:r>
              <a:rPr lang="zh-CN" altLang="en-US" sz="2600" dirty="0">
                <a:solidFill>
                  <a:schemeClr val="tx1">
                    <a:lumMod val="85000"/>
                    <a:lumOff val="15000"/>
                  </a:schemeClr>
                </a:solidFill>
                <a:latin typeface="微软雅黑"/>
                <a:ea typeface="微软雅黑"/>
                <a:cs typeface="微软雅黑"/>
              </a:rPr>
              <a:t>该物料的“毛利率”</a:t>
            </a:r>
            <a:r>
              <a:rPr lang="en-US" altLang="zh-CN" sz="2600" dirty="0">
                <a:solidFill>
                  <a:schemeClr val="tx1">
                    <a:lumMod val="85000"/>
                    <a:lumOff val="15000"/>
                  </a:schemeClr>
                </a:solidFill>
                <a:latin typeface="微软雅黑"/>
                <a:ea typeface="微软雅黑"/>
                <a:cs typeface="微软雅黑"/>
              </a:rPr>
              <a:t>/100</a:t>
            </a:r>
            <a:r>
              <a:rPr lang="zh-CN" altLang="en-US" sz="2600" dirty="0">
                <a:solidFill>
                  <a:schemeClr val="tx1">
                    <a:lumMod val="85000"/>
                    <a:lumOff val="15000"/>
                  </a:schemeClr>
                </a:solidFill>
                <a:latin typeface="微软雅黑"/>
                <a:ea typeface="微软雅黑"/>
                <a:cs typeface="微软雅黑"/>
              </a:rPr>
              <a:t>） </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采购成本取数优先级：</a:t>
            </a:r>
          </a:p>
          <a:p>
            <a:pPr marL="1143000" lvl="2" indent="-228600" eaLnBrk="0" hangingPunct="0">
              <a:spcBef>
                <a:spcPct val="20000"/>
              </a:spcBef>
              <a:buClr>
                <a:schemeClr val="tx1"/>
              </a:buClr>
              <a:buFont typeface="Wingdings" pitchFamily="2" charset="2"/>
              <a:buChar char="ü"/>
            </a:pPr>
            <a:r>
              <a:rPr lang="zh-CN" altLang="en-US" sz="1800" dirty="0"/>
              <a:t>第一优先级：物料属性中</a:t>
            </a:r>
            <a:r>
              <a:rPr lang="zh-CN" altLang="en-US" sz="1800" dirty="0">
                <a:latin typeface="Franklin Gothic Book" pitchFamily="34" charset="0"/>
              </a:rPr>
              <a:t>“</a:t>
            </a:r>
            <a:r>
              <a:rPr lang="zh-CN" altLang="en-US" sz="1800" dirty="0"/>
              <a:t>采购价格</a:t>
            </a:r>
            <a:r>
              <a:rPr lang="zh-CN" altLang="en-US" sz="1800" dirty="0">
                <a:latin typeface="Franklin Gothic Book" pitchFamily="34" charset="0"/>
              </a:rPr>
              <a:t>”</a:t>
            </a:r>
            <a:r>
              <a:rPr lang="zh-CN" altLang="en-US" sz="1800" dirty="0"/>
              <a:t> </a:t>
            </a:r>
          </a:p>
          <a:p>
            <a:pPr marL="1143000" lvl="2" indent="-228600" eaLnBrk="0" hangingPunct="0">
              <a:spcBef>
                <a:spcPct val="20000"/>
              </a:spcBef>
              <a:buClr>
                <a:schemeClr val="tx1"/>
              </a:buClr>
              <a:buFont typeface="Wingdings" pitchFamily="2" charset="2"/>
              <a:buChar char="ü"/>
            </a:pPr>
            <a:r>
              <a:rPr lang="zh-CN" altLang="en-US" sz="1800" dirty="0"/>
              <a:t>第二优先级：该物料最近一笔外购入库单的入库成本（已审核未作废的且单价</a:t>
            </a:r>
            <a:r>
              <a:rPr lang="en-US" altLang="zh-CN" sz="1800" dirty="0"/>
              <a:t>&gt;0</a:t>
            </a:r>
            <a:r>
              <a:rPr lang="zh-CN" altLang="en-US" sz="1800" dirty="0"/>
              <a:t>的蓝字外购入库单 ） </a:t>
            </a:r>
          </a:p>
          <a:p>
            <a:pPr marL="1143000" lvl="2" indent="-228600" eaLnBrk="0" hangingPunct="0">
              <a:spcBef>
                <a:spcPct val="20000"/>
              </a:spcBef>
              <a:buClr>
                <a:schemeClr val="tx1"/>
              </a:buClr>
              <a:buFont typeface="Wingdings" pitchFamily="2" charset="2"/>
              <a:buChar char="ü"/>
            </a:pPr>
            <a:r>
              <a:rPr lang="zh-CN" altLang="en-US" sz="1800" dirty="0" smtClean="0">
                <a:solidFill>
                  <a:srgbClr val="000000"/>
                </a:solidFill>
              </a:rPr>
              <a:t>第三优先级：</a:t>
            </a:r>
            <a:r>
              <a:rPr lang="zh-CN" altLang="en-US" sz="1800" dirty="0" smtClean="0"/>
              <a:t>该</a:t>
            </a:r>
            <a:r>
              <a:rPr lang="zh-CN" altLang="en-US" sz="1800" dirty="0"/>
              <a:t>物料期初库存成本（所有实仓仓库的期初库存平均成本 ）</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这种销售价格取数规则优先级最低</a:t>
            </a:r>
          </a:p>
          <a:p>
            <a:pPr marL="1143000" lvl="2" indent="-228600" eaLnBrk="0" hangingPunct="0">
              <a:spcBef>
                <a:spcPct val="20000"/>
              </a:spcBef>
              <a:buClr>
                <a:schemeClr val="tx1"/>
              </a:buClr>
              <a:buFont typeface="Wingdings" pitchFamily="2" charset="2"/>
              <a:buChar char="n"/>
            </a:pPr>
            <a:endParaRPr lang="zh-CN" altLang="en-US" b="1" dirty="0"/>
          </a:p>
          <a:p>
            <a:pPr marL="342900" indent="-342900" eaLnBrk="0" hangingPunct="0">
              <a:spcBef>
                <a:spcPct val="20000"/>
              </a:spcBef>
              <a:buClr>
                <a:schemeClr val="tx1"/>
              </a:buClr>
            </a:pPr>
            <a:endParaRPr lang="zh-CN" altLang="en-US" sz="2800" b="1" dirty="0">
              <a:latin typeface="Arial Black"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1001863"/>
            <a:ext cx="4032448" cy="54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146"/>
                                        </p:tgtEl>
                                      </p:cBhvr>
                                    </p:animEffect>
                                    <p:set>
                                      <p:cBhvr>
                                        <p:cTn id="17" dur="1" fill="hold">
                                          <p:stCondLst>
                                            <p:cond delay="499"/>
                                          </p:stCondLst>
                                        </p:cTn>
                                        <p:tgtEl>
                                          <p:spTgt spid="614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fade">
                                      <p:cBhvr>
                                        <p:cTn id="22" dur="500"/>
                                        <p:tgtEl>
                                          <p:spTgt spid="36867">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Effect transition="in" filter="fade">
                                      <p:cBhvr>
                                        <p:cTn id="25" dur="500"/>
                                        <p:tgtEl>
                                          <p:spTgt spid="3686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Effect transition="in" filter="fade">
                                      <p:cBhvr>
                                        <p:cTn id="28" dur="500"/>
                                        <p:tgtEl>
                                          <p:spTgt spid="36867">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500"/>
                                        <p:tgtEl>
                                          <p:spTgt spid="36867">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6867">
                                            <p:txEl>
                                              <p:pRg st="5" end="5"/>
                                            </p:txEl>
                                          </p:spTgt>
                                        </p:tgtEl>
                                        <p:attrNameLst>
                                          <p:attrName>style.visibility</p:attrName>
                                        </p:attrNameLst>
                                      </p:cBhvr>
                                      <p:to>
                                        <p:strVal val="visible"/>
                                      </p:to>
                                    </p:set>
                                    <p:animEffect transition="in" filter="fade">
                                      <p:cBhvr>
                                        <p:cTn id="34"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a:xfrm>
            <a:off x="214282" y="1000108"/>
            <a:ext cx="8786813" cy="5572125"/>
          </a:xfrm>
        </p:spPr>
        <p:txBody>
          <a:bodyPr rtlCol="0"/>
          <a:lstStyle/>
          <a:p>
            <a:pPr fontAlgn="auto">
              <a:spcAft>
                <a:spcPts val="0"/>
              </a:spcAft>
              <a:defRPr/>
            </a:pPr>
            <a:r>
              <a:rPr lang="zh-CN" altLang="en-US" sz="2600" dirty="0" smtClean="0"/>
              <a:t>销售报价单录入</a:t>
            </a:r>
          </a:p>
          <a:p>
            <a:pPr lvl="1" fontAlgn="auto">
              <a:spcAft>
                <a:spcPts val="0"/>
              </a:spcAft>
              <a:defRPr/>
            </a:pPr>
            <a:r>
              <a:rPr lang="zh-CN" altLang="en-US" sz="2000" dirty="0" smtClean="0"/>
              <a:t>直接新增</a:t>
            </a:r>
            <a:endParaRPr lang="en-US" altLang="zh-CN" sz="2000" dirty="0" smtClean="0"/>
          </a:p>
          <a:p>
            <a:pPr lvl="1" fontAlgn="auto">
              <a:spcAft>
                <a:spcPts val="0"/>
              </a:spcAft>
              <a:defRPr/>
            </a:pPr>
            <a:r>
              <a:rPr lang="zh-CN" altLang="en-US" sz="2000" dirty="0" smtClean="0"/>
              <a:t>根据</a:t>
            </a:r>
            <a:r>
              <a:rPr lang="en-US" altLang="zh-CN" sz="2000" dirty="0" smtClean="0"/>
              <a:t>BOM</a:t>
            </a:r>
            <a:r>
              <a:rPr lang="zh-CN" altLang="en-US" sz="2000" dirty="0" smtClean="0"/>
              <a:t>生成</a:t>
            </a:r>
          </a:p>
          <a:p>
            <a:pPr fontAlgn="auto">
              <a:spcAft>
                <a:spcPts val="0"/>
              </a:spcAft>
              <a:defRPr/>
            </a:pPr>
            <a:r>
              <a:rPr lang="zh-CN" altLang="en-US" sz="2600" dirty="0" smtClean="0"/>
              <a:t>销售报价单作用</a:t>
            </a:r>
          </a:p>
          <a:p>
            <a:pPr lvl="1" fontAlgn="auto">
              <a:spcAft>
                <a:spcPts val="0"/>
              </a:spcAft>
              <a:defRPr/>
            </a:pPr>
            <a:r>
              <a:rPr lang="zh-CN" altLang="en-US" sz="2000" dirty="0" smtClean="0"/>
              <a:t> 销售报价单是销售部门根据企业销售政策、产品成本、目标利润率、以往价格资料等，向客户提出的产品报价；销售报价单审核后，销售订单可以引用报价单，系统会将报价单中的物料代码、单价、折扣率等信息带入销售订单中，方便编制销售订单</a:t>
            </a:r>
          </a:p>
        </p:txBody>
      </p:sp>
      <p:sp>
        <p:nvSpPr>
          <p:cNvPr id="37891"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报价单</a:t>
            </a:r>
          </a:p>
        </p:txBody>
      </p:sp>
      <p:grpSp>
        <p:nvGrpSpPr>
          <p:cNvPr id="2" name="组合 9"/>
          <p:cNvGrpSpPr>
            <a:grpSpLocks/>
          </p:cNvGrpSpPr>
          <p:nvPr/>
        </p:nvGrpSpPr>
        <p:grpSpPr bwMode="auto">
          <a:xfrm>
            <a:off x="214282" y="928670"/>
            <a:ext cx="8715375" cy="5429250"/>
            <a:chOff x="516731" y="1362075"/>
            <a:chExt cx="8039100" cy="4562475"/>
          </a:xfrm>
        </p:grpSpPr>
        <p:pic>
          <p:nvPicPr>
            <p:cNvPr id="37895" name="Picture 2"/>
            <p:cNvPicPr>
              <a:picLocks noChangeAspect="1" noChangeArrowheads="1"/>
            </p:cNvPicPr>
            <p:nvPr/>
          </p:nvPicPr>
          <p:blipFill>
            <a:blip r:embed="rId2" cstate="print"/>
            <a:srcRect/>
            <a:stretch>
              <a:fillRect/>
            </a:stretch>
          </p:blipFill>
          <p:spPr bwMode="auto">
            <a:xfrm>
              <a:off x="516731" y="1362075"/>
              <a:ext cx="8039100" cy="4562475"/>
            </a:xfrm>
            <a:prstGeom prst="rect">
              <a:avLst/>
            </a:prstGeom>
            <a:noFill/>
            <a:ln w="9525">
              <a:noFill/>
              <a:miter lim="800000"/>
              <a:headEnd/>
              <a:tailEnd/>
            </a:ln>
          </p:spPr>
        </p:pic>
        <p:sp>
          <p:nvSpPr>
            <p:cNvPr id="8" name="矩形 7"/>
            <p:cNvSpPr/>
            <p:nvPr/>
          </p:nvSpPr>
          <p:spPr bwMode="auto">
            <a:xfrm>
              <a:off x="1642790" y="3215081"/>
              <a:ext cx="4215769" cy="1141953"/>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如果产品配件零卖，可以按</a:t>
              </a:r>
              <a:r>
                <a:rPr lang="en-US" altLang="zh-CN" sz="1800" b="1" dirty="0">
                  <a:effectLst>
                    <a:outerShdw blurRad="38100" dist="38100" dir="2700000" algn="tl">
                      <a:srgbClr val="000000">
                        <a:alpha val="43137"/>
                      </a:srgbClr>
                    </a:outerShdw>
                  </a:effectLst>
                  <a:latin typeface="MS PMincho" pitchFamily="18" charset="-128"/>
                  <a:ea typeface="MS PMincho" pitchFamily="18" charset="-128"/>
                </a:rPr>
                <a:t>BOM</a:t>
              </a:r>
              <a:r>
                <a:rPr lang="zh-CN" altLang="en-US" dirty="0">
                  <a:effectLst>
                    <a:outerShdw blurRad="38100" dist="38100" dir="2700000" algn="tl">
                      <a:srgbClr val="000000">
                        <a:alpha val="43137"/>
                      </a:srgbClr>
                    </a:outerShdw>
                  </a:effectLst>
                  <a:latin typeface="宋体" charset="-122"/>
                  <a:ea typeface="宋体" charset="-122"/>
                </a:rPr>
                <a:t>直接展开</a:t>
              </a:r>
              <a:endParaRPr lang="en-US" altLang="zh-CN"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支持多币别报价 </a:t>
              </a:r>
              <a:endParaRPr lang="en-US" altLang="zh-CN"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dirty="0">
                  <a:effectLst>
                    <a:outerShdw blurRad="38100" dist="38100" dir="2700000" algn="tl">
                      <a:srgbClr val="000000">
                        <a:alpha val="43137"/>
                      </a:srgbClr>
                    </a:outerShdw>
                  </a:effectLst>
                  <a:latin typeface="宋体" charset="-122"/>
                  <a:ea typeface="宋体" charset="-122"/>
                </a:rPr>
                <a:t>可以根据数量段报价</a:t>
              </a:r>
            </a:p>
          </p:txBody>
        </p:sp>
      </p:grpSp>
      <p:pic>
        <p:nvPicPr>
          <p:cNvPr id="71685" name="Picture 5"/>
          <p:cNvPicPr>
            <a:picLocks noChangeAspect="1" noChangeArrowheads="1"/>
          </p:cNvPicPr>
          <p:nvPr/>
        </p:nvPicPr>
        <p:blipFill>
          <a:blip r:embed="rId3" cstate="print"/>
          <a:srcRect/>
          <a:stretch>
            <a:fillRect/>
          </a:stretch>
        </p:blipFill>
        <p:spPr bwMode="auto">
          <a:xfrm>
            <a:off x="214282" y="857232"/>
            <a:ext cx="8715375" cy="5429250"/>
          </a:xfrm>
          <a:prstGeom prst="rect">
            <a:avLst/>
          </a:prstGeom>
          <a:noFill/>
          <a:ln w="9525" algn="ctr">
            <a:noFill/>
            <a:miter lim="800000"/>
            <a:headEnd/>
            <a:tailEnd/>
          </a:ln>
          <a:effectLst>
            <a:outerShdw dist="17961" dir="2700000" algn="ctr" rotWithShape="0">
              <a:schemeClr val="bg2"/>
            </a:outerShdw>
          </a:effectLst>
        </p:spPr>
      </p:pic>
      <p:pic>
        <p:nvPicPr>
          <p:cNvPr id="9" name="Picture 4"/>
          <p:cNvPicPr>
            <a:picLocks noChangeAspect="1" noChangeArrowheads="1"/>
          </p:cNvPicPr>
          <p:nvPr/>
        </p:nvPicPr>
        <p:blipFill>
          <a:blip r:embed="rId4" cstate="print"/>
          <a:srcRect l="259" t="7056"/>
          <a:stretch>
            <a:fillRect/>
          </a:stretch>
        </p:blipFill>
        <p:spPr bwMode="auto">
          <a:xfrm>
            <a:off x="142844" y="857232"/>
            <a:ext cx="8715375" cy="5500688"/>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additive="base">
                                        <p:cTn id="13" dur="500" fill="hold"/>
                                        <p:tgtEl>
                                          <p:spTgt spid="71685"/>
                                        </p:tgtEl>
                                        <p:attrNameLst>
                                          <p:attrName>ppt_x</p:attrName>
                                        </p:attrNameLst>
                                      </p:cBhvr>
                                      <p:tavLst>
                                        <p:tav tm="0">
                                          <p:val>
                                            <p:strVal val="#ppt_x"/>
                                          </p:val>
                                        </p:tav>
                                        <p:tav tm="100000">
                                          <p:val>
                                            <p:strVal val="#ppt_x"/>
                                          </p:val>
                                        </p:tav>
                                      </p:tavLst>
                                    </p:anim>
                                    <p:anim calcmode="lin" valueType="num">
                                      <p:cBhvr additive="base">
                                        <p:cTn id="14"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2"/>
          <p:cNvSpPr>
            <a:spLocks noGrp="1"/>
          </p:cNvSpPr>
          <p:nvPr>
            <p:ph idx="1"/>
          </p:nvPr>
        </p:nvSpPr>
        <p:spPr>
          <a:xfrm>
            <a:off x="357187" y="1071546"/>
            <a:ext cx="8786813" cy="5572125"/>
          </a:xfrm>
        </p:spPr>
        <p:txBody>
          <a:bodyPr rtlCol="0"/>
          <a:lstStyle/>
          <a:p>
            <a:pPr fontAlgn="auto">
              <a:spcAft>
                <a:spcPts val="0"/>
              </a:spcAft>
              <a:buClr>
                <a:schemeClr val="tx1"/>
              </a:buClr>
              <a:defRPr/>
            </a:pPr>
            <a:r>
              <a:rPr lang="zh-CN" altLang="en-US" sz="2600" dirty="0" smtClean="0"/>
              <a:t>销售订单录入</a:t>
            </a:r>
          </a:p>
          <a:p>
            <a:pPr lvl="1" fontAlgn="auto">
              <a:spcAft>
                <a:spcPts val="0"/>
              </a:spcAft>
              <a:defRPr/>
            </a:pPr>
            <a:r>
              <a:rPr lang="zh-CN" altLang="en-US" sz="2000" dirty="0" smtClean="0"/>
              <a:t>直接录入</a:t>
            </a:r>
          </a:p>
          <a:p>
            <a:pPr lvl="1" fontAlgn="auto">
              <a:spcAft>
                <a:spcPts val="0"/>
              </a:spcAft>
              <a:defRPr/>
            </a:pPr>
            <a:r>
              <a:rPr lang="zh-CN" altLang="en-US" sz="2000" dirty="0" smtClean="0"/>
              <a:t>关联销售报价单生成</a:t>
            </a:r>
          </a:p>
          <a:p>
            <a:pPr lvl="1" fontAlgn="auto">
              <a:spcAft>
                <a:spcPts val="0"/>
              </a:spcAft>
              <a:defRPr/>
            </a:pPr>
            <a:r>
              <a:rPr lang="zh-CN" altLang="en-US" sz="2000" dirty="0" smtClean="0"/>
              <a:t>关联</a:t>
            </a:r>
            <a:r>
              <a:rPr lang="en-US" altLang="zh-CN" sz="2000" dirty="0" smtClean="0"/>
              <a:t>BOM</a:t>
            </a:r>
            <a:r>
              <a:rPr lang="zh-CN" altLang="en-US" sz="2000" dirty="0" smtClean="0"/>
              <a:t>单生成</a:t>
            </a:r>
          </a:p>
          <a:p>
            <a:pPr fontAlgn="auto">
              <a:spcAft>
                <a:spcPts val="0"/>
              </a:spcAft>
              <a:buClr>
                <a:schemeClr val="tx1"/>
              </a:buClr>
              <a:defRPr/>
            </a:pPr>
            <a:r>
              <a:rPr lang="zh-CN" altLang="en-US" sz="2600" dirty="0" smtClean="0"/>
              <a:t>销售订单作用</a:t>
            </a:r>
          </a:p>
          <a:p>
            <a:pPr lvl="1" fontAlgn="auto">
              <a:spcAft>
                <a:spcPts val="0"/>
              </a:spcAft>
              <a:defRPr/>
            </a:pPr>
            <a:r>
              <a:rPr lang="zh-CN" altLang="en-US" dirty="0" smtClean="0"/>
              <a:t> </a:t>
            </a:r>
            <a:r>
              <a:rPr lang="zh-CN" altLang="en-US" sz="2000" dirty="0" smtClean="0"/>
              <a:t>销售订单是购销双方共同签署的、确认购销活动的标志，也是核心销售业务中三方关联的一方</a:t>
            </a:r>
            <a:endParaRPr lang="en-US" altLang="zh-CN" sz="2000" dirty="0" smtClean="0"/>
          </a:p>
          <a:p>
            <a:pPr lvl="1" fontAlgn="auto">
              <a:spcAft>
                <a:spcPts val="0"/>
              </a:spcAft>
              <a:defRPr/>
            </a:pPr>
            <a:r>
              <a:rPr lang="zh-CN" altLang="en-US" sz="2000" dirty="0" smtClean="0"/>
              <a:t> 销售订单是物资在销售业务中流动的起点，是详细记录企业物资的循环流动轨迹、累积企业管理决策所需要的经营运作信息的关键</a:t>
            </a:r>
            <a:endParaRPr lang="en-US" altLang="zh-CN" sz="2000" dirty="0" smtClean="0"/>
          </a:p>
          <a:p>
            <a:pPr lvl="1" fontAlgn="auto">
              <a:spcAft>
                <a:spcPts val="0"/>
              </a:spcAft>
              <a:defRPr/>
            </a:pPr>
            <a:r>
              <a:rPr lang="zh-CN" altLang="en-US" sz="2000" dirty="0" smtClean="0"/>
              <a:t>无论是销售订单自身的确认，还是其业务顺序流动、被下游单据精确执行，都能反映在销售订单上，通过销售订单，销售业务的处理过程可以一目了然</a:t>
            </a:r>
            <a:endParaRPr lang="en-US" altLang="zh-CN" sz="2000" dirty="0" smtClean="0"/>
          </a:p>
          <a:p>
            <a:pPr lvl="1" fontAlgn="auto">
              <a:spcAft>
                <a:spcPts val="0"/>
              </a:spcAft>
              <a:defRPr/>
            </a:pPr>
            <a:r>
              <a:rPr lang="zh-CN" altLang="en-US" sz="2000" dirty="0" smtClean="0">
                <a:solidFill>
                  <a:srgbClr val="FF0000"/>
                </a:solidFill>
              </a:rPr>
              <a:t>订单数量是订单执行情况表中订单数量的数据来源</a:t>
            </a:r>
            <a:endParaRPr lang="en-US" altLang="zh-CN" sz="2000" dirty="0" smtClean="0">
              <a:solidFill>
                <a:srgbClr val="FF0000"/>
              </a:solidFill>
            </a:endParaRPr>
          </a:p>
          <a:p>
            <a:pPr lvl="1" fontAlgn="auto">
              <a:spcAft>
                <a:spcPts val="0"/>
              </a:spcAft>
              <a:defRPr/>
            </a:pPr>
            <a:r>
              <a:rPr lang="zh-CN" altLang="en-US" sz="2000" dirty="0" smtClean="0"/>
              <a:t>可根据订单价格更新物料销售价格</a:t>
            </a:r>
            <a:endParaRPr lang="en-US" altLang="zh-CN" sz="2000" dirty="0" smtClean="0"/>
          </a:p>
        </p:txBody>
      </p:sp>
      <p:sp>
        <p:nvSpPr>
          <p:cNvPr id="38915" name="Rectangle 2"/>
          <p:cNvSpPr>
            <a:spLocks noGrp="1" noChangeArrowheads="1"/>
          </p:cNvSpPr>
          <p:nvPr>
            <p:ph type="title"/>
          </p:nvPr>
        </p:nvSpPr>
        <p:spPr>
          <a:xfrm>
            <a:off x="203200" y="0"/>
            <a:ext cx="7227888" cy="693738"/>
          </a:xfrm>
        </p:spPr>
        <p:txBody>
          <a:bodyPr/>
          <a:lstStyle/>
          <a:p>
            <a:pPr marL="342900" indent="-342900" fontAlgn="auto">
              <a:spcBef>
                <a:spcPct val="20000"/>
              </a:spcBef>
              <a:spcAft>
                <a:spcPts val="0"/>
              </a:spcAft>
              <a:buClr>
                <a:schemeClr val="tx1"/>
              </a:buClr>
              <a:buSzPct val="100000"/>
              <a:defRPr/>
            </a:pPr>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销售订单</a:t>
            </a:r>
            <a:endParaRPr lang="zh-CN" altLang="en-US" sz="2600" dirty="0" smtClean="0">
              <a:solidFill>
                <a:schemeClr val="tx1">
                  <a:lumMod val="85000"/>
                  <a:lumOff val="15000"/>
                </a:schemeClr>
              </a:solidFill>
            </a:endParaRPr>
          </a:p>
        </p:txBody>
      </p:sp>
      <p:grpSp>
        <p:nvGrpSpPr>
          <p:cNvPr id="2" name="组合 14"/>
          <p:cNvGrpSpPr>
            <a:grpSpLocks/>
          </p:cNvGrpSpPr>
          <p:nvPr/>
        </p:nvGrpSpPr>
        <p:grpSpPr bwMode="auto">
          <a:xfrm>
            <a:off x="0" y="857232"/>
            <a:ext cx="8858250" cy="5438775"/>
            <a:chOff x="500019" y="785794"/>
            <a:chExt cx="8858325" cy="5438995"/>
          </a:xfrm>
        </p:grpSpPr>
        <p:pic>
          <p:nvPicPr>
            <p:cNvPr id="38922" name="Picture 2"/>
            <p:cNvPicPr>
              <a:picLocks noChangeAspect="1" noChangeArrowheads="1"/>
            </p:cNvPicPr>
            <p:nvPr/>
          </p:nvPicPr>
          <p:blipFill>
            <a:blip r:embed="rId2" cstate="print"/>
            <a:srcRect l="790" t="7338" b="10901"/>
            <a:stretch>
              <a:fillRect/>
            </a:stretch>
          </p:blipFill>
          <p:spPr bwMode="auto">
            <a:xfrm>
              <a:off x="604877" y="785794"/>
              <a:ext cx="8753467" cy="5438995"/>
            </a:xfrm>
            <a:prstGeom prst="rect">
              <a:avLst/>
            </a:prstGeom>
            <a:noFill/>
            <a:ln w="9525">
              <a:noFill/>
              <a:miter lim="800000"/>
              <a:headEnd/>
              <a:tailEnd/>
            </a:ln>
          </p:spPr>
        </p:pic>
        <p:sp>
          <p:nvSpPr>
            <p:cNvPr id="9" name="椭圆 8"/>
            <p:cNvSpPr/>
            <p:nvPr/>
          </p:nvSpPr>
          <p:spPr bwMode="auto">
            <a:xfrm>
              <a:off x="3929048" y="1000115"/>
              <a:ext cx="428629" cy="428642"/>
            </a:xfrm>
            <a:prstGeom prst="ellipse">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椭圆 9"/>
            <p:cNvSpPr/>
            <p:nvPr/>
          </p:nvSpPr>
          <p:spPr bwMode="auto">
            <a:xfrm>
              <a:off x="500019" y="2009806"/>
              <a:ext cx="2500333" cy="357202"/>
            </a:xfrm>
            <a:prstGeom prst="ellipse">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1" name="椭圆 10"/>
            <p:cNvSpPr/>
            <p:nvPr/>
          </p:nvSpPr>
          <p:spPr bwMode="auto">
            <a:xfrm>
              <a:off x="6643696" y="1928840"/>
              <a:ext cx="2571772" cy="428642"/>
            </a:xfrm>
            <a:prstGeom prst="ellipse">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2" name="圆角矩形 11"/>
            <p:cNvSpPr/>
            <p:nvPr/>
          </p:nvSpPr>
          <p:spPr bwMode="auto">
            <a:xfrm>
              <a:off x="3571857" y="2786125"/>
              <a:ext cx="2571772" cy="285762"/>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3" name="圆角矩形 12"/>
            <p:cNvSpPr/>
            <p:nvPr/>
          </p:nvSpPr>
          <p:spPr bwMode="auto">
            <a:xfrm>
              <a:off x="4786305" y="3071886"/>
              <a:ext cx="3071838" cy="285762"/>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4" name="矩形 13"/>
            <p:cNvSpPr/>
            <p:nvPr/>
          </p:nvSpPr>
          <p:spPr bwMode="auto">
            <a:xfrm>
              <a:off x="1071524" y="3500529"/>
              <a:ext cx="5643610" cy="1071605"/>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销售配件，可以直接</a:t>
              </a:r>
              <a:r>
                <a:rPr lang="en-US" altLang="zh-CN" sz="1800" b="1" dirty="0">
                  <a:solidFill>
                    <a:srgbClr val="FF0000"/>
                  </a:solidFill>
                  <a:effectLst>
                    <a:outerShdw blurRad="38100" dist="38100" dir="2700000" algn="tl">
                      <a:srgbClr val="000000">
                        <a:alpha val="43137"/>
                      </a:srgbClr>
                    </a:outerShdw>
                  </a:effectLst>
                  <a:latin typeface="宋体" charset="-122"/>
                  <a:ea typeface="宋体" charset="-122"/>
                </a:rPr>
                <a:t>BOM</a:t>
              </a: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生成</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可以选择销售报价为源单自动生成，也可以手工生成</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可以选择多种币别</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r>
                <a:rPr lang="zh-CN" altLang="en-US" b="1" dirty="0">
                  <a:solidFill>
                    <a:srgbClr val="FF0000"/>
                  </a:solidFill>
                  <a:effectLst>
                    <a:outerShdw blurRad="38100" dist="38100" dir="2700000" algn="tl">
                      <a:srgbClr val="000000">
                        <a:alpha val="43137"/>
                      </a:srgbClr>
                    </a:outerShdw>
                  </a:effectLst>
                  <a:latin typeface="宋体" charset="-122"/>
                  <a:ea typeface="宋体" charset="-122"/>
                </a:rPr>
                <a:t>表体价格可以根据价格资料获取，也可以根据销售报价获取</a:t>
              </a:r>
              <a:endParaRPr lang="en-US" altLang="zh-CN" b="1" dirty="0">
                <a:solidFill>
                  <a:srgbClr val="FF0000"/>
                </a:solidFill>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endParaRPr lang="en-US" altLang="zh-CN" b="1" dirty="0">
                <a:effectLst>
                  <a:outerShdw blurRad="38100" dist="38100" dir="2700000" algn="tl">
                    <a:srgbClr val="000000">
                      <a:alpha val="43137"/>
                    </a:srgbClr>
                  </a:outerShdw>
                </a:effectLst>
                <a:latin typeface="宋体" charset="-122"/>
                <a:ea typeface="宋体" charset="-122"/>
              </a:endParaRPr>
            </a:p>
            <a:p>
              <a:pPr marL="342900" indent="-342900">
                <a:spcBef>
                  <a:spcPct val="20000"/>
                </a:spcBef>
                <a:buClr>
                  <a:srgbClr val="E1B40C"/>
                </a:buClr>
                <a:buSzPct val="80000"/>
                <a:defRPr/>
              </a:pPr>
              <a:endParaRPr lang="zh-CN" altLang="en-US" b="1" dirty="0">
                <a:effectLst>
                  <a:outerShdw blurRad="38100" dist="38100" dir="2700000" algn="tl">
                    <a:srgbClr val="000000">
                      <a:alpha val="43137"/>
                    </a:srgbClr>
                  </a:outerShdw>
                </a:effectLst>
                <a:latin typeface="宋体" charset="-122"/>
                <a:ea typeface="宋体" charset="-122"/>
              </a:endParaRPr>
            </a:p>
          </p:txBody>
        </p:sp>
      </p:gr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29" y="1487866"/>
            <a:ext cx="8704047" cy="38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87" y="1000108"/>
            <a:ext cx="8786813" cy="5572125"/>
          </a:xfrm>
        </p:spPr>
        <p:txBody>
          <a:bodyPr rtlCol="0"/>
          <a:lstStyle/>
          <a:p>
            <a:pPr marL="342900" lvl="1" indent="-342900" fontAlgn="auto">
              <a:spcAft>
                <a:spcPts val="0"/>
              </a:spcAft>
              <a:buSzPct val="100000"/>
              <a:buBlip>
                <a:blip r:embed="rId2"/>
              </a:buBlip>
              <a:defRPr/>
            </a:pPr>
            <a:r>
              <a:rPr lang="zh-CN" altLang="en-US" sz="2600" dirty="0" smtClean="0"/>
              <a:t>关闭方式</a:t>
            </a:r>
            <a:endParaRPr lang="en-US" altLang="zh-CN" sz="2600" dirty="0" smtClean="0"/>
          </a:p>
          <a:p>
            <a:pPr marL="742950" lvl="2" indent="-342900" fontAlgn="auto">
              <a:spcAft>
                <a:spcPts val="0"/>
              </a:spcAft>
              <a:buFont typeface="Wingdings" pitchFamily="2" charset="2"/>
              <a:buChar char="Ø"/>
              <a:defRPr/>
            </a:pPr>
            <a:r>
              <a:rPr lang="zh-CN" altLang="en-US" sz="2000" dirty="0" smtClean="0">
                <a:cs typeface="+mn-cs"/>
              </a:rPr>
              <a:t>自动关闭：自动关闭的订单不允许手工执行反关闭操作</a:t>
            </a:r>
            <a:endParaRPr lang="en-US" altLang="zh-CN" sz="2000" dirty="0" smtClean="0">
              <a:cs typeface="+mn-cs"/>
            </a:endParaRPr>
          </a:p>
          <a:p>
            <a:pPr marL="742950" lvl="2" indent="-342900" fontAlgn="auto">
              <a:spcAft>
                <a:spcPts val="0"/>
              </a:spcAft>
              <a:buFont typeface="Wingdings" pitchFamily="2" charset="2"/>
              <a:buChar char="Ø"/>
              <a:defRPr/>
            </a:pPr>
            <a:r>
              <a:rPr lang="zh-CN" altLang="en-US" sz="2000" dirty="0" smtClean="0">
                <a:cs typeface="+mn-cs"/>
              </a:rPr>
              <a:t>手工关闭：人为修改，可以执行反关闭操作，随时修改成未关闭状态</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作废与反作废</a:t>
            </a:r>
            <a:endParaRPr lang="en-US" altLang="zh-CN" sz="2600" dirty="0" smtClean="0"/>
          </a:p>
          <a:p>
            <a:pPr marL="742950" lvl="2" indent="-342900" fontAlgn="auto">
              <a:spcAft>
                <a:spcPts val="0"/>
              </a:spcAft>
              <a:buFont typeface="Wingdings" pitchFamily="2" charset="2"/>
              <a:buChar char="Ø"/>
              <a:defRPr/>
            </a:pPr>
            <a:r>
              <a:rPr lang="zh-CN" altLang="en-US" sz="2000" dirty="0" smtClean="0">
                <a:cs typeface="+mn-cs"/>
              </a:rPr>
              <a:t>未审核</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订单的开票数量和出库数量的写入原理</a:t>
            </a:r>
          </a:p>
          <a:p>
            <a:pPr marL="742950" lvl="2" indent="-342900" fontAlgn="auto">
              <a:spcAft>
                <a:spcPts val="0"/>
              </a:spcAft>
              <a:buFont typeface="Wingdings" pitchFamily="2" charset="2"/>
              <a:buChar char="Ø"/>
              <a:defRPr/>
            </a:pPr>
            <a:r>
              <a:rPr lang="zh-CN" altLang="en-US" sz="2000" dirty="0" smtClean="0">
                <a:cs typeface="+mn-cs"/>
              </a:rPr>
              <a:t>开票数量是指订单被销售发票关联的数量</a:t>
            </a:r>
          </a:p>
          <a:p>
            <a:pPr marL="742950" lvl="2" indent="-342900" fontAlgn="auto">
              <a:spcAft>
                <a:spcPts val="0"/>
              </a:spcAft>
              <a:buFont typeface="Wingdings" pitchFamily="2" charset="2"/>
              <a:buChar char="Ø"/>
              <a:defRPr/>
            </a:pPr>
            <a:r>
              <a:rPr lang="zh-CN" altLang="en-US" sz="2000" dirty="0" smtClean="0">
                <a:cs typeface="+mn-cs"/>
              </a:rPr>
              <a:t>出库数量是指订单被销售出库单关联的数量</a:t>
            </a:r>
          </a:p>
          <a:p>
            <a:pPr marL="742950" lvl="2" indent="-342900" fontAlgn="auto">
              <a:spcAft>
                <a:spcPts val="0"/>
              </a:spcAft>
              <a:buFont typeface="Wingdings" pitchFamily="2" charset="2"/>
              <a:buChar char="Ø"/>
              <a:defRPr/>
            </a:pPr>
            <a:r>
              <a:rPr lang="zh-CN" altLang="en-US" sz="2000" dirty="0" smtClean="0">
                <a:cs typeface="+mn-cs"/>
              </a:rPr>
              <a:t>这两个字段用户都不能手工维护</a:t>
            </a:r>
            <a:endParaRPr lang="en-US" altLang="zh-CN" sz="2000" dirty="0" smtClean="0">
              <a:cs typeface="+mn-cs"/>
            </a:endParaRPr>
          </a:p>
          <a:p>
            <a:pPr marL="342900" lvl="1" indent="-342900" fontAlgn="auto">
              <a:spcAft>
                <a:spcPts val="0"/>
              </a:spcAft>
              <a:buSzPct val="100000"/>
              <a:buBlip>
                <a:blip r:embed="rId2"/>
              </a:buBlip>
              <a:defRPr/>
            </a:pPr>
            <a:r>
              <a:rPr lang="zh-CN" altLang="en-US" sz="2600" dirty="0" smtClean="0"/>
              <a:t>订单支持变更</a:t>
            </a:r>
          </a:p>
          <a:p>
            <a:pPr marL="742950" lvl="2" indent="-342900" fontAlgn="auto">
              <a:spcAft>
                <a:spcPts val="0"/>
              </a:spcAft>
              <a:buFont typeface="Wingdings" pitchFamily="2" charset="2"/>
              <a:buChar char="Ø"/>
              <a:defRPr/>
            </a:pPr>
            <a:r>
              <a:rPr lang="zh-CN" altLang="en-US" sz="2000" dirty="0" smtClean="0">
                <a:cs typeface="+mn-cs"/>
              </a:rPr>
              <a:t>有关联单据或已经关闭的订单，可变更其数量、增加物料</a:t>
            </a:r>
            <a:endParaRPr lang="en-US" altLang="zh-CN" sz="2000" dirty="0" smtClean="0">
              <a:cs typeface="+mn-cs"/>
            </a:endParaRPr>
          </a:p>
          <a:p>
            <a:pPr marL="742950" lvl="2" indent="-342900" fontAlgn="auto">
              <a:spcAft>
                <a:spcPts val="0"/>
              </a:spcAft>
              <a:buFont typeface="Wingdings" pitchFamily="2" charset="2"/>
              <a:buChar char="Ø"/>
              <a:defRPr/>
            </a:pPr>
            <a:r>
              <a:rPr lang="zh-CN" altLang="en-US" sz="2000" dirty="0" smtClean="0">
                <a:cs typeface="+mn-cs"/>
              </a:rPr>
              <a:t>没有关联关系的订单或未关闭的订单，不可进行变更</a:t>
            </a:r>
          </a:p>
        </p:txBody>
      </p:sp>
      <p:sp>
        <p:nvSpPr>
          <p:cNvPr id="39939"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销售订单</a:t>
            </a:r>
          </a:p>
        </p:txBody>
      </p:sp>
      <p:pic>
        <p:nvPicPr>
          <p:cNvPr id="224258" name="Picture 2"/>
          <p:cNvPicPr>
            <a:picLocks noChangeAspect="1" noChangeArrowheads="1"/>
          </p:cNvPicPr>
          <p:nvPr/>
        </p:nvPicPr>
        <p:blipFill>
          <a:blip r:embed="rId3" cstate="print"/>
          <a:srcRect/>
          <a:stretch>
            <a:fillRect/>
          </a:stretch>
        </p:blipFill>
        <p:spPr bwMode="auto">
          <a:xfrm>
            <a:off x="7072313" y="2071688"/>
            <a:ext cx="1485900" cy="2181225"/>
          </a:xfrm>
          <a:prstGeom prst="rect">
            <a:avLst/>
          </a:prstGeom>
          <a:noFill/>
          <a:ln w="9525" algn="ctr">
            <a:noFill/>
            <a:miter lim="800000"/>
            <a:headEnd/>
            <a:tailEnd/>
          </a:ln>
          <a:effectLst>
            <a:outerShdw dist="17961" dir="2700000" algn="ctr" rotWithShape="0">
              <a:schemeClr val="bg2"/>
            </a:outerShdw>
          </a:effectLst>
        </p:spPr>
      </p:pic>
      <p:grpSp>
        <p:nvGrpSpPr>
          <p:cNvPr id="2" name="组合 9"/>
          <p:cNvGrpSpPr>
            <a:grpSpLocks/>
          </p:cNvGrpSpPr>
          <p:nvPr/>
        </p:nvGrpSpPr>
        <p:grpSpPr bwMode="auto">
          <a:xfrm>
            <a:off x="285720" y="857232"/>
            <a:ext cx="8643937" cy="5429250"/>
            <a:chOff x="285690" y="1857352"/>
            <a:chExt cx="8643998" cy="5429288"/>
          </a:xfrm>
        </p:grpSpPr>
        <p:pic>
          <p:nvPicPr>
            <p:cNvPr id="39942" name="Picture 2"/>
            <p:cNvPicPr>
              <a:picLocks noChangeAspect="1" noChangeArrowheads="1"/>
            </p:cNvPicPr>
            <p:nvPr/>
          </p:nvPicPr>
          <p:blipFill>
            <a:blip r:embed="rId4" cstate="print"/>
            <a:srcRect l="3365" t="7179" b="10255"/>
            <a:stretch>
              <a:fillRect/>
            </a:stretch>
          </p:blipFill>
          <p:spPr bwMode="auto">
            <a:xfrm>
              <a:off x="285690" y="1857352"/>
              <a:ext cx="8643998" cy="5429288"/>
            </a:xfrm>
            <a:prstGeom prst="rect">
              <a:avLst/>
            </a:prstGeom>
            <a:noFill/>
            <a:ln w="9525">
              <a:noFill/>
              <a:miter lim="800000"/>
              <a:headEnd/>
              <a:tailEnd/>
            </a:ln>
          </p:spPr>
        </p:pic>
        <p:sp>
          <p:nvSpPr>
            <p:cNvPr id="8" name="矩形 7"/>
            <p:cNvSpPr/>
            <p:nvPr/>
          </p:nvSpPr>
          <p:spPr bwMode="auto">
            <a:xfrm>
              <a:off x="2857476" y="2071685"/>
              <a:ext cx="357190" cy="357189"/>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9" name="矩形 8"/>
            <p:cNvSpPr/>
            <p:nvPr/>
          </p:nvSpPr>
          <p:spPr bwMode="auto">
            <a:xfrm>
              <a:off x="1428706" y="2643194"/>
              <a:ext cx="1643074" cy="428628"/>
            </a:xfrm>
            <a:prstGeom prst="rect">
              <a:avLst/>
            </a:prstGeom>
            <a:noFill/>
            <a:ln w="9525" cap="flat" cmpd="sng" algn="ctr">
              <a:noFill/>
              <a:prstDash val="solid"/>
              <a:round/>
              <a:headEnd type="none" w="med" len="med"/>
              <a:tailEnd type="none" w="med" len="med"/>
            </a:ln>
            <a:effectLst/>
          </p:spPr>
          <p:txBody>
            <a:bodyPr/>
            <a:lstStyle/>
            <a:p>
              <a:pPr marL="342900" indent="-342900">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支持订单变更</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ppt_x"/>
                                          </p:val>
                                        </p:tav>
                                        <p:tav tm="100000">
                                          <p:val>
                                            <p:strVal val="#ppt_x"/>
                                          </p:val>
                                        </p:tav>
                                      </p:tavLst>
                                    </p:anim>
                                    <p:anim calcmode="lin" valueType="num">
                                      <p:cBhvr additive="base">
                                        <p:cTn id="8" dur="500" fill="hold"/>
                                        <p:tgtEl>
                                          <p:spTgt spid="2242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p:txBody>
          <a:bodyPr rtlCol="0"/>
          <a:lstStyle/>
          <a:p>
            <a:pPr fontAlgn="auto">
              <a:spcAft>
                <a:spcPts val="0"/>
              </a:spcAft>
              <a:defRPr/>
            </a:pPr>
            <a:r>
              <a:rPr lang="zh-CN" altLang="en-US" sz="2600" dirty="0" smtClean="0"/>
              <a:t>总体业务流程</a:t>
            </a:r>
            <a:endParaRPr lang="en-US" altLang="zh-CN" sz="2600" dirty="0" smtClean="0"/>
          </a:p>
          <a:p>
            <a:pPr fontAlgn="auto">
              <a:spcAft>
                <a:spcPts val="0"/>
              </a:spcAft>
              <a:defRPr/>
            </a:pPr>
            <a:r>
              <a:rPr lang="zh-CN" altLang="en-US" sz="2600" dirty="0" smtClean="0"/>
              <a:t>系统参数</a:t>
            </a:r>
            <a:endParaRPr lang="en-US" altLang="zh-CN" sz="2600" dirty="0" smtClean="0"/>
          </a:p>
          <a:p>
            <a:pPr fontAlgn="auto">
              <a:spcAft>
                <a:spcPts val="0"/>
              </a:spcAft>
              <a:defRPr/>
            </a:pPr>
            <a:r>
              <a:rPr lang="zh-CN" altLang="en-US" sz="2600" dirty="0" smtClean="0"/>
              <a:t>基础资料</a:t>
            </a:r>
            <a:endParaRPr lang="en-US" altLang="zh-CN" sz="2600" dirty="0" smtClean="0"/>
          </a:p>
          <a:p>
            <a:pPr lvl="1" fontAlgn="auto">
              <a:spcAft>
                <a:spcPts val="0"/>
              </a:spcAft>
              <a:defRPr/>
            </a:pPr>
            <a:r>
              <a:rPr lang="zh-CN" altLang="en-US" sz="2000" dirty="0" smtClean="0"/>
              <a:t>供应商</a:t>
            </a:r>
            <a:endParaRPr lang="en-US" altLang="zh-CN" sz="2000" dirty="0" smtClean="0"/>
          </a:p>
          <a:p>
            <a:pPr lvl="2" fontAlgn="auto">
              <a:spcAft>
                <a:spcPts val="0"/>
              </a:spcAft>
              <a:defRPr/>
            </a:pPr>
            <a:r>
              <a:rPr lang="zh-CN" altLang="en-US" sz="1800" dirty="0" smtClean="0"/>
              <a:t>信用额度</a:t>
            </a:r>
            <a:endParaRPr lang="en-US" altLang="zh-CN" sz="1800" dirty="0" smtClean="0"/>
          </a:p>
          <a:p>
            <a:pPr lvl="1" fontAlgn="auto">
              <a:spcAft>
                <a:spcPts val="0"/>
              </a:spcAft>
              <a:defRPr/>
            </a:pPr>
            <a:r>
              <a:rPr lang="zh-CN" altLang="en-US" sz="2000" dirty="0" smtClean="0"/>
              <a:t>价格资料</a:t>
            </a:r>
          </a:p>
        </p:txBody>
      </p:sp>
      <p:sp>
        <p:nvSpPr>
          <p:cNvPr id="10243" name="标题 1"/>
          <p:cNvSpPr>
            <a:spLocks noGrp="1"/>
          </p:cNvSpPr>
          <p:nvPr>
            <p:ph type="title"/>
          </p:nvPr>
        </p:nvSpPr>
        <p:spPr/>
        <p:txBody>
          <a:bodyPr/>
          <a:lstStyle/>
          <a:p>
            <a:r>
              <a:rPr lang="zh-CN" sz="3200" smtClean="0">
                <a:latin typeface="微软雅黑" pitchFamily="34" charset="-122"/>
                <a:ea typeface="微软雅黑" pitchFamily="34" charset="-122"/>
              </a:rPr>
              <a:t>系统整体业务流程图</a:t>
            </a:r>
          </a:p>
        </p:txBody>
      </p:sp>
      <p:pic>
        <p:nvPicPr>
          <p:cNvPr id="10" name="Picture 7"/>
          <p:cNvPicPr>
            <a:picLocks noChangeAspect="1" noChangeArrowheads="1"/>
          </p:cNvPicPr>
          <p:nvPr/>
        </p:nvPicPr>
        <p:blipFill>
          <a:blip r:embed="rId2" cstate="print"/>
          <a:srcRect/>
          <a:stretch>
            <a:fillRect/>
          </a:stretch>
        </p:blipFill>
        <p:spPr bwMode="auto">
          <a:xfrm>
            <a:off x="2428875" y="1389063"/>
            <a:ext cx="6500813" cy="4968875"/>
          </a:xfrm>
          <a:prstGeom prst="rect">
            <a:avLst/>
          </a:prstGeom>
          <a:noFill/>
          <a:ln w="9525">
            <a:noFill/>
            <a:miter lim="800000"/>
            <a:headEnd/>
            <a:tailEnd/>
          </a:ln>
        </p:spPr>
      </p:pic>
      <p:pic>
        <p:nvPicPr>
          <p:cNvPr id="1025" name="Picture 1" descr="C:\Users\pc\AppData\Roaming\Tencent\Users\1484135064\QQ\WinTemp\RichOle\HWGA3%2Z70P%8$UN6WL`{4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820" y="1046161"/>
            <a:ext cx="5705475" cy="6143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4" cstate="print"/>
          <a:srcRect t="18420"/>
          <a:stretch>
            <a:fillRect/>
          </a:stretch>
        </p:blipFill>
        <p:spPr bwMode="auto">
          <a:xfrm>
            <a:off x="2706465" y="2132856"/>
            <a:ext cx="6072187" cy="2214563"/>
          </a:xfrm>
          <a:prstGeom prst="rect">
            <a:avLst/>
          </a:prstGeom>
          <a:noFill/>
          <a:ln w="9525" algn="ctr">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1125537"/>
            <a:ext cx="37147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5"/>
                                        </p:tgtEl>
                                      </p:cBhvr>
                                    </p:animEffect>
                                    <p:set>
                                      <p:cBhvr>
                                        <p:cTn id="17" dur="1" fill="hold">
                                          <p:stCondLst>
                                            <p:cond delay="499"/>
                                          </p:stCondLst>
                                        </p:cTn>
                                        <p:tgtEl>
                                          <p:spTgt spid="10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026"/>
                                        </p:tgtEl>
                                      </p:cBhvr>
                                    </p:animEffect>
                                    <p:set>
                                      <p:cBhvr>
                                        <p:cTn id="3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print"/>
          <a:srcRect l="195" t="7031" b="9961"/>
          <a:stretch>
            <a:fillRect/>
          </a:stretch>
        </p:blipFill>
        <p:spPr bwMode="auto">
          <a:xfrm>
            <a:off x="571500" y="785813"/>
            <a:ext cx="8215313" cy="5500687"/>
          </a:xfrm>
          <a:prstGeom prst="rect">
            <a:avLst/>
          </a:prstGeom>
          <a:noFill/>
          <a:ln w="9525">
            <a:noFill/>
            <a:miter lim="800000"/>
            <a:headEnd/>
            <a:tailEnd/>
          </a:ln>
        </p:spPr>
      </p:pic>
      <p:sp>
        <p:nvSpPr>
          <p:cNvPr id="15" name="矩形 14"/>
          <p:cNvSpPr/>
          <p:nvPr/>
        </p:nvSpPr>
        <p:spPr bwMode="auto">
          <a:xfrm>
            <a:off x="4357688" y="1071563"/>
            <a:ext cx="285750" cy="357187"/>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16" name="矩形 15"/>
          <p:cNvSpPr/>
          <p:nvPr/>
        </p:nvSpPr>
        <p:spPr bwMode="auto">
          <a:xfrm>
            <a:off x="6215063" y="2143125"/>
            <a:ext cx="2214562" cy="214313"/>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7" name="矩形 16"/>
          <p:cNvSpPr/>
          <p:nvPr/>
        </p:nvSpPr>
        <p:spPr bwMode="auto">
          <a:xfrm>
            <a:off x="1643063" y="6072188"/>
            <a:ext cx="4214812" cy="285750"/>
          </a:xfrm>
          <a:prstGeom prst="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8" name="云形标注 17"/>
          <p:cNvSpPr/>
          <p:nvPr/>
        </p:nvSpPr>
        <p:spPr bwMode="auto">
          <a:xfrm>
            <a:off x="2286000" y="1428750"/>
            <a:ext cx="1714500" cy="785813"/>
          </a:xfrm>
          <a:prstGeom prst="cloudCallout">
            <a:avLst>
              <a:gd name="adj1" fmla="val 66232"/>
              <a:gd name="adj2" fmla="val -62497"/>
            </a:avLst>
          </a:prstGeom>
          <a:solidFill>
            <a:schemeClr val="accent1"/>
          </a:solidFill>
          <a:ln w="9525" cap="flat" cmpd="sng" algn="ctr">
            <a:noFill/>
            <a:prstDash val="solid"/>
            <a:round/>
            <a:headEnd type="none" w="med" len="med"/>
            <a:tailEnd type="none" w="med" len="med"/>
          </a:ln>
          <a:effectLst>
            <a:outerShdw dist="17961" dir="2700000" algn="ctr" rotWithShape="0">
              <a:schemeClr val="bg2"/>
            </a:outerShdw>
          </a:effectLst>
        </p:spPr>
        <p:txBody>
          <a:bodyPr/>
          <a:lstStyle/>
          <a:p>
            <a:pPr marL="342900" indent="-342900" algn="ctr">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处理销售配件</a:t>
            </a:r>
          </a:p>
          <a:p>
            <a:pPr marL="342900" indent="-342900">
              <a:spcBef>
                <a:spcPct val="20000"/>
              </a:spcBef>
              <a:buClr>
                <a:srgbClr val="E1B40C"/>
              </a:buClr>
              <a:buSzPct val="80000"/>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19" name="云形标注 18"/>
          <p:cNvSpPr/>
          <p:nvPr/>
        </p:nvSpPr>
        <p:spPr bwMode="auto">
          <a:xfrm>
            <a:off x="3786188" y="2714625"/>
            <a:ext cx="2857500" cy="1214438"/>
          </a:xfrm>
          <a:prstGeom prst="cloudCallout">
            <a:avLst>
              <a:gd name="adj1" fmla="val 66232"/>
              <a:gd name="adj2" fmla="val -72058"/>
            </a:avLst>
          </a:prstGeom>
          <a:solidFill>
            <a:schemeClr val="accent1"/>
          </a:solidFill>
          <a:ln w="9525" cap="flat" cmpd="sng" algn="ctr">
            <a:noFill/>
            <a:prstDash val="solid"/>
            <a:round/>
            <a:headEnd type="none" w="med" len="med"/>
            <a:tailEnd type="none" w="med" len="med"/>
          </a:ln>
          <a:effectLst/>
        </p:spPr>
        <p:txBody>
          <a:bodyPr/>
          <a:lstStyle/>
          <a:p>
            <a:pPr marL="342900" indent="-342900" algn="ctr">
              <a:spcBef>
                <a:spcPct val="20000"/>
              </a:spcBef>
              <a:buClr>
                <a:srgbClr val="E1B40C"/>
              </a:buClr>
              <a:buSzPct val="80000"/>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支持现销、赊销、分期收款、委托代销</a:t>
            </a:r>
          </a:p>
          <a:p>
            <a:pPr marL="342900" indent="-342900">
              <a:spcBef>
                <a:spcPct val="20000"/>
              </a:spcBef>
              <a:buClr>
                <a:srgbClr val="E1B40C"/>
              </a:buClr>
              <a:buSzPct val="80000"/>
              <a:defRPr/>
            </a:pPr>
            <a:endParaRPr lang="zh-CN" altLang="en-US" dirty="0">
              <a:effectLst>
                <a:outerShdw blurRad="38100" dist="38100" dir="2700000" algn="tl">
                  <a:srgbClr val="000000">
                    <a:alpha val="43137"/>
                  </a:srgbClr>
                </a:outerShdw>
              </a:effectLst>
              <a:latin typeface="宋体" charset="-122"/>
              <a:ea typeface="宋体" charset="-122"/>
            </a:endParaRPr>
          </a:p>
        </p:txBody>
      </p:sp>
      <p:sp>
        <p:nvSpPr>
          <p:cNvPr id="20" name="AutoShape 9"/>
          <p:cNvSpPr>
            <a:spLocks noChangeArrowheads="1"/>
          </p:cNvSpPr>
          <p:nvPr/>
        </p:nvSpPr>
        <p:spPr bwMode="auto">
          <a:xfrm>
            <a:off x="3571875" y="4429125"/>
            <a:ext cx="2786063" cy="1143000"/>
          </a:xfrm>
          <a:prstGeom prst="cloudCallout">
            <a:avLst>
              <a:gd name="adj1" fmla="val -49319"/>
              <a:gd name="adj2" fmla="val 100639"/>
            </a:avLst>
          </a:prstGeom>
          <a:solidFill>
            <a:schemeClr val="accent1"/>
          </a:solidFill>
          <a:ln w="9525">
            <a:noFill/>
            <a:round/>
            <a:headEnd/>
            <a:tailEnd/>
          </a:ln>
          <a:effectLst/>
        </p:spPr>
        <p:txBody>
          <a:bodyPr/>
          <a:lstStyle/>
          <a:p>
            <a:pPr marL="342900" indent="-342900" algn="ctr">
              <a:spcBef>
                <a:spcPct val="20000"/>
              </a:spcBef>
              <a:buClr>
                <a:srgbClr val="E1B40C"/>
              </a:buClr>
              <a:buSzPct val="80000"/>
              <a:buFont typeface="Wingdings" pitchFamily="2" charset="2"/>
              <a:buNone/>
              <a:defRPr/>
            </a:pPr>
            <a:r>
              <a:rPr lang="zh-CN" altLang="en-US" sz="1800" b="1" dirty="0">
                <a:solidFill>
                  <a:srgbClr val="FF0000"/>
                </a:solidFill>
                <a:effectLst>
                  <a:outerShdw blurRad="38100" dist="38100" dir="2700000" algn="tl">
                    <a:srgbClr val="000000">
                      <a:alpha val="43137"/>
                    </a:srgbClr>
                  </a:outerShdw>
                </a:effectLst>
                <a:latin typeface="宋体" charset="-122"/>
                <a:ea typeface="宋体" charset="-122"/>
              </a:rPr>
              <a:t>即时显示各仓库库存量，方便调配</a:t>
            </a:r>
          </a:p>
        </p:txBody>
      </p:sp>
      <p:sp>
        <p:nvSpPr>
          <p:cNvPr id="40969"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sp>
        <p:nvSpPr>
          <p:cNvPr id="25" name="AutoShape 15"/>
          <p:cNvSpPr>
            <a:spLocks noChangeArrowheads="1"/>
          </p:cNvSpPr>
          <p:nvPr/>
        </p:nvSpPr>
        <p:spPr bwMode="auto">
          <a:xfrm>
            <a:off x="571500" y="3714750"/>
            <a:ext cx="2800350" cy="1285875"/>
          </a:xfrm>
          <a:prstGeom prst="cloudCallout">
            <a:avLst>
              <a:gd name="adj1" fmla="val 59963"/>
              <a:gd name="adj2" fmla="val 7932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800" b="1">
                <a:solidFill>
                  <a:srgbClr val="FF0000"/>
                </a:solidFill>
              </a:rPr>
              <a:t>各选项参数强大，大幅提升用户效率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a:xfrm>
            <a:off x="142844" y="1071546"/>
            <a:ext cx="8786813" cy="5572125"/>
          </a:xfrm>
        </p:spPr>
        <p:txBody>
          <a:bodyPr rtlCol="0"/>
          <a:lstStyle/>
          <a:p>
            <a:pPr fontAlgn="auto">
              <a:spcAft>
                <a:spcPts val="0"/>
              </a:spcAft>
              <a:defRPr/>
            </a:pPr>
            <a:r>
              <a:rPr lang="zh-CN" altLang="en-US" sz="2600" b="1" dirty="0" smtClean="0"/>
              <a:t>销售出库单录入</a:t>
            </a:r>
          </a:p>
          <a:p>
            <a:pPr lvl="1" fontAlgn="auto">
              <a:spcAft>
                <a:spcPts val="0"/>
              </a:spcAft>
              <a:defRPr/>
            </a:pPr>
            <a:r>
              <a:rPr lang="zh-CN" altLang="en-US" sz="2000" dirty="0" smtClean="0"/>
              <a:t>直接录入</a:t>
            </a:r>
          </a:p>
          <a:p>
            <a:pPr lvl="1" fontAlgn="auto">
              <a:spcAft>
                <a:spcPts val="0"/>
              </a:spcAft>
              <a:defRPr/>
            </a:pPr>
            <a:r>
              <a:rPr lang="zh-CN" altLang="en-US" sz="2000" dirty="0" smtClean="0"/>
              <a:t>关联发票生成、关联订单生成，如果为红单还可关联原销售出库单</a:t>
            </a:r>
            <a:endParaRPr lang="en-US" altLang="zh-CN" sz="2000" dirty="0" smtClean="0"/>
          </a:p>
          <a:p>
            <a:pPr lvl="1" fontAlgn="auto">
              <a:spcAft>
                <a:spcPts val="0"/>
              </a:spcAft>
              <a:defRPr/>
            </a:pPr>
            <a:r>
              <a:rPr lang="zh-CN" altLang="en-US" sz="2000" dirty="0" smtClean="0">
                <a:solidFill>
                  <a:srgbClr val="FF0000"/>
                </a:solidFill>
              </a:rPr>
              <a:t>关联外购入库单、产品入库单生成</a:t>
            </a:r>
          </a:p>
          <a:p>
            <a:pPr lvl="1" fontAlgn="auto">
              <a:spcAft>
                <a:spcPts val="0"/>
              </a:spcAft>
              <a:defRPr/>
            </a:pPr>
            <a:r>
              <a:rPr lang="zh-CN" altLang="en-US" sz="2000" dirty="0" smtClean="0"/>
              <a:t>关联</a:t>
            </a:r>
            <a:r>
              <a:rPr lang="en-US" altLang="zh-CN" sz="2000" dirty="0" smtClean="0"/>
              <a:t>BOM</a:t>
            </a:r>
            <a:r>
              <a:rPr lang="zh-CN" altLang="en-US" sz="2000" dirty="0" smtClean="0"/>
              <a:t>单生成</a:t>
            </a:r>
          </a:p>
          <a:p>
            <a:pPr fontAlgn="auto">
              <a:spcAft>
                <a:spcPts val="0"/>
              </a:spcAft>
              <a:defRPr/>
            </a:pPr>
            <a:r>
              <a:rPr lang="zh-CN" altLang="en-US" sz="2600" b="1" dirty="0" smtClean="0"/>
              <a:t>销售方式：提供现销、赊销、分期收款销售、委托代销四种方式</a:t>
            </a:r>
            <a:endParaRPr lang="en-US" altLang="zh-CN" sz="2600" b="1" dirty="0" smtClean="0"/>
          </a:p>
          <a:p>
            <a:pPr fontAlgn="auto">
              <a:spcAft>
                <a:spcPts val="0"/>
              </a:spcAft>
              <a:defRPr/>
            </a:pPr>
            <a:r>
              <a:rPr lang="zh-CN" altLang="en-US" sz="2600" b="1" dirty="0" smtClean="0"/>
              <a:t>销售单价</a:t>
            </a:r>
            <a:endParaRPr lang="en-US" altLang="zh-CN" sz="2600" b="1" dirty="0" smtClean="0"/>
          </a:p>
          <a:p>
            <a:pPr lvl="1" fontAlgn="auto">
              <a:spcAft>
                <a:spcPts val="0"/>
              </a:spcAft>
              <a:defRPr/>
            </a:pPr>
            <a:r>
              <a:rPr lang="zh-CN" altLang="en-US" sz="2000" dirty="0" smtClean="0"/>
              <a:t>手工新增时从价格管理资料或物料的销售单价中取数，关联生成时取上游单据的实际非含税单价</a:t>
            </a:r>
            <a:endParaRPr lang="en-US" altLang="zh-CN" sz="2000" dirty="0" smtClean="0"/>
          </a:p>
          <a:p>
            <a:pPr fontAlgn="auto">
              <a:spcAft>
                <a:spcPts val="0"/>
              </a:spcAft>
              <a:defRPr/>
            </a:pPr>
            <a:r>
              <a:rPr lang="zh-CN" altLang="en-US" sz="2600" b="1" dirty="0" smtClean="0"/>
              <a:t>实现同单处理多仓库业务</a:t>
            </a:r>
            <a:endParaRPr lang="en-US" altLang="zh-CN" sz="2600" b="1" dirty="0" smtClean="0"/>
          </a:p>
          <a:p>
            <a:pPr lvl="1" fontAlgn="auto">
              <a:spcAft>
                <a:spcPts val="0"/>
              </a:spcAft>
              <a:defRPr/>
            </a:pPr>
            <a:r>
              <a:rPr lang="zh-CN" altLang="en-US" sz="2000" dirty="0" smtClean="0"/>
              <a:t>发货仓库设置到单据体</a:t>
            </a:r>
            <a:endParaRPr lang="en-US" altLang="zh-CN" sz="2000" dirty="0" smtClean="0"/>
          </a:p>
          <a:p>
            <a:pPr lvl="1" fontAlgn="auto">
              <a:spcAft>
                <a:spcPts val="0"/>
              </a:spcAft>
              <a:defRPr/>
            </a:pPr>
            <a:r>
              <a:rPr lang="zh-CN" altLang="en-US" sz="2000" dirty="0" smtClean="0"/>
              <a:t>赠品由虚仓发出</a:t>
            </a:r>
            <a:endParaRPr lang="en-US" altLang="zh-CN" sz="2000" dirty="0" smtClean="0"/>
          </a:p>
        </p:txBody>
      </p:sp>
      <p:sp>
        <p:nvSpPr>
          <p:cNvPr id="41987"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销售出库</a:t>
            </a:r>
          </a:p>
        </p:txBody>
      </p:sp>
      <p:pic>
        <p:nvPicPr>
          <p:cNvPr id="78852" name="Picture 4"/>
          <p:cNvPicPr>
            <a:picLocks noChangeAspect="1" noChangeArrowheads="1"/>
          </p:cNvPicPr>
          <p:nvPr/>
        </p:nvPicPr>
        <p:blipFill>
          <a:blip r:embed="rId2" cstate="print"/>
          <a:srcRect/>
          <a:stretch>
            <a:fillRect/>
          </a:stretch>
        </p:blipFill>
        <p:spPr bwMode="auto">
          <a:xfrm>
            <a:off x="241822" y="1052736"/>
            <a:ext cx="8786874" cy="4786346"/>
          </a:xfrm>
          <a:prstGeom prst="rect">
            <a:avLst/>
          </a:prstGeom>
          <a:noFill/>
          <a:ln w="9525" algn="ctr">
            <a:noFill/>
            <a:miter lim="800000"/>
            <a:headEnd/>
            <a:tailEnd/>
          </a:ln>
          <a:effectLst>
            <a:outerShdw dist="17961" dir="2700000" algn="ctr" rotWithShape="0">
              <a:schemeClr val="bg2"/>
            </a:outerShdw>
          </a:effectLst>
        </p:spPr>
      </p:pic>
      <p:pic>
        <p:nvPicPr>
          <p:cNvPr id="78853" name="Picture 5"/>
          <p:cNvPicPr>
            <a:picLocks noChangeAspect="1" noChangeArrowheads="1"/>
          </p:cNvPicPr>
          <p:nvPr/>
        </p:nvPicPr>
        <p:blipFill>
          <a:blip r:embed="rId3" cstate="print"/>
          <a:srcRect/>
          <a:stretch>
            <a:fillRect/>
          </a:stretch>
        </p:blipFill>
        <p:spPr bwMode="auto">
          <a:xfrm>
            <a:off x="179512" y="1052736"/>
            <a:ext cx="8858312" cy="5072062"/>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ppt_x"/>
                                          </p:val>
                                        </p:tav>
                                        <p:tav tm="100000">
                                          <p:val>
                                            <p:strVal val="#ppt_x"/>
                                          </p:val>
                                        </p:tav>
                                      </p:tavLst>
                                    </p:anim>
                                    <p:anim calcmode="lin" valueType="num">
                                      <p:cBhvr additive="base">
                                        <p:cTn id="8"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3"/>
                                        </p:tgtEl>
                                        <p:attrNameLst>
                                          <p:attrName>style.visibility</p:attrName>
                                        </p:attrNameLst>
                                      </p:cBhvr>
                                      <p:to>
                                        <p:strVal val="visible"/>
                                      </p:to>
                                    </p:set>
                                    <p:anim calcmode="lin" valueType="num">
                                      <p:cBhvr additive="base">
                                        <p:cTn id="13" dur="500" fill="hold"/>
                                        <p:tgtEl>
                                          <p:spTgt spid="78853"/>
                                        </p:tgtEl>
                                        <p:attrNameLst>
                                          <p:attrName>ppt_x</p:attrName>
                                        </p:attrNameLst>
                                      </p:cBhvr>
                                      <p:tavLst>
                                        <p:tav tm="0">
                                          <p:val>
                                            <p:strVal val="#ppt_x"/>
                                          </p:val>
                                        </p:tav>
                                        <p:tav tm="100000">
                                          <p:val>
                                            <p:strVal val="#ppt_x"/>
                                          </p:val>
                                        </p:tav>
                                      </p:tavLst>
                                    </p:anim>
                                    <p:anim calcmode="lin" valueType="num">
                                      <p:cBhvr additive="base">
                                        <p:cTn id="14"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销售出库单的状态：作废与反作废、审核</a:t>
            </a:r>
            <a:endParaRPr lang="en-US" altLang="zh-CN" sz="2600" dirty="0" smtClean="0"/>
          </a:p>
          <a:p>
            <a:pPr fontAlgn="auto">
              <a:spcAft>
                <a:spcPts val="0"/>
              </a:spcAft>
              <a:defRPr/>
            </a:pPr>
            <a:r>
              <a:rPr lang="zh-CN" altLang="en-US" sz="2600" dirty="0" smtClean="0"/>
              <a:t>销售出库单对等核销与反核销</a:t>
            </a:r>
          </a:p>
          <a:p>
            <a:pPr lvl="1" fontAlgn="auto">
              <a:spcAft>
                <a:spcPts val="0"/>
              </a:spcAft>
              <a:defRPr/>
            </a:pPr>
            <a:r>
              <a:rPr lang="zh-CN" altLang="en-US" sz="2000" dirty="0" smtClean="0"/>
              <a:t>对等核销主要是指销售出库蓝单和红单之间的核销</a:t>
            </a:r>
            <a:endParaRPr lang="en-US" altLang="zh-CN" sz="2000" dirty="0" smtClean="0"/>
          </a:p>
          <a:p>
            <a:pPr lvl="1" fontAlgn="auto">
              <a:spcAft>
                <a:spcPts val="0"/>
              </a:spcAft>
              <a:defRPr/>
            </a:pPr>
            <a:r>
              <a:rPr lang="zh-CN" altLang="en-US" sz="2000" dirty="0" smtClean="0"/>
              <a:t>主要用于退货业务</a:t>
            </a:r>
            <a:endParaRPr lang="en-US" altLang="zh-CN" sz="2000" dirty="0" smtClean="0"/>
          </a:p>
          <a:p>
            <a:pPr lvl="1" fontAlgn="auto">
              <a:spcAft>
                <a:spcPts val="0"/>
              </a:spcAft>
              <a:defRPr/>
            </a:pPr>
            <a:r>
              <a:rPr lang="zh-CN" altLang="en-US" sz="2000" dirty="0" smtClean="0"/>
              <a:t>进行对等核销需要满足的条件：单据已审核但未核销；两张单据业务相同数据相反；一次只能选择一红一蓝两张单据</a:t>
            </a:r>
          </a:p>
          <a:p>
            <a:pPr lvl="1" fontAlgn="auto">
              <a:spcAft>
                <a:spcPts val="0"/>
              </a:spcAft>
              <a:defRPr/>
            </a:pPr>
            <a:r>
              <a:rPr lang="zh-CN" altLang="en-US" sz="2000" dirty="0" smtClean="0"/>
              <a:t>对等核销的影响：对等核销的单据不能再执行反审核，不能再与发票核销，视同钩稽，可通过钩稽关系查询</a:t>
            </a:r>
            <a:endParaRPr lang="en-US" altLang="zh-CN" sz="2000" dirty="0" smtClean="0"/>
          </a:p>
          <a:p>
            <a:pPr lvl="1" fontAlgn="auto">
              <a:spcAft>
                <a:spcPts val="0"/>
              </a:spcAft>
              <a:defRPr/>
            </a:pPr>
            <a:r>
              <a:rPr lang="zh-CN" altLang="en-US" sz="2000" dirty="0" smtClean="0"/>
              <a:t>如果修改，请先进行反核销</a:t>
            </a:r>
            <a:endParaRPr lang="en-US" altLang="zh-CN" sz="2000" dirty="0" smtClean="0"/>
          </a:p>
        </p:txBody>
      </p:sp>
      <p:sp>
        <p:nvSpPr>
          <p:cNvPr id="43011"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a:xfrm>
            <a:off x="142844" y="928670"/>
            <a:ext cx="8786813" cy="5286375"/>
          </a:xfrm>
        </p:spPr>
        <p:txBody>
          <a:bodyPr rtlCol="0"/>
          <a:lstStyle/>
          <a:p>
            <a:pPr fontAlgn="auto">
              <a:spcAft>
                <a:spcPts val="0"/>
              </a:spcAft>
              <a:defRPr/>
            </a:pPr>
            <a:r>
              <a:rPr lang="zh-CN" altLang="en-US" sz="2600" dirty="0" smtClean="0"/>
              <a:t>单据拆分</a:t>
            </a:r>
            <a:endParaRPr lang="en-US" altLang="zh-CN" sz="2600" dirty="0" smtClean="0"/>
          </a:p>
          <a:p>
            <a:pPr lvl="1" fontAlgn="auto">
              <a:spcAft>
                <a:spcPts val="0"/>
              </a:spcAft>
              <a:defRPr/>
            </a:pPr>
            <a:r>
              <a:rPr lang="zh-CN" altLang="en-US" sz="2000" dirty="0" smtClean="0"/>
              <a:t>条件：进行拆分的销售出库单必须是已审核、未核销或未对等核销的单据</a:t>
            </a:r>
            <a:endParaRPr lang="en-US" altLang="zh-CN" sz="2000" dirty="0" smtClean="0"/>
          </a:p>
          <a:p>
            <a:pPr lvl="1" fontAlgn="auto">
              <a:spcAft>
                <a:spcPts val="0"/>
              </a:spcAft>
              <a:defRPr/>
            </a:pPr>
            <a:r>
              <a:rPr lang="zh-CN" altLang="en-US" sz="2000" dirty="0" smtClean="0"/>
              <a:t>已拆分的销售出库单不能反审核；已拆分出子单的母单还可以再执行拆分操作；已拆分出的子单不能执行拆分操作</a:t>
            </a:r>
            <a:endParaRPr lang="en-US" altLang="zh-CN" sz="2000" dirty="0" smtClean="0"/>
          </a:p>
          <a:p>
            <a:pPr lvl="1" fontAlgn="auto">
              <a:spcAft>
                <a:spcPts val="0"/>
              </a:spcAft>
              <a:defRPr/>
            </a:pPr>
            <a:r>
              <a:rPr lang="zh-CN" altLang="en-US" sz="2000" dirty="0" smtClean="0"/>
              <a:t>子单的数量之和不能大于母单</a:t>
            </a:r>
            <a:endParaRPr lang="en-US" altLang="zh-CN" sz="2000" dirty="0" smtClean="0"/>
          </a:p>
          <a:p>
            <a:pPr lvl="1" fontAlgn="auto">
              <a:spcAft>
                <a:spcPts val="0"/>
              </a:spcAft>
              <a:defRPr/>
            </a:pPr>
            <a:r>
              <a:rPr lang="zh-CN" altLang="en-US" sz="2000" dirty="0" smtClean="0"/>
              <a:t>子单单据编号规则为：母单单据编号</a:t>
            </a:r>
            <a:r>
              <a:rPr lang="en-US" altLang="zh-CN" sz="2000" dirty="0" smtClean="0"/>
              <a:t>+</a:t>
            </a:r>
            <a:r>
              <a:rPr lang="zh-CN" altLang="en-US" sz="2000" dirty="0" smtClean="0"/>
              <a:t>字母（从</a:t>
            </a:r>
            <a:r>
              <a:rPr lang="en-US" altLang="zh-CN" sz="2000" dirty="0" smtClean="0"/>
              <a:t>A</a:t>
            </a:r>
            <a:r>
              <a:rPr lang="zh-CN" altLang="en-US" sz="2000" dirty="0" smtClean="0"/>
              <a:t>开始顺序增加）</a:t>
            </a:r>
            <a:endParaRPr lang="en-US" altLang="zh-CN" sz="2000" dirty="0" smtClean="0"/>
          </a:p>
          <a:p>
            <a:pPr fontAlgn="auto">
              <a:spcAft>
                <a:spcPts val="0"/>
              </a:spcAft>
              <a:defRPr/>
            </a:pPr>
            <a:r>
              <a:rPr lang="zh-CN" altLang="en-US" sz="2600" dirty="0" smtClean="0"/>
              <a:t>单据合并</a:t>
            </a:r>
            <a:endParaRPr lang="en-US" altLang="zh-CN" sz="2600" dirty="0" smtClean="0"/>
          </a:p>
          <a:p>
            <a:pPr lvl="1" fontAlgn="auto">
              <a:spcAft>
                <a:spcPts val="0"/>
              </a:spcAft>
              <a:defRPr/>
            </a:pPr>
            <a:r>
              <a:rPr lang="zh-CN" altLang="en-US" sz="2000" dirty="0" smtClean="0"/>
              <a:t>进行合并的销售出库单必须是以前被拆分的子单</a:t>
            </a:r>
            <a:endParaRPr lang="en-US" altLang="zh-CN" sz="2000" dirty="0" smtClean="0"/>
          </a:p>
          <a:p>
            <a:pPr lvl="1" fontAlgn="auto">
              <a:spcAft>
                <a:spcPts val="0"/>
              </a:spcAft>
              <a:defRPr/>
            </a:pPr>
            <a:r>
              <a:rPr lang="zh-CN" altLang="en-US" sz="2000" dirty="0" smtClean="0"/>
              <a:t>进行合并的销售出库单必须是尚未核销单据，包括与发票核销、与另一张业务信息相同、数据相反的销售出库单对等核销</a:t>
            </a:r>
            <a:endParaRPr lang="en-US" altLang="zh-CN" sz="2000" dirty="0" smtClean="0"/>
          </a:p>
          <a:p>
            <a:pPr lvl="1" fontAlgn="auto">
              <a:spcAft>
                <a:spcPts val="0"/>
              </a:spcAft>
              <a:defRPr/>
            </a:pPr>
            <a:r>
              <a:rPr lang="zh-CN" altLang="en-US" sz="2000" dirty="0" smtClean="0"/>
              <a:t>其他涉及到单据拆分、合并的单据，同理</a:t>
            </a:r>
            <a:endParaRPr lang="en-US" altLang="zh-CN" sz="2000" dirty="0" smtClean="0"/>
          </a:p>
        </p:txBody>
      </p:sp>
      <p:sp>
        <p:nvSpPr>
          <p:cNvPr id="44035"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销售出库</a:t>
            </a:r>
          </a:p>
        </p:txBody>
      </p:sp>
      <p:pic>
        <p:nvPicPr>
          <p:cNvPr id="229378" name="Picture 2"/>
          <p:cNvPicPr>
            <a:picLocks noChangeAspect="1" noChangeArrowheads="1"/>
          </p:cNvPicPr>
          <p:nvPr/>
        </p:nvPicPr>
        <p:blipFill>
          <a:blip r:embed="rId2" cstate="print"/>
          <a:srcRect/>
          <a:stretch>
            <a:fillRect/>
          </a:stretch>
        </p:blipFill>
        <p:spPr bwMode="auto">
          <a:xfrm>
            <a:off x="2714625" y="1714500"/>
            <a:ext cx="3714750" cy="3876675"/>
          </a:xfrm>
          <a:prstGeom prst="rect">
            <a:avLst/>
          </a:prstGeom>
          <a:noFill/>
          <a:ln w="9525" algn="ctr">
            <a:noFill/>
            <a:miter lim="800000"/>
            <a:headEnd/>
            <a:tailEnd/>
          </a:ln>
          <a:effectLst>
            <a:outerShdw dist="17961" dir="2700000" algn="ctr" rotWithShape="0">
              <a:schemeClr val="bg2"/>
            </a:outerShdw>
          </a:effectLst>
        </p:spPr>
      </p:pic>
      <p:pic>
        <p:nvPicPr>
          <p:cNvPr id="80901" name="Picture 5"/>
          <p:cNvPicPr>
            <a:picLocks noChangeAspect="1" noChangeArrowheads="1"/>
          </p:cNvPicPr>
          <p:nvPr/>
        </p:nvPicPr>
        <p:blipFill>
          <a:blip r:embed="rId3" cstate="print"/>
          <a:srcRect/>
          <a:stretch>
            <a:fillRect/>
          </a:stretch>
        </p:blipFill>
        <p:spPr bwMode="auto">
          <a:xfrm>
            <a:off x="3000375" y="3643313"/>
            <a:ext cx="2952750" cy="1085850"/>
          </a:xfrm>
          <a:prstGeom prst="rect">
            <a:avLst/>
          </a:prstGeom>
          <a:noFill/>
          <a:ln w="9525" algn="ctr">
            <a:noFill/>
            <a:miter lim="800000"/>
            <a:headEnd/>
            <a:tailEnd/>
          </a:ln>
          <a:effectLst>
            <a:outerShdw dist="17961" dir="2700000" algn="ctr" rotWithShape="0">
              <a:schemeClr val="bg2"/>
            </a:outerShdw>
          </a:effectLst>
        </p:spPr>
      </p:pic>
      <p:pic>
        <p:nvPicPr>
          <p:cNvPr id="80902" name="Picture 6"/>
          <p:cNvPicPr>
            <a:picLocks noChangeAspect="1" noChangeArrowheads="1"/>
          </p:cNvPicPr>
          <p:nvPr/>
        </p:nvPicPr>
        <p:blipFill>
          <a:blip r:embed="rId4" cstate="print"/>
          <a:srcRect t="17192"/>
          <a:stretch>
            <a:fillRect/>
          </a:stretch>
        </p:blipFill>
        <p:spPr bwMode="auto">
          <a:xfrm>
            <a:off x="285750" y="2000250"/>
            <a:ext cx="8218488" cy="2752725"/>
          </a:xfrm>
          <a:prstGeom prst="rect">
            <a:avLst/>
          </a:prstGeom>
          <a:noFill/>
          <a:ln w="9525" algn="ctr">
            <a:noFill/>
            <a:miter lim="800000"/>
            <a:headEnd/>
            <a:tailEnd/>
          </a:ln>
          <a:effectLst>
            <a:outerShdw dist="17961" dir="2700000" algn="ctr" rotWithShape="0">
              <a:schemeClr val="bg2"/>
            </a:outerShdw>
          </a:effectLst>
        </p:spPr>
      </p:pic>
      <p:pic>
        <p:nvPicPr>
          <p:cNvPr id="80903" name="Picture 7"/>
          <p:cNvPicPr>
            <a:picLocks noChangeAspect="1" noChangeArrowheads="1"/>
          </p:cNvPicPr>
          <p:nvPr/>
        </p:nvPicPr>
        <p:blipFill>
          <a:blip r:embed="rId5" cstate="print"/>
          <a:srcRect/>
          <a:stretch>
            <a:fillRect/>
          </a:stretch>
        </p:blipFill>
        <p:spPr bwMode="auto">
          <a:xfrm>
            <a:off x="3124200" y="2867025"/>
            <a:ext cx="2895600" cy="1123950"/>
          </a:xfrm>
          <a:prstGeom prst="rect">
            <a:avLst/>
          </a:prstGeom>
          <a:noFill/>
          <a:ln w="9525" algn="ctr">
            <a:noFill/>
            <a:miter lim="800000"/>
            <a:headEnd/>
            <a:tailEnd/>
          </a:ln>
          <a:effectLst>
            <a:outerShdw dist="17961" dir="2700000" algn="ctr" rotWithShape="0">
              <a:schemeClr val="bg2"/>
            </a:outerShdw>
          </a:effectLst>
        </p:spPr>
      </p:pic>
      <p:pic>
        <p:nvPicPr>
          <p:cNvPr id="80904" name="Picture 8"/>
          <p:cNvPicPr>
            <a:picLocks noChangeAspect="1" noChangeArrowheads="1"/>
          </p:cNvPicPr>
          <p:nvPr/>
        </p:nvPicPr>
        <p:blipFill>
          <a:blip r:embed="rId6" cstate="print"/>
          <a:srcRect/>
          <a:stretch>
            <a:fillRect/>
          </a:stretch>
        </p:blipFill>
        <p:spPr bwMode="auto">
          <a:xfrm>
            <a:off x="3157538" y="2924175"/>
            <a:ext cx="2828925" cy="1009650"/>
          </a:xfrm>
          <a:prstGeom prst="rect">
            <a:avLst/>
          </a:prstGeom>
          <a:noFill/>
          <a:ln w="9525" algn="ctr">
            <a:noFill/>
            <a:miter lim="800000"/>
            <a:headEnd/>
            <a:tailEnd/>
          </a:ln>
          <a:effectLst>
            <a:outerShdw dist="17961" dir="2700000" algn="ctr" rotWithShape="0">
              <a:schemeClr val="bg2"/>
            </a:outerShdw>
          </a:effectLst>
        </p:spPr>
      </p:pic>
      <p:pic>
        <p:nvPicPr>
          <p:cNvPr id="80905" name="Picture 9"/>
          <p:cNvPicPr>
            <a:picLocks noChangeAspect="1" noChangeArrowheads="1"/>
          </p:cNvPicPr>
          <p:nvPr/>
        </p:nvPicPr>
        <p:blipFill>
          <a:blip r:embed="rId7" cstate="print"/>
          <a:srcRect/>
          <a:stretch>
            <a:fillRect/>
          </a:stretch>
        </p:blipFill>
        <p:spPr bwMode="auto">
          <a:xfrm>
            <a:off x="2143125" y="2286000"/>
            <a:ext cx="4648200" cy="2981325"/>
          </a:xfrm>
          <a:prstGeom prst="rect">
            <a:avLst/>
          </a:prstGeom>
          <a:noFill/>
          <a:ln w="9525" algn="ctr">
            <a:noFill/>
            <a:miter lim="800000"/>
            <a:headEnd/>
            <a:tailEnd/>
          </a:ln>
          <a:effectLst>
            <a:outerShdw dist="17961" dir="2700000" algn="ctr" rotWithShape="0">
              <a:schemeClr val="bg2"/>
            </a:outerShdw>
          </a:effectLst>
        </p:spPr>
      </p:pic>
      <p:pic>
        <p:nvPicPr>
          <p:cNvPr id="80906" name="Picture 10"/>
          <p:cNvPicPr>
            <a:picLocks noChangeAspect="1" noChangeArrowheads="1"/>
          </p:cNvPicPr>
          <p:nvPr/>
        </p:nvPicPr>
        <p:blipFill>
          <a:blip r:embed="rId8" cstate="print"/>
          <a:srcRect/>
          <a:stretch>
            <a:fillRect/>
          </a:stretch>
        </p:blipFill>
        <p:spPr bwMode="auto">
          <a:xfrm>
            <a:off x="3071813" y="2857500"/>
            <a:ext cx="2857500" cy="10668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ppt_x"/>
                                          </p:val>
                                        </p:tav>
                                        <p:tav tm="100000">
                                          <p:val>
                                            <p:strVal val="#ppt_x"/>
                                          </p:val>
                                        </p:tav>
                                      </p:tavLst>
                                    </p:anim>
                                    <p:anim calcmode="lin" valueType="num">
                                      <p:cBhvr additive="base">
                                        <p:cTn id="8" dur="500" fill="hold"/>
                                        <p:tgtEl>
                                          <p:spTgt spid="2293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901"/>
                                        </p:tgtEl>
                                        <p:attrNameLst>
                                          <p:attrName>style.visibility</p:attrName>
                                        </p:attrNameLst>
                                      </p:cBhvr>
                                      <p:to>
                                        <p:strVal val="visible"/>
                                      </p:to>
                                    </p:set>
                                    <p:anim calcmode="lin" valueType="num">
                                      <p:cBhvr additive="base">
                                        <p:cTn id="13" dur="500" fill="hold"/>
                                        <p:tgtEl>
                                          <p:spTgt spid="80901"/>
                                        </p:tgtEl>
                                        <p:attrNameLst>
                                          <p:attrName>ppt_x</p:attrName>
                                        </p:attrNameLst>
                                      </p:cBhvr>
                                      <p:tavLst>
                                        <p:tav tm="0">
                                          <p:val>
                                            <p:strVal val="#ppt_x"/>
                                          </p:val>
                                        </p:tav>
                                        <p:tav tm="100000">
                                          <p:val>
                                            <p:strVal val="#ppt_x"/>
                                          </p:val>
                                        </p:tav>
                                      </p:tavLst>
                                    </p:anim>
                                    <p:anim calcmode="lin" valueType="num">
                                      <p:cBhvr additive="base">
                                        <p:cTn id="14"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902"/>
                                        </p:tgtEl>
                                        <p:attrNameLst>
                                          <p:attrName>style.visibility</p:attrName>
                                        </p:attrNameLst>
                                      </p:cBhvr>
                                      <p:to>
                                        <p:strVal val="visible"/>
                                      </p:to>
                                    </p:set>
                                    <p:anim calcmode="lin" valueType="num">
                                      <p:cBhvr additive="base">
                                        <p:cTn id="19" dur="500" fill="hold"/>
                                        <p:tgtEl>
                                          <p:spTgt spid="80902"/>
                                        </p:tgtEl>
                                        <p:attrNameLst>
                                          <p:attrName>ppt_x</p:attrName>
                                        </p:attrNameLst>
                                      </p:cBhvr>
                                      <p:tavLst>
                                        <p:tav tm="0">
                                          <p:val>
                                            <p:strVal val="#ppt_x"/>
                                          </p:val>
                                        </p:tav>
                                        <p:tav tm="100000">
                                          <p:val>
                                            <p:strVal val="#ppt_x"/>
                                          </p:val>
                                        </p:tav>
                                      </p:tavLst>
                                    </p:anim>
                                    <p:anim calcmode="lin" valueType="num">
                                      <p:cBhvr additive="base">
                                        <p:cTn id="20"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903"/>
                                        </p:tgtEl>
                                        <p:attrNameLst>
                                          <p:attrName>style.visibility</p:attrName>
                                        </p:attrNameLst>
                                      </p:cBhvr>
                                      <p:to>
                                        <p:strVal val="visible"/>
                                      </p:to>
                                    </p:set>
                                    <p:anim calcmode="lin" valueType="num">
                                      <p:cBhvr additive="base">
                                        <p:cTn id="25" dur="500" fill="hold"/>
                                        <p:tgtEl>
                                          <p:spTgt spid="80903"/>
                                        </p:tgtEl>
                                        <p:attrNameLst>
                                          <p:attrName>ppt_x</p:attrName>
                                        </p:attrNameLst>
                                      </p:cBhvr>
                                      <p:tavLst>
                                        <p:tav tm="0">
                                          <p:val>
                                            <p:strVal val="#ppt_x"/>
                                          </p:val>
                                        </p:tav>
                                        <p:tav tm="100000">
                                          <p:val>
                                            <p:strVal val="#ppt_x"/>
                                          </p:val>
                                        </p:tav>
                                      </p:tavLst>
                                    </p:anim>
                                    <p:anim calcmode="lin" valueType="num">
                                      <p:cBhvr additive="base">
                                        <p:cTn id="26"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0904"/>
                                        </p:tgtEl>
                                        <p:attrNameLst>
                                          <p:attrName>style.visibility</p:attrName>
                                        </p:attrNameLst>
                                      </p:cBhvr>
                                      <p:to>
                                        <p:strVal val="visible"/>
                                      </p:to>
                                    </p:set>
                                    <p:anim calcmode="lin" valueType="num">
                                      <p:cBhvr additive="base">
                                        <p:cTn id="31" dur="500" fill="hold"/>
                                        <p:tgtEl>
                                          <p:spTgt spid="80904"/>
                                        </p:tgtEl>
                                        <p:attrNameLst>
                                          <p:attrName>ppt_x</p:attrName>
                                        </p:attrNameLst>
                                      </p:cBhvr>
                                      <p:tavLst>
                                        <p:tav tm="0">
                                          <p:val>
                                            <p:strVal val="#ppt_x"/>
                                          </p:val>
                                        </p:tav>
                                        <p:tav tm="100000">
                                          <p:val>
                                            <p:strVal val="#ppt_x"/>
                                          </p:val>
                                        </p:tav>
                                      </p:tavLst>
                                    </p:anim>
                                    <p:anim calcmode="lin" valueType="num">
                                      <p:cBhvr additive="base">
                                        <p:cTn id="32" dur="500" fill="hold"/>
                                        <p:tgtEl>
                                          <p:spTgt spid="8090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0905"/>
                                        </p:tgtEl>
                                        <p:attrNameLst>
                                          <p:attrName>style.visibility</p:attrName>
                                        </p:attrNameLst>
                                      </p:cBhvr>
                                      <p:to>
                                        <p:strVal val="visible"/>
                                      </p:to>
                                    </p:set>
                                    <p:anim calcmode="lin" valueType="num">
                                      <p:cBhvr additive="base">
                                        <p:cTn id="37" dur="500" fill="hold"/>
                                        <p:tgtEl>
                                          <p:spTgt spid="80905"/>
                                        </p:tgtEl>
                                        <p:attrNameLst>
                                          <p:attrName>ppt_x</p:attrName>
                                        </p:attrNameLst>
                                      </p:cBhvr>
                                      <p:tavLst>
                                        <p:tav tm="0">
                                          <p:val>
                                            <p:strVal val="#ppt_x"/>
                                          </p:val>
                                        </p:tav>
                                        <p:tav tm="100000">
                                          <p:val>
                                            <p:strVal val="#ppt_x"/>
                                          </p:val>
                                        </p:tav>
                                      </p:tavLst>
                                    </p:anim>
                                    <p:anim calcmode="lin" valueType="num">
                                      <p:cBhvr additive="base">
                                        <p:cTn id="38" dur="500" fill="hold"/>
                                        <p:tgtEl>
                                          <p:spTgt spid="8090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0906"/>
                                        </p:tgtEl>
                                        <p:attrNameLst>
                                          <p:attrName>style.visibility</p:attrName>
                                        </p:attrNameLst>
                                      </p:cBhvr>
                                      <p:to>
                                        <p:strVal val="visible"/>
                                      </p:to>
                                    </p:set>
                                    <p:anim calcmode="lin" valueType="num">
                                      <p:cBhvr additive="base">
                                        <p:cTn id="43" dur="500" fill="hold"/>
                                        <p:tgtEl>
                                          <p:spTgt spid="80906"/>
                                        </p:tgtEl>
                                        <p:attrNameLst>
                                          <p:attrName>ppt_x</p:attrName>
                                        </p:attrNameLst>
                                      </p:cBhvr>
                                      <p:tavLst>
                                        <p:tav tm="0">
                                          <p:val>
                                            <p:strVal val="#ppt_x"/>
                                          </p:val>
                                        </p:tav>
                                        <p:tav tm="100000">
                                          <p:val>
                                            <p:strVal val="#ppt_x"/>
                                          </p:val>
                                        </p:tav>
                                      </p:tavLst>
                                    </p:anim>
                                    <p:anim calcmode="lin" valueType="num">
                                      <p:cBhvr additive="base">
                                        <p:cTn id="44"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t="11324" b="10448"/>
          <a:stretch>
            <a:fillRect/>
          </a:stretch>
        </p:blipFill>
        <p:spPr bwMode="auto">
          <a:xfrm>
            <a:off x="214313" y="1000125"/>
            <a:ext cx="8682037" cy="5094288"/>
          </a:xfrm>
          <a:prstGeom prst="rect">
            <a:avLst/>
          </a:prstGeom>
          <a:noFill/>
          <a:ln w="9525">
            <a:noFill/>
            <a:miter lim="800000"/>
            <a:headEnd/>
            <a:tailEnd/>
          </a:ln>
        </p:spPr>
      </p:pic>
      <p:sp>
        <p:nvSpPr>
          <p:cNvPr id="45059"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销售发票</a:t>
            </a:r>
          </a:p>
        </p:txBody>
      </p:sp>
      <p:sp>
        <p:nvSpPr>
          <p:cNvPr id="112645" name="AutoShape 5"/>
          <p:cNvSpPr>
            <a:spLocks noChangeArrowheads="1"/>
          </p:cNvSpPr>
          <p:nvPr/>
        </p:nvSpPr>
        <p:spPr bwMode="auto">
          <a:xfrm>
            <a:off x="4500563" y="1785938"/>
            <a:ext cx="1643062" cy="571500"/>
          </a:xfrm>
          <a:prstGeom prst="cloudCallout">
            <a:avLst>
              <a:gd name="adj1" fmla="val -35495"/>
              <a:gd name="adj2" fmla="val -13332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处理销售配件</a:t>
            </a:r>
          </a:p>
        </p:txBody>
      </p:sp>
      <p:sp>
        <p:nvSpPr>
          <p:cNvPr id="112646" name="AutoShape 6"/>
          <p:cNvSpPr>
            <a:spLocks noChangeArrowheads="1"/>
          </p:cNvSpPr>
          <p:nvPr/>
        </p:nvSpPr>
        <p:spPr bwMode="auto">
          <a:xfrm>
            <a:off x="4214813" y="928688"/>
            <a:ext cx="431800" cy="503237"/>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47" name="AutoShape 7"/>
          <p:cNvSpPr>
            <a:spLocks noChangeArrowheads="1"/>
          </p:cNvSpPr>
          <p:nvPr/>
        </p:nvSpPr>
        <p:spPr bwMode="auto">
          <a:xfrm>
            <a:off x="6732588" y="1143000"/>
            <a:ext cx="1554162" cy="500063"/>
          </a:xfrm>
          <a:prstGeom prst="cloudCallout">
            <a:avLst>
              <a:gd name="adj1" fmla="val -46352"/>
              <a:gd name="adj2" fmla="val 111079"/>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处理多种外币</a:t>
            </a:r>
          </a:p>
        </p:txBody>
      </p:sp>
      <p:sp>
        <p:nvSpPr>
          <p:cNvPr id="112648" name="AutoShape 8"/>
          <p:cNvSpPr>
            <a:spLocks noChangeArrowheads="1"/>
          </p:cNvSpPr>
          <p:nvPr/>
        </p:nvSpPr>
        <p:spPr bwMode="auto">
          <a:xfrm>
            <a:off x="6357938" y="1928813"/>
            <a:ext cx="2428875" cy="285750"/>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49" name="AutoShape 9"/>
          <p:cNvSpPr>
            <a:spLocks noChangeArrowheads="1"/>
          </p:cNvSpPr>
          <p:nvPr/>
        </p:nvSpPr>
        <p:spPr bwMode="auto">
          <a:xfrm>
            <a:off x="2214563" y="1143000"/>
            <a:ext cx="1873250" cy="576263"/>
          </a:xfrm>
          <a:prstGeom prst="cloudCallout">
            <a:avLst>
              <a:gd name="adj1" fmla="val -51778"/>
              <a:gd name="adj2" fmla="val 103444"/>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dirty="0">
                <a:solidFill>
                  <a:srgbClr val="FF0000"/>
                </a:solidFill>
              </a:rPr>
              <a:t>处理各种销售方式</a:t>
            </a:r>
          </a:p>
        </p:txBody>
      </p:sp>
      <p:sp>
        <p:nvSpPr>
          <p:cNvPr id="112650" name="AutoShape 10"/>
          <p:cNvSpPr>
            <a:spLocks noChangeArrowheads="1"/>
          </p:cNvSpPr>
          <p:nvPr/>
        </p:nvSpPr>
        <p:spPr bwMode="auto">
          <a:xfrm>
            <a:off x="357188" y="2143125"/>
            <a:ext cx="2357437" cy="285750"/>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51" name="AutoShape 11"/>
          <p:cNvSpPr>
            <a:spLocks noChangeArrowheads="1"/>
          </p:cNvSpPr>
          <p:nvPr/>
        </p:nvSpPr>
        <p:spPr bwMode="auto">
          <a:xfrm>
            <a:off x="4500563" y="4868863"/>
            <a:ext cx="2376487" cy="792162"/>
          </a:xfrm>
          <a:prstGeom prst="cloudCallout">
            <a:avLst>
              <a:gd name="adj1" fmla="val -54407"/>
              <a:gd name="adj2" fmla="val 107116"/>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发票界面也能显示即时库存情况</a:t>
            </a:r>
          </a:p>
        </p:txBody>
      </p:sp>
      <p:sp>
        <p:nvSpPr>
          <p:cNvPr id="112652" name="AutoShape 12"/>
          <p:cNvSpPr>
            <a:spLocks noChangeArrowheads="1"/>
          </p:cNvSpPr>
          <p:nvPr/>
        </p:nvSpPr>
        <p:spPr bwMode="auto">
          <a:xfrm>
            <a:off x="1571625" y="5857875"/>
            <a:ext cx="4214813" cy="360363"/>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12653" name="AutoShape 13"/>
          <p:cNvSpPr>
            <a:spLocks noChangeArrowheads="1"/>
          </p:cNvSpPr>
          <p:nvPr/>
        </p:nvSpPr>
        <p:spPr bwMode="auto">
          <a:xfrm>
            <a:off x="1928813" y="3286125"/>
            <a:ext cx="2698750" cy="935038"/>
          </a:xfrm>
          <a:prstGeom prst="cloudCallout">
            <a:avLst>
              <a:gd name="adj1" fmla="val 70833"/>
              <a:gd name="adj2" fmla="val -32000"/>
            </a:avLst>
          </a:prstGeom>
          <a:solidFill>
            <a:schemeClr val="accent1"/>
          </a:solidFill>
          <a:ln w="9525">
            <a:noFill/>
            <a:round/>
            <a:headEnd/>
            <a:tailEnd/>
          </a:ln>
          <a:effectLst>
            <a:outerShdw dist="17961" dir="2700000" algn="ctr" rotWithShape="0">
              <a:schemeClr val="bg2"/>
            </a:outerShdw>
          </a:effectLst>
        </p:spPr>
        <p:txBody>
          <a:bodyPr/>
          <a:lstStyle/>
          <a:p>
            <a:pPr marL="342900" indent="-342900" algn="ctr">
              <a:spcBef>
                <a:spcPct val="20000"/>
              </a:spcBef>
              <a:buClr>
                <a:srgbClr val="E1B40C"/>
              </a:buClr>
              <a:buSzPct val="80000"/>
              <a:buFont typeface="Wingdings" pitchFamily="2" charset="2"/>
              <a:buNone/>
              <a:defRPr/>
            </a:pPr>
            <a:r>
              <a:rPr lang="zh-CN" altLang="en-US" sz="1400" b="1">
                <a:solidFill>
                  <a:srgbClr val="FF0000"/>
                </a:solidFill>
              </a:rPr>
              <a:t>价格可以取自价格资料，也可以取自订单价格</a:t>
            </a:r>
          </a:p>
        </p:txBody>
      </p:sp>
      <p:sp>
        <p:nvSpPr>
          <p:cNvPr id="112654" name="AutoShape 14"/>
          <p:cNvSpPr>
            <a:spLocks noChangeArrowheads="1"/>
          </p:cNvSpPr>
          <p:nvPr/>
        </p:nvSpPr>
        <p:spPr bwMode="auto">
          <a:xfrm>
            <a:off x="4500563" y="2928938"/>
            <a:ext cx="2089150" cy="288925"/>
          </a:xfrm>
          <a:prstGeom prst="flowChartAlternateProcess">
            <a:avLst/>
          </a:prstGeom>
          <a:noFill/>
          <a:ln w="1270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8" name="AutoShape 16"/>
          <p:cNvSpPr>
            <a:spLocks noChangeArrowheads="1"/>
          </p:cNvSpPr>
          <p:nvPr/>
        </p:nvSpPr>
        <p:spPr bwMode="auto">
          <a:xfrm>
            <a:off x="6985000" y="3857625"/>
            <a:ext cx="2159000" cy="928688"/>
          </a:xfrm>
          <a:prstGeom prst="cloudCallout">
            <a:avLst>
              <a:gd name="adj1" fmla="val 29051"/>
              <a:gd name="adj2" fmla="val -140366"/>
            </a:avLst>
          </a:prstGeom>
          <a:solidFill>
            <a:schemeClr val="accent1"/>
          </a:solidFill>
          <a:ln w="9525">
            <a:noFill/>
            <a:round/>
            <a:headEnd/>
            <a:tailEnd/>
          </a:ln>
          <a:effectLst>
            <a:outerShdw dist="17961" dir="2700000" algn="ctr" rotWithShape="0">
              <a:schemeClr val="bg2"/>
            </a:outerShdw>
          </a:effectLst>
        </p:spPr>
        <p:txBody>
          <a:bodyPr/>
          <a:lstStyle/>
          <a:p>
            <a:pPr>
              <a:spcBef>
                <a:spcPct val="20000"/>
              </a:spcBef>
              <a:buClr>
                <a:srgbClr val="E1B40C"/>
              </a:buClr>
              <a:buSzPct val="80000"/>
              <a:buFont typeface="Wingdings" pitchFamily="2" charset="2"/>
              <a:buNone/>
              <a:defRPr/>
            </a:pPr>
            <a:r>
              <a:rPr lang="zh-CN" altLang="en-US" sz="1400" b="1"/>
              <a:t>发票税率源于物料属性</a:t>
            </a:r>
            <a:r>
              <a:rPr lang="en-US" altLang="zh-CN" sz="1400" b="1"/>
              <a:t>_</a:t>
            </a:r>
            <a:r>
              <a:rPr lang="zh-CN" altLang="en-US" sz="1400" b="1"/>
              <a:t>税率来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additive="base">
                                        <p:cTn id="7" dur="500" fill="hold"/>
                                        <p:tgtEl>
                                          <p:spTgt spid="112646"/>
                                        </p:tgtEl>
                                        <p:attrNameLst>
                                          <p:attrName>ppt_x</p:attrName>
                                        </p:attrNameLst>
                                      </p:cBhvr>
                                      <p:tavLst>
                                        <p:tav tm="0">
                                          <p:val>
                                            <p:strVal val="#ppt_x"/>
                                          </p:val>
                                        </p:tav>
                                        <p:tav tm="100000">
                                          <p:val>
                                            <p:strVal val="#ppt_x"/>
                                          </p:val>
                                        </p:tav>
                                      </p:tavLst>
                                    </p:anim>
                                    <p:anim calcmode="lin" valueType="num">
                                      <p:cBhvr additive="base">
                                        <p:cTn id="8" dur="500" fill="hold"/>
                                        <p:tgtEl>
                                          <p:spTgt spid="1126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45"/>
                                        </p:tgtEl>
                                        <p:attrNameLst>
                                          <p:attrName>style.visibility</p:attrName>
                                        </p:attrNameLst>
                                      </p:cBhvr>
                                      <p:to>
                                        <p:strVal val="visible"/>
                                      </p:to>
                                    </p:set>
                                    <p:anim calcmode="lin" valueType="num">
                                      <p:cBhvr additive="base">
                                        <p:cTn id="11" dur="500" fill="hold"/>
                                        <p:tgtEl>
                                          <p:spTgt spid="112645"/>
                                        </p:tgtEl>
                                        <p:attrNameLst>
                                          <p:attrName>ppt_x</p:attrName>
                                        </p:attrNameLst>
                                      </p:cBhvr>
                                      <p:tavLst>
                                        <p:tav tm="0">
                                          <p:val>
                                            <p:strVal val="#ppt_x"/>
                                          </p:val>
                                        </p:tav>
                                        <p:tav tm="100000">
                                          <p:val>
                                            <p:strVal val="#ppt_x"/>
                                          </p:val>
                                        </p:tav>
                                      </p:tavLst>
                                    </p:anim>
                                    <p:anim calcmode="lin" valueType="num">
                                      <p:cBhvr additive="base">
                                        <p:cTn id="12"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48"/>
                                        </p:tgtEl>
                                        <p:attrNameLst>
                                          <p:attrName>style.visibility</p:attrName>
                                        </p:attrNameLst>
                                      </p:cBhvr>
                                      <p:to>
                                        <p:strVal val="visible"/>
                                      </p:to>
                                    </p:set>
                                    <p:anim calcmode="lin" valueType="num">
                                      <p:cBhvr additive="base">
                                        <p:cTn id="17" dur="500" fill="hold"/>
                                        <p:tgtEl>
                                          <p:spTgt spid="112648"/>
                                        </p:tgtEl>
                                        <p:attrNameLst>
                                          <p:attrName>ppt_x</p:attrName>
                                        </p:attrNameLst>
                                      </p:cBhvr>
                                      <p:tavLst>
                                        <p:tav tm="0">
                                          <p:val>
                                            <p:strVal val="#ppt_x"/>
                                          </p:val>
                                        </p:tav>
                                        <p:tav tm="100000">
                                          <p:val>
                                            <p:strVal val="#ppt_x"/>
                                          </p:val>
                                        </p:tav>
                                      </p:tavLst>
                                    </p:anim>
                                    <p:anim calcmode="lin" valueType="num">
                                      <p:cBhvr additive="base">
                                        <p:cTn id="18" dur="500" fill="hold"/>
                                        <p:tgtEl>
                                          <p:spTgt spid="11264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47"/>
                                        </p:tgtEl>
                                        <p:attrNameLst>
                                          <p:attrName>style.visibility</p:attrName>
                                        </p:attrNameLst>
                                      </p:cBhvr>
                                      <p:to>
                                        <p:strVal val="visible"/>
                                      </p:to>
                                    </p:set>
                                    <p:anim calcmode="lin" valueType="num">
                                      <p:cBhvr additive="base">
                                        <p:cTn id="21" dur="500" fill="hold"/>
                                        <p:tgtEl>
                                          <p:spTgt spid="112647"/>
                                        </p:tgtEl>
                                        <p:attrNameLst>
                                          <p:attrName>ppt_x</p:attrName>
                                        </p:attrNameLst>
                                      </p:cBhvr>
                                      <p:tavLst>
                                        <p:tav tm="0">
                                          <p:val>
                                            <p:strVal val="#ppt_x"/>
                                          </p:val>
                                        </p:tav>
                                        <p:tav tm="100000">
                                          <p:val>
                                            <p:strVal val="#ppt_x"/>
                                          </p:val>
                                        </p:tav>
                                      </p:tavLst>
                                    </p:anim>
                                    <p:anim calcmode="lin" valueType="num">
                                      <p:cBhvr additive="base">
                                        <p:cTn id="22"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50"/>
                                        </p:tgtEl>
                                        <p:attrNameLst>
                                          <p:attrName>style.visibility</p:attrName>
                                        </p:attrNameLst>
                                      </p:cBhvr>
                                      <p:to>
                                        <p:strVal val="visible"/>
                                      </p:to>
                                    </p:set>
                                    <p:anim calcmode="lin" valueType="num">
                                      <p:cBhvr additive="base">
                                        <p:cTn id="27" dur="500" fill="hold"/>
                                        <p:tgtEl>
                                          <p:spTgt spid="112650"/>
                                        </p:tgtEl>
                                        <p:attrNameLst>
                                          <p:attrName>ppt_x</p:attrName>
                                        </p:attrNameLst>
                                      </p:cBhvr>
                                      <p:tavLst>
                                        <p:tav tm="0">
                                          <p:val>
                                            <p:strVal val="#ppt_x"/>
                                          </p:val>
                                        </p:tav>
                                        <p:tav tm="100000">
                                          <p:val>
                                            <p:strVal val="#ppt_x"/>
                                          </p:val>
                                        </p:tav>
                                      </p:tavLst>
                                    </p:anim>
                                    <p:anim calcmode="lin" valueType="num">
                                      <p:cBhvr additive="base">
                                        <p:cTn id="28" dur="500" fill="hold"/>
                                        <p:tgtEl>
                                          <p:spTgt spid="1126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49"/>
                                        </p:tgtEl>
                                        <p:attrNameLst>
                                          <p:attrName>style.visibility</p:attrName>
                                        </p:attrNameLst>
                                      </p:cBhvr>
                                      <p:to>
                                        <p:strVal val="visible"/>
                                      </p:to>
                                    </p:set>
                                    <p:anim calcmode="lin" valueType="num">
                                      <p:cBhvr additive="base">
                                        <p:cTn id="31" dur="500" fill="hold"/>
                                        <p:tgtEl>
                                          <p:spTgt spid="112649"/>
                                        </p:tgtEl>
                                        <p:attrNameLst>
                                          <p:attrName>ppt_x</p:attrName>
                                        </p:attrNameLst>
                                      </p:cBhvr>
                                      <p:tavLst>
                                        <p:tav tm="0">
                                          <p:val>
                                            <p:strVal val="#ppt_x"/>
                                          </p:val>
                                        </p:tav>
                                        <p:tav tm="100000">
                                          <p:val>
                                            <p:strVal val="#ppt_x"/>
                                          </p:val>
                                        </p:tav>
                                      </p:tavLst>
                                    </p:anim>
                                    <p:anim calcmode="lin" valueType="num">
                                      <p:cBhvr additive="base">
                                        <p:cTn id="32" dur="500" fill="hold"/>
                                        <p:tgtEl>
                                          <p:spTgt spid="11264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52"/>
                                        </p:tgtEl>
                                        <p:attrNameLst>
                                          <p:attrName>style.visibility</p:attrName>
                                        </p:attrNameLst>
                                      </p:cBhvr>
                                      <p:to>
                                        <p:strVal val="visible"/>
                                      </p:to>
                                    </p:set>
                                    <p:anim calcmode="lin" valueType="num">
                                      <p:cBhvr additive="base">
                                        <p:cTn id="37" dur="500" fill="hold"/>
                                        <p:tgtEl>
                                          <p:spTgt spid="112652"/>
                                        </p:tgtEl>
                                        <p:attrNameLst>
                                          <p:attrName>ppt_x</p:attrName>
                                        </p:attrNameLst>
                                      </p:cBhvr>
                                      <p:tavLst>
                                        <p:tav tm="0">
                                          <p:val>
                                            <p:strVal val="#ppt_x"/>
                                          </p:val>
                                        </p:tav>
                                        <p:tav tm="100000">
                                          <p:val>
                                            <p:strVal val="#ppt_x"/>
                                          </p:val>
                                        </p:tav>
                                      </p:tavLst>
                                    </p:anim>
                                    <p:anim calcmode="lin" valueType="num">
                                      <p:cBhvr additive="base">
                                        <p:cTn id="38" dur="500" fill="hold"/>
                                        <p:tgtEl>
                                          <p:spTgt spid="1126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651"/>
                                        </p:tgtEl>
                                        <p:attrNameLst>
                                          <p:attrName>style.visibility</p:attrName>
                                        </p:attrNameLst>
                                      </p:cBhvr>
                                      <p:to>
                                        <p:strVal val="visible"/>
                                      </p:to>
                                    </p:set>
                                    <p:anim calcmode="lin" valueType="num">
                                      <p:cBhvr additive="base">
                                        <p:cTn id="41" dur="500" fill="hold"/>
                                        <p:tgtEl>
                                          <p:spTgt spid="112651"/>
                                        </p:tgtEl>
                                        <p:attrNameLst>
                                          <p:attrName>ppt_x</p:attrName>
                                        </p:attrNameLst>
                                      </p:cBhvr>
                                      <p:tavLst>
                                        <p:tav tm="0">
                                          <p:val>
                                            <p:strVal val="#ppt_x"/>
                                          </p:val>
                                        </p:tav>
                                        <p:tav tm="100000">
                                          <p:val>
                                            <p:strVal val="#ppt_x"/>
                                          </p:val>
                                        </p:tav>
                                      </p:tavLst>
                                    </p:anim>
                                    <p:anim calcmode="lin" valueType="num">
                                      <p:cBhvr additive="base">
                                        <p:cTn id="42" dur="500" fill="hold"/>
                                        <p:tgtEl>
                                          <p:spTgt spid="11265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2654"/>
                                        </p:tgtEl>
                                        <p:attrNameLst>
                                          <p:attrName>style.visibility</p:attrName>
                                        </p:attrNameLst>
                                      </p:cBhvr>
                                      <p:to>
                                        <p:strVal val="visible"/>
                                      </p:to>
                                    </p:set>
                                    <p:anim calcmode="lin" valueType="num">
                                      <p:cBhvr additive="base">
                                        <p:cTn id="47" dur="500" fill="hold"/>
                                        <p:tgtEl>
                                          <p:spTgt spid="112654"/>
                                        </p:tgtEl>
                                        <p:attrNameLst>
                                          <p:attrName>ppt_x</p:attrName>
                                        </p:attrNameLst>
                                      </p:cBhvr>
                                      <p:tavLst>
                                        <p:tav tm="0">
                                          <p:val>
                                            <p:strVal val="#ppt_x"/>
                                          </p:val>
                                        </p:tav>
                                        <p:tav tm="100000">
                                          <p:val>
                                            <p:strVal val="#ppt_x"/>
                                          </p:val>
                                        </p:tav>
                                      </p:tavLst>
                                    </p:anim>
                                    <p:anim calcmode="lin" valueType="num">
                                      <p:cBhvr additive="base">
                                        <p:cTn id="48" dur="500" fill="hold"/>
                                        <p:tgtEl>
                                          <p:spTgt spid="1126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53"/>
                                        </p:tgtEl>
                                        <p:attrNameLst>
                                          <p:attrName>style.visibility</p:attrName>
                                        </p:attrNameLst>
                                      </p:cBhvr>
                                      <p:to>
                                        <p:strVal val="visible"/>
                                      </p:to>
                                    </p:set>
                                    <p:anim calcmode="lin" valueType="num">
                                      <p:cBhvr additive="base">
                                        <p:cTn id="51" dur="500" fill="hold"/>
                                        <p:tgtEl>
                                          <p:spTgt spid="112653"/>
                                        </p:tgtEl>
                                        <p:attrNameLst>
                                          <p:attrName>ppt_x</p:attrName>
                                        </p:attrNameLst>
                                      </p:cBhvr>
                                      <p:tavLst>
                                        <p:tav tm="0">
                                          <p:val>
                                            <p:strVal val="#ppt_x"/>
                                          </p:val>
                                        </p:tav>
                                        <p:tav tm="100000">
                                          <p:val>
                                            <p:strVal val="#ppt_x"/>
                                          </p:val>
                                        </p:tav>
                                      </p:tavLst>
                                    </p:anim>
                                    <p:anim calcmode="lin" valueType="num">
                                      <p:cBhvr additive="base">
                                        <p:cTn id="52" dur="500" fill="hold"/>
                                        <p:tgtEl>
                                          <p:spTgt spid="1126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animBg="1"/>
      <p:bldP spid="112648" grpId="0" animBg="1"/>
      <p:bldP spid="112649" grpId="0" animBg="1"/>
      <p:bldP spid="112650" grpId="0" animBg="1"/>
      <p:bldP spid="112651" grpId="0" animBg="1"/>
      <p:bldP spid="112652" grpId="0" animBg="1"/>
      <p:bldP spid="112653" grpId="0" animBg="1"/>
      <p:bldP spid="112654"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800" smtClean="0"/>
              <a:t>销售发票录入</a:t>
            </a:r>
            <a:endParaRPr lang="en-US" altLang="zh-CN" sz="2800" smtClean="0"/>
          </a:p>
          <a:p>
            <a:pPr lvl="1" fontAlgn="auto">
              <a:spcAft>
                <a:spcPts val="0"/>
              </a:spcAft>
              <a:buFont typeface="Arial"/>
              <a:buChar char="–"/>
              <a:defRPr/>
            </a:pPr>
            <a:r>
              <a:rPr lang="zh-CN" altLang="en-US" sz="1600" smtClean="0"/>
              <a:t>手工录入</a:t>
            </a:r>
            <a:endParaRPr lang="en-US" altLang="zh-CN" sz="1600" smtClean="0"/>
          </a:p>
          <a:p>
            <a:pPr lvl="1" fontAlgn="auto">
              <a:spcAft>
                <a:spcPts val="0"/>
              </a:spcAft>
              <a:buFont typeface="Arial"/>
              <a:buChar char="–"/>
              <a:defRPr/>
            </a:pPr>
            <a:r>
              <a:rPr lang="zh-CN" altLang="en-US" sz="1600" smtClean="0"/>
              <a:t>关联销售订单、关联销售出库单、关联</a:t>
            </a:r>
            <a:r>
              <a:rPr lang="en-US" altLang="zh-CN" sz="1600" smtClean="0"/>
              <a:t>BOM</a:t>
            </a:r>
          </a:p>
          <a:p>
            <a:pPr fontAlgn="auto">
              <a:lnSpc>
                <a:spcPct val="90000"/>
              </a:lnSpc>
              <a:spcAft>
                <a:spcPts val="0"/>
              </a:spcAft>
              <a:defRPr/>
            </a:pPr>
            <a:r>
              <a:rPr lang="zh-CN" altLang="en-US" sz="2800" smtClean="0"/>
              <a:t>销售发票的对等核销</a:t>
            </a:r>
          </a:p>
          <a:p>
            <a:pPr lvl="1" fontAlgn="auto">
              <a:lnSpc>
                <a:spcPct val="90000"/>
              </a:lnSpc>
              <a:spcAft>
                <a:spcPts val="0"/>
              </a:spcAft>
              <a:buFont typeface="Arial"/>
              <a:buChar char="–"/>
              <a:defRPr/>
            </a:pPr>
            <a:r>
              <a:rPr lang="zh-CN" altLang="en-US" sz="1600" smtClean="0"/>
              <a:t>指红蓝字销售发票的对等核销与反核销</a:t>
            </a:r>
          </a:p>
          <a:p>
            <a:pPr lvl="1" fontAlgn="auto">
              <a:lnSpc>
                <a:spcPct val="90000"/>
              </a:lnSpc>
              <a:spcAft>
                <a:spcPts val="0"/>
              </a:spcAft>
              <a:buFont typeface="Arial"/>
              <a:buChar char="–"/>
              <a:defRPr/>
            </a:pPr>
            <a:r>
              <a:rPr lang="zh-CN" altLang="en-US" sz="1600" smtClean="0"/>
              <a:t>对等核销符合的条件：必须为已审核未钩稽的发票；事务类型必须一致，两张单据业务相同数据相反；一次只能选择两张单据</a:t>
            </a:r>
          </a:p>
          <a:p>
            <a:pPr lvl="1" fontAlgn="auto">
              <a:lnSpc>
                <a:spcPct val="90000"/>
              </a:lnSpc>
              <a:spcAft>
                <a:spcPts val="0"/>
              </a:spcAft>
              <a:buFont typeface="Arial"/>
              <a:buChar char="–"/>
              <a:defRPr/>
            </a:pPr>
            <a:r>
              <a:rPr lang="zh-CN" altLang="en-US" sz="1600" smtClean="0"/>
              <a:t>对等核销的影响：对等核销后的发票视同钩稽</a:t>
            </a:r>
          </a:p>
          <a:p>
            <a:pPr fontAlgn="auto">
              <a:lnSpc>
                <a:spcPct val="90000"/>
              </a:lnSpc>
              <a:spcAft>
                <a:spcPts val="0"/>
              </a:spcAft>
              <a:defRPr/>
            </a:pPr>
            <a:r>
              <a:rPr lang="zh-CN" altLang="en-US" sz="2800" smtClean="0"/>
              <a:t>销售发票的钩稽与反钩稽</a:t>
            </a:r>
          </a:p>
          <a:p>
            <a:pPr lvl="1" fontAlgn="auto">
              <a:lnSpc>
                <a:spcPct val="90000"/>
              </a:lnSpc>
              <a:spcAft>
                <a:spcPts val="0"/>
              </a:spcAft>
              <a:buFont typeface="Arial"/>
              <a:buChar char="–"/>
              <a:defRPr/>
            </a:pPr>
            <a:r>
              <a:rPr lang="zh-CN" altLang="en-US" sz="1600" smtClean="0"/>
              <a:t>销售发票的钩稽是销售发票和销售出库单的核对，钩稽的主要作用是进行收入和成本的匹配确认，对于记账没有什么影响，无论是本期还是以前期间的发票，钩稽后都作为钩稽当期发票来计算收入</a:t>
            </a:r>
          </a:p>
          <a:p>
            <a:pPr lvl="1" fontAlgn="auto">
              <a:lnSpc>
                <a:spcPct val="90000"/>
              </a:lnSpc>
              <a:spcAft>
                <a:spcPts val="0"/>
              </a:spcAft>
              <a:buFont typeface="Arial"/>
              <a:buChar char="–"/>
              <a:defRPr/>
            </a:pPr>
            <a:r>
              <a:rPr lang="zh-CN" altLang="en-US" sz="1600" smtClean="0"/>
              <a:t> 业务钩稽后的发票也不能再修改，对于当前已钩稽的单据，可以执行反钩稽的业务操作</a:t>
            </a:r>
            <a:endParaRPr lang="en-US" altLang="zh-CN" sz="1600" smtClean="0"/>
          </a:p>
          <a:p>
            <a:pPr lvl="1" fontAlgn="auto">
              <a:lnSpc>
                <a:spcPct val="90000"/>
              </a:lnSpc>
              <a:spcAft>
                <a:spcPts val="0"/>
              </a:spcAft>
              <a:buFont typeface="Arial"/>
              <a:buChar char="–"/>
              <a:defRPr/>
            </a:pPr>
            <a:r>
              <a:rPr lang="zh-CN" altLang="en-US" sz="1600" smtClean="0"/>
              <a:t>销售方式为分期收款、委托代销的出库单与发票之间进行钩稽，销售方式必须相同；现销与赊销方式的单据可以交叉钩稽</a:t>
            </a:r>
            <a:endParaRPr lang="en-US" altLang="zh-CN" sz="1600" smtClean="0"/>
          </a:p>
          <a:p>
            <a:pPr lvl="1" fontAlgn="auto">
              <a:lnSpc>
                <a:spcPct val="90000"/>
              </a:lnSpc>
              <a:spcAft>
                <a:spcPts val="0"/>
              </a:spcAft>
              <a:buFont typeface="Arial"/>
              <a:buChar char="–"/>
              <a:defRPr/>
            </a:pPr>
            <a:r>
              <a:rPr lang="zh-CN" altLang="en-US" sz="1600" smtClean="0"/>
              <a:t>反钩稽通过钩稽日志实现</a:t>
            </a:r>
          </a:p>
        </p:txBody>
      </p:sp>
      <p:sp>
        <p:nvSpPr>
          <p:cNvPr id="4608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销售发票</a:t>
            </a:r>
          </a:p>
        </p:txBody>
      </p:sp>
      <p:pic>
        <p:nvPicPr>
          <p:cNvPr id="230402" name="Picture 2"/>
          <p:cNvPicPr>
            <a:picLocks noChangeAspect="1" noChangeArrowheads="1"/>
          </p:cNvPicPr>
          <p:nvPr/>
        </p:nvPicPr>
        <p:blipFill>
          <a:blip r:embed="rId2" cstate="print"/>
          <a:srcRect/>
          <a:stretch>
            <a:fillRect/>
          </a:stretch>
        </p:blipFill>
        <p:spPr bwMode="auto">
          <a:xfrm>
            <a:off x="5000625" y="1928813"/>
            <a:ext cx="1495425" cy="2962275"/>
          </a:xfrm>
          <a:prstGeom prst="rect">
            <a:avLst/>
          </a:prstGeom>
          <a:noFill/>
          <a:ln w="9525" algn="ctr">
            <a:noFill/>
            <a:miter lim="800000"/>
            <a:headEnd/>
            <a:tailEnd/>
          </a:ln>
          <a:effectLst>
            <a:outerShdw dist="17961" dir="2700000" algn="ctr" rotWithShape="0">
              <a:schemeClr val="bg2"/>
            </a:outerShdw>
          </a:effectLst>
        </p:spPr>
      </p:pic>
      <p:pic>
        <p:nvPicPr>
          <p:cNvPr id="82949" name="Picture 5"/>
          <p:cNvPicPr>
            <a:picLocks noChangeAspect="1" noChangeArrowheads="1"/>
          </p:cNvPicPr>
          <p:nvPr/>
        </p:nvPicPr>
        <p:blipFill>
          <a:blip r:embed="rId3" cstate="print"/>
          <a:srcRect/>
          <a:stretch>
            <a:fillRect/>
          </a:stretch>
        </p:blipFill>
        <p:spPr bwMode="auto">
          <a:xfrm>
            <a:off x="2143125" y="2571750"/>
            <a:ext cx="5019675" cy="249555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ppt_x"/>
                                          </p:val>
                                        </p:tav>
                                        <p:tav tm="100000">
                                          <p:val>
                                            <p:strVal val="#ppt_x"/>
                                          </p:val>
                                        </p:tav>
                                      </p:tavLst>
                                    </p:anim>
                                    <p:anim calcmode="lin" valueType="num">
                                      <p:cBhvr additive="base">
                                        <p:cTn id="8" dur="500" fill="hold"/>
                                        <p:tgtEl>
                                          <p:spTgt spid="2304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9"/>
                                        </p:tgtEl>
                                        <p:attrNameLst>
                                          <p:attrName>style.visibility</p:attrName>
                                        </p:attrNameLst>
                                      </p:cBhvr>
                                      <p:to>
                                        <p:strVal val="visible"/>
                                      </p:to>
                                    </p:set>
                                    <p:anim calcmode="lin" valueType="num">
                                      <p:cBhvr additive="base">
                                        <p:cTn id="13" dur="500" fill="hold"/>
                                        <p:tgtEl>
                                          <p:spTgt spid="82949"/>
                                        </p:tgtEl>
                                        <p:attrNameLst>
                                          <p:attrName>ppt_x</p:attrName>
                                        </p:attrNameLst>
                                      </p:cBhvr>
                                      <p:tavLst>
                                        <p:tav tm="0">
                                          <p:val>
                                            <p:strVal val="#ppt_x"/>
                                          </p:val>
                                        </p:tav>
                                        <p:tav tm="100000">
                                          <p:val>
                                            <p:strVal val="#ppt_x"/>
                                          </p:val>
                                        </p:tav>
                                      </p:tavLst>
                                    </p:anim>
                                    <p:anim calcmode="lin" valueType="num">
                                      <p:cBhvr additive="base">
                                        <p:cTn id="14" dur="500" fill="hold"/>
                                        <p:tgtEl>
                                          <p:spTgt spid="82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钩稽</a:t>
            </a:r>
          </a:p>
        </p:txBody>
      </p:sp>
      <p:pic>
        <p:nvPicPr>
          <p:cNvPr id="47107" name="Picture 5"/>
          <p:cNvPicPr>
            <a:picLocks noChangeAspect="1" noChangeArrowheads="1"/>
          </p:cNvPicPr>
          <p:nvPr/>
        </p:nvPicPr>
        <p:blipFill>
          <a:blip r:embed="rId2" cstate="print"/>
          <a:srcRect/>
          <a:stretch>
            <a:fillRect/>
          </a:stretch>
        </p:blipFill>
        <p:spPr bwMode="auto">
          <a:xfrm>
            <a:off x="395288" y="836613"/>
            <a:ext cx="7029450" cy="4305300"/>
          </a:xfrm>
          <a:prstGeom prst="rect">
            <a:avLst/>
          </a:prstGeom>
          <a:noFill/>
          <a:ln w="9525" algn="ctr">
            <a:noFill/>
            <a:miter lim="800000"/>
            <a:headEnd/>
            <a:tailEnd/>
          </a:ln>
        </p:spPr>
      </p:pic>
      <p:sp>
        <p:nvSpPr>
          <p:cNvPr id="113670" name="Text Box 6"/>
          <p:cNvSpPr txBox="1">
            <a:spLocks noChangeArrowheads="1"/>
          </p:cNvSpPr>
          <p:nvPr/>
        </p:nvSpPr>
        <p:spPr bwMode="auto">
          <a:xfrm>
            <a:off x="395288" y="5229225"/>
            <a:ext cx="7848600" cy="1192213"/>
          </a:xfrm>
          <a:prstGeom prst="rect">
            <a:avLst/>
          </a:prstGeom>
          <a:solidFill>
            <a:srgbClr val="FF6600"/>
          </a:solidFill>
          <a:ln w="9525" algn="ctr">
            <a:noFill/>
            <a:miter lim="800000"/>
            <a:headEnd/>
            <a:tailEnd/>
          </a:ln>
          <a:effectLst>
            <a:outerShdw dist="17961" dir="2700000" algn="ctr" rotWithShape="0">
              <a:schemeClr val="bg2"/>
            </a:outerShdw>
          </a:effectLst>
        </p:spPr>
        <p:txBody>
          <a:bodyPr>
            <a:spAutoFit/>
          </a:bodyPr>
          <a:lstStyle/>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发票和出库单可以按行进行勾稽</a:t>
            </a:r>
          </a:p>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由于有的材料会有合理损耗，根据参数控制，数量不等也可以进行勾稽</a:t>
            </a:r>
          </a:p>
          <a:p>
            <a:pPr marL="342900" indent="-342900">
              <a:spcBef>
                <a:spcPct val="50000"/>
              </a:spcBef>
              <a:buClr>
                <a:srgbClr val="E1B40C"/>
              </a:buClr>
              <a:buSzPct val="80000"/>
              <a:buFont typeface="Wingdings" pitchFamily="2" charset="2"/>
              <a:buChar char="n"/>
              <a:defRPr/>
            </a:pPr>
            <a:r>
              <a:rPr lang="zh-CN" altLang="en-US" sz="1800" b="1" dirty="0">
                <a:solidFill>
                  <a:schemeClr val="bg1"/>
                </a:solidFill>
                <a:effectLst>
                  <a:outerShdw blurRad="38100" dist="38100" dir="2700000" algn="tl">
                    <a:srgbClr val="000000"/>
                  </a:outerShdw>
                </a:effectLst>
              </a:rPr>
              <a:t>勾稽完成后发票即与出库单对应起来</a:t>
            </a:r>
          </a:p>
        </p:txBody>
      </p:sp>
      <p:pic>
        <p:nvPicPr>
          <p:cNvPr id="5121" name="Picture 1" descr="C:\Users\pc\AppData\Roaming\Tencent\Users\1484135064\QQ\WinTemp\RichOle\1Q~RBE_X3)R%LZ]$(T]BNJ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849313"/>
            <a:ext cx="4346884" cy="4512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 calcmode="lin" valueType="num">
                                      <p:cBhvr additive="base">
                                        <p:cTn id="12" dur="500" fill="hold"/>
                                        <p:tgtEl>
                                          <p:spTgt spid="113670"/>
                                        </p:tgtEl>
                                        <p:attrNameLst>
                                          <p:attrName>ppt_x</p:attrName>
                                        </p:attrNameLst>
                                      </p:cBhvr>
                                      <p:tavLst>
                                        <p:tav tm="0">
                                          <p:val>
                                            <p:strVal val="#ppt_x"/>
                                          </p:val>
                                        </p:tav>
                                        <p:tav tm="100000">
                                          <p:val>
                                            <p:strVal val="#ppt_x"/>
                                          </p:val>
                                        </p:tav>
                                      </p:tavLst>
                                    </p:anim>
                                    <p:anim calcmode="lin" valueType="num">
                                      <p:cBhvr additive="base">
                                        <p:cTn id="13"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a:xfrm>
            <a:off x="142875" y="857250"/>
            <a:ext cx="8786813" cy="5572125"/>
          </a:xfrm>
        </p:spPr>
        <p:txBody>
          <a:bodyPr rtlCol="0">
            <a:normAutofit/>
          </a:bodyPr>
          <a:lstStyle/>
          <a:p>
            <a:pPr fontAlgn="auto">
              <a:spcAft>
                <a:spcPts val="0"/>
              </a:spcAft>
              <a:defRPr/>
            </a:pPr>
            <a:r>
              <a:rPr lang="zh-CN" altLang="en-US" sz="2600" dirty="0" smtClean="0"/>
              <a:t>核心业务三方关联</a:t>
            </a:r>
            <a:endParaRPr lang="en-US" altLang="zh-CN" sz="2600" dirty="0" smtClean="0"/>
          </a:p>
          <a:p>
            <a:pPr fontAlgn="auto">
              <a:spcAft>
                <a:spcPts val="0"/>
              </a:spcAft>
              <a:defRPr/>
            </a:pPr>
            <a:r>
              <a:rPr lang="zh-CN" altLang="en-US" sz="2600" dirty="0" smtClean="0"/>
              <a:t>现销</a:t>
            </a:r>
            <a:r>
              <a:rPr lang="en-US" altLang="zh-CN" sz="2600" dirty="0" smtClean="0"/>
              <a:t>/</a:t>
            </a:r>
            <a:r>
              <a:rPr lang="zh-CN" altLang="en-US" sz="2600" dirty="0" smtClean="0"/>
              <a:t>赊销业务流程</a:t>
            </a:r>
            <a:endParaRPr lang="en-US" altLang="zh-CN" sz="2600" dirty="0" smtClean="0"/>
          </a:p>
          <a:p>
            <a:pPr fontAlgn="auto">
              <a:spcAft>
                <a:spcPts val="0"/>
              </a:spcAft>
              <a:defRPr/>
            </a:pPr>
            <a:r>
              <a:rPr lang="zh-CN" altLang="en-US" sz="2600" dirty="0" smtClean="0"/>
              <a:t>委托代销业务流程</a:t>
            </a:r>
          </a:p>
          <a:p>
            <a:pPr fontAlgn="auto">
              <a:spcAft>
                <a:spcPts val="0"/>
              </a:spcAft>
              <a:defRPr/>
            </a:pPr>
            <a:r>
              <a:rPr lang="zh-CN" altLang="en-US" sz="2600" dirty="0" smtClean="0"/>
              <a:t>分期收款业务流程</a:t>
            </a:r>
            <a:endParaRPr lang="en-US" altLang="zh-CN" sz="2600" dirty="0" smtClean="0"/>
          </a:p>
          <a:p>
            <a:pPr fontAlgn="auto">
              <a:spcAft>
                <a:spcPts val="0"/>
              </a:spcAft>
              <a:defRPr/>
            </a:pPr>
            <a:r>
              <a:rPr lang="zh-CN" altLang="en-US" sz="2600" dirty="0" smtClean="0"/>
              <a:t>退货业务流程</a:t>
            </a:r>
          </a:p>
        </p:txBody>
      </p:sp>
      <p:sp>
        <p:nvSpPr>
          <p:cNvPr id="4813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核心业务三方关联</a:t>
            </a:r>
            <a:endParaRPr lang="en-US" altLang="zh-CN" sz="2600" dirty="0" smtClean="0"/>
          </a:p>
          <a:p>
            <a:pPr lvl="1" fontAlgn="auto">
              <a:spcAft>
                <a:spcPts val="0"/>
              </a:spcAft>
              <a:defRPr/>
            </a:pPr>
            <a:r>
              <a:rPr lang="zh-CN" altLang="en-US" sz="2000" dirty="0" smtClean="0">
                <a:solidFill>
                  <a:srgbClr val="FF0000"/>
                </a:solidFill>
              </a:rPr>
              <a:t>销售订单</a:t>
            </a:r>
            <a:r>
              <a:rPr lang="en-US" altLang="zh-CN" sz="2000" dirty="0" smtClean="0"/>
              <a:t>--》</a:t>
            </a:r>
            <a:r>
              <a:rPr lang="zh-CN" altLang="en-US" sz="2000" dirty="0" smtClean="0"/>
              <a:t>销售出库单</a:t>
            </a:r>
            <a:r>
              <a:rPr lang="en-US" altLang="zh-CN" sz="2000" dirty="0" smtClean="0"/>
              <a:t>--》</a:t>
            </a:r>
            <a:r>
              <a:rPr lang="zh-CN" altLang="en-US" sz="2000" dirty="0" smtClean="0"/>
              <a:t>销售发票</a:t>
            </a:r>
            <a:endParaRPr lang="en-US" altLang="zh-CN" sz="2000" dirty="0" smtClean="0"/>
          </a:p>
          <a:p>
            <a:pPr lvl="1" fontAlgn="auto">
              <a:spcAft>
                <a:spcPts val="0"/>
              </a:spcAft>
              <a:defRPr/>
            </a:pPr>
            <a:r>
              <a:rPr lang="zh-CN" altLang="en-US" sz="2000" dirty="0" smtClean="0">
                <a:solidFill>
                  <a:srgbClr val="FF0000"/>
                </a:solidFill>
              </a:rPr>
              <a:t>销售订单</a:t>
            </a:r>
            <a:r>
              <a:rPr lang="en-US" altLang="zh-CN" sz="2000" dirty="0" smtClean="0"/>
              <a:t>--》</a:t>
            </a:r>
            <a:r>
              <a:rPr lang="zh-CN" altLang="en-US" sz="2000" dirty="0" smtClean="0"/>
              <a:t>销售发票</a:t>
            </a:r>
            <a:r>
              <a:rPr lang="en-US" altLang="zh-CN" sz="2000" dirty="0" smtClean="0"/>
              <a:t>--》</a:t>
            </a:r>
            <a:r>
              <a:rPr lang="zh-CN" altLang="en-US" sz="2000" dirty="0" smtClean="0"/>
              <a:t>销售出库单</a:t>
            </a:r>
            <a:endParaRPr lang="en-US" altLang="zh-CN" sz="2000" dirty="0" smtClean="0"/>
          </a:p>
          <a:p>
            <a:pPr lvl="1" fontAlgn="auto">
              <a:spcAft>
                <a:spcPts val="0"/>
              </a:spcAft>
              <a:defRPr/>
            </a:pPr>
            <a:r>
              <a:rPr lang="zh-CN" altLang="en-US" sz="2000" dirty="0" smtClean="0"/>
              <a:t>特征：以</a:t>
            </a:r>
            <a:r>
              <a:rPr lang="zh-CN" altLang="en-US" sz="2000" dirty="0" smtClean="0">
                <a:solidFill>
                  <a:srgbClr val="FF0000"/>
                </a:solidFill>
              </a:rPr>
              <a:t>销售订单</a:t>
            </a:r>
            <a:r>
              <a:rPr lang="zh-CN" altLang="en-US" sz="2000" dirty="0" smtClean="0"/>
              <a:t>为起点，关联生成的单据上的价格均以订单价格为基础</a:t>
            </a:r>
            <a:endParaRPr lang="en-US" altLang="zh-CN" sz="2000" dirty="0" smtClean="0"/>
          </a:p>
          <a:p>
            <a:pPr lvl="1" fontAlgn="auto">
              <a:spcAft>
                <a:spcPts val="0"/>
              </a:spcAft>
              <a:defRPr/>
            </a:pPr>
            <a:r>
              <a:rPr lang="zh-CN" altLang="en-US" sz="2000" dirty="0" smtClean="0"/>
              <a:t>核心业务三方关联的业务流程，是形成订单执行情况表的前提条件</a:t>
            </a:r>
            <a:endParaRPr lang="en-US" altLang="zh-CN" sz="2000" dirty="0" smtClean="0"/>
          </a:p>
          <a:p>
            <a:pPr lvl="1" fontAlgn="auto">
              <a:spcAft>
                <a:spcPts val="0"/>
              </a:spcAft>
              <a:defRPr/>
            </a:pPr>
            <a:r>
              <a:rPr lang="zh-CN" altLang="en-US" sz="2000" dirty="0" smtClean="0">
                <a:latin typeface="宋体" charset="-122"/>
              </a:rPr>
              <a:t>如果这三张单据不遵循三方关联的流转方式，系统通过新增单据向关联上游单据取数，如销售发票关联销售出库单生成时，数量和单价直接从销售出库单上携带过来</a:t>
            </a:r>
          </a:p>
          <a:p>
            <a:pPr fontAlgn="auto">
              <a:spcAft>
                <a:spcPts val="0"/>
              </a:spcAft>
              <a:defRPr/>
            </a:pPr>
            <a:r>
              <a:rPr lang="zh-CN" altLang="en-US" sz="2600" dirty="0" smtClean="0"/>
              <a:t>现销</a:t>
            </a:r>
            <a:r>
              <a:rPr lang="en-US" altLang="zh-CN" sz="2600" dirty="0" smtClean="0"/>
              <a:t>/</a:t>
            </a:r>
            <a:r>
              <a:rPr lang="zh-CN" altLang="en-US" sz="2600" dirty="0" smtClean="0"/>
              <a:t>赊销业务流程</a:t>
            </a:r>
            <a:endParaRPr lang="en-US" altLang="zh-CN" sz="2600" dirty="0" smtClean="0"/>
          </a:p>
          <a:p>
            <a:pPr lvl="1" fontAlgn="auto">
              <a:spcAft>
                <a:spcPts val="0"/>
              </a:spcAft>
              <a:defRPr/>
            </a:pPr>
            <a:r>
              <a:rPr lang="zh-CN" altLang="en-US" dirty="0" smtClean="0"/>
              <a:t>普通单据流程，销售发票与销售出库单钩稽</a:t>
            </a:r>
            <a:endParaRPr lang="en-US" altLang="zh-CN" dirty="0" smtClean="0"/>
          </a:p>
          <a:p>
            <a:pPr lvl="1" fontAlgn="auto">
              <a:spcAft>
                <a:spcPts val="0"/>
              </a:spcAft>
              <a:defRPr/>
            </a:pPr>
            <a:r>
              <a:rPr lang="zh-CN" altLang="en-US" dirty="0" smtClean="0"/>
              <a:t>区别在于销售方式，除现销方式外的发票作为应收款项</a:t>
            </a:r>
          </a:p>
        </p:txBody>
      </p:sp>
      <p:sp>
        <p:nvSpPr>
          <p:cNvPr id="49155"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委托代销业务流程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委托代销是指商品提供给代理商，代理商可在双方协议规定的期限内销售此商品，并在销售后结算货款。代理商可以在规定的期限内将未销售出去的商品退回，在结算货款前商品的所有权属于委托方</a:t>
            </a:r>
          </a:p>
          <a:p>
            <a:pPr lvl="1" fontAlgn="auto">
              <a:spcAft>
                <a:spcPts val="0"/>
              </a:spcAft>
              <a:defRPr/>
            </a:pPr>
            <a:r>
              <a:rPr lang="zh-CN" altLang="en-US" sz="2000" dirty="0" smtClean="0"/>
              <a:t>其关键点是：委托代销就是我方委托别人进行销售</a:t>
            </a:r>
            <a:endParaRPr lang="en-US" altLang="zh-CN" sz="2000" dirty="0" smtClean="0"/>
          </a:p>
          <a:p>
            <a:pPr lvl="1" fontAlgn="auto">
              <a:spcAft>
                <a:spcPts val="0"/>
              </a:spcAft>
              <a:defRPr/>
            </a:pPr>
            <a:r>
              <a:rPr lang="zh-CN" altLang="en-US" sz="2000" dirty="0" smtClean="0"/>
              <a:t>业务操作</a:t>
            </a:r>
          </a:p>
          <a:p>
            <a:pPr lvl="2" fontAlgn="auto">
              <a:spcAft>
                <a:spcPts val="0"/>
              </a:spcAft>
              <a:defRPr/>
            </a:pPr>
            <a:r>
              <a:rPr lang="zh-CN" altLang="en-US" sz="1800" dirty="0" smtClean="0"/>
              <a:t>签订委托销售订单</a:t>
            </a:r>
          </a:p>
          <a:p>
            <a:pPr lvl="2" fontAlgn="auto">
              <a:spcAft>
                <a:spcPts val="0"/>
              </a:spcAft>
              <a:defRPr/>
            </a:pPr>
            <a:r>
              <a:rPr lang="zh-CN" altLang="en-US" sz="1800" dirty="0" smtClean="0"/>
              <a:t>录入委托代销销售出库单，销售方式必须为</a:t>
            </a:r>
            <a:r>
              <a:rPr lang="zh-CN" altLang="en-US" sz="1800" b="1" dirty="0" smtClean="0">
                <a:solidFill>
                  <a:srgbClr val="FF0000"/>
                </a:solidFill>
              </a:rPr>
              <a:t>委托代销</a:t>
            </a:r>
          </a:p>
          <a:p>
            <a:pPr lvl="2" fontAlgn="auto">
              <a:spcAft>
                <a:spcPts val="0"/>
              </a:spcAft>
              <a:defRPr/>
            </a:pPr>
            <a:r>
              <a:rPr lang="zh-CN" altLang="en-US" sz="1800" dirty="0" smtClean="0"/>
              <a:t>根据委托结算清单开具委托代销销售发票</a:t>
            </a:r>
          </a:p>
          <a:p>
            <a:pPr lvl="2" fontAlgn="auto">
              <a:spcAft>
                <a:spcPts val="0"/>
              </a:spcAft>
              <a:defRPr/>
            </a:pPr>
            <a:r>
              <a:rPr lang="zh-CN" altLang="en-US" sz="1800" dirty="0" smtClean="0"/>
              <a:t>委托代销销售发票与出库单进行钩稽，进行部分结算时需要根据销售发票上的数量对销售出库单进行拆单处理</a:t>
            </a:r>
          </a:p>
          <a:p>
            <a:pPr lvl="2" fontAlgn="auto">
              <a:spcAft>
                <a:spcPts val="0"/>
              </a:spcAft>
              <a:defRPr/>
            </a:pPr>
            <a:r>
              <a:rPr lang="zh-CN" altLang="en-US" sz="1800" dirty="0" smtClean="0"/>
              <a:t>对于委托代销业务来说，</a:t>
            </a:r>
            <a:r>
              <a:rPr lang="zh-CN" altLang="en-US" sz="1800" dirty="0" smtClean="0">
                <a:solidFill>
                  <a:srgbClr val="FF0000"/>
                </a:solidFill>
              </a:rPr>
              <a:t>钩稽后</a:t>
            </a:r>
            <a:r>
              <a:rPr lang="zh-CN" altLang="en-US" sz="1800" dirty="0" smtClean="0"/>
              <a:t>才结转成本和确认收入，且无论是本期或以前期间的发票，钩稽后都作为钩稽当期发票来计算收入和成本</a:t>
            </a:r>
            <a:endParaRPr lang="en-US" altLang="zh-CN" sz="1800" dirty="0" smtClean="0"/>
          </a:p>
          <a:p>
            <a:pPr lvl="2" fontAlgn="auto">
              <a:spcAft>
                <a:spcPts val="0"/>
              </a:spcAft>
              <a:defRPr/>
            </a:pPr>
            <a:r>
              <a:rPr lang="zh-CN" altLang="en-US" sz="1800" dirty="0" smtClean="0"/>
              <a:t>单据流程</a:t>
            </a:r>
            <a:r>
              <a:rPr lang="zh-CN" altLang="en-US" sz="1800" dirty="0"/>
              <a:t>：</a:t>
            </a:r>
            <a:r>
              <a:rPr lang="zh-CN" altLang="en-US" sz="1800" b="1" dirty="0" smtClean="0">
                <a:solidFill>
                  <a:srgbClr val="FF0000"/>
                </a:solidFill>
              </a:rPr>
              <a:t>销售出库单</a:t>
            </a:r>
            <a:r>
              <a:rPr lang="en-US" altLang="zh-CN" sz="1800" b="1" dirty="0" smtClean="0">
                <a:solidFill>
                  <a:srgbClr val="FF0000"/>
                </a:solidFill>
              </a:rPr>
              <a:t>---》</a:t>
            </a:r>
            <a:r>
              <a:rPr lang="zh-CN" altLang="en-US" sz="1800" b="1" dirty="0" smtClean="0">
                <a:solidFill>
                  <a:srgbClr val="FF0000"/>
                </a:solidFill>
              </a:rPr>
              <a:t>销售发票</a:t>
            </a:r>
            <a:r>
              <a:rPr lang="en-US" altLang="zh-CN" sz="1800" b="1" dirty="0" smtClean="0">
                <a:solidFill>
                  <a:srgbClr val="FF0000"/>
                </a:solidFill>
              </a:rPr>
              <a:t>---》</a:t>
            </a:r>
            <a:r>
              <a:rPr lang="zh-CN" altLang="en-US" sz="1800" b="1" dirty="0" smtClean="0">
                <a:solidFill>
                  <a:srgbClr val="FF0000"/>
                </a:solidFill>
              </a:rPr>
              <a:t>钩稽</a:t>
            </a:r>
          </a:p>
        </p:txBody>
      </p:sp>
      <p:sp>
        <p:nvSpPr>
          <p:cNvPr id="50179"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采购价格资料</a:t>
            </a:r>
            <a:endParaRPr lang="en-US" altLang="zh-CN" sz="2600" dirty="0" smtClean="0"/>
          </a:p>
          <a:p>
            <a:pPr lvl="1" fontAlgn="auto">
              <a:spcAft>
                <a:spcPts val="0"/>
              </a:spcAft>
              <a:defRPr/>
            </a:pPr>
            <a:r>
              <a:rPr lang="zh-CN" altLang="en-US" sz="2000" dirty="0" smtClean="0"/>
              <a:t>设置物料属性中的采购价格</a:t>
            </a:r>
            <a:endParaRPr lang="en-US" altLang="zh-CN" sz="2000" dirty="0" smtClean="0"/>
          </a:p>
          <a:p>
            <a:pPr lvl="1" fontAlgn="auto">
              <a:spcAft>
                <a:spcPts val="0"/>
              </a:spcAft>
              <a:defRPr/>
            </a:pPr>
            <a:r>
              <a:rPr lang="zh-CN" altLang="en-US" sz="2000" dirty="0" smtClean="0"/>
              <a:t>设置采购价格方案</a:t>
            </a:r>
            <a:endParaRPr lang="en-US" altLang="zh-CN" sz="2000" dirty="0" smtClean="0"/>
          </a:p>
          <a:p>
            <a:pPr lvl="2" fontAlgn="auto">
              <a:spcAft>
                <a:spcPts val="0"/>
              </a:spcAft>
              <a:defRPr/>
            </a:pPr>
            <a:r>
              <a:rPr lang="zh-CN" altLang="en-US" sz="1800" dirty="0" smtClean="0"/>
              <a:t>价格数据对供应商和物料进行设置，可按订货量或计量单位等设置不同的报价，且支持批量新增、修改等操作</a:t>
            </a:r>
          </a:p>
          <a:p>
            <a:pPr lvl="2" fontAlgn="auto">
              <a:spcAft>
                <a:spcPts val="0"/>
              </a:spcAft>
              <a:defRPr/>
            </a:pPr>
            <a:r>
              <a:rPr lang="zh-CN" altLang="en-US" sz="1800" dirty="0" smtClean="0"/>
              <a:t>报价信息仅支持以含税价格录入，并支持限价数据的设置和预警管理</a:t>
            </a:r>
          </a:p>
          <a:p>
            <a:pPr lvl="2" fontAlgn="auto">
              <a:spcAft>
                <a:spcPts val="0"/>
              </a:spcAft>
              <a:defRPr/>
            </a:pPr>
            <a:r>
              <a:rPr lang="zh-CN" altLang="en-US" sz="1800" dirty="0" smtClean="0"/>
              <a:t>价格资料必须审核后才能生效</a:t>
            </a:r>
          </a:p>
          <a:p>
            <a:pPr lvl="2" fontAlgn="auto">
              <a:spcAft>
                <a:spcPts val="0"/>
              </a:spcAft>
              <a:defRPr/>
            </a:pPr>
            <a:r>
              <a:rPr lang="zh-CN" altLang="en-US" sz="1800" dirty="0" smtClean="0"/>
              <a:t>价格资料中的报价信息可携带到采购订单、采购入库单和采购发票上</a:t>
            </a:r>
          </a:p>
          <a:p>
            <a:pPr lvl="1" fontAlgn="auto">
              <a:spcAft>
                <a:spcPts val="0"/>
              </a:spcAft>
              <a:defRPr/>
            </a:pPr>
            <a:r>
              <a:rPr lang="zh-CN" altLang="en-US" sz="2000" dirty="0" smtClean="0"/>
              <a:t>采购发票审核，形成采购历史价格资料</a:t>
            </a:r>
          </a:p>
          <a:p>
            <a:pPr lvl="1" fontAlgn="auto">
              <a:spcAft>
                <a:spcPts val="0"/>
              </a:spcAft>
              <a:buFont typeface="Arial"/>
              <a:buChar char="–"/>
              <a:defRPr/>
            </a:pPr>
            <a:endParaRPr lang="zh-CN" altLang="en-US" dirty="0" smtClean="0"/>
          </a:p>
        </p:txBody>
      </p:sp>
      <p:sp>
        <p:nvSpPr>
          <p:cNvPr id="1126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制定采购价格策略</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781175"/>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Effect transition="in" filter="fade">
                                      <p:cBhvr>
                                        <p:cTn id="30" dur="500"/>
                                        <p:tgtEl>
                                          <p:spTgt spid="819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Effect transition="in" filter="fade">
                                      <p:cBhvr>
                                        <p:cTn id="33" dur="500"/>
                                        <p:tgtEl>
                                          <p:spTgt spid="819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fade">
                                      <p:cBhvr>
                                        <p:cTn id="36" dur="500"/>
                                        <p:tgtEl>
                                          <p:spTgt spid="8195">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195">
                                            <p:txEl>
                                              <p:pRg st="6" end="6"/>
                                            </p:txEl>
                                          </p:spTgt>
                                        </p:tgtEl>
                                        <p:attrNameLst>
                                          <p:attrName>style.visibility</p:attrName>
                                        </p:attrNameLst>
                                      </p:cBhvr>
                                      <p:to>
                                        <p:strVal val="visible"/>
                                      </p:to>
                                    </p:set>
                                    <p:animEffect transition="in" filter="fade">
                                      <p:cBhvr>
                                        <p:cTn id="39" dur="500"/>
                                        <p:tgtEl>
                                          <p:spTgt spid="8195">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fade">
                                      <p:cBhvr>
                                        <p:cTn id="4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分期收款业务流程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货物提前发给客户，分期收回货款，收入与成本按照收款情况分期确认</a:t>
            </a:r>
          </a:p>
          <a:p>
            <a:pPr lvl="1" fontAlgn="auto">
              <a:spcAft>
                <a:spcPts val="0"/>
              </a:spcAft>
              <a:defRPr/>
            </a:pPr>
            <a:r>
              <a:rPr lang="zh-CN" altLang="en-US" sz="2000" dirty="0" smtClean="0"/>
              <a:t>其关键点是：一次发货，当时不确认收入，分次确认收入，在确认收入的同时配比性地结转成本</a:t>
            </a:r>
            <a:endParaRPr lang="en-US" altLang="zh-CN" sz="2000" dirty="0" smtClean="0"/>
          </a:p>
          <a:p>
            <a:pPr lvl="1" fontAlgn="auto">
              <a:spcAft>
                <a:spcPts val="0"/>
              </a:spcAft>
              <a:defRPr/>
            </a:pPr>
            <a:r>
              <a:rPr lang="zh-CN" altLang="en-US" sz="2000" dirty="0" smtClean="0"/>
              <a:t>业务操作</a:t>
            </a:r>
          </a:p>
          <a:p>
            <a:pPr lvl="2" fontAlgn="auto">
              <a:spcAft>
                <a:spcPts val="0"/>
              </a:spcAft>
              <a:defRPr/>
            </a:pPr>
            <a:r>
              <a:rPr lang="zh-CN" altLang="en-US" sz="1800" dirty="0" smtClean="0"/>
              <a:t>签订分期收款协议</a:t>
            </a:r>
          </a:p>
          <a:p>
            <a:pPr lvl="2" fontAlgn="auto">
              <a:spcAft>
                <a:spcPts val="0"/>
              </a:spcAft>
              <a:defRPr/>
            </a:pPr>
            <a:r>
              <a:rPr lang="zh-CN" altLang="en-US" sz="1800" dirty="0" smtClean="0"/>
              <a:t>录入分期收款销售出库单，销售方式必须为</a:t>
            </a:r>
            <a:r>
              <a:rPr lang="zh-CN" altLang="en-US" sz="1800" b="1" dirty="0" smtClean="0">
                <a:solidFill>
                  <a:srgbClr val="FF0000"/>
                </a:solidFill>
              </a:rPr>
              <a:t>分期收款</a:t>
            </a:r>
          </a:p>
          <a:p>
            <a:pPr lvl="2" fontAlgn="auto">
              <a:spcAft>
                <a:spcPts val="0"/>
              </a:spcAft>
              <a:defRPr/>
            </a:pPr>
            <a:r>
              <a:rPr lang="zh-CN" altLang="en-US" sz="1800" dirty="0" smtClean="0"/>
              <a:t>根据代理商的结算清单开具分期收款销售发票</a:t>
            </a:r>
          </a:p>
          <a:p>
            <a:pPr lvl="2" fontAlgn="auto">
              <a:spcAft>
                <a:spcPts val="0"/>
              </a:spcAft>
              <a:defRPr/>
            </a:pPr>
            <a:r>
              <a:rPr lang="zh-CN" altLang="en-US" sz="1800" dirty="0" smtClean="0"/>
              <a:t>分期收款销售发票与出库单进行钩稽，进行部分结算时需要根据销售发票上的数量对销售出库单进行拆单处理</a:t>
            </a:r>
          </a:p>
          <a:p>
            <a:pPr lvl="2" fontAlgn="auto">
              <a:spcAft>
                <a:spcPts val="0"/>
              </a:spcAft>
              <a:defRPr/>
            </a:pPr>
            <a:r>
              <a:rPr lang="zh-CN" altLang="en-US" sz="1800" dirty="0" smtClean="0"/>
              <a:t>对于分期收款业务来说，钩稽后才结转成本和确认收入，且无论是本期或以前期间的发票，钩稽后都作为钩稽当期发票来计算收入和成本</a:t>
            </a:r>
            <a:endParaRPr lang="en-US" altLang="zh-CN" sz="1800" dirty="0" smtClean="0"/>
          </a:p>
          <a:p>
            <a:pPr lvl="2" fontAlgn="auto">
              <a:spcAft>
                <a:spcPts val="0"/>
              </a:spcAft>
              <a:defRPr/>
            </a:pPr>
            <a:r>
              <a:rPr lang="zh-CN" altLang="en-US" sz="1800" dirty="0" smtClean="0"/>
              <a:t>单据流程</a:t>
            </a:r>
            <a:r>
              <a:rPr lang="zh-CN" altLang="en-US" sz="1800" dirty="0"/>
              <a:t>：</a:t>
            </a:r>
            <a:r>
              <a:rPr lang="zh-CN" altLang="en-US" sz="1800" b="1" dirty="0" smtClean="0">
                <a:solidFill>
                  <a:srgbClr val="FF0000"/>
                </a:solidFill>
              </a:rPr>
              <a:t>销售出库单</a:t>
            </a:r>
            <a:r>
              <a:rPr lang="en-US" altLang="zh-CN" sz="1800" b="1" dirty="0" smtClean="0">
                <a:solidFill>
                  <a:srgbClr val="FF0000"/>
                </a:solidFill>
              </a:rPr>
              <a:t>---》</a:t>
            </a:r>
            <a:r>
              <a:rPr lang="zh-CN" altLang="en-US" sz="1800" b="1" dirty="0" smtClean="0">
                <a:solidFill>
                  <a:srgbClr val="FF0000"/>
                </a:solidFill>
              </a:rPr>
              <a:t>销售发票</a:t>
            </a:r>
            <a:r>
              <a:rPr lang="en-US" altLang="zh-CN" sz="1800" b="1" dirty="0" smtClean="0">
                <a:solidFill>
                  <a:srgbClr val="FF0000"/>
                </a:solidFill>
              </a:rPr>
              <a:t>---》</a:t>
            </a:r>
            <a:r>
              <a:rPr lang="zh-CN" altLang="en-US" sz="1800" b="1" dirty="0" smtClean="0">
                <a:solidFill>
                  <a:srgbClr val="FF0000"/>
                </a:solidFill>
              </a:rPr>
              <a:t>钩稽</a:t>
            </a:r>
          </a:p>
        </p:txBody>
      </p:sp>
      <p:sp>
        <p:nvSpPr>
          <p:cNvPr id="51203"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销售管理业务流程</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委托代销</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分期收款业务处理流程图</a:t>
            </a:r>
          </a:p>
        </p:txBody>
      </p:sp>
      <p:sp>
        <p:nvSpPr>
          <p:cNvPr id="52227" name="Rectangle 2"/>
          <p:cNvSpPr>
            <a:spLocks noChangeArrowheads="1"/>
          </p:cNvSpPr>
          <p:nvPr/>
        </p:nvSpPr>
        <p:spPr bwMode="auto">
          <a:xfrm>
            <a:off x="6902450" y="1746250"/>
            <a:ext cx="2133600" cy="4419600"/>
          </a:xfrm>
          <a:prstGeom prst="rect">
            <a:avLst/>
          </a:prstGeom>
          <a:solidFill>
            <a:srgbClr val="EAEAEA"/>
          </a:solidFill>
          <a:ln w="9525">
            <a:noFill/>
            <a:miter lim="800000"/>
            <a:headEnd/>
            <a:tailEnd/>
          </a:ln>
        </p:spPr>
        <p:txBody>
          <a:bodyPr wrap="none" anchor="ctr"/>
          <a:lstStyle/>
          <a:p>
            <a:endParaRPr lang="zh-CN" altLang="en-US"/>
          </a:p>
        </p:txBody>
      </p:sp>
      <p:sp>
        <p:nvSpPr>
          <p:cNvPr id="52228" name="Rectangle 3"/>
          <p:cNvSpPr>
            <a:spLocks noChangeArrowheads="1"/>
          </p:cNvSpPr>
          <p:nvPr/>
        </p:nvSpPr>
        <p:spPr bwMode="auto">
          <a:xfrm>
            <a:off x="234950" y="1746250"/>
            <a:ext cx="3162300" cy="4419600"/>
          </a:xfrm>
          <a:prstGeom prst="rect">
            <a:avLst/>
          </a:prstGeom>
          <a:solidFill>
            <a:srgbClr val="EAEAEA"/>
          </a:solidFill>
          <a:ln w="9525">
            <a:noFill/>
            <a:miter lim="800000"/>
            <a:headEnd/>
            <a:tailEnd/>
          </a:ln>
        </p:spPr>
        <p:txBody>
          <a:bodyPr wrap="none" anchor="ctr"/>
          <a:lstStyle/>
          <a:p>
            <a:endParaRPr lang="zh-CN" altLang="en-US"/>
          </a:p>
        </p:txBody>
      </p:sp>
      <p:sp>
        <p:nvSpPr>
          <p:cNvPr id="52229" name="Rectangle 4"/>
          <p:cNvSpPr>
            <a:spLocks noChangeArrowheads="1"/>
          </p:cNvSpPr>
          <p:nvPr/>
        </p:nvSpPr>
        <p:spPr bwMode="auto">
          <a:xfrm>
            <a:off x="3397250" y="1746250"/>
            <a:ext cx="3505200" cy="4419600"/>
          </a:xfrm>
          <a:prstGeom prst="rect">
            <a:avLst/>
          </a:prstGeom>
          <a:solidFill>
            <a:srgbClr val="C0C0C0"/>
          </a:solidFill>
          <a:ln w="9525">
            <a:noFill/>
            <a:miter lim="800000"/>
            <a:headEnd/>
            <a:tailEnd/>
          </a:ln>
        </p:spPr>
        <p:txBody>
          <a:bodyPr wrap="none" anchor="ctr"/>
          <a:lstStyle/>
          <a:p>
            <a:endParaRPr lang="zh-CN" altLang="en-US"/>
          </a:p>
        </p:txBody>
      </p:sp>
      <p:grpSp>
        <p:nvGrpSpPr>
          <p:cNvPr id="52230" name="Group 5"/>
          <p:cNvGrpSpPr>
            <a:grpSpLocks/>
          </p:cNvGrpSpPr>
          <p:nvPr/>
        </p:nvGrpSpPr>
        <p:grpSpPr bwMode="auto">
          <a:xfrm>
            <a:off x="1331913" y="1052513"/>
            <a:ext cx="1220787" cy="458787"/>
            <a:chOff x="839" y="663"/>
            <a:chExt cx="769" cy="289"/>
          </a:xfrm>
        </p:grpSpPr>
        <p:sp>
          <p:nvSpPr>
            <p:cNvPr id="49196" name="Freeform 6"/>
            <p:cNvSpPr>
              <a:spLocks/>
            </p:cNvSpPr>
            <p:nvPr/>
          </p:nvSpPr>
          <p:spPr bwMode="auto">
            <a:xfrm>
              <a:off x="839" y="663"/>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9" name="Rectangle 7"/>
            <p:cNvSpPr>
              <a:spLocks noChangeArrowheads="1"/>
            </p:cNvSpPr>
            <p:nvPr/>
          </p:nvSpPr>
          <p:spPr bwMode="auto">
            <a:xfrm>
              <a:off x="901" y="696"/>
              <a:ext cx="644" cy="222"/>
            </a:xfrm>
            <a:prstGeom prst="rect">
              <a:avLst/>
            </a:prstGeom>
            <a:noFill/>
            <a:ln w="9525">
              <a:noFill/>
              <a:miter lim="800000"/>
              <a:headEnd/>
              <a:tailEnd/>
            </a:ln>
          </p:spPr>
          <p:txBody>
            <a:bodyPr wrap="none" lIns="0" tIns="0" rIns="0" bIns="0" anchor="ctr"/>
            <a:lstStyle/>
            <a:p>
              <a:pPr algn="ctr"/>
              <a:r>
                <a:rPr lang="zh-CN" altLang="en-US" sz="1800" b="1"/>
                <a:t>销售管理</a:t>
              </a:r>
            </a:p>
          </p:txBody>
        </p:sp>
      </p:grpSp>
      <p:grpSp>
        <p:nvGrpSpPr>
          <p:cNvPr id="52231" name="Group 8"/>
          <p:cNvGrpSpPr>
            <a:grpSpLocks/>
          </p:cNvGrpSpPr>
          <p:nvPr/>
        </p:nvGrpSpPr>
        <p:grpSpPr bwMode="auto">
          <a:xfrm>
            <a:off x="3922713" y="1052513"/>
            <a:ext cx="1220787" cy="458787"/>
            <a:chOff x="2471" y="663"/>
            <a:chExt cx="769" cy="289"/>
          </a:xfrm>
        </p:grpSpPr>
        <p:sp>
          <p:nvSpPr>
            <p:cNvPr id="49194" name="Freeform 9"/>
            <p:cNvSpPr>
              <a:spLocks/>
            </p:cNvSpPr>
            <p:nvPr/>
          </p:nvSpPr>
          <p:spPr bwMode="auto">
            <a:xfrm>
              <a:off x="2471" y="663"/>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7" name="Rectangle 10"/>
            <p:cNvSpPr>
              <a:spLocks noChangeArrowheads="1"/>
            </p:cNvSpPr>
            <p:nvPr/>
          </p:nvSpPr>
          <p:spPr bwMode="auto">
            <a:xfrm>
              <a:off x="2533" y="696"/>
              <a:ext cx="644" cy="222"/>
            </a:xfrm>
            <a:prstGeom prst="rect">
              <a:avLst/>
            </a:prstGeom>
            <a:noFill/>
            <a:ln w="9525">
              <a:noFill/>
              <a:miter lim="800000"/>
              <a:headEnd/>
              <a:tailEnd/>
            </a:ln>
          </p:spPr>
          <p:txBody>
            <a:bodyPr wrap="none" lIns="0" tIns="0" rIns="0" bIns="0" anchor="ctr"/>
            <a:lstStyle/>
            <a:p>
              <a:pPr algn="ctr"/>
              <a:r>
                <a:rPr lang="zh-CN" altLang="en-US" sz="1800" b="1"/>
                <a:t>核算管理</a:t>
              </a:r>
            </a:p>
          </p:txBody>
        </p:sp>
      </p:grpSp>
      <p:grpSp>
        <p:nvGrpSpPr>
          <p:cNvPr id="52232" name="Group 11"/>
          <p:cNvGrpSpPr>
            <a:grpSpLocks/>
          </p:cNvGrpSpPr>
          <p:nvPr/>
        </p:nvGrpSpPr>
        <p:grpSpPr bwMode="auto">
          <a:xfrm>
            <a:off x="7123113" y="1052513"/>
            <a:ext cx="1220787" cy="458787"/>
            <a:chOff x="4487" y="711"/>
            <a:chExt cx="769" cy="289"/>
          </a:xfrm>
        </p:grpSpPr>
        <p:sp>
          <p:nvSpPr>
            <p:cNvPr id="49192" name="Freeform 12"/>
            <p:cNvSpPr>
              <a:spLocks/>
            </p:cNvSpPr>
            <p:nvPr/>
          </p:nvSpPr>
          <p:spPr bwMode="auto">
            <a:xfrm>
              <a:off x="4487" y="711"/>
              <a:ext cx="769" cy="289"/>
            </a:xfrm>
            <a:custGeom>
              <a:avLst/>
              <a:gdLst>
                <a:gd name="T0" fmla="*/ 0 w 769"/>
                <a:gd name="T1" fmla="*/ 0 h 289"/>
                <a:gd name="T2" fmla="*/ 0 w 769"/>
                <a:gd name="T3" fmla="*/ 288 h 289"/>
                <a:gd name="T4" fmla="*/ 768 w 769"/>
                <a:gd name="T5" fmla="*/ 288 h 289"/>
                <a:gd name="T6" fmla="*/ 768 w 769"/>
                <a:gd name="T7" fmla="*/ 0 h 289"/>
                <a:gd name="T8" fmla="*/ 0 w 769"/>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9" h="289">
                  <a:moveTo>
                    <a:pt x="0" y="0"/>
                  </a:moveTo>
                  <a:lnTo>
                    <a:pt x="0" y="288"/>
                  </a:lnTo>
                  <a:lnTo>
                    <a:pt x="768" y="288"/>
                  </a:lnTo>
                  <a:lnTo>
                    <a:pt x="768" y="0"/>
                  </a:lnTo>
                  <a:lnTo>
                    <a:pt x="0" y="0"/>
                  </a:lnTo>
                </a:path>
              </a:pathLst>
            </a:custGeom>
            <a:solidFill>
              <a:srgbClr val="F8F8F8"/>
            </a:solidFill>
            <a:ln w="12700" cap="rnd" cmpd="sng">
              <a:solidFill>
                <a:schemeClr val="folHlink"/>
              </a:solidFill>
              <a:prstDash val="solid"/>
              <a:round/>
              <a:headEnd type="none" w="sm" len="sm"/>
              <a:tailEnd type="none" w="sm" len="sm"/>
            </a:ln>
            <a:effectLst>
              <a:outerShdw dist="107763" dir="2700000" algn="ctr" rotWithShape="0">
                <a:schemeClr val="bg2">
                  <a:alpha val="50000"/>
                </a:schemeClr>
              </a:outerShdw>
            </a:effectLst>
          </p:spPr>
          <p:txBody>
            <a:bodyPr/>
            <a:lstStyle/>
            <a:p>
              <a:pPr>
                <a:defRPr/>
              </a:pPr>
              <a:endParaRPr lang="zh-CN" altLang="en-US"/>
            </a:p>
          </p:txBody>
        </p:sp>
        <p:sp>
          <p:nvSpPr>
            <p:cNvPr id="52265" name="Rectangle 13"/>
            <p:cNvSpPr>
              <a:spLocks noChangeArrowheads="1"/>
            </p:cNvSpPr>
            <p:nvPr/>
          </p:nvSpPr>
          <p:spPr bwMode="auto">
            <a:xfrm>
              <a:off x="4549" y="744"/>
              <a:ext cx="644" cy="222"/>
            </a:xfrm>
            <a:prstGeom prst="rect">
              <a:avLst/>
            </a:prstGeom>
            <a:noFill/>
            <a:ln w="9525">
              <a:noFill/>
              <a:miter lim="800000"/>
              <a:headEnd/>
              <a:tailEnd/>
            </a:ln>
          </p:spPr>
          <p:txBody>
            <a:bodyPr wrap="none" lIns="0" tIns="0" rIns="0" bIns="0" anchor="ctr"/>
            <a:lstStyle/>
            <a:p>
              <a:pPr algn="ctr"/>
              <a:r>
                <a:rPr lang="zh-CN" altLang="en-US" sz="1800" b="1"/>
                <a:t>总账系统</a:t>
              </a:r>
            </a:p>
          </p:txBody>
        </p:sp>
      </p:grpSp>
      <p:grpSp>
        <p:nvGrpSpPr>
          <p:cNvPr id="52233" name="Group 14"/>
          <p:cNvGrpSpPr>
            <a:grpSpLocks/>
          </p:cNvGrpSpPr>
          <p:nvPr/>
        </p:nvGrpSpPr>
        <p:grpSpPr bwMode="auto">
          <a:xfrm>
            <a:off x="501650" y="1898650"/>
            <a:ext cx="1068388" cy="668338"/>
            <a:chOff x="316" y="1196"/>
            <a:chExt cx="673" cy="421"/>
          </a:xfrm>
        </p:grpSpPr>
        <p:sp>
          <p:nvSpPr>
            <p:cNvPr id="52262" name="Freeform 15"/>
            <p:cNvSpPr>
              <a:spLocks/>
            </p:cNvSpPr>
            <p:nvPr/>
          </p:nvSpPr>
          <p:spPr bwMode="auto">
            <a:xfrm>
              <a:off x="316" y="1196"/>
              <a:ext cx="673" cy="421"/>
            </a:xfrm>
            <a:custGeom>
              <a:avLst/>
              <a:gdLst>
                <a:gd name="T0" fmla="*/ 0 w 673"/>
                <a:gd name="T1" fmla="*/ 392 h 421"/>
                <a:gd name="T2" fmla="*/ 44 w 673"/>
                <a:gd name="T3" fmla="*/ 402 h 421"/>
                <a:gd name="T4" fmla="*/ 87 w 673"/>
                <a:gd name="T5" fmla="*/ 410 h 421"/>
                <a:gd name="T6" fmla="*/ 123 w 673"/>
                <a:gd name="T7" fmla="*/ 415 h 421"/>
                <a:gd name="T8" fmla="*/ 158 w 673"/>
                <a:gd name="T9" fmla="*/ 420 h 421"/>
                <a:gd name="T10" fmla="*/ 179 w 673"/>
                <a:gd name="T11" fmla="*/ 420 h 421"/>
                <a:gd name="T12" fmla="*/ 197 w 673"/>
                <a:gd name="T13" fmla="*/ 419 h 421"/>
                <a:gd name="T14" fmla="*/ 212 w 673"/>
                <a:gd name="T15" fmla="*/ 419 h 421"/>
                <a:gd name="T16" fmla="*/ 223 w 673"/>
                <a:gd name="T17" fmla="*/ 418 h 421"/>
                <a:gd name="T18" fmla="*/ 233 w 673"/>
                <a:gd name="T19" fmla="*/ 417 h 421"/>
                <a:gd name="T20" fmla="*/ 241 w 673"/>
                <a:gd name="T21" fmla="*/ 416 h 421"/>
                <a:gd name="T22" fmla="*/ 254 w 673"/>
                <a:gd name="T23" fmla="*/ 414 h 421"/>
                <a:gd name="T24" fmla="*/ 281 w 673"/>
                <a:gd name="T25" fmla="*/ 410 h 421"/>
                <a:gd name="T26" fmla="*/ 307 w 673"/>
                <a:gd name="T27" fmla="*/ 404 h 421"/>
                <a:gd name="T28" fmla="*/ 329 w 673"/>
                <a:gd name="T29" fmla="*/ 398 h 421"/>
                <a:gd name="T30" fmla="*/ 352 w 673"/>
                <a:gd name="T31" fmla="*/ 390 h 421"/>
                <a:gd name="T32" fmla="*/ 376 w 673"/>
                <a:gd name="T33" fmla="*/ 384 h 421"/>
                <a:gd name="T34" fmla="*/ 401 w 673"/>
                <a:gd name="T35" fmla="*/ 377 h 421"/>
                <a:gd name="T36" fmla="*/ 427 w 673"/>
                <a:gd name="T37" fmla="*/ 370 h 421"/>
                <a:gd name="T38" fmla="*/ 453 w 673"/>
                <a:gd name="T39" fmla="*/ 363 h 421"/>
                <a:gd name="T40" fmla="*/ 482 w 673"/>
                <a:gd name="T41" fmla="*/ 356 h 421"/>
                <a:gd name="T42" fmla="*/ 498 w 673"/>
                <a:gd name="T43" fmla="*/ 352 h 421"/>
                <a:gd name="T44" fmla="*/ 514 w 673"/>
                <a:gd name="T45" fmla="*/ 349 h 421"/>
                <a:gd name="T46" fmla="*/ 548 w 673"/>
                <a:gd name="T47" fmla="*/ 344 h 421"/>
                <a:gd name="T48" fmla="*/ 565 w 673"/>
                <a:gd name="T49" fmla="*/ 341 h 421"/>
                <a:gd name="T50" fmla="*/ 584 w 673"/>
                <a:gd name="T51" fmla="*/ 339 h 421"/>
                <a:gd name="T52" fmla="*/ 626 w 673"/>
                <a:gd name="T53" fmla="*/ 338 h 421"/>
                <a:gd name="T54" fmla="*/ 672 w 673"/>
                <a:gd name="T55" fmla="*/ 337 h 421"/>
                <a:gd name="T56" fmla="*/ 672 w 673"/>
                <a:gd name="T57" fmla="*/ 0 h 421"/>
                <a:gd name="T58" fmla="*/ 0 w 673"/>
                <a:gd name="T59" fmla="*/ 0 h 421"/>
                <a:gd name="T60" fmla="*/ 0 w 673"/>
                <a:gd name="T61" fmla="*/ 392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3"/>
                <a:gd name="T94" fmla="*/ 0 h 421"/>
                <a:gd name="T95" fmla="*/ 673 w 673"/>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3" h="421">
                  <a:moveTo>
                    <a:pt x="0" y="392"/>
                  </a:moveTo>
                  <a:lnTo>
                    <a:pt x="44" y="402"/>
                  </a:lnTo>
                  <a:lnTo>
                    <a:pt x="87" y="410"/>
                  </a:lnTo>
                  <a:lnTo>
                    <a:pt x="123" y="415"/>
                  </a:lnTo>
                  <a:lnTo>
                    <a:pt x="158" y="420"/>
                  </a:lnTo>
                  <a:lnTo>
                    <a:pt x="179" y="420"/>
                  </a:lnTo>
                  <a:lnTo>
                    <a:pt x="197" y="419"/>
                  </a:lnTo>
                  <a:lnTo>
                    <a:pt x="212" y="419"/>
                  </a:lnTo>
                  <a:lnTo>
                    <a:pt x="223" y="418"/>
                  </a:lnTo>
                  <a:lnTo>
                    <a:pt x="233" y="417"/>
                  </a:lnTo>
                  <a:lnTo>
                    <a:pt x="241" y="416"/>
                  </a:lnTo>
                  <a:lnTo>
                    <a:pt x="254" y="414"/>
                  </a:lnTo>
                  <a:lnTo>
                    <a:pt x="281" y="410"/>
                  </a:lnTo>
                  <a:lnTo>
                    <a:pt x="307" y="404"/>
                  </a:lnTo>
                  <a:lnTo>
                    <a:pt x="329" y="398"/>
                  </a:lnTo>
                  <a:lnTo>
                    <a:pt x="352" y="390"/>
                  </a:lnTo>
                  <a:lnTo>
                    <a:pt x="376" y="384"/>
                  </a:lnTo>
                  <a:lnTo>
                    <a:pt x="401" y="377"/>
                  </a:lnTo>
                  <a:lnTo>
                    <a:pt x="427" y="370"/>
                  </a:lnTo>
                  <a:lnTo>
                    <a:pt x="453" y="363"/>
                  </a:lnTo>
                  <a:lnTo>
                    <a:pt x="482" y="356"/>
                  </a:lnTo>
                  <a:lnTo>
                    <a:pt x="498" y="352"/>
                  </a:lnTo>
                  <a:lnTo>
                    <a:pt x="514" y="349"/>
                  </a:lnTo>
                  <a:lnTo>
                    <a:pt x="548" y="344"/>
                  </a:lnTo>
                  <a:lnTo>
                    <a:pt x="565" y="341"/>
                  </a:lnTo>
                  <a:lnTo>
                    <a:pt x="584" y="339"/>
                  </a:lnTo>
                  <a:lnTo>
                    <a:pt x="626" y="338"/>
                  </a:lnTo>
                  <a:lnTo>
                    <a:pt x="672" y="337"/>
                  </a:lnTo>
                  <a:lnTo>
                    <a:pt x="672" y="0"/>
                  </a:lnTo>
                  <a:lnTo>
                    <a:pt x="0" y="0"/>
                  </a:lnTo>
                  <a:lnTo>
                    <a:pt x="0" y="392"/>
                  </a:lnTo>
                </a:path>
              </a:pathLst>
            </a:custGeom>
            <a:solidFill>
              <a:srgbClr val="FFCCFF"/>
            </a:solidFill>
            <a:ln w="12700" cap="rnd">
              <a:solidFill>
                <a:schemeClr val="tx1"/>
              </a:solidFill>
              <a:round/>
              <a:headEnd type="none" w="sm" len="sm"/>
              <a:tailEnd type="none" w="sm" len="sm"/>
            </a:ln>
          </p:spPr>
          <p:txBody>
            <a:bodyPr/>
            <a:lstStyle/>
            <a:p>
              <a:endParaRPr lang="zh-CN" altLang="en-US"/>
            </a:p>
          </p:txBody>
        </p:sp>
        <p:sp>
          <p:nvSpPr>
            <p:cNvPr id="52263" name="Rectangle 16"/>
            <p:cNvSpPr>
              <a:spLocks noChangeArrowheads="1"/>
            </p:cNvSpPr>
            <p:nvPr/>
          </p:nvSpPr>
          <p:spPr bwMode="auto">
            <a:xfrm>
              <a:off x="377" y="1228"/>
              <a:ext cx="550" cy="285"/>
            </a:xfrm>
            <a:prstGeom prst="rect">
              <a:avLst/>
            </a:prstGeom>
            <a:noFill/>
            <a:ln w="9525">
              <a:noFill/>
              <a:miter lim="800000"/>
              <a:headEnd/>
              <a:tailEnd/>
            </a:ln>
          </p:spPr>
          <p:txBody>
            <a:bodyPr wrap="none" lIns="0" tIns="0" rIns="0" bIns="0" anchor="ctr"/>
            <a:lstStyle/>
            <a:p>
              <a:pPr algn="ctr"/>
              <a:r>
                <a:rPr lang="zh-CN" altLang="en-US" sz="1800"/>
                <a:t>销售订单</a:t>
              </a:r>
            </a:p>
          </p:txBody>
        </p:sp>
      </p:grpSp>
      <p:sp>
        <p:nvSpPr>
          <p:cNvPr id="52234" name="Rectangle 17"/>
          <p:cNvSpPr>
            <a:spLocks noChangeArrowheads="1"/>
          </p:cNvSpPr>
          <p:nvPr/>
        </p:nvSpPr>
        <p:spPr bwMode="auto">
          <a:xfrm>
            <a:off x="3703638" y="1900238"/>
            <a:ext cx="911225" cy="6635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出库</a:t>
            </a:r>
          </a:p>
          <a:p>
            <a:pPr algn="ctr"/>
            <a:r>
              <a:rPr lang="zh-CN" altLang="en-US" sz="1800"/>
              <a:t>核算</a:t>
            </a:r>
          </a:p>
        </p:txBody>
      </p:sp>
      <p:grpSp>
        <p:nvGrpSpPr>
          <p:cNvPr id="52235" name="Group 18"/>
          <p:cNvGrpSpPr>
            <a:grpSpLocks/>
          </p:cNvGrpSpPr>
          <p:nvPr/>
        </p:nvGrpSpPr>
        <p:grpSpPr bwMode="auto">
          <a:xfrm>
            <a:off x="2101850" y="1898650"/>
            <a:ext cx="1068388" cy="668338"/>
            <a:chOff x="1324" y="1196"/>
            <a:chExt cx="673" cy="421"/>
          </a:xfrm>
        </p:grpSpPr>
        <p:sp>
          <p:nvSpPr>
            <p:cNvPr id="52260" name="Freeform 19"/>
            <p:cNvSpPr>
              <a:spLocks/>
            </p:cNvSpPr>
            <p:nvPr/>
          </p:nvSpPr>
          <p:spPr bwMode="auto">
            <a:xfrm>
              <a:off x="1324" y="1196"/>
              <a:ext cx="673" cy="421"/>
            </a:xfrm>
            <a:custGeom>
              <a:avLst/>
              <a:gdLst>
                <a:gd name="T0" fmla="*/ 0 w 673"/>
                <a:gd name="T1" fmla="*/ 392 h 421"/>
                <a:gd name="T2" fmla="*/ 44 w 673"/>
                <a:gd name="T3" fmla="*/ 402 h 421"/>
                <a:gd name="T4" fmla="*/ 87 w 673"/>
                <a:gd name="T5" fmla="*/ 410 h 421"/>
                <a:gd name="T6" fmla="*/ 123 w 673"/>
                <a:gd name="T7" fmla="*/ 415 h 421"/>
                <a:gd name="T8" fmla="*/ 157 w 673"/>
                <a:gd name="T9" fmla="*/ 420 h 421"/>
                <a:gd name="T10" fmla="*/ 179 w 673"/>
                <a:gd name="T11" fmla="*/ 420 h 421"/>
                <a:gd name="T12" fmla="*/ 197 w 673"/>
                <a:gd name="T13" fmla="*/ 419 h 421"/>
                <a:gd name="T14" fmla="*/ 211 w 673"/>
                <a:gd name="T15" fmla="*/ 419 h 421"/>
                <a:gd name="T16" fmla="*/ 223 w 673"/>
                <a:gd name="T17" fmla="*/ 418 h 421"/>
                <a:gd name="T18" fmla="*/ 233 w 673"/>
                <a:gd name="T19" fmla="*/ 417 h 421"/>
                <a:gd name="T20" fmla="*/ 241 w 673"/>
                <a:gd name="T21" fmla="*/ 416 h 421"/>
                <a:gd name="T22" fmla="*/ 254 w 673"/>
                <a:gd name="T23" fmla="*/ 414 h 421"/>
                <a:gd name="T24" fmla="*/ 281 w 673"/>
                <a:gd name="T25" fmla="*/ 410 h 421"/>
                <a:gd name="T26" fmla="*/ 307 w 673"/>
                <a:gd name="T27" fmla="*/ 404 h 421"/>
                <a:gd name="T28" fmla="*/ 329 w 673"/>
                <a:gd name="T29" fmla="*/ 398 h 421"/>
                <a:gd name="T30" fmla="*/ 353 w 673"/>
                <a:gd name="T31" fmla="*/ 390 h 421"/>
                <a:gd name="T32" fmla="*/ 376 w 673"/>
                <a:gd name="T33" fmla="*/ 384 h 421"/>
                <a:gd name="T34" fmla="*/ 401 w 673"/>
                <a:gd name="T35" fmla="*/ 377 h 421"/>
                <a:gd name="T36" fmla="*/ 427 w 673"/>
                <a:gd name="T37" fmla="*/ 370 h 421"/>
                <a:gd name="T38" fmla="*/ 454 w 673"/>
                <a:gd name="T39" fmla="*/ 363 h 421"/>
                <a:gd name="T40" fmla="*/ 482 w 673"/>
                <a:gd name="T41" fmla="*/ 356 h 421"/>
                <a:gd name="T42" fmla="*/ 498 w 673"/>
                <a:gd name="T43" fmla="*/ 352 h 421"/>
                <a:gd name="T44" fmla="*/ 515 w 673"/>
                <a:gd name="T45" fmla="*/ 349 h 421"/>
                <a:gd name="T46" fmla="*/ 548 w 673"/>
                <a:gd name="T47" fmla="*/ 344 h 421"/>
                <a:gd name="T48" fmla="*/ 565 w 673"/>
                <a:gd name="T49" fmla="*/ 341 h 421"/>
                <a:gd name="T50" fmla="*/ 584 w 673"/>
                <a:gd name="T51" fmla="*/ 339 h 421"/>
                <a:gd name="T52" fmla="*/ 626 w 673"/>
                <a:gd name="T53" fmla="*/ 338 h 421"/>
                <a:gd name="T54" fmla="*/ 672 w 673"/>
                <a:gd name="T55" fmla="*/ 337 h 421"/>
                <a:gd name="T56" fmla="*/ 672 w 673"/>
                <a:gd name="T57" fmla="*/ 0 h 421"/>
                <a:gd name="T58" fmla="*/ 0 w 673"/>
                <a:gd name="T59" fmla="*/ 0 h 421"/>
                <a:gd name="T60" fmla="*/ 0 w 673"/>
                <a:gd name="T61" fmla="*/ 392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3"/>
                <a:gd name="T94" fmla="*/ 0 h 421"/>
                <a:gd name="T95" fmla="*/ 673 w 673"/>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3" h="421">
                  <a:moveTo>
                    <a:pt x="0" y="392"/>
                  </a:moveTo>
                  <a:lnTo>
                    <a:pt x="44" y="402"/>
                  </a:lnTo>
                  <a:lnTo>
                    <a:pt x="87" y="410"/>
                  </a:lnTo>
                  <a:lnTo>
                    <a:pt x="123" y="415"/>
                  </a:lnTo>
                  <a:lnTo>
                    <a:pt x="157" y="420"/>
                  </a:lnTo>
                  <a:lnTo>
                    <a:pt x="179" y="420"/>
                  </a:lnTo>
                  <a:lnTo>
                    <a:pt x="197" y="419"/>
                  </a:lnTo>
                  <a:lnTo>
                    <a:pt x="211" y="419"/>
                  </a:lnTo>
                  <a:lnTo>
                    <a:pt x="223" y="418"/>
                  </a:lnTo>
                  <a:lnTo>
                    <a:pt x="233" y="417"/>
                  </a:lnTo>
                  <a:lnTo>
                    <a:pt x="241" y="416"/>
                  </a:lnTo>
                  <a:lnTo>
                    <a:pt x="254" y="414"/>
                  </a:lnTo>
                  <a:lnTo>
                    <a:pt x="281" y="410"/>
                  </a:lnTo>
                  <a:lnTo>
                    <a:pt x="307" y="404"/>
                  </a:lnTo>
                  <a:lnTo>
                    <a:pt x="329" y="398"/>
                  </a:lnTo>
                  <a:lnTo>
                    <a:pt x="353" y="390"/>
                  </a:lnTo>
                  <a:lnTo>
                    <a:pt x="376" y="384"/>
                  </a:lnTo>
                  <a:lnTo>
                    <a:pt x="401" y="377"/>
                  </a:lnTo>
                  <a:lnTo>
                    <a:pt x="427" y="370"/>
                  </a:lnTo>
                  <a:lnTo>
                    <a:pt x="454" y="363"/>
                  </a:lnTo>
                  <a:lnTo>
                    <a:pt x="482" y="356"/>
                  </a:lnTo>
                  <a:lnTo>
                    <a:pt x="498" y="352"/>
                  </a:lnTo>
                  <a:lnTo>
                    <a:pt x="515" y="349"/>
                  </a:lnTo>
                  <a:lnTo>
                    <a:pt x="548" y="344"/>
                  </a:lnTo>
                  <a:lnTo>
                    <a:pt x="565" y="341"/>
                  </a:lnTo>
                  <a:lnTo>
                    <a:pt x="584" y="339"/>
                  </a:lnTo>
                  <a:lnTo>
                    <a:pt x="626" y="338"/>
                  </a:lnTo>
                  <a:lnTo>
                    <a:pt x="672" y="337"/>
                  </a:lnTo>
                  <a:lnTo>
                    <a:pt x="672" y="0"/>
                  </a:lnTo>
                  <a:lnTo>
                    <a:pt x="0" y="0"/>
                  </a:lnTo>
                  <a:lnTo>
                    <a:pt x="0" y="392"/>
                  </a:lnTo>
                </a:path>
              </a:pathLst>
            </a:custGeom>
            <a:solidFill>
              <a:srgbClr val="FFCCFF"/>
            </a:solidFill>
            <a:ln w="12700" cap="rnd">
              <a:solidFill>
                <a:schemeClr val="tx1"/>
              </a:solidFill>
              <a:round/>
              <a:headEnd type="none" w="sm" len="sm"/>
              <a:tailEnd type="none" w="sm" len="sm"/>
            </a:ln>
          </p:spPr>
          <p:txBody>
            <a:bodyPr/>
            <a:lstStyle/>
            <a:p>
              <a:endParaRPr lang="zh-CN" altLang="en-US"/>
            </a:p>
          </p:txBody>
        </p:sp>
        <p:sp>
          <p:nvSpPr>
            <p:cNvPr id="52261" name="Rectangle 20"/>
            <p:cNvSpPr>
              <a:spLocks noChangeArrowheads="1"/>
            </p:cNvSpPr>
            <p:nvPr/>
          </p:nvSpPr>
          <p:spPr bwMode="auto">
            <a:xfrm>
              <a:off x="1385" y="1228"/>
              <a:ext cx="550" cy="285"/>
            </a:xfrm>
            <a:prstGeom prst="rect">
              <a:avLst/>
            </a:prstGeom>
            <a:noFill/>
            <a:ln w="9525">
              <a:noFill/>
              <a:miter lim="800000"/>
              <a:headEnd/>
              <a:tailEnd/>
            </a:ln>
          </p:spPr>
          <p:txBody>
            <a:bodyPr wrap="none" lIns="0" tIns="0" rIns="0" bIns="0" anchor="ctr"/>
            <a:lstStyle/>
            <a:p>
              <a:pPr algn="ctr"/>
              <a:r>
                <a:rPr lang="zh-CN" altLang="en-US" sz="1800"/>
                <a:t>分期收款</a:t>
              </a:r>
            </a:p>
            <a:p>
              <a:pPr algn="ctr"/>
              <a:r>
                <a:rPr lang="zh-CN" altLang="en-US" sz="1800"/>
                <a:t>销售出库单</a:t>
              </a:r>
            </a:p>
          </p:txBody>
        </p:sp>
      </p:grpSp>
      <p:sp>
        <p:nvSpPr>
          <p:cNvPr id="52236" name="Rectangle 21"/>
          <p:cNvSpPr>
            <a:spLocks noChangeArrowheads="1"/>
          </p:cNvSpPr>
          <p:nvPr/>
        </p:nvSpPr>
        <p:spPr bwMode="auto">
          <a:xfrm>
            <a:off x="3703638" y="2738438"/>
            <a:ext cx="911225" cy="6889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期末处理</a:t>
            </a:r>
          </a:p>
        </p:txBody>
      </p:sp>
      <p:sp>
        <p:nvSpPr>
          <p:cNvPr id="52237" name="Rectangle 22"/>
          <p:cNvSpPr>
            <a:spLocks noChangeArrowheads="1"/>
          </p:cNvSpPr>
          <p:nvPr/>
        </p:nvSpPr>
        <p:spPr bwMode="auto">
          <a:xfrm>
            <a:off x="5608638" y="1900238"/>
            <a:ext cx="1139825" cy="66357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生成凭证</a:t>
            </a:r>
          </a:p>
          <a:p>
            <a:pPr algn="ctr"/>
            <a:r>
              <a:rPr lang="zh-CN" altLang="en-US" sz="1800"/>
              <a:t>（存货转换）</a:t>
            </a:r>
          </a:p>
        </p:txBody>
      </p:sp>
      <p:grpSp>
        <p:nvGrpSpPr>
          <p:cNvPr id="52238" name="Group 23"/>
          <p:cNvGrpSpPr>
            <a:grpSpLocks/>
          </p:cNvGrpSpPr>
          <p:nvPr/>
        </p:nvGrpSpPr>
        <p:grpSpPr bwMode="auto">
          <a:xfrm>
            <a:off x="1979613" y="3575050"/>
            <a:ext cx="1298575" cy="611188"/>
            <a:chOff x="1247" y="2252"/>
            <a:chExt cx="818" cy="385"/>
          </a:xfrm>
        </p:grpSpPr>
        <p:sp>
          <p:nvSpPr>
            <p:cNvPr id="52258" name="Freeform 24"/>
            <p:cNvSpPr>
              <a:spLocks/>
            </p:cNvSpPr>
            <p:nvPr/>
          </p:nvSpPr>
          <p:spPr bwMode="auto">
            <a:xfrm>
              <a:off x="1247" y="2252"/>
              <a:ext cx="818" cy="385"/>
            </a:xfrm>
            <a:custGeom>
              <a:avLst/>
              <a:gdLst>
                <a:gd name="T0" fmla="*/ 409 w 818"/>
                <a:gd name="T1" fmla="*/ 0 h 385"/>
                <a:gd name="T2" fmla="*/ 0 w 818"/>
                <a:gd name="T3" fmla="*/ 192 h 385"/>
                <a:gd name="T4" fmla="*/ 409 w 818"/>
                <a:gd name="T5" fmla="*/ 384 h 385"/>
                <a:gd name="T6" fmla="*/ 817 w 818"/>
                <a:gd name="T7" fmla="*/ 192 h 385"/>
                <a:gd name="T8" fmla="*/ 409 w 818"/>
                <a:gd name="T9" fmla="*/ 0 h 385"/>
                <a:gd name="T10" fmla="*/ 0 60000 65536"/>
                <a:gd name="T11" fmla="*/ 0 60000 65536"/>
                <a:gd name="T12" fmla="*/ 0 60000 65536"/>
                <a:gd name="T13" fmla="*/ 0 60000 65536"/>
                <a:gd name="T14" fmla="*/ 0 60000 65536"/>
                <a:gd name="T15" fmla="*/ 0 w 818"/>
                <a:gd name="T16" fmla="*/ 0 h 385"/>
                <a:gd name="T17" fmla="*/ 818 w 818"/>
                <a:gd name="T18" fmla="*/ 385 h 385"/>
              </a:gdLst>
              <a:ahLst/>
              <a:cxnLst>
                <a:cxn ang="T10">
                  <a:pos x="T0" y="T1"/>
                </a:cxn>
                <a:cxn ang="T11">
                  <a:pos x="T2" y="T3"/>
                </a:cxn>
                <a:cxn ang="T12">
                  <a:pos x="T4" y="T5"/>
                </a:cxn>
                <a:cxn ang="T13">
                  <a:pos x="T6" y="T7"/>
                </a:cxn>
                <a:cxn ang="T14">
                  <a:pos x="T8" y="T9"/>
                </a:cxn>
              </a:cxnLst>
              <a:rect l="T15" t="T16" r="T17" b="T18"/>
              <a:pathLst>
                <a:path w="818" h="385">
                  <a:moveTo>
                    <a:pt x="409" y="0"/>
                  </a:moveTo>
                  <a:lnTo>
                    <a:pt x="0" y="192"/>
                  </a:lnTo>
                  <a:lnTo>
                    <a:pt x="409" y="384"/>
                  </a:lnTo>
                  <a:lnTo>
                    <a:pt x="817" y="192"/>
                  </a:lnTo>
                  <a:lnTo>
                    <a:pt x="409" y="0"/>
                  </a:lnTo>
                </a:path>
              </a:pathLst>
            </a:custGeom>
            <a:solidFill>
              <a:srgbClr val="66FFFF"/>
            </a:solidFill>
            <a:ln w="12700" cap="rnd">
              <a:solidFill>
                <a:schemeClr val="tx1"/>
              </a:solidFill>
              <a:round/>
              <a:headEnd type="none" w="sm" len="sm"/>
              <a:tailEnd type="none" w="sm" len="sm"/>
            </a:ln>
          </p:spPr>
          <p:txBody>
            <a:bodyPr/>
            <a:lstStyle/>
            <a:p>
              <a:endParaRPr lang="zh-CN" altLang="en-US"/>
            </a:p>
          </p:txBody>
        </p:sp>
        <p:sp>
          <p:nvSpPr>
            <p:cNvPr id="52259" name="Rectangle 25"/>
            <p:cNvSpPr>
              <a:spLocks noChangeArrowheads="1"/>
            </p:cNvSpPr>
            <p:nvPr/>
          </p:nvSpPr>
          <p:spPr bwMode="auto">
            <a:xfrm>
              <a:off x="1482" y="2364"/>
              <a:ext cx="348" cy="160"/>
            </a:xfrm>
            <a:prstGeom prst="rect">
              <a:avLst/>
            </a:prstGeom>
            <a:noFill/>
            <a:ln w="9525">
              <a:noFill/>
              <a:miter lim="800000"/>
              <a:headEnd/>
              <a:tailEnd/>
            </a:ln>
          </p:spPr>
          <p:txBody>
            <a:bodyPr wrap="none" lIns="0" tIns="0" rIns="0" bIns="0" anchor="ctr"/>
            <a:lstStyle/>
            <a:p>
              <a:pPr algn="ctr"/>
              <a:r>
                <a:rPr lang="zh-CN" altLang="en-US" sz="1800" dirty="0"/>
                <a:t>是否开票</a:t>
              </a:r>
              <a:r>
                <a:rPr lang="en-US" altLang="zh-CN" sz="1800" dirty="0"/>
                <a:t>(</a:t>
              </a:r>
              <a:r>
                <a:rPr lang="zh-CN" altLang="en-US" sz="1800" dirty="0"/>
                <a:t>收款</a:t>
              </a:r>
              <a:r>
                <a:rPr lang="en-US" altLang="zh-CN" sz="1800" dirty="0"/>
                <a:t>)</a:t>
              </a:r>
              <a:r>
                <a:rPr lang="zh-CN" altLang="en-US" sz="1800" dirty="0"/>
                <a:t>？</a:t>
              </a:r>
            </a:p>
          </p:txBody>
        </p:sp>
      </p:grpSp>
      <p:sp>
        <p:nvSpPr>
          <p:cNvPr id="52239" name="Rectangle 26"/>
          <p:cNvSpPr>
            <a:spLocks noChangeArrowheads="1"/>
          </p:cNvSpPr>
          <p:nvPr/>
        </p:nvSpPr>
        <p:spPr bwMode="auto">
          <a:xfrm>
            <a:off x="1836738" y="5230813"/>
            <a:ext cx="1508125" cy="717550"/>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出库单与</a:t>
            </a:r>
          </a:p>
          <a:p>
            <a:pPr algn="ctr"/>
            <a:r>
              <a:rPr lang="zh-CN" altLang="en-US" sz="1800"/>
              <a:t>发票钩稽</a:t>
            </a:r>
          </a:p>
        </p:txBody>
      </p:sp>
      <p:sp>
        <p:nvSpPr>
          <p:cNvPr id="52240" name="Rectangle 27"/>
          <p:cNvSpPr>
            <a:spLocks noChangeArrowheads="1"/>
          </p:cNvSpPr>
          <p:nvPr/>
        </p:nvSpPr>
        <p:spPr bwMode="auto">
          <a:xfrm>
            <a:off x="5437188" y="5086350"/>
            <a:ext cx="1509712" cy="925513"/>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生成凭证</a:t>
            </a:r>
          </a:p>
          <a:p>
            <a:pPr algn="ctr"/>
            <a:r>
              <a:rPr lang="zh-CN" altLang="en-US" sz="1800"/>
              <a:t>（实现收入与</a:t>
            </a:r>
          </a:p>
          <a:p>
            <a:pPr algn="ctr"/>
            <a:r>
              <a:rPr lang="zh-CN" altLang="en-US" sz="1800"/>
              <a:t>结转成本）</a:t>
            </a:r>
          </a:p>
        </p:txBody>
      </p:sp>
      <p:sp>
        <p:nvSpPr>
          <p:cNvPr id="52241" name="Freeform 28"/>
          <p:cNvSpPr>
            <a:spLocks/>
          </p:cNvSpPr>
          <p:nvPr/>
        </p:nvSpPr>
        <p:spPr bwMode="auto">
          <a:xfrm>
            <a:off x="1568450" y="2232025"/>
            <a:ext cx="534988" cy="1588"/>
          </a:xfrm>
          <a:custGeom>
            <a:avLst/>
            <a:gdLst>
              <a:gd name="T0" fmla="*/ 0 w 337"/>
              <a:gd name="T1" fmla="*/ 0 h 1"/>
              <a:gd name="T2" fmla="*/ 2147483647 w 337"/>
              <a:gd name="T3" fmla="*/ 0 h 1"/>
              <a:gd name="T4" fmla="*/ 0 60000 65536"/>
              <a:gd name="T5" fmla="*/ 0 60000 65536"/>
              <a:gd name="T6" fmla="*/ 0 w 337"/>
              <a:gd name="T7" fmla="*/ 0 h 1"/>
              <a:gd name="T8" fmla="*/ 337 w 337"/>
              <a:gd name="T9" fmla="*/ 1 h 1"/>
            </a:gdLst>
            <a:ahLst/>
            <a:cxnLst>
              <a:cxn ang="T4">
                <a:pos x="T0" y="T1"/>
              </a:cxn>
              <a:cxn ang="T5">
                <a:pos x="T2" y="T3"/>
              </a:cxn>
            </a:cxnLst>
            <a:rect l="T6" t="T7" r="T8" b="T9"/>
            <a:pathLst>
              <a:path w="337" h="1">
                <a:moveTo>
                  <a:pt x="0" y="0"/>
                </a:moveTo>
                <a:lnTo>
                  <a:pt x="33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2" name="Freeform 29"/>
          <p:cNvSpPr>
            <a:spLocks/>
          </p:cNvSpPr>
          <p:nvPr/>
        </p:nvSpPr>
        <p:spPr bwMode="auto">
          <a:xfrm>
            <a:off x="2628900" y="2528888"/>
            <a:ext cx="7938" cy="1047750"/>
          </a:xfrm>
          <a:custGeom>
            <a:avLst/>
            <a:gdLst>
              <a:gd name="T0" fmla="*/ 2147483647 w 5"/>
              <a:gd name="T1" fmla="*/ 0 h 660"/>
              <a:gd name="T2" fmla="*/ 0 w 5"/>
              <a:gd name="T3" fmla="*/ 2147483647 h 660"/>
              <a:gd name="T4" fmla="*/ 0 60000 65536"/>
              <a:gd name="T5" fmla="*/ 0 60000 65536"/>
              <a:gd name="T6" fmla="*/ 0 w 5"/>
              <a:gd name="T7" fmla="*/ 0 h 660"/>
              <a:gd name="T8" fmla="*/ 5 w 5"/>
              <a:gd name="T9" fmla="*/ 660 h 660"/>
            </a:gdLst>
            <a:ahLst/>
            <a:cxnLst>
              <a:cxn ang="T4">
                <a:pos x="T0" y="T1"/>
              </a:cxn>
              <a:cxn ang="T5">
                <a:pos x="T2" y="T3"/>
              </a:cxn>
            </a:cxnLst>
            <a:rect l="T6" t="T7" r="T8" b="T9"/>
            <a:pathLst>
              <a:path w="5" h="660">
                <a:moveTo>
                  <a:pt x="4" y="0"/>
                </a:moveTo>
                <a:lnTo>
                  <a:pt x="0" y="659"/>
                </a:lnTo>
              </a:path>
            </a:pathLst>
          </a:custGeom>
          <a:noFill/>
          <a:ln w="12700" cap="rnd">
            <a:solidFill>
              <a:schemeClr val="tx1"/>
            </a:solidFill>
            <a:round/>
            <a:headEnd type="none" w="sm" len="sm"/>
            <a:tailEnd type="stealth" w="med" len="med"/>
          </a:ln>
        </p:spPr>
        <p:txBody>
          <a:bodyPr/>
          <a:lstStyle/>
          <a:p>
            <a:endParaRPr lang="zh-CN" altLang="en-US"/>
          </a:p>
        </p:txBody>
      </p:sp>
      <p:sp>
        <p:nvSpPr>
          <p:cNvPr id="52243" name="Freeform 30"/>
          <p:cNvSpPr>
            <a:spLocks/>
          </p:cNvSpPr>
          <p:nvPr/>
        </p:nvSpPr>
        <p:spPr bwMode="auto">
          <a:xfrm>
            <a:off x="3168650" y="2232025"/>
            <a:ext cx="534988" cy="1588"/>
          </a:xfrm>
          <a:custGeom>
            <a:avLst/>
            <a:gdLst>
              <a:gd name="T0" fmla="*/ 0 w 337"/>
              <a:gd name="T1" fmla="*/ 0 h 1"/>
              <a:gd name="T2" fmla="*/ 2147483647 w 337"/>
              <a:gd name="T3" fmla="*/ 0 h 1"/>
              <a:gd name="T4" fmla="*/ 0 60000 65536"/>
              <a:gd name="T5" fmla="*/ 0 60000 65536"/>
              <a:gd name="T6" fmla="*/ 0 w 337"/>
              <a:gd name="T7" fmla="*/ 0 h 1"/>
              <a:gd name="T8" fmla="*/ 337 w 337"/>
              <a:gd name="T9" fmla="*/ 1 h 1"/>
            </a:gdLst>
            <a:ahLst/>
            <a:cxnLst>
              <a:cxn ang="T4">
                <a:pos x="T0" y="T1"/>
              </a:cxn>
              <a:cxn ang="T5">
                <a:pos x="T2" y="T3"/>
              </a:cxn>
            </a:cxnLst>
            <a:rect l="T6" t="T7" r="T8" b="T9"/>
            <a:pathLst>
              <a:path w="337" h="1">
                <a:moveTo>
                  <a:pt x="0" y="0"/>
                </a:moveTo>
                <a:lnTo>
                  <a:pt x="33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4" name="Freeform 31"/>
          <p:cNvSpPr>
            <a:spLocks/>
          </p:cNvSpPr>
          <p:nvPr/>
        </p:nvSpPr>
        <p:spPr bwMode="auto">
          <a:xfrm>
            <a:off x="4159250" y="2565400"/>
            <a:ext cx="1588" cy="173038"/>
          </a:xfrm>
          <a:custGeom>
            <a:avLst/>
            <a:gdLst>
              <a:gd name="T0" fmla="*/ 0 w 1"/>
              <a:gd name="T1" fmla="*/ 0 h 109"/>
              <a:gd name="T2" fmla="*/ 0 w 1"/>
              <a:gd name="T3" fmla="*/ 2147483647 h 109"/>
              <a:gd name="T4" fmla="*/ 0 60000 65536"/>
              <a:gd name="T5" fmla="*/ 0 60000 65536"/>
              <a:gd name="T6" fmla="*/ 0 w 1"/>
              <a:gd name="T7" fmla="*/ 0 h 109"/>
              <a:gd name="T8" fmla="*/ 1 w 1"/>
              <a:gd name="T9" fmla="*/ 109 h 109"/>
            </a:gdLst>
            <a:ahLst/>
            <a:cxnLst>
              <a:cxn ang="T4">
                <a:pos x="T0" y="T1"/>
              </a:cxn>
              <a:cxn ang="T5">
                <a:pos x="T2" y="T3"/>
              </a:cxn>
            </a:cxnLst>
            <a:rect l="T6" t="T7" r="T8" b="T9"/>
            <a:pathLst>
              <a:path w="1" h="109">
                <a:moveTo>
                  <a:pt x="0" y="0"/>
                </a:moveTo>
                <a:lnTo>
                  <a:pt x="0" y="108"/>
                </a:lnTo>
              </a:path>
            </a:pathLst>
          </a:custGeom>
          <a:noFill/>
          <a:ln w="12700" cap="rnd">
            <a:solidFill>
              <a:schemeClr val="tx1"/>
            </a:solidFill>
            <a:round/>
            <a:headEnd type="none" w="sm" len="sm"/>
            <a:tailEnd type="stealth" w="med" len="med"/>
          </a:ln>
        </p:spPr>
        <p:txBody>
          <a:bodyPr/>
          <a:lstStyle/>
          <a:p>
            <a:endParaRPr lang="zh-CN" altLang="en-US"/>
          </a:p>
        </p:txBody>
      </p:sp>
      <p:sp>
        <p:nvSpPr>
          <p:cNvPr id="52245" name="Freeform 32"/>
          <p:cNvSpPr>
            <a:spLocks/>
          </p:cNvSpPr>
          <p:nvPr/>
        </p:nvSpPr>
        <p:spPr bwMode="auto">
          <a:xfrm>
            <a:off x="4616450" y="2232025"/>
            <a:ext cx="992188" cy="1588"/>
          </a:xfrm>
          <a:custGeom>
            <a:avLst/>
            <a:gdLst>
              <a:gd name="T0" fmla="*/ 0 w 625"/>
              <a:gd name="T1" fmla="*/ 0 h 1"/>
              <a:gd name="T2" fmla="*/ 2147483647 w 625"/>
              <a:gd name="T3" fmla="*/ 0 h 1"/>
              <a:gd name="T4" fmla="*/ 0 60000 65536"/>
              <a:gd name="T5" fmla="*/ 0 60000 65536"/>
              <a:gd name="T6" fmla="*/ 0 w 625"/>
              <a:gd name="T7" fmla="*/ 0 h 1"/>
              <a:gd name="T8" fmla="*/ 625 w 625"/>
              <a:gd name="T9" fmla="*/ 1 h 1"/>
            </a:gdLst>
            <a:ahLst/>
            <a:cxnLst>
              <a:cxn ang="T4">
                <a:pos x="T0" y="T1"/>
              </a:cxn>
              <a:cxn ang="T5">
                <a:pos x="T2" y="T3"/>
              </a:cxn>
            </a:cxnLst>
            <a:rect l="T6" t="T7" r="T8" b="T9"/>
            <a:pathLst>
              <a:path w="625" h="1">
                <a:moveTo>
                  <a:pt x="0" y="0"/>
                </a:moveTo>
                <a:lnTo>
                  <a:pt x="624"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6" name="Freeform 33"/>
          <p:cNvSpPr>
            <a:spLocks/>
          </p:cNvSpPr>
          <p:nvPr/>
        </p:nvSpPr>
        <p:spPr bwMode="auto">
          <a:xfrm>
            <a:off x="3346450" y="5549900"/>
            <a:ext cx="2090738" cy="41275"/>
          </a:xfrm>
          <a:custGeom>
            <a:avLst/>
            <a:gdLst>
              <a:gd name="T0" fmla="*/ 0 w 1317"/>
              <a:gd name="T1" fmla="*/ 2147483647 h 26"/>
              <a:gd name="T2" fmla="*/ 2147483647 w 1317"/>
              <a:gd name="T3" fmla="*/ 0 h 26"/>
              <a:gd name="T4" fmla="*/ 0 60000 65536"/>
              <a:gd name="T5" fmla="*/ 0 60000 65536"/>
              <a:gd name="T6" fmla="*/ 0 w 1317"/>
              <a:gd name="T7" fmla="*/ 0 h 26"/>
              <a:gd name="T8" fmla="*/ 1317 w 1317"/>
              <a:gd name="T9" fmla="*/ 26 h 26"/>
            </a:gdLst>
            <a:ahLst/>
            <a:cxnLst>
              <a:cxn ang="T4">
                <a:pos x="T0" y="T1"/>
              </a:cxn>
              <a:cxn ang="T5">
                <a:pos x="T2" y="T3"/>
              </a:cxn>
            </a:cxnLst>
            <a:rect l="T6" t="T7" r="T8" b="T9"/>
            <a:pathLst>
              <a:path w="1317" h="26">
                <a:moveTo>
                  <a:pt x="0" y="25"/>
                </a:moveTo>
                <a:lnTo>
                  <a:pt x="131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7" name="Freeform 34"/>
          <p:cNvSpPr>
            <a:spLocks/>
          </p:cNvSpPr>
          <p:nvPr/>
        </p:nvSpPr>
        <p:spPr bwMode="auto">
          <a:xfrm>
            <a:off x="3276600" y="3429000"/>
            <a:ext cx="884238" cy="452438"/>
          </a:xfrm>
          <a:custGeom>
            <a:avLst/>
            <a:gdLst>
              <a:gd name="T0" fmla="*/ 0 w 557"/>
              <a:gd name="T1" fmla="*/ 2147483647 h 285"/>
              <a:gd name="T2" fmla="*/ 2147483647 w 557"/>
              <a:gd name="T3" fmla="*/ 2147483647 h 285"/>
              <a:gd name="T4" fmla="*/ 2147483647 w 557"/>
              <a:gd name="T5" fmla="*/ 0 h 285"/>
              <a:gd name="T6" fmla="*/ 0 60000 65536"/>
              <a:gd name="T7" fmla="*/ 0 60000 65536"/>
              <a:gd name="T8" fmla="*/ 0 60000 65536"/>
              <a:gd name="T9" fmla="*/ 0 w 557"/>
              <a:gd name="T10" fmla="*/ 0 h 285"/>
              <a:gd name="T11" fmla="*/ 557 w 557"/>
              <a:gd name="T12" fmla="*/ 285 h 285"/>
            </a:gdLst>
            <a:ahLst/>
            <a:cxnLst>
              <a:cxn ang="T6">
                <a:pos x="T0" y="T1"/>
              </a:cxn>
              <a:cxn ang="T7">
                <a:pos x="T2" y="T3"/>
              </a:cxn>
              <a:cxn ang="T8">
                <a:pos x="T4" y="T5"/>
              </a:cxn>
            </a:cxnLst>
            <a:rect l="T9" t="T10" r="T11" b="T12"/>
            <a:pathLst>
              <a:path w="557" h="285">
                <a:moveTo>
                  <a:pt x="0" y="284"/>
                </a:moveTo>
                <a:lnTo>
                  <a:pt x="556" y="284"/>
                </a:lnTo>
                <a:lnTo>
                  <a:pt x="556"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48" name="Rectangle 35"/>
          <p:cNvSpPr>
            <a:spLocks noChangeArrowheads="1"/>
          </p:cNvSpPr>
          <p:nvPr/>
        </p:nvSpPr>
        <p:spPr bwMode="auto">
          <a:xfrm>
            <a:off x="7894638" y="3881438"/>
            <a:ext cx="911225" cy="45402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凭证查询</a:t>
            </a:r>
          </a:p>
        </p:txBody>
      </p:sp>
      <p:sp>
        <p:nvSpPr>
          <p:cNvPr id="52249" name="Freeform 36"/>
          <p:cNvSpPr>
            <a:spLocks/>
          </p:cNvSpPr>
          <p:nvPr/>
        </p:nvSpPr>
        <p:spPr bwMode="auto">
          <a:xfrm>
            <a:off x="6750050" y="2232025"/>
            <a:ext cx="1144588" cy="1878013"/>
          </a:xfrm>
          <a:custGeom>
            <a:avLst/>
            <a:gdLst>
              <a:gd name="T0" fmla="*/ 0 w 721"/>
              <a:gd name="T1" fmla="*/ 0 h 1183"/>
              <a:gd name="T2" fmla="*/ 2147483647 w 721"/>
              <a:gd name="T3" fmla="*/ 0 h 1183"/>
              <a:gd name="T4" fmla="*/ 2147483647 w 721"/>
              <a:gd name="T5" fmla="*/ 2147483647 h 1183"/>
              <a:gd name="T6" fmla="*/ 2147483647 w 721"/>
              <a:gd name="T7" fmla="*/ 2147483647 h 1183"/>
              <a:gd name="T8" fmla="*/ 0 60000 65536"/>
              <a:gd name="T9" fmla="*/ 0 60000 65536"/>
              <a:gd name="T10" fmla="*/ 0 60000 65536"/>
              <a:gd name="T11" fmla="*/ 0 60000 65536"/>
              <a:gd name="T12" fmla="*/ 0 w 721"/>
              <a:gd name="T13" fmla="*/ 0 h 1183"/>
              <a:gd name="T14" fmla="*/ 721 w 721"/>
              <a:gd name="T15" fmla="*/ 1183 h 1183"/>
            </a:gdLst>
            <a:ahLst/>
            <a:cxnLst>
              <a:cxn ang="T8">
                <a:pos x="T0" y="T1"/>
              </a:cxn>
              <a:cxn ang="T9">
                <a:pos x="T2" y="T3"/>
              </a:cxn>
              <a:cxn ang="T10">
                <a:pos x="T4" y="T5"/>
              </a:cxn>
              <a:cxn ang="T11">
                <a:pos x="T6" y="T7"/>
              </a:cxn>
            </a:cxnLst>
            <a:rect l="T12" t="T13" r="T14" b="T15"/>
            <a:pathLst>
              <a:path w="721" h="1183">
                <a:moveTo>
                  <a:pt x="0" y="0"/>
                </a:moveTo>
                <a:lnTo>
                  <a:pt x="360" y="0"/>
                </a:lnTo>
                <a:lnTo>
                  <a:pt x="360" y="1182"/>
                </a:lnTo>
                <a:lnTo>
                  <a:pt x="720" y="1182"/>
                </a:lnTo>
              </a:path>
            </a:pathLst>
          </a:custGeom>
          <a:noFill/>
          <a:ln w="12700" cap="rnd">
            <a:solidFill>
              <a:schemeClr val="tx1"/>
            </a:solidFill>
            <a:round/>
            <a:headEnd type="none" w="sm" len="sm"/>
            <a:tailEnd type="stealth" w="med" len="med"/>
          </a:ln>
        </p:spPr>
        <p:txBody>
          <a:bodyPr/>
          <a:lstStyle/>
          <a:p>
            <a:endParaRPr lang="zh-CN" altLang="en-US"/>
          </a:p>
        </p:txBody>
      </p:sp>
      <p:sp>
        <p:nvSpPr>
          <p:cNvPr id="52250" name="Freeform 37"/>
          <p:cNvSpPr>
            <a:spLocks/>
          </p:cNvSpPr>
          <p:nvPr/>
        </p:nvSpPr>
        <p:spPr bwMode="auto">
          <a:xfrm>
            <a:off x="6948488" y="4108450"/>
            <a:ext cx="946150" cy="1443038"/>
          </a:xfrm>
          <a:custGeom>
            <a:avLst/>
            <a:gdLst>
              <a:gd name="T0" fmla="*/ 0 w 596"/>
              <a:gd name="T1" fmla="*/ 2147483647 h 909"/>
              <a:gd name="T2" fmla="*/ 2147483647 w 596"/>
              <a:gd name="T3" fmla="*/ 2147483647 h 909"/>
              <a:gd name="T4" fmla="*/ 2147483647 w 596"/>
              <a:gd name="T5" fmla="*/ 0 h 909"/>
              <a:gd name="T6" fmla="*/ 2147483647 w 596"/>
              <a:gd name="T7" fmla="*/ 0 h 909"/>
              <a:gd name="T8" fmla="*/ 0 60000 65536"/>
              <a:gd name="T9" fmla="*/ 0 60000 65536"/>
              <a:gd name="T10" fmla="*/ 0 60000 65536"/>
              <a:gd name="T11" fmla="*/ 0 60000 65536"/>
              <a:gd name="T12" fmla="*/ 0 w 596"/>
              <a:gd name="T13" fmla="*/ 0 h 909"/>
              <a:gd name="T14" fmla="*/ 596 w 596"/>
              <a:gd name="T15" fmla="*/ 909 h 909"/>
            </a:gdLst>
            <a:ahLst/>
            <a:cxnLst>
              <a:cxn ang="T8">
                <a:pos x="T0" y="T1"/>
              </a:cxn>
              <a:cxn ang="T9">
                <a:pos x="T2" y="T3"/>
              </a:cxn>
              <a:cxn ang="T10">
                <a:pos x="T4" y="T5"/>
              </a:cxn>
              <a:cxn ang="T11">
                <a:pos x="T6" y="T7"/>
              </a:cxn>
            </a:cxnLst>
            <a:rect l="T12" t="T13" r="T14" b="T15"/>
            <a:pathLst>
              <a:path w="596" h="909">
                <a:moveTo>
                  <a:pt x="0" y="908"/>
                </a:moveTo>
                <a:lnTo>
                  <a:pt x="297" y="908"/>
                </a:lnTo>
                <a:lnTo>
                  <a:pt x="297" y="0"/>
                </a:lnTo>
                <a:lnTo>
                  <a:pt x="595"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51" name="Rectangle 38"/>
          <p:cNvSpPr>
            <a:spLocks noChangeArrowheads="1"/>
          </p:cNvSpPr>
          <p:nvPr/>
        </p:nvSpPr>
        <p:spPr bwMode="auto">
          <a:xfrm>
            <a:off x="5608638" y="3430588"/>
            <a:ext cx="1139825" cy="644525"/>
          </a:xfrm>
          <a:prstGeom prst="rect">
            <a:avLst/>
          </a:prstGeom>
          <a:solidFill>
            <a:srgbClr val="00FFFF"/>
          </a:solidFill>
          <a:ln w="12700">
            <a:solidFill>
              <a:schemeClr val="tx1"/>
            </a:solidFill>
            <a:miter lim="800000"/>
            <a:headEnd/>
            <a:tailEnd/>
          </a:ln>
        </p:spPr>
        <p:txBody>
          <a:bodyPr wrap="none" lIns="92075" tIns="46038" rIns="92075" bIns="46038" anchor="ctr"/>
          <a:lstStyle/>
          <a:p>
            <a:pPr algn="ctr"/>
            <a:r>
              <a:rPr lang="zh-CN" altLang="en-US" sz="1800"/>
              <a:t>凭证模</a:t>
            </a:r>
          </a:p>
          <a:p>
            <a:pPr algn="ctr"/>
            <a:r>
              <a:rPr lang="zh-CN" altLang="en-US" sz="1800"/>
              <a:t>板设置</a:t>
            </a:r>
          </a:p>
        </p:txBody>
      </p:sp>
      <p:sp>
        <p:nvSpPr>
          <p:cNvPr id="52252" name="Freeform 39"/>
          <p:cNvSpPr>
            <a:spLocks/>
          </p:cNvSpPr>
          <p:nvPr/>
        </p:nvSpPr>
        <p:spPr bwMode="auto">
          <a:xfrm>
            <a:off x="6178550" y="2565400"/>
            <a:ext cx="1588" cy="865188"/>
          </a:xfrm>
          <a:custGeom>
            <a:avLst/>
            <a:gdLst>
              <a:gd name="T0" fmla="*/ 0 w 1"/>
              <a:gd name="T1" fmla="*/ 2147483647 h 545"/>
              <a:gd name="T2" fmla="*/ 0 w 1"/>
              <a:gd name="T3" fmla="*/ 0 h 545"/>
              <a:gd name="T4" fmla="*/ 0 60000 65536"/>
              <a:gd name="T5" fmla="*/ 0 60000 65536"/>
              <a:gd name="T6" fmla="*/ 0 w 1"/>
              <a:gd name="T7" fmla="*/ 0 h 545"/>
              <a:gd name="T8" fmla="*/ 1 w 1"/>
              <a:gd name="T9" fmla="*/ 545 h 545"/>
            </a:gdLst>
            <a:ahLst/>
            <a:cxnLst>
              <a:cxn ang="T4">
                <a:pos x="T0" y="T1"/>
              </a:cxn>
              <a:cxn ang="T5">
                <a:pos x="T2" y="T3"/>
              </a:cxn>
            </a:cxnLst>
            <a:rect l="T6" t="T7" r="T8" b="T9"/>
            <a:pathLst>
              <a:path w="1" h="545">
                <a:moveTo>
                  <a:pt x="0" y="544"/>
                </a:moveTo>
                <a:lnTo>
                  <a:pt x="0" y="0"/>
                </a:lnTo>
              </a:path>
            </a:pathLst>
          </a:custGeom>
          <a:noFill/>
          <a:ln w="12700" cap="rnd">
            <a:solidFill>
              <a:schemeClr val="tx1"/>
            </a:solidFill>
            <a:round/>
            <a:headEnd type="none" w="sm" len="sm"/>
            <a:tailEnd type="stealth" w="med" len="med"/>
          </a:ln>
        </p:spPr>
        <p:txBody>
          <a:bodyPr/>
          <a:lstStyle/>
          <a:p>
            <a:endParaRPr lang="zh-CN" altLang="en-US"/>
          </a:p>
        </p:txBody>
      </p:sp>
      <p:sp>
        <p:nvSpPr>
          <p:cNvPr id="52253" name="Freeform 40"/>
          <p:cNvSpPr>
            <a:spLocks/>
          </p:cNvSpPr>
          <p:nvPr/>
        </p:nvSpPr>
        <p:spPr bwMode="auto">
          <a:xfrm>
            <a:off x="6178550" y="4076700"/>
            <a:ext cx="15875" cy="1009650"/>
          </a:xfrm>
          <a:custGeom>
            <a:avLst/>
            <a:gdLst>
              <a:gd name="T0" fmla="*/ 0 w 10"/>
              <a:gd name="T1" fmla="*/ 0 h 636"/>
              <a:gd name="T2" fmla="*/ 2147483647 w 10"/>
              <a:gd name="T3" fmla="*/ 2147483647 h 636"/>
              <a:gd name="T4" fmla="*/ 0 60000 65536"/>
              <a:gd name="T5" fmla="*/ 0 60000 65536"/>
              <a:gd name="T6" fmla="*/ 0 w 10"/>
              <a:gd name="T7" fmla="*/ 0 h 636"/>
              <a:gd name="T8" fmla="*/ 10 w 10"/>
              <a:gd name="T9" fmla="*/ 636 h 636"/>
            </a:gdLst>
            <a:ahLst/>
            <a:cxnLst>
              <a:cxn ang="T4">
                <a:pos x="T0" y="T1"/>
              </a:cxn>
              <a:cxn ang="T5">
                <a:pos x="T2" y="T3"/>
              </a:cxn>
            </a:cxnLst>
            <a:rect l="T6" t="T7" r="T8" b="T9"/>
            <a:pathLst>
              <a:path w="10" h="636">
                <a:moveTo>
                  <a:pt x="0" y="0"/>
                </a:moveTo>
                <a:lnTo>
                  <a:pt x="9" y="635"/>
                </a:lnTo>
              </a:path>
            </a:pathLst>
          </a:custGeom>
          <a:noFill/>
          <a:ln w="12700" cap="rnd">
            <a:solidFill>
              <a:schemeClr val="tx1"/>
            </a:solidFill>
            <a:round/>
            <a:headEnd type="none" w="sm" len="sm"/>
            <a:tailEnd type="stealth" w="med" len="med"/>
          </a:ln>
        </p:spPr>
        <p:txBody>
          <a:bodyPr/>
          <a:lstStyle/>
          <a:p>
            <a:endParaRPr lang="zh-CN" altLang="en-US"/>
          </a:p>
        </p:txBody>
      </p:sp>
      <p:sp>
        <p:nvSpPr>
          <p:cNvPr id="52254" name="Rectangle 41"/>
          <p:cNvSpPr>
            <a:spLocks noChangeArrowheads="1"/>
          </p:cNvSpPr>
          <p:nvPr/>
        </p:nvSpPr>
        <p:spPr bwMode="auto">
          <a:xfrm>
            <a:off x="3244850" y="3533775"/>
            <a:ext cx="914400" cy="366713"/>
          </a:xfrm>
          <a:prstGeom prst="rect">
            <a:avLst/>
          </a:prstGeom>
          <a:noFill/>
          <a:ln w="9525">
            <a:noFill/>
            <a:miter lim="800000"/>
            <a:headEnd/>
            <a:tailEnd/>
          </a:ln>
        </p:spPr>
        <p:txBody>
          <a:bodyPr lIns="92075" tIns="46038" rIns="92075" bIns="46038">
            <a:spAutoFit/>
          </a:bodyPr>
          <a:lstStyle/>
          <a:p>
            <a:pPr algn="ctr">
              <a:spcBef>
                <a:spcPct val="50000"/>
              </a:spcBef>
            </a:pPr>
            <a:r>
              <a:rPr lang="zh-CN" altLang="en-US" sz="1800" dirty="0"/>
              <a:t>没有</a:t>
            </a:r>
          </a:p>
        </p:txBody>
      </p:sp>
      <p:sp>
        <p:nvSpPr>
          <p:cNvPr id="52255" name="Rectangle 42"/>
          <p:cNvSpPr>
            <a:spLocks noChangeArrowheads="1"/>
          </p:cNvSpPr>
          <p:nvPr/>
        </p:nvSpPr>
        <p:spPr bwMode="auto">
          <a:xfrm>
            <a:off x="2024063" y="4694238"/>
            <a:ext cx="914400" cy="366712"/>
          </a:xfrm>
          <a:prstGeom prst="rect">
            <a:avLst/>
          </a:prstGeom>
          <a:noFill/>
          <a:ln w="9525">
            <a:noFill/>
            <a:miter lim="800000"/>
            <a:headEnd/>
            <a:tailEnd/>
          </a:ln>
        </p:spPr>
        <p:txBody>
          <a:bodyPr lIns="92075" tIns="46038" rIns="92075" bIns="46038">
            <a:spAutoFit/>
          </a:bodyPr>
          <a:lstStyle/>
          <a:p>
            <a:pPr algn="ctr">
              <a:spcBef>
                <a:spcPct val="50000"/>
              </a:spcBef>
            </a:pPr>
            <a:r>
              <a:rPr lang="zh-CN" altLang="en-US" sz="1800"/>
              <a:t>有</a:t>
            </a:r>
          </a:p>
        </p:txBody>
      </p:sp>
      <p:sp>
        <p:nvSpPr>
          <p:cNvPr id="52256" name="Freeform 44"/>
          <p:cNvSpPr>
            <a:spLocks/>
          </p:cNvSpPr>
          <p:nvPr/>
        </p:nvSpPr>
        <p:spPr bwMode="auto">
          <a:xfrm>
            <a:off x="2590800" y="4149725"/>
            <a:ext cx="4763" cy="1081088"/>
          </a:xfrm>
          <a:custGeom>
            <a:avLst/>
            <a:gdLst>
              <a:gd name="T0" fmla="*/ 2147483647 w 3"/>
              <a:gd name="T1" fmla="*/ 0 h 681"/>
              <a:gd name="T2" fmla="*/ 0 w 3"/>
              <a:gd name="T3" fmla="*/ 2147483647 h 681"/>
              <a:gd name="T4" fmla="*/ 0 60000 65536"/>
              <a:gd name="T5" fmla="*/ 0 60000 65536"/>
              <a:gd name="T6" fmla="*/ 0 w 3"/>
              <a:gd name="T7" fmla="*/ 0 h 681"/>
              <a:gd name="T8" fmla="*/ 3 w 3"/>
              <a:gd name="T9" fmla="*/ 681 h 681"/>
            </a:gdLst>
            <a:ahLst/>
            <a:cxnLst>
              <a:cxn ang="T4">
                <a:pos x="T0" y="T1"/>
              </a:cxn>
              <a:cxn ang="T5">
                <a:pos x="T2" y="T3"/>
              </a:cxn>
            </a:cxnLst>
            <a:rect l="T6" t="T7" r="T8" b="T9"/>
            <a:pathLst>
              <a:path w="3" h="681">
                <a:moveTo>
                  <a:pt x="2" y="0"/>
                </a:moveTo>
                <a:lnTo>
                  <a:pt x="0" y="680"/>
                </a:lnTo>
              </a:path>
            </a:pathLst>
          </a:custGeom>
          <a:noFill/>
          <a:ln w="12700" cap="rnd">
            <a:solidFill>
              <a:schemeClr val="tx1"/>
            </a:solidFill>
            <a:round/>
            <a:headEnd type="none" w="sm" len="sm"/>
            <a:tailEnd type="stealth" w="med" len="med"/>
          </a:ln>
        </p:spPr>
        <p:txBody>
          <a:bodyPr/>
          <a:lstStyle/>
          <a:p>
            <a:endParaRPr lang="zh-CN" altLang="en-US"/>
          </a:p>
        </p:txBody>
      </p:sp>
      <p:sp>
        <p:nvSpPr>
          <p:cNvPr id="286765" name="AutoShape 45"/>
          <p:cNvSpPr>
            <a:spLocks noChangeArrowheads="1"/>
          </p:cNvSpPr>
          <p:nvPr/>
        </p:nvSpPr>
        <p:spPr bwMode="auto">
          <a:xfrm>
            <a:off x="0" y="3068638"/>
            <a:ext cx="2232025" cy="1152525"/>
          </a:xfrm>
          <a:prstGeom prst="cloudCallout">
            <a:avLst>
              <a:gd name="adj1" fmla="val 41894"/>
              <a:gd name="adj2" fmla="val 150829"/>
            </a:avLst>
          </a:prstGeom>
          <a:solidFill>
            <a:srgbClr val="FFFF00">
              <a:alpha val="0"/>
            </a:srgbClr>
          </a:solidFill>
          <a:ln w="9525">
            <a:solidFill>
              <a:srgbClr val="FF0000"/>
            </a:solidFill>
            <a:round/>
            <a:headEnd/>
            <a:tailEnd/>
          </a:ln>
        </p:spPr>
        <p:txBody>
          <a:bodyPr anchor="ctr"/>
          <a:lstStyle/>
          <a:p>
            <a:pPr algn="ctr"/>
            <a:r>
              <a:rPr lang="zh-CN" altLang="en-US" sz="1800">
                <a:solidFill>
                  <a:srgbClr val="FF0000"/>
                </a:solidFill>
              </a:rPr>
              <a:t>按行钩稽或拆分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65"/>
                                        </p:tgtEl>
                                        <p:attrNameLst>
                                          <p:attrName>style.visibility</p:attrName>
                                        </p:attrNameLst>
                                      </p:cBhvr>
                                      <p:to>
                                        <p:strVal val="visible"/>
                                      </p:to>
                                    </p:set>
                                    <p:anim calcmode="lin" valueType="num">
                                      <p:cBhvr additive="base">
                                        <p:cTn id="7" dur="500" fill="hold"/>
                                        <p:tgtEl>
                                          <p:spTgt spid="286765"/>
                                        </p:tgtEl>
                                        <p:attrNameLst>
                                          <p:attrName>ppt_x</p:attrName>
                                        </p:attrNameLst>
                                      </p:cBhvr>
                                      <p:tavLst>
                                        <p:tav tm="0">
                                          <p:val>
                                            <p:strVal val="#ppt_x"/>
                                          </p:val>
                                        </p:tav>
                                        <p:tav tm="100000">
                                          <p:val>
                                            <p:strVal val="#ppt_x"/>
                                          </p:val>
                                        </p:tav>
                                      </p:tavLst>
                                    </p:anim>
                                    <p:anim calcmode="lin" valueType="num">
                                      <p:cBhvr additive="base">
                                        <p:cTn id="8" dur="500" fill="hold"/>
                                        <p:tgtEl>
                                          <p:spTgt spid="286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内容占位符 2"/>
          <p:cNvSpPr>
            <a:spLocks noGrp="1"/>
          </p:cNvSpPr>
          <p:nvPr>
            <p:ph idx="1"/>
          </p:nvPr>
        </p:nvSpPr>
        <p:spPr>
          <a:xfrm>
            <a:off x="142875" y="857250"/>
            <a:ext cx="8786813" cy="5572125"/>
          </a:xfrm>
        </p:spPr>
        <p:txBody>
          <a:bodyPr rtlCol="0"/>
          <a:lstStyle/>
          <a:p>
            <a:pPr fontAlgn="auto">
              <a:spcAft>
                <a:spcPts val="0"/>
              </a:spcAft>
              <a:buClr>
                <a:schemeClr val="tx1"/>
              </a:buClr>
              <a:defRPr/>
            </a:pPr>
            <a:r>
              <a:rPr lang="zh-CN" altLang="en-US" sz="2600" dirty="0" smtClean="0"/>
              <a:t>退货业务流程</a:t>
            </a:r>
            <a:endParaRPr lang="en-US" altLang="zh-CN" sz="2600" dirty="0" smtClean="0"/>
          </a:p>
          <a:p>
            <a:pPr lvl="1" fontAlgn="auto">
              <a:spcAft>
                <a:spcPts val="0"/>
              </a:spcAft>
              <a:defRPr/>
            </a:pPr>
            <a:r>
              <a:rPr lang="zh-CN" altLang="en-US" sz="2000" dirty="0" smtClean="0"/>
              <a:t>业务背景</a:t>
            </a:r>
          </a:p>
          <a:p>
            <a:pPr lvl="2" fontAlgn="auto">
              <a:spcAft>
                <a:spcPts val="0"/>
              </a:spcAft>
              <a:defRPr/>
            </a:pPr>
            <a:r>
              <a:rPr lang="zh-CN" altLang="en-US" sz="1800" dirty="0" smtClean="0"/>
              <a:t>由于质量问题、交期、运输损坏、发运错误等原因从而导致客户将货物退回</a:t>
            </a:r>
            <a:endParaRPr lang="en-US" altLang="zh-CN" sz="1800" dirty="0" smtClean="0"/>
          </a:p>
          <a:p>
            <a:pPr lvl="1" eaLnBrk="0" fontAlgn="auto" hangingPunct="0">
              <a:spcAft>
                <a:spcPts val="0"/>
              </a:spcAft>
              <a:buClr>
                <a:schemeClr val="tx1"/>
              </a:buClr>
              <a:buSzPct val="80000"/>
              <a:defRPr/>
            </a:pPr>
            <a:r>
              <a:rPr lang="zh-CN" altLang="en-US" sz="2000" dirty="0" smtClean="0"/>
              <a:t>如果为已出库未开票</a:t>
            </a:r>
          </a:p>
          <a:p>
            <a:pPr lvl="2" fontAlgn="auto">
              <a:spcAft>
                <a:spcPts val="0"/>
              </a:spcAft>
              <a:buClr>
                <a:schemeClr val="tx1"/>
              </a:buClr>
              <a:buSzPct val="80000"/>
              <a:defRPr/>
            </a:pPr>
            <a:r>
              <a:rPr lang="zh-CN" altLang="en-US" sz="1800" dirty="0" smtClean="0"/>
              <a:t>未到发票，已办出库退货</a:t>
            </a:r>
          </a:p>
          <a:p>
            <a:pPr lvl="2" fontAlgn="auto">
              <a:spcAft>
                <a:spcPts val="0"/>
              </a:spcAft>
              <a:buClr>
                <a:schemeClr val="tx1"/>
              </a:buClr>
              <a:buSzPct val="80000"/>
              <a:defRPr/>
            </a:pPr>
            <a:r>
              <a:rPr lang="zh-CN" altLang="en-US" sz="1800" dirty="0" smtClean="0"/>
              <a:t>录入红字的出库单（建议关联原单方式生成）</a:t>
            </a:r>
          </a:p>
          <a:p>
            <a:pPr lvl="2" fontAlgn="auto">
              <a:spcAft>
                <a:spcPts val="0"/>
              </a:spcAft>
              <a:buClr>
                <a:schemeClr val="tx1"/>
              </a:buClr>
              <a:buSzPct val="80000"/>
              <a:defRPr/>
            </a:pPr>
            <a:r>
              <a:rPr lang="zh-CN" altLang="en-US" sz="1800" dirty="0" smtClean="0"/>
              <a:t>对红字的出库单与原蓝单进行对等核销</a:t>
            </a:r>
            <a:endParaRPr lang="en-US" altLang="zh-CN" sz="1800" dirty="0" smtClean="0"/>
          </a:p>
          <a:p>
            <a:pPr lvl="1" eaLnBrk="0" fontAlgn="auto" hangingPunct="0">
              <a:spcAft>
                <a:spcPts val="0"/>
              </a:spcAft>
              <a:buClr>
                <a:schemeClr val="tx1"/>
              </a:buClr>
              <a:buSzPct val="80000"/>
              <a:defRPr/>
            </a:pPr>
            <a:r>
              <a:rPr lang="zh-CN" altLang="en-US" sz="2000" dirty="0" smtClean="0"/>
              <a:t>如果已出库已开票</a:t>
            </a:r>
          </a:p>
          <a:p>
            <a:pPr lvl="2" fontAlgn="auto">
              <a:spcAft>
                <a:spcPts val="0"/>
              </a:spcAft>
              <a:buClr>
                <a:schemeClr val="tx1"/>
              </a:buClr>
              <a:buSzPct val="80000"/>
              <a:defRPr/>
            </a:pPr>
            <a:r>
              <a:rPr lang="zh-CN" altLang="en-US" sz="1800" dirty="0" smtClean="0"/>
              <a:t>关联原单生成红字发票、红字出库单</a:t>
            </a:r>
            <a:endParaRPr lang="en-US" altLang="zh-CN" sz="1800" dirty="0" smtClean="0"/>
          </a:p>
          <a:p>
            <a:pPr lvl="2" fontAlgn="auto">
              <a:spcAft>
                <a:spcPts val="0"/>
              </a:spcAft>
              <a:buClr>
                <a:schemeClr val="tx1"/>
              </a:buClr>
              <a:buSzPct val="80000"/>
              <a:defRPr/>
            </a:pPr>
            <a:r>
              <a:rPr lang="zh-CN" altLang="en-US" sz="1800" dirty="0" smtClean="0"/>
              <a:t>钩稽</a:t>
            </a:r>
            <a:endParaRPr lang="en-US" altLang="zh-CN" sz="1800" dirty="0" smtClean="0"/>
          </a:p>
          <a:p>
            <a:pPr lvl="1" eaLnBrk="0" fontAlgn="auto" hangingPunct="0">
              <a:spcAft>
                <a:spcPts val="0"/>
              </a:spcAft>
              <a:buClr>
                <a:schemeClr val="tx1"/>
              </a:buClr>
              <a:buSzPct val="80000"/>
              <a:defRPr/>
            </a:pPr>
            <a:r>
              <a:rPr lang="zh-CN" altLang="en-US" sz="2000" dirty="0" smtClean="0"/>
              <a:t>如果未出库已开票</a:t>
            </a:r>
            <a:endParaRPr lang="en-US" altLang="zh-CN" sz="2000" dirty="0" smtClean="0"/>
          </a:p>
          <a:p>
            <a:pPr lvl="2" fontAlgn="auto">
              <a:spcAft>
                <a:spcPts val="0"/>
              </a:spcAft>
              <a:buClr>
                <a:schemeClr val="tx1"/>
              </a:buClr>
              <a:buSzPct val="80000"/>
              <a:defRPr/>
            </a:pPr>
            <a:r>
              <a:rPr lang="zh-CN" altLang="en-US" sz="1800" dirty="0" smtClean="0"/>
              <a:t>录入红字的销售发票（建议关联原单方式生成）</a:t>
            </a:r>
          </a:p>
          <a:p>
            <a:pPr lvl="2" fontAlgn="auto">
              <a:spcAft>
                <a:spcPts val="0"/>
              </a:spcAft>
              <a:buClr>
                <a:schemeClr val="tx1"/>
              </a:buClr>
              <a:buSzPct val="80000"/>
              <a:defRPr/>
            </a:pPr>
            <a:r>
              <a:rPr lang="zh-CN" altLang="en-US" sz="1800" dirty="0" smtClean="0"/>
              <a:t>对红字的销售发票与原蓝单进行对等核销</a:t>
            </a:r>
          </a:p>
          <a:p>
            <a:pPr lvl="2">
              <a:buClr>
                <a:schemeClr val="tx1"/>
              </a:buClr>
              <a:buSzPct val="80000"/>
              <a:buFont typeface="Wingdings" pitchFamily="2" charset="2"/>
              <a:buChar char="n"/>
              <a:defRPr/>
            </a:pPr>
            <a:endParaRPr lang="zh-CN" altLang="en-US" sz="1800" dirty="0" smtClean="0"/>
          </a:p>
          <a:p>
            <a:pPr lvl="2" fontAlgn="auto">
              <a:spcAft>
                <a:spcPts val="0"/>
              </a:spcAft>
              <a:buFont typeface="Arial"/>
              <a:buChar char="•"/>
              <a:defRPr/>
            </a:pPr>
            <a:endParaRPr lang="en-US" altLang="zh-CN" dirty="0" smtClean="0"/>
          </a:p>
        </p:txBody>
      </p:sp>
      <p:sp>
        <p:nvSpPr>
          <p:cNvPr id="53251" name="标题 1"/>
          <p:cNvSpPr>
            <a:spLocks noGrp="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销售管理业务流程</a:t>
            </a:r>
          </a:p>
        </p:txBody>
      </p:sp>
      <p:sp>
        <p:nvSpPr>
          <p:cNvPr id="6" name="Rectangle 2"/>
          <p:cNvSpPr txBox="1">
            <a:spLocks noChangeArrowheads="1"/>
          </p:cNvSpPr>
          <p:nvPr/>
        </p:nvSpPr>
        <p:spPr bwMode="auto">
          <a:xfrm>
            <a:off x="357188" y="4143375"/>
            <a:ext cx="8424862" cy="1214438"/>
          </a:xfrm>
          <a:prstGeom prst="rect">
            <a:avLst/>
          </a:prstGeom>
          <a:noFill/>
          <a:ln w="9525">
            <a:noFill/>
            <a:miter lim="800000"/>
            <a:headEnd/>
            <a:tailEnd/>
          </a:ln>
        </p:spPr>
        <p:txBody>
          <a:bodyPr/>
          <a:lstStyle/>
          <a:p>
            <a:pPr marL="742950" lvl="1" indent="-285750" eaLnBrk="0" hangingPunct="0">
              <a:spcBef>
                <a:spcPct val="20000"/>
              </a:spcBef>
              <a:buClr>
                <a:schemeClr val="tx1"/>
              </a:buClr>
              <a:buSzPct val="80000"/>
              <a:buFont typeface="Wingdings" pitchFamily="2" charset="2"/>
              <a:buChar char="n"/>
              <a:defRPr/>
            </a:pPr>
            <a:endParaRPr lang="zh-CN" altLang="en-US" sz="1800" dirty="0">
              <a:latin typeface="+mn-lt"/>
              <a:ea typeface="+mn-ea"/>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3200" y="0"/>
            <a:ext cx="7227888" cy="693738"/>
          </a:xfrm>
        </p:spPr>
        <p:txBody>
          <a:bodyPr/>
          <a:lstStyle/>
          <a:p>
            <a:r>
              <a:rPr lang="zh-CN" sz="3200" dirty="0" smtClean="0">
                <a:latin typeface="微软雅黑" pitchFamily="34" charset="-122"/>
                <a:ea typeface="微软雅黑" pitchFamily="34" charset="-122"/>
              </a:rPr>
              <a:t>销售管理</a:t>
            </a:r>
            <a:r>
              <a:rPr lang="en-US" altLang="zh-CN" sz="3200" dirty="0" smtClean="0">
                <a:latin typeface="微软雅黑" pitchFamily="34" charset="-122"/>
                <a:ea typeface="微软雅黑" pitchFamily="34" charset="-122"/>
              </a:rPr>
              <a:t>—</a:t>
            </a:r>
            <a:r>
              <a:rPr lang="zh-CN" sz="3200" dirty="0" smtClean="0">
                <a:latin typeface="微软雅黑" pitchFamily="34" charset="-122"/>
                <a:ea typeface="微软雅黑" pitchFamily="34" charset="-122"/>
              </a:rPr>
              <a:t>报表分析</a:t>
            </a:r>
          </a:p>
        </p:txBody>
      </p:sp>
      <p:sp>
        <p:nvSpPr>
          <p:cNvPr id="54276" name="矩形 8"/>
          <p:cNvSpPr>
            <a:spLocks noChangeArrowheads="1"/>
          </p:cNvSpPr>
          <p:nvPr/>
        </p:nvSpPr>
        <p:spPr bwMode="auto">
          <a:xfrm>
            <a:off x="214282" y="813268"/>
            <a:ext cx="8786874" cy="5786199"/>
          </a:xfrm>
          <a:prstGeom prst="rect">
            <a:avLst/>
          </a:prstGeom>
          <a:noFill/>
          <a:ln w="9525">
            <a:noFill/>
            <a:miter lim="800000"/>
            <a:headEnd/>
            <a:tailEnd/>
          </a:ln>
        </p:spPr>
        <p:txBody>
          <a:bodyPr wrap="square">
            <a:spAutoFit/>
          </a:bodyPr>
          <a:lstStyle/>
          <a:p>
            <a:pPr marL="342900" indent="-342900" defTabSz="457200" fontAlgn="auto">
              <a:spcBef>
                <a:spcPct val="20000"/>
              </a:spcBef>
              <a:spcAft>
                <a:spcPts val="0"/>
              </a:spcAft>
              <a:buClr>
                <a:schemeClr val="tx1"/>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报表分析</a:t>
            </a:r>
            <a:endParaRPr lang="zh-CN" altLang="en-US" sz="2600" dirty="0">
              <a:solidFill>
                <a:schemeClr val="tx1">
                  <a:lumMod val="85000"/>
                  <a:lumOff val="15000"/>
                </a:schemeClr>
              </a:solidFill>
              <a:latin typeface="微软雅黑"/>
              <a:ea typeface="微软雅黑"/>
              <a:cs typeface="微软雅黑"/>
            </a:endParaRP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销售结构分析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销售流向分析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销售增长分析</a:t>
            </a:r>
          </a:p>
          <a:p>
            <a:pPr marL="742950" lvl="1" indent="-285750" defTabSz="457200" fontAlgn="auto">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销售毛利润汇总</a:t>
            </a:r>
            <a:r>
              <a:rPr lang="zh-CN" altLang="en-US" sz="2000" dirty="0" smtClean="0">
                <a:solidFill>
                  <a:schemeClr val="tx1">
                    <a:lumMod val="85000"/>
                    <a:lumOff val="15000"/>
                  </a:schemeClr>
                </a:solidFill>
                <a:latin typeface="微软雅黑"/>
                <a:ea typeface="微软雅黑"/>
                <a:cs typeface="微软雅黑"/>
              </a:rPr>
              <a:t>表</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以下报表实现按</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业务员</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汇总</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销售订单统计表、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销售订单执行情况汇总表、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销售收入汇总表、</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销售出库汇总表</a:t>
            </a: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以下报表按</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业务员</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部门</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精确汇总，把汇总依据的“分管部门”、“专营业务员”改为单据上的部门和业务员</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销售毛利润汇总表（出库核算后才能形成数据）</a:t>
            </a:r>
          </a:p>
          <a:p>
            <a:pPr marL="742950" lvl="1" indent="-285750" defTabSz="457200" fontAlgn="auto">
              <a:spcBef>
                <a:spcPct val="20000"/>
              </a:spcBef>
              <a:spcAft>
                <a:spcPts val="0"/>
              </a:spcAft>
              <a:buClr>
                <a:schemeClr val="tx1"/>
              </a:buClr>
              <a:buSzPct val="80000"/>
              <a:buFont typeface="Wingdings" pitchFamily="2" charset="2"/>
              <a:buChar char="Ø"/>
              <a:tabLst>
                <a:tab pos="177800" algn="l"/>
                <a:tab pos="533400" algn="l"/>
                <a:tab pos="622300" algn="l"/>
              </a:tabLst>
              <a:defRPr/>
            </a:pPr>
            <a:r>
              <a:rPr lang="zh-CN" altLang="en-US" sz="2000" dirty="0" smtClean="0">
                <a:solidFill>
                  <a:schemeClr val="tx1">
                    <a:lumMod val="85000"/>
                    <a:lumOff val="15000"/>
                  </a:schemeClr>
                </a:solidFill>
                <a:latin typeface="微软雅黑"/>
                <a:ea typeface="微软雅黑"/>
                <a:cs typeface="微软雅黑"/>
              </a:rPr>
              <a:t>以下报表按业务信息排序</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销售订单统计表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数量</a:t>
            </a:r>
            <a:r>
              <a:rPr lang="en-US" altLang="zh-CN" dirty="0" smtClean="0">
                <a:solidFill>
                  <a:schemeClr val="tx1">
                    <a:lumMod val="85000"/>
                    <a:lumOff val="15000"/>
                  </a:schemeClr>
                </a:solidFill>
                <a:latin typeface="微软雅黑"/>
                <a:ea typeface="微软雅黑"/>
                <a:cs typeface="微软雅黑"/>
              </a:rPr>
              <a:t>]  [</a:t>
            </a:r>
            <a:r>
              <a:rPr lang="zh-CN" altLang="en-US" dirty="0" smtClean="0">
                <a:solidFill>
                  <a:schemeClr val="tx1">
                    <a:lumMod val="85000"/>
                    <a:lumOff val="15000"/>
                  </a:schemeClr>
                </a:solidFill>
                <a:latin typeface="微软雅黑"/>
                <a:ea typeface="微软雅黑"/>
                <a:cs typeface="微软雅黑"/>
              </a:rPr>
              <a:t>金额</a:t>
            </a:r>
            <a:r>
              <a:rPr lang="en-US" altLang="zh-CN" dirty="0" smtClean="0">
                <a:solidFill>
                  <a:schemeClr val="tx1">
                    <a:lumMod val="85000"/>
                    <a:lumOff val="15000"/>
                  </a:schemeClr>
                </a:solidFill>
                <a:latin typeface="微软雅黑"/>
                <a:ea typeface="微软雅黑"/>
                <a:cs typeface="微软雅黑"/>
              </a:rPr>
              <a:t>]</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销售收入汇总表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数量</a:t>
            </a:r>
            <a:r>
              <a:rPr lang="en-US" altLang="zh-CN" dirty="0" smtClean="0">
                <a:solidFill>
                  <a:schemeClr val="tx1">
                    <a:lumMod val="85000"/>
                    <a:lumOff val="15000"/>
                  </a:schemeClr>
                </a:solidFill>
                <a:latin typeface="微软雅黑"/>
                <a:ea typeface="微软雅黑"/>
                <a:cs typeface="微软雅黑"/>
              </a:rPr>
              <a:t>]  [</a:t>
            </a:r>
            <a:r>
              <a:rPr lang="zh-CN" altLang="en-US" dirty="0" smtClean="0">
                <a:solidFill>
                  <a:schemeClr val="tx1">
                    <a:lumMod val="85000"/>
                    <a:lumOff val="15000"/>
                  </a:schemeClr>
                </a:solidFill>
                <a:latin typeface="微软雅黑"/>
                <a:ea typeface="微软雅黑"/>
                <a:cs typeface="微软雅黑"/>
              </a:rPr>
              <a:t>收入</a:t>
            </a:r>
            <a:r>
              <a:rPr lang="en-US" altLang="zh-CN" dirty="0" smtClean="0">
                <a:solidFill>
                  <a:schemeClr val="tx1">
                    <a:lumMod val="85000"/>
                    <a:lumOff val="15000"/>
                  </a:schemeClr>
                </a:solidFill>
                <a:latin typeface="微软雅黑"/>
                <a:ea typeface="微软雅黑"/>
                <a:cs typeface="微软雅黑"/>
              </a:rPr>
              <a:t>]</a:t>
            </a:r>
          </a:p>
          <a:p>
            <a:pPr marL="1143000" lvl="2" indent="-228600" defTabSz="457200" fontAlgn="auto">
              <a:spcBef>
                <a:spcPct val="20000"/>
              </a:spcBef>
              <a:spcAft>
                <a:spcPts val="0"/>
              </a:spcAft>
              <a:buClr>
                <a:schemeClr val="tx1"/>
              </a:buClr>
              <a:buSzPct val="80000"/>
              <a:buFont typeface="Wingdings" pitchFamily="2" charset="2"/>
              <a:buChar char="ü"/>
              <a:tabLst>
                <a:tab pos="177800" algn="l"/>
                <a:tab pos="533400" algn="l"/>
                <a:tab pos="622300" algn="l"/>
              </a:tabLst>
              <a:defRPr/>
            </a:pPr>
            <a:r>
              <a:rPr lang="zh-CN" altLang="en-US" dirty="0" smtClean="0">
                <a:solidFill>
                  <a:schemeClr val="tx1">
                    <a:lumMod val="85000"/>
                    <a:lumOff val="15000"/>
                  </a:schemeClr>
                </a:solidFill>
                <a:latin typeface="微软雅黑"/>
                <a:ea typeface="微软雅黑"/>
                <a:cs typeface="微软雅黑"/>
              </a:rPr>
              <a:t>销售毛利润汇总表   </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收入</a:t>
            </a:r>
            <a:r>
              <a:rPr lang="en-US" altLang="zh-CN" dirty="0" smtClean="0">
                <a:solidFill>
                  <a:schemeClr val="tx1">
                    <a:lumMod val="85000"/>
                    <a:lumOff val="15000"/>
                  </a:schemeClr>
                </a:solidFill>
                <a:latin typeface="微软雅黑"/>
                <a:ea typeface="微软雅黑"/>
                <a:cs typeface="微软雅黑"/>
              </a:rPr>
              <a:t>][</a:t>
            </a:r>
            <a:r>
              <a:rPr lang="zh-CN" altLang="en-US" dirty="0" smtClean="0">
                <a:solidFill>
                  <a:schemeClr val="tx1">
                    <a:lumMod val="85000"/>
                    <a:lumOff val="15000"/>
                  </a:schemeClr>
                </a:solidFill>
                <a:latin typeface="微软雅黑"/>
                <a:ea typeface="微软雅黑"/>
                <a:cs typeface="微软雅黑"/>
              </a:rPr>
              <a:t>毛利率</a:t>
            </a:r>
            <a:r>
              <a:rPr lang="en-US" altLang="zh-CN" dirty="0" smtClean="0">
                <a:solidFill>
                  <a:schemeClr val="tx1">
                    <a:lumMod val="85000"/>
                    <a:lumOff val="15000"/>
                  </a:schemeClr>
                </a:solidFill>
                <a:latin typeface="微软雅黑"/>
                <a:ea typeface="微软雅黑"/>
                <a:cs typeface="微软雅黑"/>
              </a:rPr>
              <a:t>]</a:t>
            </a:r>
            <a:endParaRPr lang="zh-CN" altLang="en-US" dirty="0" smtClean="0">
              <a:solidFill>
                <a:schemeClr val="tx1">
                  <a:lumMod val="85000"/>
                  <a:lumOff val="15000"/>
                </a:schemeClr>
              </a:solidFill>
              <a:latin typeface="微软雅黑"/>
              <a:ea typeface="微软雅黑"/>
              <a:cs typeface="微软雅黑"/>
            </a:endParaRPr>
          </a:p>
        </p:txBody>
      </p:sp>
      <p:pic>
        <p:nvPicPr>
          <p:cNvPr id="54277" name="Picture 6"/>
          <p:cNvPicPr>
            <a:picLocks noChangeAspect="1" noChangeArrowheads="1"/>
          </p:cNvPicPr>
          <p:nvPr/>
        </p:nvPicPr>
        <p:blipFill>
          <a:blip r:embed="rId3" cstate="print"/>
          <a:srcRect l="80225" t="50995" r="186" b="10448"/>
          <a:stretch>
            <a:fillRect/>
          </a:stretch>
        </p:blipFill>
        <p:spPr bwMode="auto">
          <a:xfrm>
            <a:off x="5214942" y="1214422"/>
            <a:ext cx="2071687" cy="3071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p:cNvSpPr>
          <p:nvPr/>
        </p:nvSpPr>
        <p:spPr bwMode="auto">
          <a:xfrm>
            <a:off x="214282" y="928670"/>
            <a:ext cx="8786812"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采购订单入库付款跟踪表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以采购业务为主线，反映一段期间内各采购订单的签订、入库、开票、付款等情况的报表。</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销售订单出库收款跟踪表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以销售业务为主线，反映一段期间内各销售订单的签订、出库、开票、收款等情况的报表。</a:t>
            </a:r>
          </a:p>
          <a:p>
            <a:pPr marL="342900" indent="-342900" defTabSz="457200" eaLnBrk="0" fontAlgn="auto" hangingPunct="0">
              <a:spcBef>
                <a:spcPct val="20000"/>
              </a:spcBef>
              <a:spcAft>
                <a:spcPts val="0"/>
              </a:spcAft>
              <a:buClr>
                <a:schemeClr val="tx1"/>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销售订单生产销售跟踪一览表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主要是对以销定产企业设计的一款报表</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反映一段期间中各销售订单的生产、入库、出库、未执行等情况的报表 </a:t>
            </a:r>
          </a:p>
        </p:txBody>
      </p:sp>
      <p:sp>
        <p:nvSpPr>
          <p:cNvPr id="55299" name="标题 1"/>
          <p:cNvSpPr>
            <a:spLocks noGrp="1"/>
          </p:cNvSpPr>
          <p:nvPr>
            <p:ph type="title"/>
          </p:nvPr>
        </p:nvSpPr>
        <p:spPr>
          <a:xfrm>
            <a:off x="-214346" y="0"/>
            <a:ext cx="7127875" cy="608013"/>
          </a:xfrm>
        </p:spPr>
        <p:txBody>
          <a:bodyPr>
            <a:normAutofit/>
          </a:bodyPr>
          <a:lstStyle/>
          <a:p>
            <a:pPr marL="742950" lvl="1" indent="-285750" algn="l" eaLnBrk="0" hangingPunct="0">
              <a:lnSpc>
                <a:spcPct val="90000"/>
              </a:lnSpc>
              <a:buClr>
                <a:srgbClr val="003D70"/>
              </a:buClr>
              <a:defRPr/>
            </a:pPr>
            <a:r>
              <a:rPr lang="zh-CN" altLang="en-US" sz="3200" kern="1200" dirty="0" smtClean="0">
                <a:latin typeface="微软雅黑" pitchFamily="34" charset="-122"/>
                <a:ea typeface="微软雅黑" pitchFamily="34" charset="-122"/>
                <a:cs typeface="微软雅黑"/>
              </a:rPr>
              <a:t>穿透性报表查看</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0" y="44450"/>
            <a:ext cx="7127875" cy="608013"/>
          </a:xfrm>
          <a:extLst/>
        </p:spPr>
        <p:txBody>
          <a:bodyPr rtlCol="0"/>
          <a:lstStyle/>
          <a:p>
            <a:pPr defTabSz="912813" fontAlgn="auto">
              <a:lnSpc>
                <a:spcPct val="90000"/>
              </a:lnSpc>
              <a:spcAft>
                <a:spcPts val="0"/>
              </a:spcAft>
              <a:defRPr/>
            </a:pPr>
            <a:r>
              <a:rPr lang="zh-CN" altLang="en-US" sz="3200" dirty="0" smtClean="0"/>
              <a:t>采购最近价格获取</a:t>
            </a:r>
            <a:endParaRPr lang="zh-CN" altLang="en-US" dirty="0" smtClean="0">
              <a:ln w="900" cmpd="sng">
                <a:solidFill>
                  <a:schemeClr val="accent1">
                    <a:satMod val="190000"/>
                    <a:alpha val="55000"/>
                  </a:schemeClr>
                </a:solidFill>
                <a:prstDash val="solid"/>
              </a:ln>
              <a:solidFill>
                <a:schemeClr val="accent1">
                  <a:satMod val="200000"/>
                  <a:tint val="3000"/>
                </a:schemeClr>
              </a:solidFill>
              <a:latin typeface="+mj-ea"/>
              <a:cs typeface="Arial" charset="0"/>
            </a:endParaRPr>
          </a:p>
        </p:txBody>
      </p:sp>
      <p:sp>
        <p:nvSpPr>
          <p:cNvPr id="14339" name="内容占位符 2"/>
          <p:cNvSpPr>
            <a:spLocks/>
          </p:cNvSpPr>
          <p:nvPr/>
        </p:nvSpPr>
        <p:spPr bwMode="auto">
          <a:xfrm>
            <a:off x="179512" y="980728"/>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采购最近价格获取</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采购模块各单据中</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查看</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选项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中增加“取最近采购价”下设采购订单、采购入库单、采购发票三种取价来源单据供勾选，默认不勾选</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如需取最近采购价，需根据实际情况勾选一种取价来源单据。对以后的单据有效，取最近采购价格的条件：供应商</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物料代码</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单位，三个条件必须相同</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获取最近采购价格优先级规则：</a:t>
            </a:r>
          </a:p>
          <a:p>
            <a:pPr marL="1257300" lvl="2" indent="-342900" eaLnBrk="0" hangingPunct="0">
              <a:spcBef>
                <a:spcPct val="20000"/>
              </a:spcBef>
              <a:buClr>
                <a:schemeClr val="tx1"/>
              </a:buClr>
              <a:buFont typeface="Wingdings" pitchFamily="2" charset="2"/>
              <a:buChar char="ü"/>
            </a:pPr>
            <a:r>
              <a:rPr lang="zh-CN" altLang="en-US" sz="1800" dirty="0"/>
              <a:t> 如果单据有源单，取源单上的价格；</a:t>
            </a:r>
          </a:p>
          <a:p>
            <a:pPr marL="1257300" lvl="2" indent="-342900" eaLnBrk="0" hangingPunct="0">
              <a:spcBef>
                <a:spcPct val="20000"/>
              </a:spcBef>
              <a:buClr>
                <a:schemeClr val="tx1"/>
              </a:buClr>
              <a:buFont typeface="Wingdings" pitchFamily="2" charset="2"/>
              <a:buChar char="ü"/>
            </a:pPr>
            <a:r>
              <a:rPr lang="zh-CN" altLang="en-US" sz="1800" dirty="0"/>
              <a:t> 如果单据无源单，取最近一次的价格</a:t>
            </a:r>
            <a:r>
              <a:rPr lang="en-US" altLang="zh-CN" sz="1800" dirty="0"/>
              <a:t> </a:t>
            </a:r>
            <a:r>
              <a:rPr lang="zh-CN" altLang="en-US" sz="1800" dirty="0"/>
              <a:t>；</a:t>
            </a:r>
            <a:endParaRPr lang="en-US" altLang="zh-CN" sz="1800" dirty="0"/>
          </a:p>
          <a:p>
            <a:pPr marL="1257300" lvl="2" indent="-342900" eaLnBrk="0" hangingPunct="0">
              <a:spcBef>
                <a:spcPct val="20000"/>
              </a:spcBef>
              <a:buClr>
                <a:schemeClr val="tx1"/>
              </a:buClr>
              <a:buFont typeface="Wingdings" pitchFamily="2" charset="2"/>
              <a:buChar char="ü"/>
            </a:pPr>
            <a:r>
              <a:rPr lang="zh-CN" altLang="en-US" sz="1800" dirty="0"/>
              <a:t> 如果单据无源单，也没有最近一次的价格，按照系统原来的价格规则取数</a:t>
            </a:r>
          </a:p>
          <a:p>
            <a:pPr marL="742950" lvl="1" indent="-285750" defTabSz="457200" eaLnBrk="0" fontAlgn="auto" hangingPunct="0">
              <a:spcBef>
                <a:spcPct val="20000"/>
              </a:spcBef>
              <a:spcAft>
                <a:spcPts val="0"/>
              </a:spcAft>
              <a:buClr>
                <a:schemeClr val="tx1"/>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不勾选“取最近采购价”中任何一种单据，不改变原来的取数规则</a:t>
            </a:r>
          </a:p>
          <a:p>
            <a:pPr marL="838200" lvl="1" indent="-381000" eaLnBrk="0" hangingPunct="0">
              <a:spcBef>
                <a:spcPct val="20000"/>
              </a:spcBef>
              <a:buClr>
                <a:schemeClr val="tx1"/>
              </a:buClr>
              <a:buFont typeface="Wingdings" pitchFamily="2" charset="2"/>
              <a:buChar char="n"/>
            </a:pPr>
            <a:endParaRPr lang="zh-CN" altLang="en-US" b="1" dirty="0"/>
          </a:p>
          <a:p>
            <a:pPr marL="1257300" lvl="2" indent="-342900" eaLnBrk="0" hangingPunct="0">
              <a:spcBef>
                <a:spcPct val="20000"/>
              </a:spcBef>
              <a:buClr>
                <a:schemeClr val="tx1"/>
              </a:buClr>
            </a:pPr>
            <a:endParaRPr lang="zh-CN" altLang="en-US" sz="18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92" y="1365423"/>
            <a:ext cx="8678168" cy="45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Text Box 5"/>
          <p:cNvSpPr txBox="1">
            <a:spLocks noChangeArrowheads="1"/>
          </p:cNvSpPr>
          <p:nvPr/>
        </p:nvSpPr>
        <p:spPr bwMode="auto">
          <a:xfrm>
            <a:off x="1452364" y="4221584"/>
            <a:ext cx="6553200" cy="863600"/>
          </a:xfrm>
          <a:prstGeom prst="rect">
            <a:avLst/>
          </a:prstGeom>
          <a:solidFill>
            <a:schemeClr val="folHlink"/>
          </a:solidFill>
          <a:ln w="9525" algn="ctr">
            <a:solidFill>
              <a:srgbClr val="003D70"/>
            </a:solidFill>
            <a:miter lim="800000"/>
            <a:headEnd/>
            <a:tailEnd/>
          </a:ln>
          <a:effectLst>
            <a:outerShdw dist="17961" dir="2700000" algn="ctr" rotWithShape="0">
              <a:schemeClr val="bg2"/>
            </a:outerShdw>
          </a:effectLst>
        </p:spPr>
        <p:txBody>
          <a:bodyPr>
            <a:spAutoFit/>
          </a:bodyPr>
          <a:lstStyle/>
          <a:p>
            <a:pPr marL="342900" indent="-342900">
              <a:defRPr/>
            </a:pPr>
            <a:r>
              <a:rPr lang="zh-CN" altLang="en-US" b="1" dirty="0"/>
              <a:t>取最近采购价条件：供应商、产品代码、单位一致</a:t>
            </a:r>
          </a:p>
          <a:p>
            <a:pPr marL="342900" indent="-342900">
              <a:defRPr/>
            </a:pPr>
            <a:r>
              <a:rPr lang="zh-CN" altLang="en-US" b="1" dirty="0"/>
              <a:t>可应用到采购订单、采购入库单、采购发票上</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901"/>
                                        </p:tgtEl>
                                        <p:attrNameLst>
                                          <p:attrName>style.visibility</p:attrName>
                                        </p:attrNameLst>
                                      </p:cBhvr>
                                      <p:to>
                                        <p:strVal val="visible"/>
                                      </p:to>
                                    </p:set>
                                    <p:animEffect transition="in" filter="fade">
                                      <p:cBhvr>
                                        <p:cTn id="25" dur="500"/>
                                        <p:tgtEl>
                                          <p:spTgt spid="8090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3074"/>
                                        </p:tgtEl>
                                      </p:cBhvr>
                                    </p:animEffect>
                                    <p:set>
                                      <p:cBhvr>
                                        <p:cTn id="30" dur="1" fill="hold">
                                          <p:stCondLst>
                                            <p:cond delay="499"/>
                                          </p:stCondLst>
                                        </p:cTn>
                                        <p:tgtEl>
                                          <p:spTgt spid="3074"/>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80901"/>
                                        </p:tgtEl>
                                      </p:cBhvr>
                                    </p:animEffect>
                                    <p:set>
                                      <p:cBhvr>
                                        <p:cTn id="33" dur="1" fill="hold">
                                          <p:stCondLst>
                                            <p:cond delay="499"/>
                                          </p:stCondLst>
                                        </p:cTn>
                                        <p:tgtEl>
                                          <p:spTgt spid="8090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339">
                                            <p:txEl>
                                              <p:pRg st="3" end="3"/>
                                            </p:txEl>
                                          </p:spTgt>
                                        </p:tgtEl>
                                        <p:attrNameLst>
                                          <p:attrName>style.visibility</p:attrName>
                                        </p:attrNameLst>
                                      </p:cBhvr>
                                      <p:to>
                                        <p:strVal val="visible"/>
                                      </p:to>
                                    </p:set>
                                    <p:animEffect transition="in" filter="fade">
                                      <p:cBhvr>
                                        <p:cTn id="38" dur="500"/>
                                        <p:tgtEl>
                                          <p:spTgt spid="14339">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339">
                                            <p:txEl>
                                              <p:pRg st="4" end="4"/>
                                            </p:txEl>
                                          </p:spTgt>
                                        </p:tgtEl>
                                        <p:attrNameLst>
                                          <p:attrName>style.visibility</p:attrName>
                                        </p:attrNameLst>
                                      </p:cBhvr>
                                      <p:to>
                                        <p:strVal val="visible"/>
                                      </p:to>
                                    </p:set>
                                    <p:animEffect transition="in" filter="fade">
                                      <p:cBhvr>
                                        <p:cTn id="41" dur="500"/>
                                        <p:tgtEl>
                                          <p:spTgt spid="14339">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339">
                                            <p:txEl>
                                              <p:pRg st="5" end="5"/>
                                            </p:txEl>
                                          </p:spTgt>
                                        </p:tgtEl>
                                        <p:attrNameLst>
                                          <p:attrName>style.visibility</p:attrName>
                                        </p:attrNameLst>
                                      </p:cBhvr>
                                      <p:to>
                                        <p:strVal val="visible"/>
                                      </p:to>
                                    </p:set>
                                    <p:animEffect transition="in" filter="fade">
                                      <p:cBhvr>
                                        <p:cTn id="44" dur="500"/>
                                        <p:tgtEl>
                                          <p:spTgt spid="14339">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Effect transition="in" filter="fade">
                                      <p:cBhvr>
                                        <p:cTn id="47" dur="500"/>
                                        <p:tgtEl>
                                          <p:spTgt spid="14339">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339">
                                            <p:txEl>
                                              <p:pRg st="7" end="7"/>
                                            </p:txEl>
                                          </p:spTgt>
                                        </p:tgtEl>
                                        <p:attrNameLst>
                                          <p:attrName>style.visibility</p:attrName>
                                        </p:attrNameLst>
                                      </p:cBhvr>
                                      <p:to>
                                        <p:strVal val="visible"/>
                                      </p:to>
                                    </p:set>
                                    <p:animEffect transition="in" filter="fade">
                                      <p:cBhvr>
                                        <p:cTn id="50"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t="8058" r="1839" b="6490"/>
          <a:stretch>
            <a:fillRect/>
          </a:stretch>
        </p:blipFill>
        <p:spPr bwMode="auto">
          <a:xfrm>
            <a:off x="179512" y="737766"/>
            <a:ext cx="8429625" cy="5643562"/>
          </a:xfrm>
          <a:prstGeom prst="rect">
            <a:avLst/>
          </a:prstGeom>
          <a:noFill/>
          <a:ln w="9525">
            <a:noFill/>
            <a:miter lim="800000"/>
            <a:headEnd/>
            <a:tailEnd/>
          </a:ln>
        </p:spPr>
      </p:pic>
      <p:sp>
        <p:nvSpPr>
          <p:cNvPr id="15364" name="Rectangle 2"/>
          <p:cNvSpPr>
            <a:spLocks noGrp="1" noChangeArrowheads="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grpSp>
        <p:nvGrpSpPr>
          <p:cNvPr id="2" name="Group 9"/>
          <p:cNvGrpSpPr>
            <a:grpSpLocks/>
          </p:cNvGrpSpPr>
          <p:nvPr/>
        </p:nvGrpSpPr>
        <p:grpSpPr bwMode="auto">
          <a:xfrm>
            <a:off x="214313" y="1071563"/>
            <a:ext cx="3143250" cy="2857500"/>
            <a:chOff x="628" y="630"/>
            <a:chExt cx="1980" cy="1800"/>
          </a:xfrm>
        </p:grpSpPr>
        <p:sp>
          <p:nvSpPr>
            <p:cNvPr id="15371" name="Rectangle 6"/>
            <p:cNvSpPr>
              <a:spLocks noChangeArrowheads="1"/>
            </p:cNvSpPr>
            <p:nvPr/>
          </p:nvSpPr>
          <p:spPr bwMode="auto">
            <a:xfrm>
              <a:off x="1156" y="1170"/>
              <a:ext cx="1452" cy="1260"/>
            </a:xfrm>
            <a:prstGeom prst="rect">
              <a:avLst/>
            </a:prstGeom>
            <a:solidFill>
              <a:srgbClr val="FFFF00">
                <a:alpha val="0"/>
              </a:srgbClr>
            </a:solidFill>
            <a:ln w="9525" algn="ctr">
              <a:solidFill>
                <a:srgbClr val="FF0000"/>
              </a:solidFill>
              <a:miter lim="800000"/>
              <a:headEnd/>
              <a:tailEnd/>
            </a:ln>
          </p:spPr>
          <p:txBody>
            <a:bodyPr wrap="none" anchor="ctr"/>
            <a:lstStyle/>
            <a:p>
              <a:endParaRPr lang="zh-CN" altLang="en-US">
                <a:latin typeface="Arial" pitchFamily="34" charset="0"/>
                <a:ea typeface="黑体" pitchFamily="2" charset="-122"/>
              </a:endParaRPr>
            </a:p>
          </p:txBody>
        </p:sp>
        <p:sp>
          <p:nvSpPr>
            <p:cNvPr id="15372" name="AutoShape 7"/>
            <p:cNvSpPr>
              <a:spLocks noChangeArrowheads="1"/>
            </p:cNvSpPr>
            <p:nvPr/>
          </p:nvSpPr>
          <p:spPr bwMode="auto">
            <a:xfrm>
              <a:off x="628" y="630"/>
              <a:ext cx="1020" cy="498"/>
            </a:xfrm>
            <a:prstGeom prst="cloudCallout">
              <a:avLst>
                <a:gd name="adj1" fmla="val 68264"/>
                <a:gd name="adj2" fmla="val 44037"/>
              </a:avLst>
            </a:prstGeom>
            <a:solidFill>
              <a:srgbClr val="FFFF00">
                <a:alpha val="0"/>
              </a:srgbClr>
            </a:solidFill>
            <a:ln w="9525">
              <a:solidFill>
                <a:srgbClr val="FF0000"/>
              </a:solidFill>
              <a:round/>
              <a:headEnd/>
              <a:tailEnd/>
            </a:ln>
          </p:spPr>
          <p:txBody>
            <a:bodyPr anchor="ctr"/>
            <a:lstStyle/>
            <a:p>
              <a:pPr algn="ctr"/>
              <a:r>
                <a:rPr lang="zh-CN" altLang="en-US" sz="1200" b="1">
                  <a:solidFill>
                    <a:srgbClr val="FF0000"/>
                  </a:solidFill>
                  <a:latin typeface="Arial" pitchFamily="34" charset="0"/>
                  <a:ea typeface="黑体" pitchFamily="2" charset="-122"/>
                </a:rPr>
                <a:t>供应商客户物料可按代码和汉字模糊查询</a:t>
              </a:r>
            </a:p>
          </p:txBody>
        </p:sp>
      </p:grpSp>
      <p:grpSp>
        <p:nvGrpSpPr>
          <p:cNvPr id="3" name="Group 13"/>
          <p:cNvGrpSpPr>
            <a:grpSpLocks/>
          </p:cNvGrpSpPr>
          <p:nvPr/>
        </p:nvGrpSpPr>
        <p:grpSpPr bwMode="auto">
          <a:xfrm>
            <a:off x="3500438" y="928688"/>
            <a:ext cx="2786062" cy="1006475"/>
            <a:chOff x="2281" y="799"/>
            <a:chExt cx="1755" cy="634"/>
          </a:xfrm>
        </p:grpSpPr>
        <p:sp>
          <p:nvSpPr>
            <p:cNvPr id="15369" name="Rectangle 11"/>
            <p:cNvSpPr>
              <a:spLocks noChangeArrowheads="1"/>
            </p:cNvSpPr>
            <p:nvPr/>
          </p:nvSpPr>
          <p:spPr bwMode="auto">
            <a:xfrm>
              <a:off x="2281" y="799"/>
              <a:ext cx="225" cy="270"/>
            </a:xfrm>
            <a:prstGeom prst="rect">
              <a:avLst/>
            </a:prstGeom>
            <a:solidFill>
              <a:srgbClr val="FFFF00">
                <a:alpha val="0"/>
              </a:srgbClr>
            </a:solidFill>
            <a:ln w="9525" algn="ctr">
              <a:solidFill>
                <a:srgbClr val="FF0000"/>
              </a:solidFill>
              <a:miter lim="800000"/>
              <a:headEnd/>
              <a:tailEnd/>
            </a:ln>
          </p:spPr>
          <p:txBody>
            <a:bodyPr wrap="none" anchor="ctr"/>
            <a:lstStyle/>
            <a:p>
              <a:endParaRPr lang="zh-CN" altLang="en-US">
                <a:latin typeface="Arial" pitchFamily="34" charset="0"/>
                <a:ea typeface="黑体" pitchFamily="2" charset="-122"/>
              </a:endParaRPr>
            </a:p>
          </p:txBody>
        </p:sp>
        <p:sp>
          <p:nvSpPr>
            <p:cNvPr id="15370" name="AutoShape 12"/>
            <p:cNvSpPr>
              <a:spLocks noChangeArrowheads="1"/>
            </p:cNvSpPr>
            <p:nvPr/>
          </p:nvSpPr>
          <p:spPr bwMode="auto">
            <a:xfrm>
              <a:off x="3016" y="935"/>
              <a:ext cx="1020" cy="498"/>
            </a:xfrm>
            <a:prstGeom prst="cloudCallout">
              <a:avLst>
                <a:gd name="adj1" fmla="val -103824"/>
                <a:gd name="adj2" fmla="val -38556"/>
              </a:avLst>
            </a:prstGeom>
            <a:solidFill>
              <a:srgbClr val="FFFF00">
                <a:alpha val="0"/>
              </a:srgbClr>
            </a:solidFill>
            <a:ln w="9525">
              <a:solidFill>
                <a:srgbClr val="FF0000"/>
              </a:solidFill>
              <a:round/>
              <a:headEnd/>
              <a:tailEnd/>
            </a:ln>
          </p:spPr>
          <p:txBody>
            <a:bodyPr anchor="ctr"/>
            <a:lstStyle/>
            <a:p>
              <a:pPr algn="ctr"/>
              <a:r>
                <a:rPr lang="zh-CN" altLang="en-US" sz="1200" b="1">
                  <a:solidFill>
                    <a:srgbClr val="FF0000"/>
                  </a:solidFill>
                  <a:latin typeface="Arial" pitchFamily="34" charset="0"/>
                  <a:ea typeface="黑体" pitchFamily="2" charset="-122"/>
                </a:rPr>
                <a:t>可根据按</a:t>
              </a:r>
              <a:r>
                <a:rPr lang="en-US" altLang="zh-CN" sz="1200" b="1">
                  <a:solidFill>
                    <a:srgbClr val="FF0000"/>
                  </a:solidFill>
                  <a:latin typeface="Arial" pitchFamily="34" charset="0"/>
                  <a:ea typeface="黑体" pitchFamily="2" charset="-122"/>
                </a:rPr>
                <a:t>BOM</a:t>
              </a:r>
              <a:r>
                <a:rPr lang="zh-CN" altLang="en-US" sz="1200" b="1">
                  <a:solidFill>
                    <a:srgbClr val="FF0000"/>
                  </a:solidFill>
                  <a:latin typeface="Arial" pitchFamily="34" charset="0"/>
                  <a:ea typeface="黑体" pitchFamily="2" charset="-122"/>
                </a:rPr>
                <a:t>采购</a:t>
              </a:r>
            </a:p>
          </p:txBody>
        </p:sp>
      </p:grpSp>
      <p:sp>
        <p:nvSpPr>
          <p:cNvPr id="155667" name="AutoShape 19"/>
          <p:cNvSpPr>
            <a:spLocks noChangeArrowheads="1"/>
          </p:cNvSpPr>
          <p:nvPr/>
        </p:nvSpPr>
        <p:spPr bwMode="auto">
          <a:xfrm>
            <a:off x="4429125" y="2428875"/>
            <a:ext cx="2928938" cy="357188"/>
          </a:xfrm>
          <a:prstGeom prst="flowChartProcess">
            <a:avLst/>
          </a:prstGeom>
          <a:noFill/>
          <a:ln w="19050" algn="ctr">
            <a:solidFill>
              <a:srgbClr val="FF0000"/>
            </a:solid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262151" name="AutoShape 7"/>
          <p:cNvSpPr>
            <a:spLocks noChangeArrowheads="1"/>
          </p:cNvSpPr>
          <p:nvPr/>
        </p:nvSpPr>
        <p:spPr bwMode="auto">
          <a:xfrm>
            <a:off x="3481388" y="3357563"/>
            <a:ext cx="2376487" cy="936625"/>
          </a:xfrm>
          <a:prstGeom prst="cloudCallout">
            <a:avLst>
              <a:gd name="adj1" fmla="val 58083"/>
              <a:gd name="adj2" fmla="val -100579"/>
            </a:avLst>
          </a:prstGeom>
          <a:solidFill>
            <a:srgbClr val="33CCCC">
              <a:alpha val="0"/>
            </a:srgbClr>
          </a:solidFill>
          <a:ln w="9525">
            <a:solidFill>
              <a:srgbClr val="FF0000"/>
            </a:solidFill>
            <a:round/>
            <a:headEnd/>
            <a:tailEnd/>
          </a:ln>
        </p:spPr>
        <p:txBody>
          <a:bodyPr anchor="ctr"/>
          <a:lstStyle/>
          <a:p>
            <a:pPr algn="ctr"/>
            <a:r>
              <a:rPr lang="zh-CN" altLang="en-US" sz="1400" b="1">
                <a:solidFill>
                  <a:srgbClr val="FF0000"/>
                </a:solidFill>
                <a:latin typeface="Arial" pitchFamily="34" charset="0"/>
                <a:ea typeface="黑体" pitchFamily="2" charset="-122"/>
              </a:rPr>
              <a:t>采购价格可以根据采购资料资料获取</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2" y="2140322"/>
            <a:ext cx="71723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62151"/>
                                        </p:tgtEl>
                                        <p:attrNameLst>
                                          <p:attrName>style.visibility</p:attrName>
                                        </p:attrNameLst>
                                      </p:cBhvr>
                                      <p:to>
                                        <p:strVal val="visible"/>
                                      </p:to>
                                    </p:set>
                                    <p:animEffect transition="in" filter="diamond(in)">
                                      <p:cBhvr>
                                        <p:cTn id="19" dur="2000"/>
                                        <p:tgtEl>
                                          <p:spTgt spid="2621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0" y="44450"/>
            <a:ext cx="7127875" cy="608013"/>
          </a:xfrm>
        </p:spPr>
        <p:txBody>
          <a:bodyPr/>
          <a:lstStyle/>
          <a:p>
            <a:pPr defTabSz="912813">
              <a:lnSpc>
                <a:spcPct val="90000"/>
              </a:lnSpc>
            </a:pPr>
            <a:r>
              <a:rPr lang="zh-CN" altLang="en-US" sz="3200" smtClean="0">
                <a:latin typeface="微软雅黑" pitchFamily="34" charset="-122"/>
                <a:ea typeface="微软雅黑" pitchFamily="34" charset="-122"/>
              </a:rPr>
              <a:t>批号自动生成</a:t>
            </a:r>
          </a:p>
        </p:txBody>
      </p:sp>
      <p:sp>
        <p:nvSpPr>
          <p:cNvPr id="20483" name="内容占位符 2"/>
          <p:cNvSpPr>
            <a:spLocks/>
          </p:cNvSpPr>
          <p:nvPr/>
        </p:nvSpPr>
        <p:spPr bwMode="auto">
          <a:xfrm>
            <a:off x="142844" y="1000108"/>
            <a:ext cx="8786813" cy="5572125"/>
          </a:xfrm>
          <a:prstGeom prst="rect">
            <a:avLst/>
          </a:prstGeom>
          <a:noFill/>
          <a:ln w="9525">
            <a:noFill/>
            <a:miter lim="800000"/>
            <a:headEnd/>
            <a:tailEnd/>
          </a:ln>
        </p:spPr>
        <p:txBody>
          <a:bodyPr/>
          <a:lstStyle/>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smtClean="0">
                <a:solidFill>
                  <a:schemeClr val="tx1">
                    <a:lumMod val="85000"/>
                    <a:lumOff val="15000"/>
                  </a:schemeClr>
                </a:solidFill>
                <a:latin typeface="微软雅黑"/>
                <a:ea typeface="微软雅黑"/>
                <a:cs typeface="微软雅黑"/>
              </a:rPr>
              <a:t>在物料的基础资料中增加“是否自动产生批号”选项</a:t>
            </a:r>
            <a:r>
              <a:rPr lang="zh-CN" altLang="en-US" sz="2600" dirty="0">
                <a:solidFill>
                  <a:schemeClr val="tx1">
                    <a:lumMod val="85000"/>
                    <a:lumOff val="15000"/>
                  </a:schemeClr>
                </a:solidFill>
                <a:latin typeface="微软雅黑"/>
                <a:ea typeface="微软雅黑"/>
                <a:cs typeface="微软雅黑"/>
              </a:rPr>
              <a:t>。</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smtClean="0">
                <a:solidFill>
                  <a:schemeClr val="tx1">
                    <a:lumMod val="85000"/>
                    <a:lumOff val="15000"/>
                  </a:schemeClr>
                </a:solidFill>
                <a:latin typeface="微软雅黑"/>
                <a:ea typeface="微软雅黑"/>
                <a:cs typeface="微软雅黑"/>
              </a:rPr>
              <a:t>只有勾选了“是否采用业务批次管理”后，“是否自动产生批号”才能进行勾选</a:t>
            </a:r>
          </a:p>
          <a:p>
            <a:pPr marL="742950" lvl="1" indent="-285750" eaLnBrk="0" hangingPunct="0">
              <a:spcBef>
                <a:spcPct val="20000"/>
              </a:spcBef>
              <a:buClr>
                <a:srgbClr val="003D70"/>
              </a:buClr>
              <a:buFont typeface="Wingdings" pitchFamily="2" charset="2"/>
              <a:buChar char="n"/>
            </a:pPr>
            <a:endParaRPr lang="zh-CN" altLang="en-US" b="1" dirty="0">
              <a:latin typeface="Franklin Gothic Book" pitchFamily="34" charset="0"/>
            </a:endParaRPr>
          </a:p>
          <a:p>
            <a:pPr marL="342900" indent="-342900" defTabSz="457200" eaLnBrk="0" fontAlgn="auto" hangingPunct="0">
              <a:spcBef>
                <a:spcPct val="20000"/>
              </a:spcBef>
              <a:spcAft>
                <a:spcPts val="0"/>
              </a:spcAft>
              <a:buClr>
                <a:srgbClr val="003D70"/>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在业务单据</a:t>
            </a:r>
            <a:r>
              <a:rPr lang="zh-CN" altLang="en-US" sz="2600" dirty="0" smtClean="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选项</a:t>
            </a:r>
            <a:r>
              <a:rPr lang="zh-CN" altLang="en-US" sz="2600" dirty="0" smtClean="0">
                <a:solidFill>
                  <a:schemeClr val="tx1">
                    <a:lumMod val="85000"/>
                    <a:lumOff val="15000"/>
                  </a:schemeClr>
                </a:solidFill>
                <a:latin typeface="微软雅黑"/>
                <a:ea typeface="微软雅黑"/>
                <a:cs typeface="微软雅黑"/>
              </a:rPr>
              <a:t>”</a:t>
            </a:r>
            <a:r>
              <a:rPr lang="zh-CN" altLang="en-US" sz="2600" dirty="0">
                <a:solidFill>
                  <a:schemeClr val="tx1">
                    <a:lumMod val="85000"/>
                    <a:lumOff val="15000"/>
                  </a:schemeClr>
                </a:solidFill>
                <a:latin typeface="微软雅黑"/>
                <a:ea typeface="微软雅黑"/>
                <a:cs typeface="微软雅黑"/>
              </a:rPr>
              <a:t>下增加“入库批号生成规则”功能</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仅针对入库类单据生效 </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用户可通过此功能进行入库批号规则设置</a:t>
            </a:r>
          </a:p>
          <a:p>
            <a:pPr marL="742950" lvl="1" indent="-285750" defTabSz="457200" eaLnBrk="0" fontAlgn="auto" hangingPunct="0">
              <a:spcBef>
                <a:spcPct val="20000"/>
              </a:spcBef>
              <a:spcAft>
                <a:spcPts val="0"/>
              </a:spcAft>
              <a:buClr>
                <a:srgbClr val="003D70"/>
              </a:buClr>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用户如没有设置入库批号规则，则取系统默认的规则：日期（</a:t>
            </a:r>
            <a:r>
              <a:rPr lang="en-US" altLang="zh-CN" sz="2000" dirty="0" err="1">
                <a:solidFill>
                  <a:schemeClr val="tx1">
                    <a:lumMod val="85000"/>
                    <a:lumOff val="15000"/>
                  </a:schemeClr>
                </a:solidFill>
                <a:latin typeface="微软雅黑"/>
                <a:ea typeface="微软雅黑"/>
                <a:cs typeface="微软雅黑"/>
              </a:rPr>
              <a:t>yyyymmdd</a:t>
            </a:r>
            <a:r>
              <a:rPr lang="en-US" altLang="zh-CN" sz="2000" dirty="0">
                <a:solidFill>
                  <a:schemeClr val="tx1">
                    <a:lumMod val="85000"/>
                    <a:lumOff val="15000"/>
                  </a:schemeClr>
                </a:solidFill>
                <a:latin typeface="微软雅黑"/>
                <a:ea typeface="微软雅黑"/>
                <a:cs typeface="微软雅黑"/>
              </a:rPr>
              <a:t>)+4</a:t>
            </a:r>
            <a:r>
              <a:rPr lang="zh-CN" altLang="en-US" sz="2000" dirty="0">
                <a:solidFill>
                  <a:schemeClr val="tx1">
                    <a:lumMod val="85000"/>
                    <a:lumOff val="15000"/>
                  </a:schemeClr>
                </a:solidFill>
                <a:latin typeface="微软雅黑"/>
                <a:ea typeface="微软雅黑"/>
                <a:cs typeface="微软雅黑"/>
              </a:rPr>
              <a:t>位流水号 </a:t>
            </a:r>
          </a:p>
          <a:p>
            <a:pPr marL="742950" lvl="1" indent="-285750" eaLnBrk="0" hangingPunct="0">
              <a:spcBef>
                <a:spcPct val="20000"/>
              </a:spcBef>
              <a:buClr>
                <a:srgbClr val="003D70"/>
              </a:buClr>
            </a:pPr>
            <a:endParaRPr lang="zh-CN" altLang="en-US" b="1" dirty="0">
              <a:latin typeface="Franklin Gothic Book" pitchFamily="34" charset="0"/>
            </a:endParaRPr>
          </a:p>
          <a:p>
            <a:pPr marL="342900" indent="-342900" eaLnBrk="0" hangingPunct="0">
              <a:spcBef>
                <a:spcPct val="20000"/>
              </a:spcBef>
              <a:buClr>
                <a:srgbClr val="003D70"/>
              </a:buClr>
            </a:pPr>
            <a:endParaRPr lang="zh-CN" altLang="en-US" sz="2800" b="1"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47757"/>
            <a:ext cx="37719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221" y="2204864"/>
            <a:ext cx="46196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6378" y="2204864"/>
            <a:ext cx="4647468" cy="298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3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tgtEl>
                                          <p:spTgt spid="2048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483">
                                            <p:txEl>
                                              <p:pRg st="4" end="4"/>
                                            </p:txEl>
                                          </p:spTgt>
                                        </p:tgtEl>
                                        <p:attrNameLst>
                                          <p:attrName>style.visibility</p:attrName>
                                        </p:attrNameLst>
                                      </p:cBhvr>
                                      <p:to>
                                        <p:strVal val="visible"/>
                                      </p:to>
                                    </p:set>
                                    <p:animEffect transition="in" filter="fade">
                                      <p:cBhvr>
                                        <p:cTn id="20" dur="500"/>
                                        <p:tgtEl>
                                          <p:spTgt spid="2048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animEffect transition="in" filter="fade">
                                      <p:cBhvr>
                                        <p:cTn id="23" dur="500"/>
                                        <p:tgtEl>
                                          <p:spTgt spid="2048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483">
                                            <p:txEl>
                                              <p:pRg st="6" end="6"/>
                                            </p:txEl>
                                          </p:spTgt>
                                        </p:tgtEl>
                                        <p:attrNameLst>
                                          <p:attrName>style.visibility</p:attrName>
                                        </p:attrNameLst>
                                      </p:cBhvr>
                                      <p:to>
                                        <p:strVal val="visible"/>
                                      </p:to>
                                    </p:set>
                                    <p:animEffect transition="in" filter="fade">
                                      <p:cBhvr>
                                        <p:cTn id="26" dur="500"/>
                                        <p:tgtEl>
                                          <p:spTgt spid="2048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500"/>
                                        <p:tgtEl>
                                          <p:spTgt spid="205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2051"/>
                                        </p:tgtEl>
                                      </p:cBhvr>
                                    </p:animEffect>
                                    <p:set>
                                      <p:cBhvr>
                                        <p:cTn id="36" dur="1" fill="hold">
                                          <p:stCondLst>
                                            <p:cond delay="499"/>
                                          </p:stCondLst>
                                        </p:cTn>
                                        <p:tgtEl>
                                          <p:spTgt spid="20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052"/>
                                        </p:tgtEl>
                                      </p:cBhvr>
                                    </p:animEffect>
                                    <p:set>
                                      <p:cBhvr>
                                        <p:cTn id="46"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908720"/>
            <a:ext cx="8786812" cy="5572125"/>
          </a:xfrm>
        </p:spPr>
        <p:txBody>
          <a:bodyPr rtlCol="0"/>
          <a:lstStyle/>
          <a:p>
            <a:pPr fontAlgn="auto">
              <a:spcAft>
                <a:spcPts val="0"/>
              </a:spcAft>
              <a:defRPr/>
            </a:pPr>
            <a:r>
              <a:rPr lang="zh-CN" altLang="en-US" sz="2200" dirty="0" smtClean="0">
                <a:latin typeface="+mn-ea"/>
              </a:rPr>
              <a:t>采购</a:t>
            </a:r>
            <a:r>
              <a:rPr lang="zh-CN" altLang="en-US" sz="2200" dirty="0">
                <a:latin typeface="+mn-ea"/>
              </a:rPr>
              <a:t>订单的状态</a:t>
            </a:r>
          </a:p>
          <a:p>
            <a:pPr lvl="1" fontAlgn="auto">
              <a:lnSpc>
                <a:spcPct val="90000"/>
              </a:lnSpc>
              <a:spcAft>
                <a:spcPts val="0"/>
              </a:spcAft>
              <a:buFont typeface="Arial"/>
              <a:buChar char="–"/>
              <a:defRPr/>
            </a:pPr>
            <a:r>
              <a:rPr lang="zh-CN" altLang="en-US" sz="1900" dirty="0"/>
              <a:t>审核：当确定采购订货业务成立时，需要对采购订单进行审核操作，即对采购订单进行业务确认</a:t>
            </a:r>
          </a:p>
          <a:p>
            <a:pPr lvl="1" fontAlgn="auto">
              <a:lnSpc>
                <a:spcPct val="90000"/>
              </a:lnSpc>
              <a:spcAft>
                <a:spcPts val="0"/>
              </a:spcAft>
              <a:buFont typeface="Arial"/>
              <a:buChar char="–"/>
              <a:defRPr/>
            </a:pPr>
            <a:r>
              <a:rPr lang="zh-CN" altLang="en-US" sz="1900" dirty="0" smtClean="0"/>
              <a:t>作</a:t>
            </a:r>
            <a:r>
              <a:rPr lang="zh-CN" altLang="en-US" sz="1900" dirty="0"/>
              <a:t>废：对于订货业务审核不能通过或订货取消时，可进行采购订单的作废操作，作废的采购订单不作任何报表的数据统计</a:t>
            </a:r>
            <a:r>
              <a:rPr lang="zh-CN" altLang="en-US" sz="1700" dirty="0"/>
              <a:t>。</a:t>
            </a:r>
          </a:p>
          <a:p>
            <a:pPr lvl="1" fontAlgn="auto">
              <a:lnSpc>
                <a:spcPct val="90000"/>
              </a:lnSpc>
              <a:spcAft>
                <a:spcPts val="0"/>
              </a:spcAft>
              <a:buFont typeface="Arial"/>
              <a:buChar char="–"/>
              <a:defRPr/>
            </a:pPr>
            <a:r>
              <a:rPr lang="zh-CN" altLang="en-US" sz="1900" dirty="0" smtClean="0"/>
              <a:t>关闭</a:t>
            </a:r>
            <a:endParaRPr lang="en-US" altLang="zh-CN" sz="1900" dirty="0" smtClean="0"/>
          </a:p>
          <a:p>
            <a:pPr lvl="2" fontAlgn="auto">
              <a:lnSpc>
                <a:spcPct val="90000"/>
              </a:lnSpc>
              <a:spcAft>
                <a:spcPts val="0"/>
              </a:spcAft>
              <a:buFont typeface="Arial"/>
              <a:buChar char="•"/>
              <a:defRPr/>
            </a:pPr>
            <a:r>
              <a:rPr lang="zh-CN" altLang="en-US" sz="1700" dirty="0" smtClean="0"/>
              <a:t>对于</a:t>
            </a:r>
            <a:r>
              <a:rPr lang="zh-CN" altLang="en-US" sz="1700" dirty="0"/>
              <a:t>已取消或未被入库单关联的采购订单可手工关闭，对于被入库单关联且已执行完成的采购订单系统自动打上关闭</a:t>
            </a:r>
            <a:r>
              <a:rPr lang="zh-CN" altLang="en-US" sz="1700" dirty="0" smtClean="0"/>
              <a:t>标识</a:t>
            </a:r>
            <a:endParaRPr lang="en-US" altLang="zh-CN" sz="1700" dirty="0" smtClean="0"/>
          </a:p>
          <a:p>
            <a:pPr lvl="2" fontAlgn="auto">
              <a:lnSpc>
                <a:spcPct val="90000"/>
              </a:lnSpc>
              <a:spcAft>
                <a:spcPts val="0"/>
              </a:spcAft>
              <a:buFont typeface="Arial"/>
              <a:buChar char="•"/>
              <a:defRPr/>
            </a:pPr>
            <a:r>
              <a:rPr lang="zh-CN" altLang="en-US" sz="1700" dirty="0"/>
              <a:t>手工关闭的订单可以手工进行反关闭，自动关闭的订单不能手工反关闭</a:t>
            </a:r>
            <a:endParaRPr lang="en-US" altLang="zh-CN" sz="1700" dirty="0"/>
          </a:p>
          <a:p>
            <a:pPr lvl="1" fontAlgn="auto">
              <a:lnSpc>
                <a:spcPct val="90000"/>
              </a:lnSpc>
              <a:spcAft>
                <a:spcPts val="0"/>
              </a:spcAft>
              <a:buFont typeface="Arial"/>
              <a:buChar char="–"/>
              <a:defRPr/>
            </a:pPr>
            <a:r>
              <a:rPr lang="zh-CN" altLang="en-US" sz="1900" dirty="0"/>
              <a:t>支持订单</a:t>
            </a:r>
            <a:r>
              <a:rPr lang="zh-CN" altLang="en-US" sz="1900" dirty="0" smtClean="0"/>
              <a:t>变更</a:t>
            </a:r>
            <a:endParaRPr lang="en-US" altLang="zh-CN" sz="1900" dirty="0" smtClean="0"/>
          </a:p>
          <a:p>
            <a:pPr lvl="2" fontAlgn="auto">
              <a:lnSpc>
                <a:spcPct val="90000"/>
              </a:lnSpc>
              <a:spcAft>
                <a:spcPts val="0"/>
              </a:spcAft>
              <a:buFont typeface="Arial"/>
              <a:buChar char="•"/>
              <a:defRPr/>
            </a:pPr>
            <a:r>
              <a:rPr lang="zh-CN" altLang="en-US" sz="1700" dirty="0" smtClean="0"/>
              <a:t>可变更订单数量</a:t>
            </a:r>
            <a:r>
              <a:rPr lang="zh-CN" altLang="en-US" sz="1700" dirty="0"/>
              <a:t>、</a:t>
            </a:r>
            <a:r>
              <a:rPr lang="zh-CN" altLang="en-US" sz="1700" dirty="0" smtClean="0"/>
              <a:t>单价</a:t>
            </a:r>
            <a:r>
              <a:rPr lang="zh-CN" altLang="en-US" sz="1700" dirty="0"/>
              <a:t>和</a:t>
            </a:r>
            <a:r>
              <a:rPr lang="zh-CN" altLang="en-US" sz="1700" dirty="0" smtClean="0"/>
              <a:t>交货日期</a:t>
            </a:r>
            <a:endParaRPr lang="en-US" altLang="zh-CN" sz="1700" dirty="0" smtClean="0"/>
          </a:p>
          <a:p>
            <a:pPr lvl="2" fontAlgn="auto">
              <a:lnSpc>
                <a:spcPct val="90000"/>
              </a:lnSpc>
              <a:spcAft>
                <a:spcPts val="0"/>
              </a:spcAft>
              <a:buFont typeface="Arial"/>
              <a:buChar char="•"/>
              <a:defRPr/>
            </a:pPr>
            <a:r>
              <a:rPr lang="zh-CN" altLang="zh-CN" sz="1700" dirty="0"/>
              <a:t>有关联单据的订单或已关闭的</a:t>
            </a:r>
            <a:r>
              <a:rPr lang="zh-CN" altLang="zh-CN" sz="1700" dirty="0" smtClean="0"/>
              <a:t>订单</a:t>
            </a:r>
            <a:r>
              <a:rPr lang="zh-CN" altLang="en-US" sz="1700" dirty="0" smtClean="0"/>
              <a:t>可变更</a:t>
            </a:r>
            <a:endParaRPr lang="en-US" altLang="zh-CN" sz="1700" dirty="0"/>
          </a:p>
          <a:p>
            <a:pPr lvl="1" fontAlgn="auto">
              <a:lnSpc>
                <a:spcPct val="90000"/>
              </a:lnSpc>
              <a:spcAft>
                <a:spcPts val="0"/>
              </a:spcAft>
              <a:buFont typeface="Arial"/>
              <a:buChar char="–"/>
              <a:defRPr/>
            </a:pPr>
            <a:endParaRPr lang="en-US" altLang="zh-CN" sz="1900" dirty="0"/>
          </a:p>
          <a:p>
            <a:pPr marL="914400" lvl="2" indent="0" fontAlgn="auto">
              <a:lnSpc>
                <a:spcPct val="90000"/>
              </a:lnSpc>
              <a:spcAft>
                <a:spcPts val="0"/>
              </a:spcAft>
              <a:buFont typeface="Wingdings" pitchFamily="2" charset="2"/>
              <a:buNone/>
              <a:defRPr/>
            </a:pPr>
            <a:endParaRPr lang="zh-CN" altLang="en-US" sz="1700" dirty="0"/>
          </a:p>
        </p:txBody>
      </p:sp>
      <p:sp>
        <p:nvSpPr>
          <p:cNvPr id="16387"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a:xfrm>
            <a:off x="142875" y="857250"/>
            <a:ext cx="8786813" cy="5572125"/>
          </a:xfrm>
        </p:spPr>
        <p:txBody>
          <a:bodyPr rtlCol="0"/>
          <a:lstStyle/>
          <a:p>
            <a:pPr fontAlgn="auto">
              <a:spcAft>
                <a:spcPts val="0"/>
              </a:spcAft>
              <a:defRPr/>
            </a:pPr>
            <a:r>
              <a:rPr lang="zh-CN" altLang="en-US" sz="2600" dirty="0" smtClean="0"/>
              <a:t>订单的关联数量、入库数量和开票数量的写入原理</a:t>
            </a:r>
          </a:p>
          <a:p>
            <a:pPr lvl="1" fontAlgn="auto">
              <a:spcAft>
                <a:spcPts val="0"/>
              </a:spcAft>
              <a:defRPr/>
            </a:pPr>
            <a:r>
              <a:rPr lang="zh-CN" altLang="en-US" sz="2000" dirty="0" smtClean="0"/>
              <a:t>当采购订单被采购入库单关联后，即用采购入库单上的数量写入采购订单的关联数量；当采购入库单审核后，即用入库数量写入采购订单的入库数量</a:t>
            </a:r>
          </a:p>
          <a:p>
            <a:pPr lvl="1" fontAlgn="auto">
              <a:spcAft>
                <a:spcPts val="0"/>
              </a:spcAft>
              <a:defRPr/>
            </a:pPr>
            <a:r>
              <a:rPr lang="zh-CN" altLang="en-US" sz="2000" dirty="0" smtClean="0"/>
              <a:t>当采购订单被采购发票关联后，即用采购发票数量写入采购订单的开票数量</a:t>
            </a:r>
          </a:p>
          <a:p>
            <a:pPr lvl="1" fontAlgn="auto">
              <a:spcAft>
                <a:spcPts val="0"/>
              </a:spcAft>
              <a:defRPr/>
            </a:pPr>
            <a:r>
              <a:rPr lang="zh-CN" altLang="en-US" sz="2000" dirty="0" smtClean="0"/>
              <a:t>以上关联数量、入库数量和开票数量都可以通过采购订单序时簿进行查询</a:t>
            </a:r>
            <a:endParaRPr lang="en-US" altLang="zh-CN" sz="2000" dirty="0" smtClean="0"/>
          </a:p>
          <a:p>
            <a:pPr lvl="1" fontAlgn="auto">
              <a:spcAft>
                <a:spcPts val="0"/>
              </a:spcAft>
              <a:defRPr/>
            </a:pPr>
            <a:r>
              <a:rPr lang="zh-CN" altLang="en-US" sz="2000" dirty="0" smtClean="0"/>
              <a:t>采购订单是订单执行情况表的订单数据来源</a:t>
            </a:r>
          </a:p>
        </p:txBody>
      </p:sp>
      <p:sp>
        <p:nvSpPr>
          <p:cNvPr id="17411" name="标题 1"/>
          <p:cNvSpPr>
            <a:spLocks noGrp="1"/>
          </p:cNvSpPr>
          <p:nvPr>
            <p:ph type="title"/>
          </p:nvPr>
        </p:nvSpPr>
        <p:spPr>
          <a:xfrm>
            <a:off x="203200" y="0"/>
            <a:ext cx="7227888" cy="693738"/>
          </a:xfrm>
        </p:spPr>
        <p:txBody>
          <a:bodyPr/>
          <a:lstStyle/>
          <a:p>
            <a:r>
              <a:rPr lang="zh-CN" sz="3200" smtClean="0">
                <a:latin typeface="微软雅黑" pitchFamily="34" charset="-122"/>
                <a:ea typeface="微软雅黑" pitchFamily="34" charset="-122"/>
              </a:rPr>
              <a:t>采购管理</a:t>
            </a:r>
            <a:r>
              <a:rPr lang="en-US" altLang="zh-CN" sz="3200" smtClean="0">
                <a:latin typeface="微软雅黑" pitchFamily="34" charset="-122"/>
                <a:ea typeface="微软雅黑" pitchFamily="34" charset="-122"/>
              </a:rPr>
              <a:t>—</a:t>
            </a:r>
            <a:r>
              <a:rPr lang="zh-CN" sz="3200" smtClean="0">
                <a:latin typeface="微软雅黑" pitchFamily="34" charset="-122"/>
                <a:ea typeface="微软雅黑" pitchFamily="34" charset="-122"/>
              </a:rPr>
              <a:t>采购订单</a:t>
            </a:r>
          </a:p>
        </p:txBody>
      </p:sp>
      <p:pic>
        <p:nvPicPr>
          <p:cNvPr id="102404" name="Picture 4"/>
          <p:cNvPicPr>
            <a:picLocks noChangeAspect="1" noChangeArrowheads="1"/>
          </p:cNvPicPr>
          <p:nvPr/>
        </p:nvPicPr>
        <p:blipFill>
          <a:blip r:embed="rId2" cstate="print"/>
          <a:srcRect/>
          <a:stretch>
            <a:fillRect/>
          </a:stretch>
        </p:blipFill>
        <p:spPr bwMode="auto">
          <a:xfrm>
            <a:off x="395536" y="1352153"/>
            <a:ext cx="8523287" cy="3228975"/>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8366</TotalTime>
  <Words>4299</Words>
  <Application>Microsoft Office PowerPoint</Application>
  <PresentationFormat>全屏显示(4:3)</PresentationFormat>
  <Paragraphs>425</Paragraphs>
  <Slides>45</Slides>
  <Notes>1</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KIS专业版V14.1培训大纲                                                                                                                                                    —采购、销售</vt:lpstr>
      <vt:lpstr>采购管理流程图</vt:lpstr>
      <vt:lpstr>系统整体业务流程图</vt:lpstr>
      <vt:lpstr>采购管理—制定采购价格策略</vt:lpstr>
      <vt:lpstr>采购最近价格获取</vt:lpstr>
      <vt:lpstr>采购管理—采购订单</vt:lpstr>
      <vt:lpstr>批号自动生成</vt:lpstr>
      <vt:lpstr>采购管理—采购订单</vt:lpstr>
      <vt:lpstr>采购管理—采购订单</vt:lpstr>
      <vt:lpstr>采购管理—采购入库</vt:lpstr>
      <vt:lpstr>采购管理—采购入库</vt:lpstr>
      <vt:lpstr>采购管理—采购发票</vt:lpstr>
      <vt:lpstr>采购管理—采购发票</vt:lpstr>
      <vt:lpstr>采购管理—发票与入库单钩稽</vt:lpstr>
      <vt:lpstr>采购管理业务流程</vt:lpstr>
      <vt:lpstr>采购管理业务流程</vt:lpstr>
      <vt:lpstr>采购管理业务流程</vt:lpstr>
      <vt:lpstr>采购管理业务流程</vt:lpstr>
      <vt:lpstr>采购管理业务流程</vt:lpstr>
      <vt:lpstr>采购管理业务流程</vt:lpstr>
      <vt:lpstr>采购管理—统计分析</vt:lpstr>
      <vt:lpstr>销售管理流程图</vt:lpstr>
      <vt:lpstr>系统整体业务流程图</vt:lpstr>
      <vt:lpstr>销售管理—制定销售价格策略</vt:lpstr>
      <vt:lpstr>销售最近价格获取</vt:lpstr>
      <vt:lpstr>销售价格获取来源</vt:lpstr>
      <vt:lpstr>销售管理-报价单</vt:lpstr>
      <vt:lpstr>销售管理—销售订单</vt:lpstr>
      <vt:lpstr>销售管理—销售订单</vt:lpstr>
      <vt:lpstr>销售管理—销售出库</vt:lpstr>
      <vt:lpstr>销售管理—销售出库</vt:lpstr>
      <vt:lpstr>销售管理—销售出库</vt:lpstr>
      <vt:lpstr>销售管理—销售出库</vt:lpstr>
      <vt:lpstr>销售管理—销售发票</vt:lpstr>
      <vt:lpstr>销售管理—销售发票</vt:lpstr>
      <vt:lpstr>销售管理—钩稽</vt:lpstr>
      <vt:lpstr>销售管理业务流程</vt:lpstr>
      <vt:lpstr>销售管理业务流程</vt:lpstr>
      <vt:lpstr>销售管理业务流程</vt:lpstr>
      <vt:lpstr>销售管理业务流程</vt:lpstr>
      <vt:lpstr>委托代销/分期收款业务处理流程图</vt:lpstr>
      <vt:lpstr>销售管理业务流程</vt:lpstr>
      <vt:lpstr>销售管理—报表分析</vt:lpstr>
      <vt:lpstr>穿透性报表查看</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Administrator</cp:lastModifiedBy>
  <cp:revision>619</cp:revision>
  <dcterms:created xsi:type="dcterms:W3CDTF">2009-03-23T05:41:48Z</dcterms:created>
  <dcterms:modified xsi:type="dcterms:W3CDTF">2016-05-09T09:43:39Z</dcterms:modified>
</cp:coreProperties>
</file>