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42" r:id="rId1"/>
  </p:sldMasterIdLst>
  <p:notesMasterIdLst>
    <p:notesMasterId r:id="rId30"/>
  </p:notesMasterIdLst>
  <p:handoutMasterIdLst>
    <p:handoutMasterId r:id="rId31"/>
  </p:handoutMasterIdLst>
  <p:sldIdLst>
    <p:sldId id="874" r:id="rId2"/>
    <p:sldId id="923" r:id="rId3"/>
    <p:sldId id="895" r:id="rId4"/>
    <p:sldId id="896" r:id="rId5"/>
    <p:sldId id="927" r:id="rId6"/>
    <p:sldId id="926" r:id="rId7"/>
    <p:sldId id="928" r:id="rId8"/>
    <p:sldId id="929" r:id="rId9"/>
    <p:sldId id="931" r:id="rId10"/>
    <p:sldId id="932" r:id="rId11"/>
    <p:sldId id="933" r:id="rId12"/>
    <p:sldId id="935" r:id="rId13"/>
    <p:sldId id="934" r:id="rId14"/>
    <p:sldId id="936" r:id="rId15"/>
    <p:sldId id="937" r:id="rId16"/>
    <p:sldId id="938" r:id="rId17"/>
    <p:sldId id="939" r:id="rId18"/>
    <p:sldId id="940" r:id="rId19"/>
    <p:sldId id="941" r:id="rId20"/>
    <p:sldId id="942" r:id="rId21"/>
    <p:sldId id="924" r:id="rId22"/>
    <p:sldId id="913" r:id="rId23"/>
    <p:sldId id="943" r:id="rId24"/>
    <p:sldId id="915" r:id="rId25"/>
    <p:sldId id="916" r:id="rId26"/>
    <p:sldId id="917" r:id="rId27"/>
    <p:sldId id="918" r:id="rId28"/>
    <p:sldId id="919" r:id="rId29"/>
  </p:sldIdLst>
  <p:sldSz cx="9144000" cy="6858000" type="screen4x3"/>
  <p:notesSz cx="6858000" cy="9144000"/>
  <p:defaultTextStyle>
    <a:defPPr>
      <a:defRPr lang="zh-CN"/>
    </a:defPPr>
    <a:lvl1pPr algn="l" rtl="0" fontAlgn="base">
      <a:spcBef>
        <a:spcPct val="0"/>
      </a:spcBef>
      <a:spcAft>
        <a:spcPct val="0"/>
      </a:spcAft>
      <a:defRPr sz="2000" kern="1200">
        <a:solidFill>
          <a:schemeClr val="tx1"/>
        </a:solidFill>
        <a:latin typeface="宋体" pitchFamily="2" charset="-122"/>
        <a:ea typeface="宋体" pitchFamily="2" charset="-122"/>
        <a:cs typeface="+mn-cs"/>
      </a:defRPr>
    </a:lvl1pPr>
    <a:lvl2pPr marL="457200" algn="l" rtl="0" fontAlgn="base">
      <a:spcBef>
        <a:spcPct val="0"/>
      </a:spcBef>
      <a:spcAft>
        <a:spcPct val="0"/>
      </a:spcAft>
      <a:defRPr sz="2000" kern="1200">
        <a:solidFill>
          <a:schemeClr val="tx1"/>
        </a:solidFill>
        <a:latin typeface="宋体" pitchFamily="2" charset="-122"/>
        <a:ea typeface="宋体" pitchFamily="2" charset="-122"/>
        <a:cs typeface="+mn-cs"/>
      </a:defRPr>
    </a:lvl2pPr>
    <a:lvl3pPr marL="914400" algn="l" rtl="0" fontAlgn="base">
      <a:spcBef>
        <a:spcPct val="0"/>
      </a:spcBef>
      <a:spcAft>
        <a:spcPct val="0"/>
      </a:spcAft>
      <a:defRPr sz="2000" kern="1200">
        <a:solidFill>
          <a:schemeClr val="tx1"/>
        </a:solidFill>
        <a:latin typeface="宋体" pitchFamily="2" charset="-122"/>
        <a:ea typeface="宋体" pitchFamily="2" charset="-122"/>
        <a:cs typeface="+mn-cs"/>
      </a:defRPr>
    </a:lvl3pPr>
    <a:lvl4pPr marL="1371600" algn="l" rtl="0" fontAlgn="base">
      <a:spcBef>
        <a:spcPct val="0"/>
      </a:spcBef>
      <a:spcAft>
        <a:spcPct val="0"/>
      </a:spcAft>
      <a:defRPr sz="2000" kern="1200">
        <a:solidFill>
          <a:schemeClr val="tx1"/>
        </a:solidFill>
        <a:latin typeface="宋体" pitchFamily="2" charset="-122"/>
        <a:ea typeface="宋体" pitchFamily="2" charset="-122"/>
        <a:cs typeface="+mn-cs"/>
      </a:defRPr>
    </a:lvl4pPr>
    <a:lvl5pPr marL="1828800" algn="l" rtl="0" fontAlgn="base">
      <a:spcBef>
        <a:spcPct val="0"/>
      </a:spcBef>
      <a:spcAft>
        <a:spcPct val="0"/>
      </a:spcAft>
      <a:defRPr sz="2000" kern="1200">
        <a:solidFill>
          <a:schemeClr val="tx1"/>
        </a:solidFill>
        <a:latin typeface="宋体" pitchFamily="2" charset="-122"/>
        <a:ea typeface="宋体" pitchFamily="2" charset="-122"/>
        <a:cs typeface="+mn-cs"/>
      </a:defRPr>
    </a:lvl5pPr>
    <a:lvl6pPr marL="2286000" algn="l" defTabSz="914400" rtl="0" eaLnBrk="1" latinLnBrk="0" hangingPunct="1">
      <a:defRPr sz="2000" kern="1200">
        <a:solidFill>
          <a:schemeClr val="tx1"/>
        </a:solidFill>
        <a:latin typeface="宋体" pitchFamily="2" charset="-122"/>
        <a:ea typeface="宋体" pitchFamily="2" charset="-122"/>
        <a:cs typeface="+mn-cs"/>
      </a:defRPr>
    </a:lvl6pPr>
    <a:lvl7pPr marL="2743200" algn="l" defTabSz="914400" rtl="0" eaLnBrk="1" latinLnBrk="0" hangingPunct="1">
      <a:defRPr sz="2000" kern="1200">
        <a:solidFill>
          <a:schemeClr val="tx1"/>
        </a:solidFill>
        <a:latin typeface="宋体" pitchFamily="2" charset="-122"/>
        <a:ea typeface="宋体" pitchFamily="2" charset="-122"/>
        <a:cs typeface="+mn-cs"/>
      </a:defRPr>
    </a:lvl7pPr>
    <a:lvl8pPr marL="3200400" algn="l" defTabSz="914400" rtl="0" eaLnBrk="1" latinLnBrk="0" hangingPunct="1">
      <a:defRPr sz="2000" kern="1200">
        <a:solidFill>
          <a:schemeClr val="tx1"/>
        </a:solidFill>
        <a:latin typeface="宋体" pitchFamily="2" charset="-122"/>
        <a:ea typeface="宋体" pitchFamily="2" charset="-122"/>
        <a:cs typeface="+mn-cs"/>
      </a:defRPr>
    </a:lvl8pPr>
    <a:lvl9pPr marL="3657600" algn="l" defTabSz="914400" rtl="0" eaLnBrk="1" latinLnBrk="0" hangingPunct="1">
      <a:defRPr sz="2000" kern="1200">
        <a:solidFill>
          <a:schemeClr val="tx1"/>
        </a:solidFill>
        <a:latin typeface="宋体" pitchFamily="2" charset="-122"/>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99"/>
    <a:srgbClr val="FF9900"/>
    <a:srgbClr val="DEEFD5"/>
    <a:srgbClr val="FF0000"/>
    <a:srgbClr val="922E4B"/>
    <a:srgbClr val="BD0310"/>
    <a:srgbClr val="003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7" autoAdjust="0"/>
    <p:restoredTop sz="74435" autoAdjust="0"/>
  </p:normalViewPr>
  <p:slideViewPr>
    <p:cSldViewPr>
      <p:cViewPr>
        <p:scale>
          <a:sx n="90" d="100"/>
          <a:sy n="90" d="100"/>
        </p:scale>
        <p:origin x="-948" y="-72"/>
      </p:cViewPr>
      <p:guideLst>
        <p:guide orient="horz" pos="4156"/>
        <p:guide pos="3470"/>
      </p:guideLst>
    </p:cSldViewPr>
  </p:slideViewPr>
  <p:outlineViewPr>
    <p:cViewPr>
      <p:scale>
        <a:sx n="33" d="100"/>
        <a:sy n="33" d="100"/>
      </p:scale>
      <p:origin x="0" y="516"/>
    </p:cViewPr>
  </p:outlineViewPr>
  <p:notesTextViewPr>
    <p:cViewPr>
      <p:scale>
        <a:sx n="100" d="100"/>
        <a:sy n="100" d="100"/>
      </p:scale>
      <p:origin x="0" y="0"/>
    </p:cViewPr>
  </p:notesTextViewPr>
  <p:sorterViewPr>
    <p:cViewPr>
      <p:scale>
        <a:sx n="66" d="100"/>
        <a:sy n="66" d="100"/>
      </p:scale>
      <p:origin x="0" y="300"/>
    </p:cViewPr>
  </p:sorterViewPr>
  <p:notesViewPr>
    <p:cSldViewPr>
      <p:cViewPr varScale="1">
        <p:scale>
          <a:sx n="48" d="100"/>
          <a:sy n="48" d="100"/>
        </p:scale>
        <p:origin x="-1661"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216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216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216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fld id="{B5E2D55B-95F4-4A29-9046-285FDB658FC6}" type="slidenum">
              <a:rPr lang="en-US" altLang="zh-CN"/>
              <a:pPr>
                <a:defRPr/>
              </a:pPr>
              <a:t>‹#›</a:t>
            </a:fld>
            <a:endParaRPr lang="en-US" altLang="zh-CN" dirty="0"/>
          </a:p>
        </p:txBody>
      </p:sp>
    </p:spTree>
    <p:extLst>
      <p:ext uri="{BB962C8B-B14F-4D97-AF65-F5344CB8AC3E}">
        <p14:creationId xmlns:p14="http://schemas.microsoft.com/office/powerpoint/2010/main" val="1122111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fld id="{21B3DB61-C3FE-494C-8679-5B326A31A438}" type="slidenum">
              <a:rPr lang="en-US" altLang="zh-CN"/>
              <a:pPr>
                <a:defRPr/>
              </a:pPr>
              <a:t>‹#›</a:t>
            </a:fld>
            <a:endParaRPr lang="en-US" altLang="zh-CN" dirty="0"/>
          </a:p>
        </p:txBody>
      </p:sp>
    </p:spTree>
    <p:extLst>
      <p:ext uri="{BB962C8B-B14F-4D97-AF65-F5344CB8AC3E}">
        <p14:creationId xmlns:p14="http://schemas.microsoft.com/office/powerpoint/2010/main" val="1274360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ln/>
        </p:spPr>
      </p:sp>
      <p:sp>
        <p:nvSpPr>
          <p:cNvPr id="37891" name="备注占位符 2"/>
          <p:cNvSpPr>
            <a:spLocks noGrp="1"/>
          </p:cNvSpPr>
          <p:nvPr>
            <p:ph type="body" idx="1"/>
          </p:nvPr>
        </p:nvSpPr>
        <p:spPr>
          <a:noFill/>
          <a:ln/>
        </p:spPr>
        <p:txBody>
          <a:bodyPr/>
          <a:lstStyle/>
          <a:p>
            <a:endParaRPr lang="zh-CN" altLang="en-US" smtClean="0">
              <a:latin typeface="Arial" pitchFamily="34" charset="0"/>
            </a:endParaRPr>
          </a:p>
        </p:txBody>
      </p:sp>
      <p:sp>
        <p:nvSpPr>
          <p:cNvPr id="37892" name="灯片编号占位符 3"/>
          <p:cNvSpPr>
            <a:spLocks noGrp="1"/>
          </p:cNvSpPr>
          <p:nvPr>
            <p:ph type="sldNum" sz="quarter" idx="5"/>
          </p:nvPr>
        </p:nvSpPr>
        <p:spPr>
          <a:noFill/>
        </p:spPr>
        <p:txBody>
          <a:bodyPr/>
          <a:lstStyle/>
          <a:p>
            <a:fld id="{FEA14BC8-54AE-4908-B566-011CFB8396D0}" type="slidenum">
              <a:rPr lang="en-US" altLang="zh-CN" smtClean="0">
                <a:latin typeface="Arial" pitchFamily="34" charset="0"/>
              </a:rPr>
              <a:pPr/>
              <a:t>4</a:t>
            </a:fld>
            <a:endParaRPr lang="en-US" altLang="zh-CN"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C842906-4007-4C30-BFDB-50233D8A9B7A}" type="slidenum">
              <a:rPr lang="en-US" altLang="zh-CN" smtClean="0">
                <a:latin typeface="Arial" pitchFamily="34" charset="0"/>
              </a:rPr>
              <a:pPr/>
              <a:t>22</a:t>
            </a:fld>
            <a:endParaRPr lang="en-US" altLang="zh-CN" smtClean="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C842906-4007-4C30-BFDB-50233D8A9B7A}" type="slidenum">
              <a:rPr lang="en-US" altLang="zh-CN" smtClean="0">
                <a:latin typeface="Arial" pitchFamily="34" charset="0"/>
              </a:rPr>
              <a:pPr/>
              <a:t>23</a:t>
            </a:fld>
            <a:endParaRPr lang="en-US" altLang="zh-CN" smtClean="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F6FAFBC-03FC-41FD-8466-061C9C57FD18}" type="slidenum">
              <a:rPr lang="en-US" altLang="zh-CN" smtClean="0">
                <a:latin typeface="Arial" pitchFamily="34" charset="0"/>
              </a:rPr>
              <a:pPr/>
              <a:t>24</a:t>
            </a:fld>
            <a:endParaRPr lang="en-US" altLang="zh-CN"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13B327B-DBF5-4366-853A-7830EAD39E44}" type="slidenum">
              <a:rPr lang="en-US" altLang="zh-CN" smtClean="0">
                <a:latin typeface="Arial" pitchFamily="34" charset="0"/>
              </a:rPr>
              <a:pPr/>
              <a:t>26</a:t>
            </a:fld>
            <a:endParaRPr lang="en-US" altLang="zh-CN"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5D3EC18-BB87-4383-B860-59B8756818D8}" type="slidenum">
              <a:rPr lang="en-US" altLang="zh-CN" smtClean="0">
                <a:latin typeface="Arial" pitchFamily="34" charset="0"/>
              </a:rPr>
              <a:pPr/>
              <a:t>27</a:t>
            </a:fld>
            <a:endParaRPr lang="en-US" altLang="zh-CN"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9E69FFA-1DEE-4D4D-837A-83ED771B211C}" type="slidenum">
              <a:rPr lang="en-US" altLang="zh-CN" smtClean="0">
                <a:latin typeface="Arial" pitchFamily="34" charset="0"/>
              </a:rPr>
              <a:pPr/>
              <a:t>28</a:t>
            </a:fld>
            <a:endParaRPr lang="en-US" altLang="zh-CN"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9"/>
          <p:cNvPicPr>
            <a:picLocks noChangeAspect="1"/>
          </p:cNvPicPr>
          <p:nvPr/>
        </p:nvPicPr>
        <p:blipFill>
          <a:blip r:embed="rId2" cstate="print"/>
          <a:srcRect/>
          <a:stretch>
            <a:fillRect/>
          </a:stretch>
        </p:blipFill>
        <p:spPr bwMode="auto">
          <a:xfrm>
            <a:off x="0" y="0"/>
            <a:ext cx="9144000" cy="6938963"/>
          </a:xfrm>
          <a:prstGeom prst="rect">
            <a:avLst/>
          </a:prstGeom>
          <a:noFill/>
          <a:ln w="9525">
            <a:noFill/>
            <a:miter lim="800000"/>
            <a:headEnd/>
            <a:tailEnd/>
          </a:ln>
        </p:spPr>
      </p:pic>
      <p:pic>
        <p:nvPicPr>
          <p:cNvPr id="5" name="图片 20" descr="20120325大品牌Logo.png"/>
          <p:cNvPicPr>
            <a:picLocks noChangeAspect="1"/>
          </p:cNvPicPr>
          <p:nvPr/>
        </p:nvPicPr>
        <p:blipFill>
          <a:blip r:embed="rId3" cstate="print"/>
          <a:srcRect/>
          <a:stretch>
            <a:fillRect/>
          </a:stretch>
        </p:blipFill>
        <p:spPr bwMode="auto">
          <a:xfrm>
            <a:off x="6507163" y="549275"/>
            <a:ext cx="2025650" cy="503238"/>
          </a:xfrm>
          <a:prstGeom prst="rect">
            <a:avLst/>
          </a:prstGeom>
          <a:noFill/>
          <a:ln w="9525">
            <a:noFill/>
            <a:miter lim="800000"/>
            <a:headEnd/>
            <a:tailEnd/>
          </a:ln>
        </p:spPr>
      </p:pic>
      <p:sp>
        <p:nvSpPr>
          <p:cNvPr id="6" name="Rectangle 37"/>
          <p:cNvSpPr>
            <a:spLocks/>
          </p:cNvSpPr>
          <p:nvPr/>
        </p:nvSpPr>
        <p:spPr bwMode="auto">
          <a:xfrm>
            <a:off x="395288" y="6248400"/>
            <a:ext cx="2874962" cy="406400"/>
          </a:xfrm>
          <a:prstGeom prst="rect">
            <a:avLst/>
          </a:prstGeom>
          <a:noFill/>
          <a:ln>
            <a:noFill/>
          </a:ln>
          <a:extLst/>
        </p:spPr>
        <p:txBody>
          <a:bodyPr lIns="0" tIns="0" rIns="0" bIns="0" anchor="ctr"/>
          <a:lstStyle/>
          <a:p>
            <a:pPr>
              <a:defRPr/>
            </a:pPr>
            <a:r>
              <a:rPr lang="zh-CN" altLang="en-US" sz="1000" dirty="0">
                <a:solidFill>
                  <a:srgbClr val="4D4D4D"/>
                </a:solidFill>
                <a:latin typeface="微软雅黑" pitchFamily="34" charset="-122"/>
                <a:ea typeface="微软雅黑" pitchFamily="34" charset="-122"/>
                <a:cs typeface="微软雅黑"/>
                <a:sym typeface="Microsoft YaHei Bold" charset="0"/>
              </a:rPr>
              <a:t>版权所有</a:t>
            </a:r>
            <a:r>
              <a:rPr lang="en-US" altLang="zh-CN" sz="1000" dirty="0">
                <a:solidFill>
                  <a:srgbClr val="4D4D4D"/>
                </a:solidFill>
                <a:latin typeface="微软雅黑" pitchFamily="34" charset="-122"/>
                <a:ea typeface="微软雅黑" pitchFamily="34" charset="-122"/>
                <a:cs typeface="微软雅黑"/>
                <a:sym typeface="Helvetica Neue" charset="0"/>
              </a:rPr>
              <a:t>©1993-2012</a:t>
            </a:r>
            <a:r>
              <a:rPr lang="zh-CN" altLang="en-US" sz="1000" dirty="0">
                <a:solidFill>
                  <a:srgbClr val="4D4D4D"/>
                </a:solidFill>
                <a:latin typeface="微软雅黑" pitchFamily="34" charset="-122"/>
                <a:ea typeface="微软雅黑" pitchFamily="34" charset="-122"/>
                <a:cs typeface="微软雅黑"/>
                <a:sym typeface="Microsoft YaHei Bold" charset="0"/>
              </a:rPr>
              <a:t>金蝶软件（中国）有限公司</a:t>
            </a:r>
          </a:p>
        </p:txBody>
      </p:sp>
      <p:grpSp>
        <p:nvGrpSpPr>
          <p:cNvPr id="7" name="组合 7"/>
          <p:cNvGrpSpPr>
            <a:grpSpLocks/>
          </p:cNvGrpSpPr>
          <p:nvPr/>
        </p:nvGrpSpPr>
        <p:grpSpPr bwMode="auto">
          <a:xfrm>
            <a:off x="-396875" y="3427413"/>
            <a:ext cx="7200900" cy="3457575"/>
            <a:chOff x="395536" y="2897458"/>
            <a:chExt cx="4549883" cy="2184448"/>
          </a:xfrm>
        </p:grpSpPr>
        <p:pic>
          <p:nvPicPr>
            <p:cNvPr id="8" name="Picture 2" descr="C:\Users\yibo_wang\Desktop\素材\閲戣澏PPT姣嶇増瑙嗚鍏冪礌\灏忔柟鐮栦晶瑙嗗浘\PPT C-orange.png"/>
            <p:cNvPicPr>
              <a:picLocks noChangeAspect="1" noChangeArrowheads="1"/>
            </p:cNvPicPr>
            <p:nvPr userDrawn="1"/>
          </p:nvPicPr>
          <p:blipFill>
            <a:blip r:embed="rId4" cstate="print"/>
            <a:srcRect/>
            <a:stretch>
              <a:fillRect/>
            </a:stretch>
          </p:blipFill>
          <p:spPr bwMode="auto">
            <a:xfrm>
              <a:off x="395536" y="2897458"/>
              <a:ext cx="2122564" cy="2122564"/>
            </a:xfrm>
            <a:prstGeom prst="rect">
              <a:avLst/>
            </a:prstGeom>
            <a:noFill/>
            <a:ln w="9525">
              <a:noFill/>
              <a:miter lim="800000"/>
              <a:headEnd/>
              <a:tailEnd/>
            </a:ln>
          </p:spPr>
        </p:pic>
        <p:pic>
          <p:nvPicPr>
            <p:cNvPr id="9" name="Picture 7" descr="K:\201203盛世确认可用输出\PPT\素材\玻璃砖素材\PPT C Lego.png"/>
            <p:cNvPicPr>
              <a:picLocks noChangeAspect="1" noChangeArrowheads="1"/>
            </p:cNvPicPr>
            <p:nvPr userDrawn="1"/>
          </p:nvPicPr>
          <p:blipFill>
            <a:blip r:embed="rId5" cstate="print"/>
            <a:srcRect/>
            <a:stretch>
              <a:fillRect/>
            </a:stretch>
          </p:blipFill>
          <p:spPr bwMode="auto">
            <a:xfrm>
              <a:off x="1966894" y="2930672"/>
              <a:ext cx="2978525" cy="2151234"/>
            </a:xfrm>
            <a:prstGeom prst="rect">
              <a:avLst/>
            </a:prstGeom>
            <a:noFill/>
            <a:ln w="9525">
              <a:noFill/>
              <a:miter lim="800000"/>
              <a:headEnd/>
              <a:tailEnd/>
            </a:ln>
          </p:spPr>
        </p:pic>
      </p:grpSp>
      <p:sp>
        <p:nvSpPr>
          <p:cNvPr id="2" name="标题 1"/>
          <p:cNvSpPr>
            <a:spLocks noGrp="1"/>
          </p:cNvSpPr>
          <p:nvPr>
            <p:ph type="ctrTitle"/>
          </p:nvPr>
        </p:nvSpPr>
        <p:spPr>
          <a:xfrm>
            <a:off x="760040" y="1412776"/>
            <a:ext cx="7772400" cy="1143352"/>
          </a:xfrm>
          <a:prstGeom prst="rect">
            <a:avLst/>
          </a:prstGeom>
        </p:spPr>
        <p:txBody>
          <a:bodyPr>
            <a:normAutofit/>
          </a:bodyPr>
          <a:lstStyle>
            <a:lvl1pPr algn="l">
              <a:defRPr lang="zh-CN" altLang="en-US" sz="4000" b="1" i="0" kern="1200" dirty="0">
                <a:solidFill>
                  <a:srgbClr val="00549A"/>
                </a:solidFill>
                <a:latin typeface="Arial Black" pitchFamily="34" charset="0"/>
                <a:ea typeface="微软雅黑" pitchFamily="34" charset="-122"/>
                <a:cs typeface="微软雅黑"/>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4572000" y="2708920"/>
            <a:ext cx="3960441" cy="1363501"/>
          </a:xfrm>
          <a:prstGeom prst="rect">
            <a:avLst/>
          </a:prstGeom>
        </p:spPr>
        <p:txBody>
          <a:bodyPr>
            <a:normAutofit/>
          </a:bodyPr>
          <a:lstStyle>
            <a:lvl1pPr marL="342900" indent="-342900" algn="l" rtl="0" eaLnBrk="0" fontAlgn="base" hangingPunct="0">
              <a:spcBef>
                <a:spcPct val="20000"/>
              </a:spcBef>
              <a:spcAft>
                <a:spcPct val="0"/>
              </a:spcAft>
              <a:buClr>
                <a:srgbClr val="003399"/>
              </a:buClr>
              <a:buSzPct val="80000"/>
              <a:buFont typeface="Wingdings" pitchFamily="2" charset="2"/>
              <a:buNone/>
              <a:defRPr lang="zh-CN" altLang="en-US" sz="2200" kern="1200" dirty="0">
                <a:solidFill>
                  <a:schemeClr val="tx1"/>
                </a:solidFill>
                <a:latin typeface="黑体" pitchFamily="2" charset="-122"/>
                <a:ea typeface="微软雅黑"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TextBox 29"/>
          <p:cNvSpPr txBox="1"/>
          <p:nvPr/>
        </p:nvSpPr>
        <p:spPr>
          <a:xfrm>
            <a:off x="8316913" y="6494463"/>
            <a:ext cx="827087" cy="244475"/>
          </a:xfrm>
          <a:prstGeom prst="rect">
            <a:avLst/>
          </a:prstGeom>
          <a:noFill/>
        </p:spPr>
        <p:txBody>
          <a:bodyPr>
            <a:spAutoFit/>
          </a:bodyPr>
          <a:lstStyle/>
          <a:p>
            <a:pPr>
              <a:defRPr/>
            </a:pPr>
            <a:r>
              <a:rPr lang="en-US" altLang="zh-CN" sz="1000" b="1" dirty="0">
                <a:solidFill>
                  <a:schemeClr val="tx1">
                    <a:tint val="75000"/>
                  </a:schemeClr>
                </a:solidFill>
                <a:latin typeface="微软雅黑" pitchFamily="34" charset="-122"/>
                <a:ea typeface="微软雅黑" pitchFamily="34" charset="-122"/>
              </a:rPr>
              <a:t>P</a:t>
            </a:r>
            <a:fld id="{EDCB0F95-45F4-43F1-B0B9-E85EF0CC0D93}" type="slidenum">
              <a:rPr lang="en-US" altLang="zh-CN" sz="1000" b="1">
                <a:solidFill>
                  <a:schemeClr val="tx1">
                    <a:tint val="75000"/>
                  </a:schemeClr>
                </a:solidFill>
                <a:latin typeface="微软雅黑" pitchFamily="34" charset="-122"/>
                <a:ea typeface="微软雅黑" pitchFamily="34" charset="-122"/>
              </a:rPr>
              <a:pPr>
                <a:defRPr/>
              </a:pPr>
              <a:t>‹#›</a:t>
            </a:fld>
            <a:endParaRPr lang="zh-CN" altLang="en-US" sz="1000" b="1" dirty="0">
              <a:solidFill>
                <a:schemeClr val="tx1">
                  <a:tint val="75000"/>
                </a:schemeClr>
              </a:solidFill>
              <a:latin typeface="微软雅黑" pitchFamily="34" charset="-122"/>
              <a:ea typeface="微软雅黑" pitchFamily="34" charset="-122"/>
            </a:endParaRPr>
          </a:p>
        </p:txBody>
      </p:sp>
      <p:sp>
        <p:nvSpPr>
          <p:cNvPr id="3" name="内容占位符 2"/>
          <p:cNvSpPr>
            <a:spLocks noGrp="1"/>
          </p:cNvSpPr>
          <p:nvPr>
            <p:ph idx="1"/>
          </p:nvPr>
        </p:nvSpPr>
        <p:spPr>
          <a:xfrm>
            <a:off x="395288" y="989298"/>
            <a:ext cx="8334920" cy="5136868"/>
          </a:xfrm>
          <a:prstGeom prst="rect">
            <a:avLst/>
          </a:prstGeom>
        </p:spPr>
        <p:txBody>
          <a:bodyPr>
            <a:normAutofit/>
          </a:bodyPr>
          <a:lstStyle>
            <a:lvl1pPr marL="342900" indent="-342900">
              <a:buSzPct val="100000"/>
              <a:buFontTx/>
              <a:buBlip>
                <a:blip r:embed="rId2"/>
              </a:buBlip>
              <a:defRPr sz="2400" b="1" i="0">
                <a:solidFill>
                  <a:schemeClr val="tx1">
                    <a:lumMod val="85000"/>
                    <a:lumOff val="15000"/>
                  </a:schemeClr>
                </a:solidFill>
                <a:latin typeface="微软雅黑"/>
                <a:ea typeface="微软雅黑"/>
                <a:cs typeface="微软雅黑"/>
              </a:defRPr>
            </a:lvl1pPr>
            <a:lvl2pPr marL="742950" marR="0" indent="-285750" algn="l" defTabSz="914400" rtl="0" eaLnBrk="1" fontAlgn="base" latinLnBrk="0" hangingPunct="1">
              <a:lnSpc>
                <a:spcPct val="100000"/>
              </a:lnSpc>
              <a:spcBef>
                <a:spcPct val="20000"/>
              </a:spcBef>
              <a:spcAft>
                <a:spcPct val="0"/>
              </a:spcAft>
              <a:buClr>
                <a:srgbClr val="003399"/>
              </a:buClr>
              <a:buSzPct val="80000"/>
              <a:buFont typeface="Wingdings" pitchFamily="2" charset="2"/>
              <a:buChar char="u"/>
              <a:tabLst/>
              <a:defRPr sz="2000" b="0" i="0">
                <a:solidFill>
                  <a:schemeClr val="tx1">
                    <a:lumMod val="85000"/>
                    <a:lumOff val="15000"/>
                  </a:schemeClr>
                </a:solidFill>
                <a:latin typeface="微软雅黑"/>
                <a:ea typeface="微软雅黑"/>
                <a:cs typeface="微软雅黑"/>
              </a:defRPr>
            </a:lvl2pPr>
            <a:lvl3pPr marL="1143000" marR="0" indent="-228600" algn="l" defTabSz="914400" rtl="0" eaLnBrk="1" fontAlgn="base" latinLnBrk="0" hangingPunct="1">
              <a:lnSpc>
                <a:spcPct val="100000"/>
              </a:lnSpc>
              <a:spcBef>
                <a:spcPct val="20000"/>
              </a:spcBef>
              <a:spcAft>
                <a:spcPct val="0"/>
              </a:spcAft>
              <a:buClr>
                <a:srgbClr val="003399"/>
              </a:buClr>
              <a:buSzPct val="80000"/>
              <a:buFont typeface="Wingdings" pitchFamily="2" charset="2"/>
              <a:buChar char="Ø"/>
              <a:tabLst/>
              <a:defRPr sz="1800" b="0" i="0">
                <a:solidFill>
                  <a:schemeClr val="tx1">
                    <a:lumMod val="85000"/>
                    <a:lumOff val="15000"/>
                  </a:schemeClr>
                </a:solidFill>
                <a:latin typeface="微软雅黑"/>
                <a:ea typeface="微软雅黑"/>
                <a:cs typeface="微软雅黑"/>
              </a:defRPr>
            </a:lvl3pPr>
            <a:lvl4pPr marL="1600200" marR="0" indent="-228600" algn="l" defTabSz="914400" rtl="0" eaLnBrk="1" fontAlgn="base" latinLnBrk="0" hangingPunct="1">
              <a:lnSpc>
                <a:spcPct val="100000"/>
              </a:lnSpc>
              <a:spcBef>
                <a:spcPct val="20000"/>
              </a:spcBef>
              <a:spcAft>
                <a:spcPct val="0"/>
              </a:spcAft>
              <a:buClr>
                <a:srgbClr val="003B76"/>
              </a:buClr>
              <a:buSzPct val="80000"/>
              <a:buFont typeface="Wingdings" pitchFamily="2" charset="2"/>
              <a:buChar char="n"/>
              <a:tabLst/>
              <a:defRPr sz="1600" b="0" i="0">
                <a:solidFill>
                  <a:schemeClr val="tx1">
                    <a:lumMod val="85000"/>
                    <a:lumOff val="15000"/>
                  </a:schemeClr>
                </a:solidFill>
                <a:latin typeface="微软雅黑"/>
                <a:ea typeface="微软雅黑"/>
                <a:cs typeface="微软雅黑"/>
              </a:defRPr>
            </a:lvl4pPr>
            <a:lvl5pPr>
              <a:defRPr sz="1600" b="0" i="0">
                <a:solidFill>
                  <a:schemeClr val="tx1">
                    <a:lumMod val="85000"/>
                    <a:lumOff val="15000"/>
                  </a:schemeClr>
                </a:solidFill>
                <a:latin typeface="微软雅黑"/>
                <a:ea typeface="微软雅黑"/>
                <a:cs typeface="微软雅黑"/>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p>
        </p:txBody>
      </p:sp>
      <p:sp>
        <p:nvSpPr>
          <p:cNvPr id="2" name="标题 1"/>
          <p:cNvSpPr>
            <a:spLocks noGrp="1"/>
          </p:cNvSpPr>
          <p:nvPr>
            <p:ph type="title"/>
          </p:nvPr>
        </p:nvSpPr>
        <p:spPr>
          <a:xfrm>
            <a:off x="395288" y="0"/>
            <a:ext cx="6534166" cy="620688"/>
          </a:xfrm>
          <a:prstGeom prst="rect">
            <a:avLst/>
          </a:prstGeom>
        </p:spPr>
        <p:txBody>
          <a:bodyPr>
            <a:normAutofit/>
          </a:bodyPr>
          <a:lstStyle>
            <a:lvl1pPr algn="l">
              <a:defRPr sz="2800" b="1" i="0">
                <a:latin typeface="微软雅黑"/>
                <a:ea typeface="微软雅黑"/>
                <a:cs typeface="微软雅黑"/>
              </a:defRPr>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4"/>
          <p:cNvPicPr>
            <a:picLocks noChangeAspect="1"/>
          </p:cNvPicPr>
          <p:nvPr/>
        </p:nvPicPr>
        <p:blipFill>
          <a:blip r:embed="rId2" cstate="print"/>
          <a:srcRect/>
          <a:stretch>
            <a:fillRect/>
          </a:stretch>
        </p:blipFill>
        <p:spPr bwMode="auto">
          <a:xfrm>
            <a:off x="0" y="0"/>
            <a:ext cx="9144000" cy="6938963"/>
          </a:xfrm>
          <a:prstGeom prst="rect">
            <a:avLst/>
          </a:prstGeom>
          <a:noFill/>
          <a:ln w="9525">
            <a:noFill/>
            <a:miter lim="800000"/>
            <a:headEnd/>
            <a:tailEnd/>
          </a:ln>
        </p:spPr>
      </p:pic>
      <p:pic>
        <p:nvPicPr>
          <p:cNvPr id="3" name="图片 16" descr="20120325大品牌Logo.png"/>
          <p:cNvPicPr>
            <a:picLocks noChangeAspect="1"/>
          </p:cNvPicPr>
          <p:nvPr/>
        </p:nvPicPr>
        <p:blipFill>
          <a:blip r:embed="rId3" cstate="print"/>
          <a:srcRect/>
          <a:stretch>
            <a:fillRect/>
          </a:stretch>
        </p:blipFill>
        <p:spPr bwMode="auto">
          <a:xfrm>
            <a:off x="6507163" y="549275"/>
            <a:ext cx="2025650" cy="503238"/>
          </a:xfrm>
          <a:prstGeom prst="rect">
            <a:avLst/>
          </a:prstGeom>
          <a:noFill/>
          <a:ln w="9525">
            <a:noFill/>
            <a:miter lim="800000"/>
            <a:headEnd/>
            <a:tailEnd/>
          </a:ln>
        </p:spPr>
      </p:pic>
      <p:sp>
        <p:nvSpPr>
          <p:cNvPr id="4" name="Rectangle 4"/>
          <p:cNvSpPr>
            <a:spLocks/>
          </p:cNvSpPr>
          <p:nvPr/>
        </p:nvSpPr>
        <p:spPr bwMode="auto">
          <a:xfrm>
            <a:off x="4594225" y="1730375"/>
            <a:ext cx="1811338" cy="738188"/>
          </a:xfrm>
          <a:prstGeom prst="rect">
            <a:avLst/>
          </a:prstGeom>
          <a:noFill/>
          <a:ln>
            <a:noFill/>
          </a:ln>
          <a:extLst/>
        </p:spPr>
        <p:txBody>
          <a:bodyPr wrap="none" lIns="0" tIns="0" rIns="0" bIns="0" anchor="ctr">
            <a:spAutoFit/>
          </a:bodyPr>
          <a:lstStyle/>
          <a:p>
            <a:pPr>
              <a:defRPr/>
            </a:pPr>
            <a:r>
              <a:rPr lang="en-US" altLang="zh-CN" sz="4800" dirty="0">
                <a:solidFill>
                  <a:schemeClr val="tx1">
                    <a:lumMod val="75000"/>
                    <a:lumOff val="25000"/>
                  </a:schemeClr>
                </a:solidFill>
                <a:latin typeface="Goudy Old Style" pitchFamily="18" charset="0"/>
                <a:ea typeface="宋体" charset="0"/>
                <a:cs typeface="Helvetica Neue UltraLight" charset="0"/>
                <a:sym typeface="Helvetica Neue UltraLight" charset="0"/>
              </a:rPr>
              <a:t>Thanks</a:t>
            </a:r>
          </a:p>
        </p:txBody>
      </p:sp>
      <p:sp>
        <p:nvSpPr>
          <p:cNvPr id="5" name="Rectangle 5"/>
          <p:cNvSpPr>
            <a:spLocks/>
          </p:cNvSpPr>
          <p:nvPr/>
        </p:nvSpPr>
        <p:spPr bwMode="auto">
          <a:xfrm>
            <a:off x="4122738" y="2657475"/>
            <a:ext cx="1020762" cy="277813"/>
          </a:xfrm>
          <a:prstGeom prst="rect">
            <a:avLst/>
          </a:prstGeom>
          <a:noFill/>
          <a:ln>
            <a:noFill/>
          </a:ln>
          <a:extLst/>
        </p:spPr>
        <p:txBody>
          <a:bodyPr wrap="none" lIns="0" tIns="0" rIns="0" bIns="0" anchor="ctr">
            <a:spAutoFit/>
          </a:bodyPr>
          <a:lstStyle/>
          <a:p>
            <a:pPr>
              <a:defRPr/>
            </a:pPr>
            <a:r>
              <a:rPr lang="en-US" altLang="zh-CN" sz="1800" dirty="0">
                <a:solidFill>
                  <a:schemeClr val="tx1">
                    <a:lumMod val="75000"/>
                    <a:lumOff val="25000"/>
                  </a:schemeClr>
                </a:solidFill>
                <a:latin typeface="Arial Narrow" charset="0"/>
                <a:ea typeface="宋体" charset="0"/>
                <a:cs typeface="Arial Narrow" charset="0"/>
                <a:sym typeface="Arial Narrow" charset="0"/>
              </a:rPr>
              <a:t>terima kasih</a:t>
            </a:r>
          </a:p>
        </p:txBody>
      </p:sp>
      <p:sp>
        <p:nvSpPr>
          <p:cNvPr id="6" name="Rectangle 6"/>
          <p:cNvSpPr>
            <a:spLocks/>
          </p:cNvSpPr>
          <p:nvPr/>
        </p:nvSpPr>
        <p:spPr bwMode="auto">
          <a:xfrm>
            <a:off x="3563938" y="1484313"/>
            <a:ext cx="923925" cy="554037"/>
          </a:xfrm>
          <a:prstGeom prst="rect">
            <a:avLst/>
          </a:prstGeom>
          <a:noFill/>
          <a:ln>
            <a:noFill/>
          </a:ln>
          <a:extLst/>
        </p:spPr>
        <p:txBody>
          <a:bodyPr wrap="none" lIns="0" tIns="0" rIns="0" bIns="0" anchor="ctr">
            <a:spAutoFit/>
          </a:bodyPr>
          <a:lstStyle/>
          <a:p>
            <a:pPr>
              <a:defRPr/>
            </a:pPr>
            <a:r>
              <a:rPr lang="zh-CN" altLang="en-US" sz="3600" dirty="0">
                <a:solidFill>
                  <a:schemeClr val="tx1">
                    <a:lumMod val="75000"/>
                    <a:lumOff val="25000"/>
                  </a:schemeClr>
                </a:solidFill>
                <a:latin typeface="Arial" charset="0"/>
                <a:ea typeface="宋体" charset="-122"/>
                <a:sym typeface="Arial" charset="0"/>
              </a:rPr>
              <a:t>感謝</a:t>
            </a:r>
          </a:p>
        </p:txBody>
      </p:sp>
      <p:sp>
        <p:nvSpPr>
          <p:cNvPr id="7" name="Rectangle 7"/>
          <p:cNvSpPr>
            <a:spLocks/>
          </p:cNvSpPr>
          <p:nvPr/>
        </p:nvSpPr>
        <p:spPr bwMode="auto">
          <a:xfrm>
            <a:off x="5270500" y="2611438"/>
            <a:ext cx="1231900" cy="739775"/>
          </a:xfrm>
          <a:prstGeom prst="rect">
            <a:avLst/>
          </a:prstGeom>
          <a:noFill/>
          <a:ln>
            <a:noFill/>
          </a:ln>
          <a:extLst/>
        </p:spPr>
        <p:txBody>
          <a:bodyPr wrap="none" lIns="0" tIns="0" rIns="0" bIns="0" anchor="ctr">
            <a:spAutoFit/>
          </a:bodyPr>
          <a:lstStyle/>
          <a:p>
            <a:pPr>
              <a:defRPr/>
            </a:pPr>
            <a:r>
              <a:rPr lang="zh-CN" altLang="en-US" sz="4800" dirty="0">
                <a:solidFill>
                  <a:schemeClr val="tx1">
                    <a:lumMod val="75000"/>
                    <a:lumOff val="25000"/>
                  </a:schemeClr>
                </a:solidFill>
                <a:latin typeface="微软雅黑" pitchFamily="34" charset="-122"/>
                <a:ea typeface="微软雅黑" pitchFamily="34" charset="-122"/>
                <a:cs typeface="Microsoft YaHei Bold" charset="0"/>
                <a:sym typeface="Microsoft YaHei Bold" charset="0"/>
              </a:rPr>
              <a:t>谢谢</a:t>
            </a:r>
          </a:p>
        </p:txBody>
      </p:sp>
      <p:sp>
        <p:nvSpPr>
          <p:cNvPr id="8" name="Rectangle 8"/>
          <p:cNvSpPr>
            <a:spLocks/>
          </p:cNvSpPr>
          <p:nvPr/>
        </p:nvSpPr>
        <p:spPr bwMode="auto">
          <a:xfrm>
            <a:off x="5476875" y="1514475"/>
            <a:ext cx="1025525" cy="246063"/>
          </a:xfrm>
          <a:prstGeom prst="rect">
            <a:avLst/>
          </a:prstGeom>
          <a:noFill/>
          <a:ln>
            <a:noFill/>
          </a:ln>
          <a:extLst/>
        </p:spPr>
        <p:txBody>
          <a:bodyPr wrap="none" lIns="0" tIns="0" rIns="0" bIns="0" anchor="ctr">
            <a:spAutoFit/>
          </a:bodyPr>
          <a:lstStyle/>
          <a:p>
            <a:pPr>
              <a:defRPr/>
            </a:pPr>
            <a:r>
              <a:rPr lang="zh-CN" altLang="en-US" sz="1600" dirty="0">
                <a:solidFill>
                  <a:schemeClr val="tx1">
                    <a:lumMod val="75000"/>
                    <a:lumOff val="25000"/>
                  </a:schemeClr>
                </a:solidFill>
                <a:latin typeface="Arial" charset="0"/>
                <a:ea typeface="宋体" charset="-122"/>
                <a:sym typeface="Arial" charset="0"/>
              </a:rPr>
              <a:t>ありがとう</a:t>
            </a:r>
          </a:p>
        </p:txBody>
      </p:sp>
      <p:sp>
        <p:nvSpPr>
          <p:cNvPr id="9" name="Rectangle 9"/>
          <p:cNvSpPr>
            <a:spLocks/>
          </p:cNvSpPr>
          <p:nvPr/>
        </p:nvSpPr>
        <p:spPr bwMode="auto">
          <a:xfrm>
            <a:off x="3563938" y="2243138"/>
            <a:ext cx="850900" cy="307975"/>
          </a:xfrm>
          <a:prstGeom prst="rect">
            <a:avLst/>
          </a:prstGeom>
          <a:noFill/>
          <a:ln>
            <a:noFill/>
          </a:ln>
          <a:extLst/>
        </p:spPr>
        <p:txBody>
          <a:bodyPr wrap="none" lIns="0" tIns="0" rIns="0" bIns="0" anchor="ctr">
            <a:spAutoFit/>
          </a:bodyPr>
          <a:lstStyle/>
          <a:p>
            <a:pPr>
              <a:defRPr/>
            </a:pPr>
            <a:r>
              <a:rPr lang="en-US" altLang="zh-CN">
                <a:solidFill>
                  <a:srgbClr val="404040"/>
                </a:solidFill>
                <a:latin typeface="Arial" pitchFamily="34" charset="0"/>
                <a:ea typeface="Thonburi"/>
                <a:cs typeface="Thonburi"/>
                <a:sym typeface="Arial" pitchFamily="34" charset="0"/>
              </a:rPr>
              <a:t>ขอบคุณ</a:t>
            </a:r>
          </a:p>
        </p:txBody>
      </p:sp>
      <p:sp>
        <p:nvSpPr>
          <p:cNvPr id="10" name="Rectangle 37"/>
          <p:cNvSpPr>
            <a:spLocks/>
          </p:cNvSpPr>
          <p:nvPr/>
        </p:nvSpPr>
        <p:spPr bwMode="auto">
          <a:xfrm>
            <a:off x="395288" y="6248400"/>
            <a:ext cx="2874962" cy="406400"/>
          </a:xfrm>
          <a:prstGeom prst="rect">
            <a:avLst/>
          </a:prstGeom>
          <a:noFill/>
          <a:ln>
            <a:noFill/>
          </a:ln>
          <a:extLst/>
        </p:spPr>
        <p:txBody>
          <a:bodyPr lIns="0" tIns="0" rIns="0" bIns="0" anchor="ctr"/>
          <a:lstStyle/>
          <a:p>
            <a:pPr>
              <a:defRPr/>
            </a:pPr>
            <a:r>
              <a:rPr lang="zh-CN" altLang="en-US" sz="1000" dirty="0">
                <a:solidFill>
                  <a:srgbClr val="4D4D4D"/>
                </a:solidFill>
                <a:latin typeface="微软雅黑" pitchFamily="34" charset="-122"/>
                <a:ea typeface="微软雅黑" pitchFamily="34" charset="-122"/>
                <a:cs typeface="微软雅黑"/>
                <a:sym typeface="Microsoft YaHei Bold" charset="0"/>
              </a:rPr>
              <a:t>版权所有</a:t>
            </a:r>
            <a:r>
              <a:rPr lang="en-US" altLang="zh-CN" sz="1000" dirty="0">
                <a:solidFill>
                  <a:srgbClr val="4D4D4D"/>
                </a:solidFill>
                <a:latin typeface="微软雅黑" pitchFamily="34" charset="-122"/>
                <a:ea typeface="微软雅黑" pitchFamily="34" charset="-122"/>
                <a:cs typeface="微软雅黑"/>
                <a:sym typeface="Helvetica Neue" charset="0"/>
              </a:rPr>
              <a:t>©1993-2012</a:t>
            </a:r>
            <a:r>
              <a:rPr lang="zh-CN" altLang="en-US" sz="1000" dirty="0">
                <a:solidFill>
                  <a:srgbClr val="4D4D4D"/>
                </a:solidFill>
                <a:latin typeface="微软雅黑" pitchFamily="34" charset="-122"/>
                <a:ea typeface="微软雅黑" pitchFamily="34" charset="-122"/>
                <a:cs typeface="微软雅黑"/>
                <a:sym typeface="Microsoft YaHei Bold" charset="0"/>
              </a:rPr>
              <a:t>金蝶软件（中国）有限公司</a:t>
            </a:r>
          </a:p>
        </p:txBody>
      </p:sp>
      <p:grpSp>
        <p:nvGrpSpPr>
          <p:cNvPr id="11" name="组合 11"/>
          <p:cNvGrpSpPr>
            <a:grpSpLocks/>
          </p:cNvGrpSpPr>
          <p:nvPr/>
        </p:nvGrpSpPr>
        <p:grpSpPr bwMode="auto">
          <a:xfrm>
            <a:off x="-396875" y="3427413"/>
            <a:ext cx="7200900" cy="3457575"/>
            <a:chOff x="395536" y="2897458"/>
            <a:chExt cx="4549883" cy="2184448"/>
          </a:xfrm>
        </p:grpSpPr>
        <p:pic>
          <p:nvPicPr>
            <p:cNvPr id="12" name="Picture 2" descr="C:\Users\yibo_wang\Desktop\素材\閲戣澏PPT姣嶇増瑙嗚鍏冪礌\灏忔柟鐮栦晶瑙嗗浘\PPT C-orange.png"/>
            <p:cNvPicPr>
              <a:picLocks noChangeAspect="1" noChangeArrowheads="1"/>
            </p:cNvPicPr>
            <p:nvPr userDrawn="1"/>
          </p:nvPicPr>
          <p:blipFill>
            <a:blip r:embed="rId4" cstate="print"/>
            <a:srcRect/>
            <a:stretch>
              <a:fillRect/>
            </a:stretch>
          </p:blipFill>
          <p:spPr bwMode="auto">
            <a:xfrm>
              <a:off x="395536" y="2897458"/>
              <a:ext cx="2122564" cy="2122564"/>
            </a:xfrm>
            <a:prstGeom prst="rect">
              <a:avLst/>
            </a:prstGeom>
            <a:noFill/>
            <a:ln w="9525">
              <a:noFill/>
              <a:miter lim="800000"/>
              <a:headEnd/>
              <a:tailEnd/>
            </a:ln>
          </p:spPr>
        </p:pic>
        <p:pic>
          <p:nvPicPr>
            <p:cNvPr id="13" name="Picture 7" descr="K:\201203盛世确认可用输出\PPT\素材\玻璃砖素材\PPT C Lego.png"/>
            <p:cNvPicPr>
              <a:picLocks noChangeAspect="1" noChangeArrowheads="1"/>
            </p:cNvPicPr>
            <p:nvPr userDrawn="1"/>
          </p:nvPicPr>
          <p:blipFill>
            <a:blip r:embed="rId5" cstate="print"/>
            <a:srcRect/>
            <a:stretch>
              <a:fillRect/>
            </a:stretch>
          </p:blipFill>
          <p:spPr bwMode="auto">
            <a:xfrm>
              <a:off x="1966894" y="2930672"/>
              <a:ext cx="2978525" cy="2151234"/>
            </a:xfrm>
            <a:prstGeom prst="rect">
              <a:avLst/>
            </a:prstGeom>
            <a:noFill/>
            <a:ln w="9525">
              <a:noFill/>
              <a:miter lim="800000"/>
              <a:headEnd/>
              <a:tailEnd/>
            </a:ln>
          </p:spPr>
        </p:pic>
      </p:gr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8677274" cy="608012"/>
          </a:xfrm>
          <a:prstGeom prst="rect">
            <a:avLst/>
          </a:prstGeom>
        </p:spPr>
        <p:txBody>
          <a:bodyPr/>
          <a:lstStyle>
            <a:lvl1pPr>
              <a:defRPr>
                <a:solidFill>
                  <a:schemeClr val="bg1"/>
                </a:solidFill>
              </a:defRPr>
            </a:lvl1pPr>
          </a:lstStyle>
          <a:p>
            <a:r>
              <a:rPr lang="zh-CN" altLang="en-US" dirty="0" smtClean="0"/>
              <a:t>目录</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descr="卷页.png"/>
          <p:cNvPicPr>
            <a:picLocks noChangeAspect="1"/>
          </p:cNvPicPr>
          <p:nvPr/>
        </p:nvPicPr>
        <p:blipFill>
          <a:blip r:embed="rId7" cstate="print"/>
          <a:stretch>
            <a:fillRect/>
          </a:stretch>
        </p:blipFill>
        <p:spPr>
          <a:xfrm>
            <a:off x="0" y="7938"/>
            <a:ext cx="9142413" cy="612775"/>
          </a:xfrm>
          <a:prstGeom prst="rect">
            <a:avLst/>
          </a:prstGeom>
          <a:effectLst>
            <a:outerShdw blurRad="50800" dist="38100" dir="6000000" sx="101000" sy="101000" algn="tl" rotWithShape="0">
              <a:prstClr val="black">
                <a:alpha val="40000"/>
              </a:prstClr>
            </a:outerShdw>
          </a:effectLst>
        </p:spPr>
      </p:pic>
      <p:grpSp>
        <p:nvGrpSpPr>
          <p:cNvPr id="2051" name="组合 20"/>
          <p:cNvGrpSpPr>
            <a:grpSpLocks/>
          </p:cNvGrpSpPr>
          <p:nvPr/>
        </p:nvGrpSpPr>
        <p:grpSpPr bwMode="auto">
          <a:xfrm>
            <a:off x="6764338" y="6084888"/>
            <a:ext cx="1782762" cy="871537"/>
            <a:chOff x="6559883" y="4147099"/>
            <a:chExt cx="2316937" cy="1132002"/>
          </a:xfrm>
        </p:grpSpPr>
        <p:pic>
          <p:nvPicPr>
            <p:cNvPr id="2056" name="图片 21" descr="PPT C Lego.png"/>
            <p:cNvPicPr>
              <a:picLocks noChangeAspect="1"/>
            </p:cNvPicPr>
            <p:nvPr/>
          </p:nvPicPr>
          <p:blipFill>
            <a:blip r:embed="rId8" cstate="print"/>
            <a:srcRect/>
            <a:stretch>
              <a:fillRect/>
            </a:stretch>
          </p:blipFill>
          <p:spPr bwMode="auto">
            <a:xfrm>
              <a:off x="7366005" y="4172857"/>
              <a:ext cx="1510815" cy="1106244"/>
            </a:xfrm>
            <a:prstGeom prst="rect">
              <a:avLst/>
            </a:prstGeom>
            <a:noFill/>
            <a:ln w="9525">
              <a:noFill/>
              <a:miter lim="800000"/>
              <a:headEnd/>
              <a:tailEnd/>
            </a:ln>
          </p:spPr>
        </p:pic>
        <p:pic>
          <p:nvPicPr>
            <p:cNvPr id="2057" name="图片 22" descr="PPT C-orange.png"/>
            <p:cNvPicPr>
              <a:picLocks noChangeAspect="1"/>
            </p:cNvPicPr>
            <p:nvPr/>
          </p:nvPicPr>
          <p:blipFill>
            <a:blip r:embed="rId9" cstate="print"/>
            <a:srcRect/>
            <a:stretch>
              <a:fillRect/>
            </a:stretch>
          </p:blipFill>
          <p:spPr bwMode="auto">
            <a:xfrm>
              <a:off x="6559883" y="4147099"/>
              <a:ext cx="1106244" cy="1106244"/>
            </a:xfrm>
            <a:prstGeom prst="rect">
              <a:avLst/>
            </a:prstGeom>
            <a:noFill/>
            <a:ln w="9525">
              <a:noFill/>
              <a:miter lim="800000"/>
              <a:headEnd/>
              <a:tailEnd/>
            </a:ln>
          </p:spPr>
        </p:pic>
      </p:grpSp>
      <p:sp>
        <p:nvSpPr>
          <p:cNvPr id="2052" name="标题占位符 23"/>
          <p:cNvSpPr>
            <a:spLocks noGrp="1"/>
          </p:cNvSpPr>
          <p:nvPr>
            <p:ph type="title"/>
          </p:nvPr>
        </p:nvSpPr>
        <p:spPr bwMode="auto">
          <a:xfrm>
            <a:off x="395288" y="7938"/>
            <a:ext cx="6534150" cy="612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3" name="文本占位符 24"/>
          <p:cNvSpPr>
            <a:spLocks noGrp="1"/>
          </p:cNvSpPr>
          <p:nvPr>
            <p:ph type="body" idx="1"/>
          </p:nvPr>
        </p:nvSpPr>
        <p:spPr bwMode="auto">
          <a:xfrm>
            <a:off x="395288" y="981075"/>
            <a:ext cx="8353425" cy="5145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p>
        </p:txBody>
      </p:sp>
      <p:sp>
        <p:nvSpPr>
          <p:cNvPr id="26" name="页脚占位符 25"/>
          <p:cNvSpPr>
            <a:spLocks noGrp="1"/>
          </p:cNvSpPr>
          <p:nvPr>
            <p:ph type="ftr" sz="quarter" idx="3"/>
          </p:nvPr>
        </p:nvSpPr>
        <p:spPr>
          <a:xfrm>
            <a:off x="8316913" y="6407150"/>
            <a:ext cx="576262" cy="365125"/>
          </a:xfrm>
          <a:prstGeom prst="rect">
            <a:avLst/>
          </a:prstGeom>
        </p:spPr>
        <p:txBody>
          <a:bodyPr vert="horz" lIns="91440" tIns="45720" rIns="91440" bIns="45720" rtlCol="0" anchor="ctr"/>
          <a:lstStyle>
            <a:lvl1pPr algn="l">
              <a:defRPr sz="1000" b="1">
                <a:solidFill>
                  <a:schemeClr val="tx1">
                    <a:lumMod val="85000"/>
                    <a:lumOff val="15000"/>
                  </a:schemeClr>
                </a:solidFill>
                <a:latin typeface="微软雅黑" pitchFamily="34" charset="-122"/>
                <a:ea typeface="微软雅黑" pitchFamily="34" charset="-122"/>
              </a:defRPr>
            </a:lvl1pPr>
          </a:lstStyle>
          <a:p>
            <a:pPr>
              <a:defRPr/>
            </a:pPr>
            <a:r>
              <a:rPr lang="en-US" altLang="zh-CN"/>
              <a:t>P</a:t>
            </a:r>
            <a:fld id="{55005B3D-CA6C-4D02-A866-948301D742BD}" type="slidenum">
              <a:rPr lang="en-US" altLang="zh-CN"/>
              <a:pPr>
                <a:defRPr/>
              </a:pPr>
              <a:t>‹#›</a:t>
            </a:fld>
            <a:endParaRPr lang="zh-CN" altLang="en-US"/>
          </a:p>
        </p:txBody>
      </p:sp>
      <p:pic>
        <p:nvPicPr>
          <p:cNvPr id="2055" name="图片 10" descr="Macintosh HD:Users:wangyibo:Downloads:2012金蝶大品牌Logo源文件.png"/>
          <p:cNvPicPr>
            <a:picLocks noChangeAspect="1" noChangeArrowheads="1"/>
          </p:cNvPicPr>
          <p:nvPr/>
        </p:nvPicPr>
        <p:blipFill>
          <a:blip r:embed="rId10" cstate="print"/>
          <a:srcRect/>
          <a:stretch>
            <a:fillRect/>
          </a:stretch>
        </p:blipFill>
        <p:spPr bwMode="auto">
          <a:xfrm>
            <a:off x="7000875" y="142875"/>
            <a:ext cx="1785938" cy="357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kumimoji="1" lang="zh-CN" altLang="en-US" sz="2800" b="1" kern="1200" dirty="0">
          <a:solidFill>
            <a:schemeClr val="tx1"/>
          </a:solidFill>
          <a:latin typeface="微软雅黑"/>
          <a:ea typeface="微软雅黑"/>
          <a:cs typeface="+mj-cs"/>
        </a:defRPr>
      </a:lvl1pPr>
      <a:lvl2pPr algn="l" defTabSz="457200" rtl="0" eaLnBrk="0" fontAlgn="base" hangingPunct="0">
        <a:spcBef>
          <a:spcPct val="0"/>
        </a:spcBef>
        <a:spcAft>
          <a:spcPct val="0"/>
        </a:spcAft>
        <a:defRPr kumimoji="1" sz="2800" b="1">
          <a:solidFill>
            <a:schemeClr val="tx1"/>
          </a:solidFill>
          <a:latin typeface="微软雅黑" pitchFamily="34" charset="-122"/>
          <a:ea typeface="微软雅黑" pitchFamily="34" charset="-122"/>
        </a:defRPr>
      </a:lvl2pPr>
      <a:lvl3pPr algn="l" defTabSz="457200" rtl="0" eaLnBrk="0" fontAlgn="base" hangingPunct="0">
        <a:spcBef>
          <a:spcPct val="0"/>
        </a:spcBef>
        <a:spcAft>
          <a:spcPct val="0"/>
        </a:spcAft>
        <a:defRPr kumimoji="1" sz="2800" b="1">
          <a:solidFill>
            <a:schemeClr val="tx1"/>
          </a:solidFill>
          <a:latin typeface="微软雅黑" pitchFamily="34" charset="-122"/>
          <a:ea typeface="微软雅黑" pitchFamily="34" charset="-122"/>
        </a:defRPr>
      </a:lvl3pPr>
      <a:lvl4pPr algn="l" defTabSz="457200" rtl="0" eaLnBrk="0" fontAlgn="base" hangingPunct="0">
        <a:spcBef>
          <a:spcPct val="0"/>
        </a:spcBef>
        <a:spcAft>
          <a:spcPct val="0"/>
        </a:spcAft>
        <a:defRPr kumimoji="1" sz="2800" b="1">
          <a:solidFill>
            <a:schemeClr val="tx1"/>
          </a:solidFill>
          <a:latin typeface="微软雅黑" pitchFamily="34" charset="-122"/>
          <a:ea typeface="微软雅黑" pitchFamily="34" charset="-122"/>
        </a:defRPr>
      </a:lvl4pPr>
      <a:lvl5pPr algn="l" defTabSz="457200" rtl="0" eaLnBrk="0" fontAlgn="base" hangingPunct="0">
        <a:spcBef>
          <a:spcPct val="0"/>
        </a:spcBef>
        <a:spcAft>
          <a:spcPct val="0"/>
        </a:spcAft>
        <a:defRPr kumimoji="1" sz="2800" b="1">
          <a:solidFill>
            <a:schemeClr val="tx1"/>
          </a:solidFill>
          <a:latin typeface="微软雅黑" pitchFamily="34" charset="-122"/>
          <a:ea typeface="微软雅黑" pitchFamily="34" charset="-122"/>
        </a:defRPr>
      </a:lvl5pPr>
      <a:lvl6pPr marL="457200" algn="l" defTabSz="457200" rtl="0" fontAlgn="base">
        <a:spcBef>
          <a:spcPct val="0"/>
        </a:spcBef>
        <a:spcAft>
          <a:spcPct val="0"/>
        </a:spcAft>
        <a:defRPr kumimoji="1" sz="2800" b="1">
          <a:solidFill>
            <a:schemeClr val="tx1"/>
          </a:solidFill>
          <a:latin typeface="微软雅黑" pitchFamily="34" charset="-122"/>
          <a:ea typeface="微软雅黑" pitchFamily="34" charset="-122"/>
        </a:defRPr>
      </a:lvl6pPr>
      <a:lvl7pPr marL="914400" algn="l" defTabSz="457200" rtl="0" fontAlgn="base">
        <a:spcBef>
          <a:spcPct val="0"/>
        </a:spcBef>
        <a:spcAft>
          <a:spcPct val="0"/>
        </a:spcAft>
        <a:defRPr kumimoji="1" sz="2800" b="1">
          <a:solidFill>
            <a:schemeClr val="tx1"/>
          </a:solidFill>
          <a:latin typeface="微软雅黑" pitchFamily="34" charset="-122"/>
          <a:ea typeface="微软雅黑" pitchFamily="34" charset="-122"/>
        </a:defRPr>
      </a:lvl7pPr>
      <a:lvl8pPr marL="1371600" algn="l" defTabSz="457200" rtl="0" fontAlgn="base">
        <a:spcBef>
          <a:spcPct val="0"/>
        </a:spcBef>
        <a:spcAft>
          <a:spcPct val="0"/>
        </a:spcAft>
        <a:defRPr kumimoji="1" sz="2800" b="1">
          <a:solidFill>
            <a:schemeClr val="tx1"/>
          </a:solidFill>
          <a:latin typeface="微软雅黑" pitchFamily="34" charset="-122"/>
          <a:ea typeface="微软雅黑" pitchFamily="34" charset="-122"/>
        </a:defRPr>
      </a:lvl8pPr>
      <a:lvl9pPr marL="1828800" algn="l" defTabSz="457200" rtl="0" fontAlgn="base">
        <a:spcBef>
          <a:spcPct val="0"/>
        </a:spcBef>
        <a:spcAft>
          <a:spcPct val="0"/>
        </a:spcAft>
        <a:defRPr kumimoji="1" sz="2800" b="1">
          <a:solidFill>
            <a:schemeClr val="tx1"/>
          </a:solidFill>
          <a:latin typeface="微软雅黑" pitchFamily="34" charset="-122"/>
          <a:ea typeface="微软雅黑" pitchFamily="34" charset="-122"/>
        </a:defRPr>
      </a:lvl9pPr>
    </p:titleStyle>
    <p:bodyStyle>
      <a:lvl1pPr marL="342900" indent="-342900" algn="l" defTabSz="457200" rtl="0" eaLnBrk="0" fontAlgn="base" hangingPunct="0">
        <a:spcBef>
          <a:spcPct val="20000"/>
        </a:spcBef>
        <a:spcAft>
          <a:spcPct val="0"/>
        </a:spcAft>
        <a:buBlip>
          <a:blip r:embed="rId11"/>
        </a:buBlip>
        <a:defRPr kumimoji="1" lang="zh-CN" altLang="en-US" sz="2400" b="1" kern="1200" dirty="0">
          <a:solidFill>
            <a:srgbClr val="262626"/>
          </a:solidFill>
          <a:latin typeface="微软雅黑"/>
          <a:ea typeface="微软雅黑"/>
          <a:cs typeface="+mn-cs"/>
        </a:defRPr>
      </a:lvl1pPr>
      <a:lvl2pPr marL="742950" indent="-285750" algn="l" rtl="0" eaLnBrk="0" fontAlgn="base" hangingPunct="0">
        <a:spcBef>
          <a:spcPct val="20000"/>
        </a:spcBef>
        <a:spcAft>
          <a:spcPct val="0"/>
        </a:spcAft>
        <a:buClr>
          <a:srgbClr val="003399"/>
        </a:buClr>
        <a:buSzPct val="80000"/>
        <a:buFont typeface="Wingdings" pitchFamily="2" charset="2"/>
        <a:buChar char="u"/>
        <a:defRPr kumimoji="1" lang="zh-CN" altLang="en-US" sz="2400" kern="1200">
          <a:solidFill>
            <a:srgbClr val="262626"/>
          </a:solidFill>
          <a:latin typeface="微软雅黑"/>
          <a:ea typeface="微软雅黑"/>
          <a:cs typeface="+mn-cs"/>
        </a:defRPr>
      </a:lvl2pPr>
      <a:lvl3pPr marL="1143000" indent="-228600" algn="l" rtl="0" eaLnBrk="0" fontAlgn="base" hangingPunct="0">
        <a:spcBef>
          <a:spcPct val="20000"/>
        </a:spcBef>
        <a:spcAft>
          <a:spcPct val="0"/>
        </a:spcAft>
        <a:buClr>
          <a:srgbClr val="003399"/>
        </a:buClr>
        <a:buSzPct val="80000"/>
        <a:buFont typeface="Wingdings" pitchFamily="2" charset="2"/>
        <a:buChar char="Ø"/>
        <a:defRPr kumimoji="1" lang="zh-CN" altLang="en-US" sz="2400" kern="1200">
          <a:solidFill>
            <a:srgbClr val="262626"/>
          </a:solidFill>
          <a:latin typeface="微软雅黑"/>
          <a:ea typeface="微软雅黑"/>
          <a:cs typeface="+mn-cs"/>
        </a:defRPr>
      </a:lvl3pPr>
      <a:lvl4pPr marL="1600200" indent="-228600" algn="l" rtl="0" eaLnBrk="0" fontAlgn="base" hangingPunct="0">
        <a:spcBef>
          <a:spcPct val="20000"/>
        </a:spcBef>
        <a:spcAft>
          <a:spcPct val="0"/>
        </a:spcAft>
        <a:buClr>
          <a:srgbClr val="003B76"/>
        </a:buClr>
        <a:buSzPct val="80000"/>
        <a:buFont typeface="Wingdings" pitchFamily="2" charset="2"/>
        <a:buChar char="n"/>
        <a:defRPr kumimoji="1" lang="zh-CN" altLang="en-US" sz="2400" kern="1200">
          <a:solidFill>
            <a:srgbClr val="262626"/>
          </a:solidFill>
          <a:latin typeface="微软雅黑"/>
          <a:ea typeface="微软雅黑"/>
          <a:cs typeface="+mn-cs"/>
        </a:defRPr>
      </a:lvl4pPr>
      <a:lvl5pPr marL="2057400" indent="-228600" algn="l" defTabSz="457200" rtl="0" eaLnBrk="0" fontAlgn="base" hangingPunct="0">
        <a:spcBef>
          <a:spcPct val="20000"/>
        </a:spcBef>
        <a:spcAft>
          <a:spcPct val="0"/>
        </a:spcAft>
        <a:buFont typeface="Arial" pitchFamily="34" charset="0"/>
        <a:buChar char="»"/>
        <a:defRPr kumimoji="1" lang="zh-CN" altLang="en-US" sz="2400" kern="1200" dirty="0">
          <a:solidFill>
            <a:srgbClr val="262626"/>
          </a:solidFill>
          <a:latin typeface="微软雅黑"/>
          <a:ea typeface="微软雅黑"/>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201203盛世确认可用输出\PPT\素材\金蝶PPT母版视觉元素\五彩云\五彩雲.png"/>
          <p:cNvPicPr>
            <a:picLocks noChangeAspect="1" noChangeArrowheads="1"/>
          </p:cNvPicPr>
          <p:nvPr/>
        </p:nvPicPr>
        <p:blipFill>
          <a:blip r:embed="rId2" cstate="print"/>
          <a:srcRect/>
          <a:stretch>
            <a:fillRect/>
          </a:stretch>
        </p:blipFill>
        <p:spPr bwMode="auto">
          <a:xfrm>
            <a:off x="2843808" y="980728"/>
            <a:ext cx="1336675" cy="792162"/>
          </a:xfrm>
          <a:prstGeom prst="rect">
            <a:avLst/>
          </a:prstGeom>
          <a:noFill/>
          <a:ln w="9525">
            <a:noFill/>
            <a:miter lim="800000"/>
            <a:headEnd/>
            <a:tailEnd/>
          </a:ln>
        </p:spPr>
      </p:pic>
      <p:sp>
        <p:nvSpPr>
          <p:cNvPr id="7173" name="标题 1"/>
          <p:cNvSpPr>
            <a:spLocks noGrp="1"/>
          </p:cNvSpPr>
          <p:nvPr>
            <p:ph type="ctrTitle" idx="4294967295"/>
          </p:nvPr>
        </p:nvSpPr>
        <p:spPr>
          <a:xfrm>
            <a:off x="899592" y="1844824"/>
            <a:ext cx="7244308" cy="1143000"/>
          </a:xfrm>
        </p:spPr>
        <p:txBody>
          <a:bodyPr/>
          <a:lstStyle/>
          <a:p>
            <a:pPr algn="ctr" eaLnBrk="1" hangingPunct="1">
              <a:defRPr/>
            </a:pPr>
            <a:r>
              <a:rPr lang="en-US" altLang="zh-CN" sz="4400" dirty="0">
                <a:solidFill>
                  <a:srgbClr val="00549A"/>
                </a:solidFill>
                <a:latin typeface="微软雅黑" pitchFamily="34" charset="-122"/>
                <a:ea typeface="微软雅黑" pitchFamily="34" charset="-122"/>
                <a:cs typeface="微软雅黑"/>
              </a:rPr>
              <a:t>KIS</a:t>
            </a:r>
            <a:r>
              <a:rPr lang="zh-CN" altLang="en-US" sz="4400" dirty="0">
                <a:solidFill>
                  <a:srgbClr val="00549A"/>
                </a:solidFill>
                <a:latin typeface="微软雅黑" pitchFamily="34" charset="-122"/>
                <a:ea typeface="微软雅黑" pitchFamily="34" charset="-122"/>
                <a:cs typeface="微软雅黑"/>
              </a:rPr>
              <a:t>专业版</a:t>
            </a:r>
            <a:r>
              <a:rPr lang="en-US" altLang="zh-CN" sz="4400" smtClean="0">
                <a:solidFill>
                  <a:srgbClr val="00549A"/>
                </a:solidFill>
                <a:latin typeface="微软雅黑" pitchFamily="34" charset="-122"/>
                <a:ea typeface="微软雅黑" pitchFamily="34" charset="-122"/>
                <a:cs typeface="微软雅黑"/>
              </a:rPr>
              <a:t>V14.1</a:t>
            </a:r>
            <a:r>
              <a:rPr lang="zh-CN" altLang="en-US" sz="4400" smtClean="0">
                <a:solidFill>
                  <a:srgbClr val="00549A"/>
                </a:solidFill>
                <a:latin typeface="微软雅黑" pitchFamily="34" charset="-122"/>
                <a:ea typeface="微软雅黑" pitchFamily="34" charset="-122"/>
                <a:cs typeface="微软雅黑"/>
              </a:rPr>
              <a:t>培训</a:t>
            </a:r>
            <a:r>
              <a:rPr lang="zh-CN" altLang="en-US" sz="4400" dirty="0">
                <a:solidFill>
                  <a:srgbClr val="00549A"/>
                </a:solidFill>
                <a:latin typeface="微软雅黑" pitchFamily="34" charset="-122"/>
                <a:ea typeface="微软雅黑" pitchFamily="34" charset="-122"/>
                <a:cs typeface="微软雅黑"/>
              </a:rPr>
              <a:t>大纲</a:t>
            </a:r>
            <a:r>
              <a:rPr lang="en-US" sz="3500" dirty="0" smtClean="0">
                <a:solidFill>
                  <a:srgbClr val="FF9900"/>
                </a:solidFill>
                <a:effectLst>
                  <a:outerShdw blurRad="38100" dist="38100" dir="2700000" algn="tl">
                    <a:srgbClr val="C0C0C0"/>
                  </a:outerShdw>
                </a:effectLst>
                <a:latin typeface="微软雅黑" pitchFamily="34" charset="-122"/>
                <a:ea typeface="微软雅黑" pitchFamily="34" charset="-122"/>
              </a:rPr>
              <a:t/>
            </a:r>
            <a:br>
              <a:rPr lang="en-US" sz="3500" dirty="0" smtClean="0">
                <a:solidFill>
                  <a:srgbClr val="FF9900"/>
                </a:solidFill>
                <a:effectLst>
                  <a:outerShdw blurRad="38100" dist="38100" dir="2700000" algn="tl">
                    <a:srgbClr val="C0C0C0"/>
                  </a:outerShdw>
                </a:effectLst>
                <a:latin typeface="微软雅黑" pitchFamily="34" charset="-122"/>
                <a:ea typeface="微软雅黑" pitchFamily="34" charset="-122"/>
              </a:rPr>
            </a:br>
            <a:r>
              <a:rPr lang="en-US" sz="2400" b="0" dirty="0">
                <a:solidFill>
                  <a:schemeClr val="accent1"/>
                </a:solidFill>
                <a:latin typeface="微软雅黑" pitchFamily="34" charset="-122"/>
                <a:ea typeface="微软雅黑" pitchFamily="34" charset="-122"/>
                <a:cs typeface="微软雅黑"/>
              </a:rPr>
              <a:t>                           </a:t>
            </a:r>
            <a:r>
              <a:rPr lang="en-US" sz="2400" b="0" dirty="0" smtClean="0">
                <a:solidFill>
                  <a:schemeClr val="accent1"/>
                </a:solidFill>
                <a:latin typeface="微软雅黑" pitchFamily="34" charset="-122"/>
                <a:ea typeface="微软雅黑" pitchFamily="34" charset="-122"/>
                <a:cs typeface="微软雅黑"/>
              </a:rPr>
              <a:t>              </a:t>
            </a:r>
            <a:r>
              <a:rPr lang="en-US" altLang="zh-CN" sz="2400" b="0" dirty="0" smtClean="0">
                <a:solidFill>
                  <a:schemeClr val="accent1"/>
                </a:solidFill>
                <a:latin typeface="微软雅黑" pitchFamily="34" charset="-122"/>
                <a:ea typeface="微软雅黑" pitchFamily="34" charset="-122"/>
                <a:cs typeface="微软雅黑"/>
              </a:rPr>
              <a:t>—</a:t>
            </a:r>
            <a:r>
              <a:rPr lang="en-US" altLang="zh-CN" sz="2400" b="0" dirty="0" err="1">
                <a:solidFill>
                  <a:schemeClr val="accent1"/>
                </a:solidFill>
                <a:latin typeface="微软雅黑" pitchFamily="34" charset="-122"/>
                <a:ea typeface="微软雅黑" pitchFamily="34" charset="-122"/>
                <a:cs typeface="微软雅黑"/>
              </a:rPr>
              <a:t>生产与委外模块</a:t>
            </a:r>
            <a:endParaRPr lang="en-US" altLang="zh-CN" sz="2400" b="0" dirty="0">
              <a:solidFill>
                <a:schemeClr val="accent1"/>
              </a:solidFill>
              <a:latin typeface="微软雅黑" pitchFamily="34" charset="-122"/>
              <a:ea typeface="微软雅黑" pitchFamily="34" charset="-122"/>
              <a:cs typeface="微软雅黑"/>
            </a:endParaRPr>
          </a:p>
        </p:txBody>
      </p:sp>
      <p:sp>
        <p:nvSpPr>
          <p:cNvPr id="5" name="Rectangle 5"/>
          <p:cNvSpPr>
            <a:spLocks noChangeArrowheads="1"/>
          </p:cNvSpPr>
          <p:nvPr/>
        </p:nvSpPr>
        <p:spPr bwMode="auto">
          <a:xfrm>
            <a:off x="6000760" y="4572008"/>
            <a:ext cx="2808287" cy="431800"/>
          </a:xfrm>
          <a:prstGeom prst="rect">
            <a:avLst/>
          </a:prstGeom>
          <a:noFill/>
          <a:ln w="9525">
            <a:noFill/>
            <a:miter lim="800000"/>
            <a:headEnd/>
            <a:tailEnd/>
          </a:ln>
          <a:effectLst/>
        </p:spPr>
        <p:txBody>
          <a:bodyPr/>
          <a:lstStyle/>
          <a:p>
            <a:pPr algn="ctr" fontAlgn="auto">
              <a:spcBef>
                <a:spcPts val="0"/>
              </a:spcBef>
              <a:spcAft>
                <a:spcPts val="0"/>
              </a:spcAft>
              <a:buClr>
                <a:srgbClr val="003399"/>
              </a:buClr>
              <a:defRPr/>
            </a:pPr>
            <a:r>
              <a:rPr lang="zh-CN" altLang="en-US" sz="2000" b="1" dirty="0">
                <a:solidFill>
                  <a:schemeClr val="bg2"/>
                </a:solidFill>
                <a:effectLst>
                  <a:outerShdw blurRad="38100" dist="38100" dir="2700000" algn="tl">
                    <a:srgbClr val="C0C0C0"/>
                  </a:outerShdw>
                </a:effectLst>
                <a:latin typeface="黑体" pitchFamily="2" charset="-122"/>
              </a:rPr>
              <a:t>客户服务中心</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生产</a:t>
            </a:r>
            <a:r>
              <a:rPr lang="zh-CN" altLang="en-US" sz="3000" dirty="0">
                <a:latin typeface="微软雅黑" pitchFamily="34" charset="-122"/>
                <a:ea typeface="微软雅黑" pitchFamily="34" charset="-122"/>
              </a:rPr>
              <a:t>领</a:t>
            </a:r>
            <a:r>
              <a:rPr lang="zh-CN" altLang="en-US" sz="3000" dirty="0" smtClean="0">
                <a:latin typeface="微软雅黑" pitchFamily="34" charset="-122"/>
                <a:ea typeface="微软雅黑" pitchFamily="34" charset="-122"/>
              </a:rPr>
              <a:t>料单</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395536" y="1052736"/>
            <a:ext cx="8424936" cy="5572125"/>
          </a:xfrm>
        </p:spPr>
        <p:txBody>
          <a:bodyPr/>
          <a:lstStyle/>
          <a:p>
            <a:pPr marL="342900" lvl="1" indent="-342900" defTabSz="457200" eaLnBrk="1" hangingPunct="1">
              <a:buClr>
                <a:schemeClr val="tx1"/>
              </a:buClr>
              <a:buSzPct val="100000"/>
              <a:buBlip>
                <a:blip r:embed="rId3"/>
              </a:buBlip>
              <a:defRPr/>
            </a:pPr>
            <a:r>
              <a:rPr lang="zh-CN" altLang="en-US" sz="2600" b="1" dirty="0">
                <a:solidFill>
                  <a:schemeClr val="tx1">
                    <a:lumMod val="85000"/>
                    <a:lumOff val="15000"/>
                  </a:schemeClr>
                </a:solidFill>
              </a:rPr>
              <a:t>启用生产管理的情况下，要确保产品成本准确</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蓝</a:t>
            </a:r>
            <a:r>
              <a:rPr lang="zh-CN" altLang="en-US" sz="2000" dirty="0" smtClean="0">
                <a:solidFill>
                  <a:schemeClr val="tx1"/>
                </a:solidFill>
                <a:latin typeface="Arial" charset="0"/>
                <a:ea typeface="微软雅黑" pitchFamily="34" charset="-122"/>
              </a:rPr>
              <a:t>字生产领料单关联</a:t>
            </a:r>
            <a:r>
              <a:rPr lang="zh-CN" altLang="en-US" sz="2000" dirty="0">
                <a:solidFill>
                  <a:schemeClr val="tx1"/>
                </a:solidFill>
                <a:latin typeface="Arial" charset="0"/>
                <a:ea typeface="微软雅黑" pitchFamily="34" charset="-122"/>
              </a:rPr>
              <a:t>生产任务单生成</a:t>
            </a: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红</a:t>
            </a:r>
            <a:r>
              <a:rPr lang="zh-CN" altLang="en-US" sz="2000" dirty="0" smtClean="0">
                <a:solidFill>
                  <a:schemeClr val="tx1"/>
                </a:solidFill>
                <a:latin typeface="Arial" charset="0"/>
                <a:ea typeface="微软雅黑" pitchFamily="34" charset="-122"/>
              </a:rPr>
              <a:t>字生产领料单关联</a:t>
            </a:r>
            <a:r>
              <a:rPr lang="zh-CN" altLang="en-US" sz="2000" dirty="0">
                <a:solidFill>
                  <a:schemeClr val="tx1"/>
                </a:solidFill>
                <a:latin typeface="Arial" charset="0"/>
                <a:ea typeface="微软雅黑" pitchFamily="34" charset="-122"/>
              </a:rPr>
              <a:t>蓝</a:t>
            </a:r>
            <a:r>
              <a:rPr lang="zh-CN" altLang="en-US" sz="2000" dirty="0" smtClean="0">
                <a:solidFill>
                  <a:schemeClr val="tx1"/>
                </a:solidFill>
                <a:latin typeface="Arial" charset="0"/>
                <a:ea typeface="微软雅黑" pitchFamily="34" charset="-122"/>
              </a:rPr>
              <a:t>字生产领料单</a:t>
            </a:r>
            <a:r>
              <a:rPr lang="zh-CN" altLang="en-US" sz="2000" dirty="0">
                <a:solidFill>
                  <a:schemeClr val="tx1"/>
                </a:solidFill>
                <a:latin typeface="Arial" charset="0"/>
                <a:ea typeface="微软雅黑" pitchFamily="34" charset="-122"/>
              </a:rPr>
              <a:t>生成</a:t>
            </a:r>
            <a:endParaRPr lang="en-US" altLang="zh-CN" sz="2000" dirty="0">
              <a:solidFill>
                <a:schemeClr val="tx1"/>
              </a:solidFill>
              <a:latin typeface="Arial" charset="0"/>
              <a:ea typeface="微软雅黑" pitchFamily="34" charset="-122"/>
            </a:endParaRPr>
          </a:p>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字段说明</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产品</a:t>
            </a:r>
            <a:endParaRPr lang="en-US" altLang="zh-CN" sz="20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smtClean="0"/>
              <a:t>指</a:t>
            </a:r>
            <a:r>
              <a:rPr lang="zh-CN" altLang="zh-CN" sz="1800" dirty="0"/>
              <a:t>生产任务单表头的产成品，说明这张领料单是为生产什么产品而领料</a:t>
            </a:r>
            <a:endParaRPr lang="en-US" altLang="zh-CN" sz="1800" dirty="0" smtClean="0">
              <a:solidFill>
                <a:schemeClr val="tx1"/>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charset="0"/>
                <a:ea typeface="微软雅黑" pitchFamily="34" charset="-122"/>
              </a:rPr>
              <a:t>投入产量</a:t>
            </a:r>
            <a:endParaRPr lang="en-US" altLang="zh-CN" sz="20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smtClean="0"/>
              <a:t>指</a:t>
            </a:r>
            <a:r>
              <a:rPr lang="zh-CN" altLang="zh-CN" sz="1800" dirty="0"/>
              <a:t>这张生产领料单所领的原料是为了生产多少产</a:t>
            </a:r>
            <a:r>
              <a:rPr lang="zh-CN" altLang="zh-CN" sz="1800" dirty="0" smtClean="0"/>
              <a:t>成品</a:t>
            </a:r>
            <a:r>
              <a:rPr lang="zh-CN" altLang="en-US" sz="1800" dirty="0" smtClean="0"/>
              <a:t>。</a:t>
            </a:r>
            <a:endParaRPr lang="en-US" altLang="zh-CN" sz="1800" dirty="0" smtClean="0"/>
          </a:p>
          <a:p>
            <a:pPr lvl="2" defTabSz="457200" eaLnBrk="1" hangingPunct="1">
              <a:buClr>
                <a:schemeClr val="tx1"/>
              </a:buClr>
              <a:buFont typeface="Wingdings" pitchFamily="2" charset="2"/>
              <a:buChar char="ü"/>
              <a:defRPr/>
            </a:pPr>
            <a:r>
              <a:rPr lang="zh-CN" altLang="en-US" sz="1800" dirty="0" smtClean="0"/>
              <a:t>是</a:t>
            </a:r>
            <a:r>
              <a:rPr lang="zh-CN" altLang="en-US" sz="1800" dirty="0"/>
              <a:t>在产品产量录入功能中的“本期投入产量”的取数</a:t>
            </a:r>
            <a:r>
              <a:rPr lang="zh-CN" altLang="en-US" sz="1800" dirty="0" smtClean="0"/>
              <a:t>来源</a:t>
            </a:r>
            <a:endParaRPr lang="en-US" altLang="zh-CN" sz="1800" dirty="0"/>
          </a:p>
        </p:txBody>
      </p:sp>
      <p:pic>
        <p:nvPicPr>
          <p:cNvPr id="4" name="Picture 6"/>
          <p:cNvPicPr>
            <a:picLocks noChangeAspect="1" noChangeArrowheads="1"/>
          </p:cNvPicPr>
          <p:nvPr/>
        </p:nvPicPr>
        <p:blipFill>
          <a:blip r:embed="rId4" cstate="print"/>
          <a:srcRect/>
          <a:stretch>
            <a:fillRect/>
          </a:stretch>
        </p:blipFill>
        <p:spPr bwMode="auto">
          <a:xfrm>
            <a:off x="539552" y="1278107"/>
            <a:ext cx="8208912" cy="4968552"/>
          </a:xfrm>
          <a:prstGeom prst="rect">
            <a:avLst/>
          </a:prstGeom>
          <a:noFill/>
          <a:ln w="9525">
            <a:noFill/>
            <a:miter lim="800000"/>
            <a:headEnd/>
            <a:tailEnd/>
          </a:ln>
        </p:spPr>
      </p:pic>
    </p:spTree>
    <p:extLst>
      <p:ext uri="{BB962C8B-B14F-4D97-AF65-F5344CB8AC3E}">
        <p14:creationId xmlns:p14="http://schemas.microsoft.com/office/powerpoint/2010/main" val="365999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产品入库单</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539552" y="1052736"/>
            <a:ext cx="8064896" cy="5572125"/>
          </a:xfrm>
        </p:spPr>
        <p:txBody>
          <a:bodyPr/>
          <a:lstStyle/>
          <a:p>
            <a:pPr marL="342900" lvl="1" indent="-342900" defTabSz="457200" eaLnBrk="1" hangingPunct="1">
              <a:buClr>
                <a:schemeClr val="tx1"/>
              </a:buClr>
              <a:buSzPct val="100000"/>
              <a:buBlip>
                <a:blip r:embed="rId3"/>
              </a:buBlip>
              <a:defRPr/>
            </a:pPr>
            <a:r>
              <a:rPr lang="zh-CN" altLang="zh-CN" sz="2600" b="1" dirty="0" smtClean="0">
                <a:solidFill>
                  <a:schemeClr val="tx1">
                    <a:lumMod val="85000"/>
                    <a:lumOff val="15000"/>
                  </a:schemeClr>
                </a:solidFill>
              </a:rPr>
              <a:t>产品</a:t>
            </a:r>
            <a:r>
              <a:rPr lang="zh-CN" altLang="zh-CN" sz="2600" b="1" dirty="0">
                <a:solidFill>
                  <a:schemeClr val="tx1">
                    <a:lumMod val="85000"/>
                    <a:lumOff val="15000"/>
                  </a:schemeClr>
                </a:solidFill>
              </a:rPr>
              <a:t>入库</a:t>
            </a:r>
            <a:r>
              <a:rPr lang="zh-CN" altLang="zh-CN" sz="2600" b="1" dirty="0" smtClean="0">
                <a:solidFill>
                  <a:schemeClr val="tx1">
                    <a:lumMod val="85000"/>
                    <a:lumOff val="15000"/>
                  </a:schemeClr>
                </a:solidFill>
              </a:rPr>
              <a:t>单</a:t>
            </a:r>
            <a:r>
              <a:rPr lang="zh-CN" altLang="en-US" sz="2600" b="1" dirty="0" smtClean="0">
                <a:solidFill>
                  <a:schemeClr val="tx1">
                    <a:lumMod val="85000"/>
                    <a:lumOff val="15000"/>
                  </a:schemeClr>
                </a:solidFill>
              </a:rPr>
              <a:t>可</a:t>
            </a:r>
            <a:r>
              <a:rPr lang="zh-CN" altLang="zh-CN" sz="2600" b="1" dirty="0" smtClean="0">
                <a:solidFill>
                  <a:schemeClr val="tx1">
                    <a:lumMod val="85000"/>
                    <a:lumOff val="15000"/>
                  </a:schemeClr>
                </a:solidFill>
              </a:rPr>
              <a:t>关联</a:t>
            </a:r>
            <a:r>
              <a:rPr lang="zh-CN" altLang="zh-CN" sz="2600" b="1" dirty="0">
                <a:solidFill>
                  <a:schemeClr val="tx1">
                    <a:lumMod val="85000"/>
                    <a:lumOff val="15000"/>
                  </a:schemeClr>
                </a:solidFill>
              </a:rPr>
              <a:t>销售</a:t>
            </a:r>
            <a:r>
              <a:rPr lang="zh-CN" altLang="zh-CN" sz="2600" b="1" dirty="0" smtClean="0">
                <a:solidFill>
                  <a:schemeClr val="tx1">
                    <a:lumMod val="85000"/>
                    <a:lumOff val="15000"/>
                  </a:schemeClr>
                </a:solidFill>
              </a:rPr>
              <a:t>订单</a:t>
            </a:r>
            <a:r>
              <a:rPr lang="zh-CN" altLang="en-US" sz="2600" b="1" dirty="0" smtClean="0">
                <a:solidFill>
                  <a:schemeClr val="tx1">
                    <a:lumMod val="85000"/>
                    <a:lumOff val="15000"/>
                  </a:schemeClr>
                </a:solidFill>
              </a:rPr>
              <a:t>和生产任务单生成</a:t>
            </a:r>
            <a:endParaRPr lang="en-US" altLang="zh-CN" sz="2600" b="1" dirty="0" smtClean="0">
              <a:solidFill>
                <a:schemeClr val="tx1">
                  <a:lumMod val="85000"/>
                  <a:lumOff val="15000"/>
                </a:schemeClr>
              </a:solidFill>
            </a:endParaRPr>
          </a:p>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启用</a:t>
            </a:r>
            <a:r>
              <a:rPr lang="zh-CN" altLang="en-US" sz="2600" b="1" dirty="0">
                <a:solidFill>
                  <a:schemeClr val="tx1">
                    <a:lumMod val="85000"/>
                    <a:lumOff val="15000"/>
                  </a:schemeClr>
                </a:solidFill>
              </a:rPr>
              <a:t>生产管理的情况下，要确保产品成本准确</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蓝</a:t>
            </a:r>
            <a:r>
              <a:rPr lang="zh-CN" altLang="en-US" sz="2000" dirty="0" smtClean="0">
                <a:solidFill>
                  <a:schemeClr val="tx1"/>
                </a:solidFill>
                <a:latin typeface="Arial" charset="0"/>
                <a:ea typeface="微软雅黑" pitchFamily="34" charset="-122"/>
              </a:rPr>
              <a:t>字产品入库单</a:t>
            </a:r>
            <a:r>
              <a:rPr lang="zh-CN" altLang="en-US" sz="2000" dirty="0">
                <a:solidFill>
                  <a:schemeClr val="tx1"/>
                </a:solidFill>
                <a:latin typeface="Arial" charset="0"/>
                <a:ea typeface="微软雅黑" pitchFamily="34" charset="-122"/>
              </a:rPr>
              <a:t>关联生产任务单</a:t>
            </a:r>
            <a:r>
              <a:rPr lang="zh-CN" altLang="en-US" sz="2000" dirty="0" smtClean="0">
                <a:solidFill>
                  <a:schemeClr val="tx1"/>
                </a:solidFill>
                <a:latin typeface="Arial" charset="0"/>
                <a:ea typeface="微软雅黑" pitchFamily="34" charset="-122"/>
              </a:rPr>
              <a:t>生成</a:t>
            </a:r>
            <a:endParaRPr lang="zh-CN" altLang="en-US" sz="2000" dirty="0">
              <a:solidFill>
                <a:schemeClr val="tx1"/>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红</a:t>
            </a:r>
            <a:r>
              <a:rPr lang="zh-CN" altLang="en-US" sz="2000" dirty="0" smtClean="0">
                <a:solidFill>
                  <a:schemeClr val="tx1"/>
                </a:solidFill>
                <a:latin typeface="Arial" charset="0"/>
                <a:ea typeface="微软雅黑" pitchFamily="34" charset="-122"/>
              </a:rPr>
              <a:t>字产品入库单</a:t>
            </a:r>
            <a:r>
              <a:rPr lang="zh-CN" altLang="en-US" sz="2000" dirty="0">
                <a:solidFill>
                  <a:schemeClr val="tx1"/>
                </a:solidFill>
                <a:latin typeface="Arial" charset="0"/>
                <a:ea typeface="微软雅黑" pitchFamily="34" charset="-122"/>
              </a:rPr>
              <a:t>关联蓝</a:t>
            </a:r>
            <a:r>
              <a:rPr lang="zh-CN" altLang="en-US" sz="2000" dirty="0" smtClean="0">
                <a:solidFill>
                  <a:schemeClr val="tx1"/>
                </a:solidFill>
                <a:latin typeface="Arial" charset="0"/>
                <a:ea typeface="微软雅黑" pitchFamily="34" charset="-122"/>
              </a:rPr>
              <a:t>字产品入库单生成</a:t>
            </a:r>
            <a:endParaRPr lang="en-US" altLang="zh-CN" sz="2000" dirty="0" smtClean="0">
              <a:solidFill>
                <a:schemeClr val="tx1"/>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charset="0"/>
                <a:ea typeface="微软雅黑" pitchFamily="34" charset="-122"/>
              </a:rPr>
              <a:t>字段说明</a:t>
            </a:r>
            <a:endParaRPr lang="en-US" altLang="zh-CN" sz="20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en-US" sz="1800" dirty="0">
                <a:solidFill>
                  <a:schemeClr val="tx1"/>
                </a:solidFill>
                <a:latin typeface="Arial" charset="0"/>
                <a:ea typeface="微软雅黑" pitchFamily="34" charset="-122"/>
              </a:rPr>
              <a:t>费用分摊单单</a:t>
            </a:r>
            <a:r>
              <a:rPr lang="zh-CN" altLang="en-US" sz="1800" dirty="0" smtClean="0">
                <a:solidFill>
                  <a:schemeClr val="tx1"/>
                </a:solidFill>
                <a:latin typeface="Arial" charset="0"/>
                <a:ea typeface="微软雅黑" pitchFamily="34" charset="-122"/>
              </a:rPr>
              <a:t>号</a:t>
            </a:r>
            <a:r>
              <a:rPr lang="zh-CN" altLang="en-US" sz="1800" dirty="0">
                <a:solidFill>
                  <a:schemeClr val="tx1"/>
                </a:solidFill>
                <a:latin typeface="Arial" charset="0"/>
                <a:ea typeface="微软雅黑" pitchFamily="34" charset="-122"/>
              </a:rPr>
              <a:t>：体现关联的费用分摊单的</a:t>
            </a:r>
            <a:r>
              <a:rPr lang="zh-CN" altLang="en-US" sz="1800" dirty="0" smtClean="0">
                <a:solidFill>
                  <a:schemeClr val="tx1"/>
                </a:solidFill>
                <a:latin typeface="Arial" charset="0"/>
                <a:ea typeface="微软雅黑" pitchFamily="34" charset="-122"/>
              </a:rPr>
              <a:t>信息</a:t>
            </a:r>
            <a:endParaRPr lang="en-US" altLang="zh-CN" sz="1800" dirty="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smtClean="0"/>
              <a:t>应收</a:t>
            </a:r>
            <a:r>
              <a:rPr lang="zh-CN" altLang="zh-CN" sz="1800" dirty="0"/>
              <a:t>数量</a:t>
            </a:r>
            <a:r>
              <a:rPr lang="zh-CN" altLang="zh-CN" sz="1800" dirty="0" smtClean="0"/>
              <a:t>：当前</a:t>
            </a:r>
            <a:r>
              <a:rPr lang="zh-CN" altLang="zh-CN" sz="1800" dirty="0"/>
              <a:t>所关联单据传递</a:t>
            </a:r>
            <a:r>
              <a:rPr lang="zh-CN" altLang="zh-CN" sz="1800" dirty="0" smtClean="0"/>
              <a:t>过来</a:t>
            </a:r>
            <a:r>
              <a:rPr lang="zh-CN" altLang="en-US" sz="1800" dirty="0" smtClean="0"/>
              <a:t>，不可录入</a:t>
            </a:r>
            <a:endParaRPr lang="en-US" altLang="zh-CN" sz="1800" dirty="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smtClean="0"/>
              <a:t>实</a:t>
            </a:r>
            <a:r>
              <a:rPr lang="zh-CN" altLang="zh-CN" sz="1800" dirty="0"/>
              <a:t>收数量：指实际收到的</a:t>
            </a:r>
            <a:r>
              <a:rPr lang="zh-CN" altLang="zh-CN" sz="1800" dirty="0" smtClean="0"/>
              <a:t>数量</a:t>
            </a:r>
            <a:r>
              <a:rPr lang="zh-CN" altLang="en-US" sz="1800" dirty="0" smtClean="0"/>
              <a:t>，根据实际入库数量填写</a:t>
            </a:r>
            <a:endParaRPr lang="en-US" altLang="zh-CN" sz="1800" dirty="0" smtClean="0"/>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思考：生产管理模块的产品入库单和仓存模块的有什么区别？</a:t>
            </a:r>
          </a:p>
        </p:txBody>
      </p:sp>
      <p:pic>
        <p:nvPicPr>
          <p:cNvPr id="4" name="Picture 7"/>
          <p:cNvPicPr>
            <a:picLocks noChangeAspect="1" noChangeArrowheads="1"/>
          </p:cNvPicPr>
          <p:nvPr/>
        </p:nvPicPr>
        <p:blipFill>
          <a:blip r:embed="rId4" cstate="print"/>
          <a:srcRect/>
          <a:stretch>
            <a:fillRect/>
          </a:stretch>
        </p:blipFill>
        <p:spPr bwMode="auto">
          <a:xfrm>
            <a:off x="401404" y="1412776"/>
            <a:ext cx="8208912" cy="4248472"/>
          </a:xfrm>
          <a:prstGeom prst="rect">
            <a:avLst/>
          </a:prstGeom>
          <a:noFill/>
          <a:ln w="9525">
            <a:noFill/>
            <a:miter lim="800000"/>
            <a:headEnd/>
            <a:tailEnd/>
          </a:ln>
        </p:spPr>
      </p:pic>
    </p:spTree>
    <p:extLst>
      <p:ext uri="{BB962C8B-B14F-4D97-AF65-F5344CB8AC3E}">
        <p14:creationId xmlns:p14="http://schemas.microsoft.com/office/powerpoint/2010/main" val="124447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4979">
                                            <p:txEl>
                                              <p:pRg st="1" end="1"/>
                                            </p:txEl>
                                          </p:spTgt>
                                        </p:tgtEl>
                                        <p:attrNameLst>
                                          <p:attrName>style.visibility</p:attrName>
                                        </p:attrNameLst>
                                      </p:cBhvr>
                                      <p:to>
                                        <p:strVal val="visible"/>
                                      </p:to>
                                    </p:set>
                                    <p:anim calcmode="lin" valueType="num">
                                      <p:cBhvr additive="base">
                                        <p:cTn id="13"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497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4979">
                                            <p:txEl>
                                              <p:pRg st="2" end="2"/>
                                            </p:txEl>
                                          </p:spTgt>
                                        </p:tgtEl>
                                        <p:attrNameLst>
                                          <p:attrName>style.visibility</p:attrName>
                                        </p:attrNameLst>
                                      </p:cBhvr>
                                      <p:to>
                                        <p:strVal val="visible"/>
                                      </p:to>
                                    </p:set>
                                    <p:anim calcmode="lin" valueType="num">
                                      <p:cBhvr additive="base">
                                        <p:cTn id="17"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497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4979">
                                            <p:txEl>
                                              <p:pRg st="3" end="3"/>
                                            </p:txEl>
                                          </p:spTgt>
                                        </p:tgtEl>
                                        <p:attrNameLst>
                                          <p:attrName>style.visibility</p:attrName>
                                        </p:attrNameLst>
                                      </p:cBhvr>
                                      <p:to>
                                        <p:strVal val="visible"/>
                                      </p:to>
                                    </p:set>
                                    <p:anim calcmode="lin" valueType="num">
                                      <p:cBhvr additive="base">
                                        <p:cTn id="21"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49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4979">
                                            <p:txEl>
                                              <p:pRg st="4" end="4"/>
                                            </p:txEl>
                                          </p:spTgt>
                                        </p:tgtEl>
                                        <p:attrNameLst>
                                          <p:attrName>style.visibility</p:attrName>
                                        </p:attrNameLst>
                                      </p:cBhvr>
                                      <p:to>
                                        <p:strVal val="visible"/>
                                      </p:to>
                                    </p:set>
                                    <p:anim calcmode="lin" valueType="num">
                                      <p:cBhvr additive="base">
                                        <p:cTn id="27"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497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4979">
                                            <p:txEl>
                                              <p:pRg st="5" end="5"/>
                                            </p:txEl>
                                          </p:spTgt>
                                        </p:tgtEl>
                                        <p:attrNameLst>
                                          <p:attrName>style.visibility</p:attrName>
                                        </p:attrNameLst>
                                      </p:cBhvr>
                                      <p:to>
                                        <p:strVal val="visible"/>
                                      </p:to>
                                    </p:set>
                                    <p:anim calcmode="lin" valueType="num">
                                      <p:cBhvr additive="base">
                                        <p:cTn id="31" dur="5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497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4979">
                                            <p:txEl>
                                              <p:pRg st="6" end="6"/>
                                            </p:txEl>
                                          </p:spTgt>
                                        </p:tgtEl>
                                        <p:attrNameLst>
                                          <p:attrName>style.visibility</p:attrName>
                                        </p:attrNameLst>
                                      </p:cBhvr>
                                      <p:to>
                                        <p:strVal val="visible"/>
                                      </p:to>
                                    </p:set>
                                    <p:anim calcmode="lin" valueType="num">
                                      <p:cBhvr additive="base">
                                        <p:cTn id="35" dur="5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4979">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4979">
                                            <p:txEl>
                                              <p:pRg st="7" end="7"/>
                                            </p:txEl>
                                          </p:spTgt>
                                        </p:tgtEl>
                                        <p:attrNameLst>
                                          <p:attrName>style.visibility</p:attrName>
                                        </p:attrNameLst>
                                      </p:cBhvr>
                                      <p:to>
                                        <p:strVal val="visible"/>
                                      </p:to>
                                    </p:set>
                                    <p:anim calcmode="lin" valueType="num">
                                      <p:cBhvr additive="base">
                                        <p:cTn id="39" dur="500" fill="hold"/>
                                        <p:tgtEl>
                                          <p:spTgt spid="25497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549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54979">
                                            <p:txEl>
                                              <p:pRg st="8" end="8"/>
                                            </p:txEl>
                                          </p:spTgt>
                                        </p:tgtEl>
                                        <p:attrNameLst>
                                          <p:attrName>style.visibility</p:attrName>
                                        </p:attrNameLst>
                                      </p:cBhvr>
                                      <p:to>
                                        <p:strVal val="visible"/>
                                      </p:to>
                                    </p:set>
                                    <p:anim calcmode="lin" valueType="num">
                                      <p:cBhvr additive="base">
                                        <p:cTn id="45" dur="500" fill="hold"/>
                                        <p:tgtEl>
                                          <p:spTgt spid="25497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549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1+#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在产品录入</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539552" y="1052736"/>
            <a:ext cx="8064896" cy="5572125"/>
          </a:xfrm>
        </p:spPr>
        <p:txBody>
          <a:bodyPr/>
          <a:lstStyle/>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概述</a:t>
            </a:r>
            <a:endParaRPr lang="en-US" altLang="zh-CN" sz="2600" b="1" dirty="0" smtClean="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针对生产周期较长（超过一个会计期间），月末存在在产品的企业，系统提供约当产量法进行成本</a:t>
            </a:r>
            <a:r>
              <a:rPr lang="zh-CN" altLang="en-US" sz="2000" dirty="0" smtClean="0">
                <a:solidFill>
                  <a:schemeClr val="tx1"/>
                </a:solidFill>
                <a:latin typeface="Arial" charset="0"/>
                <a:ea typeface="微软雅黑" pitchFamily="34" charset="-122"/>
              </a:rPr>
              <a:t>计算</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smtClean="0">
                <a:latin typeface="微软雅黑" pitchFamily="34" charset="-122"/>
                <a:ea typeface="微软雅黑" pitchFamily="34" charset="-122"/>
              </a:rPr>
              <a:t>月末时，</a:t>
            </a:r>
            <a:r>
              <a:rPr lang="zh-CN" altLang="en-US" sz="2000" dirty="0">
                <a:latin typeface="微软雅黑" pitchFamily="34" charset="-122"/>
                <a:ea typeface="微软雅黑" pitchFamily="34" charset="-122"/>
              </a:rPr>
              <a:t>通过</a:t>
            </a:r>
            <a:r>
              <a:rPr lang="zh-CN" altLang="en-US" sz="2000" dirty="0">
                <a:latin typeface="Arial" pitchFamily="34" charset="0"/>
                <a:ea typeface="微软雅黑" pitchFamily="34" charset="-122"/>
              </a:rPr>
              <a:t>“</a:t>
            </a:r>
            <a:r>
              <a:rPr lang="zh-CN" altLang="en-US" sz="2000" dirty="0">
                <a:latin typeface="微软雅黑" pitchFamily="34" charset="-122"/>
                <a:ea typeface="微软雅黑" pitchFamily="34" charset="-122"/>
              </a:rPr>
              <a:t>在产品产量录入</a:t>
            </a:r>
            <a:r>
              <a:rPr lang="zh-CN" altLang="en-US" sz="2000" dirty="0">
                <a:latin typeface="Arial" pitchFamily="34" charset="0"/>
                <a:ea typeface="微软雅黑" pitchFamily="34" charset="-122"/>
              </a:rPr>
              <a:t>”</a:t>
            </a:r>
            <a:r>
              <a:rPr lang="zh-CN" altLang="en-US" sz="2000" dirty="0" smtClean="0">
                <a:latin typeface="微软雅黑" pitchFamily="34" charset="-122"/>
                <a:ea typeface="微软雅黑" pitchFamily="34" charset="-122"/>
              </a:rPr>
              <a:t>功能，录入期末</a:t>
            </a:r>
            <a:r>
              <a:rPr lang="zh-CN" altLang="en-US" sz="2000" dirty="0">
                <a:solidFill>
                  <a:srgbClr val="FF0000"/>
                </a:solidFill>
                <a:latin typeface="微软雅黑" pitchFamily="34" charset="-122"/>
                <a:ea typeface="微软雅黑" pitchFamily="34" charset="-122"/>
              </a:rPr>
              <a:t>在产品的数量和约当系数</a:t>
            </a:r>
            <a:endParaRPr lang="zh-CN" altLang="en-US" sz="2000" dirty="0">
              <a:solidFill>
                <a:srgbClr val="FF0000"/>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charset="0"/>
                <a:ea typeface="微软雅黑" pitchFamily="34" charset="-122"/>
              </a:rPr>
              <a:t>字段说明</a:t>
            </a:r>
            <a:endParaRPr lang="en-US" altLang="zh-CN" sz="20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a:solidFill>
                  <a:schemeClr val="tx1"/>
                </a:solidFill>
                <a:latin typeface="Arial" charset="0"/>
                <a:ea typeface="微软雅黑" pitchFamily="34" charset="-122"/>
              </a:rPr>
              <a:t>期初在产品数量</a:t>
            </a:r>
            <a:r>
              <a:rPr lang="zh-CN" altLang="en-US" sz="1800" dirty="0">
                <a:solidFill>
                  <a:schemeClr val="tx1"/>
                </a:solidFill>
                <a:latin typeface="Arial" charset="0"/>
                <a:ea typeface="微软雅黑" pitchFamily="34" charset="-122"/>
              </a:rPr>
              <a:t>：</a:t>
            </a:r>
            <a:r>
              <a:rPr lang="zh-CN" altLang="zh-CN" sz="1800" dirty="0">
                <a:solidFill>
                  <a:schemeClr val="tx1"/>
                </a:solidFill>
                <a:latin typeface="Arial" charset="0"/>
                <a:ea typeface="微软雅黑" pitchFamily="34" charset="-122"/>
              </a:rPr>
              <a:t>默认取上一期的“期末在产品实际数量</a:t>
            </a:r>
            <a:r>
              <a:rPr lang="zh-CN" altLang="zh-CN" sz="1800" dirty="0" smtClean="0">
                <a:solidFill>
                  <a:schemeClr val="tx1"/>
                </a:solidFill>
                <a:latin typeface="Arial" charset="0"/>
                <a:ea typeface="微软雅黑" pitchFamily="34" charset="-122"/>
              </a:rPr>
              <a:t>”</a:t>
            </a:r>
            <a:endParaRPr lang="zh-CN" altLang="zh-CN" sz="1800" dirty="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a:solidFill>
                  <a:schemeClr val="tx1"/>
                </a:solidFill>
                <a:latin typeface="Arial" charset="0"/>
                <a:ea typeface="微软雅黑" pitchFamily="34" charset="-122"/>
              </a:rPr>
              <a:t>本期投入产量</a:t>
            </a:r>
            <a:r>
              <a:rPr lang="zh-CN" altLang="en-US" sz="1800" dirty="0">
                <a:solidFill>
                  <a:schemeClr val="tx1"/>
                </a:solidFill>
                <a:latin typeface="Arial" charset="0"/>
                <a:ea typeface="微软雅黑" pitchFamily="34" charset="-122"/>
              </a:rPr>
              <a:t>：</a:t>
            </a:r>
            <a:r>
              <a:rPr lang="zh-CN" altLang="zh-CN" sz="1800" dirty="0">
                <a:solidFill>
                  <a:schemeClr val="tx1"/>
                </a:solidFill>
                <a:latin typeface="Arial" charset="0"/>
                <a:ea typeface="微软雅黑" pitchFamily="34" charset="-122"/>
              </a:rPr>
              <a:t>默认取本期生产领料单上的投入产量的值</a:t>
            </a:r>
          </a:p>
          <a:p>
            <a:pPr lvl="2" defTabSz="457200" eaLnBrk="1" hangingPunct="1">
              <a:buClr>
                <a:schemeClr val="tx1"/>
              </a:buClr>
              <a:buFont typeface="Wingdings" pitchFamily="2" charset="2"/>
              <a:buChar char="ü"/>
              <a:defRPr/>
            </a:pPr>
            <a:r>
              <a:rPr lang="zh-CN" altLang="en-US" sz="1800" dirty="0">
                <a:solidFill>
                  <a:schemeClr val="tx1"/>
                </a:solidFill>
                <a:latin typeface="Arial" charset="0"/>
                <a:ea typeface="微软雅黑" pitchFamily="34" charset="-122"/>
              </a:rPr>
              <a:t>本期完工数量：</a:t>
            </a:r>
            <a:r>
              <a:rPr lang="zh-CN" altLang="zh-CN" sz="1800" dirty="0">
                <a:solidFill>
                  <a:schemeClr val="tx1"/>
                </a:solidFill>
                <a:latin typeface="Arial" charset="0"/>
                <a:ea typeface="微软雅黑" pitchFamily="34" charset="-122"/>
              </a:rPr>
              <a:t>默认取本期关联生产任务单的产品入库单数量</a:t>
            </a:r>
          </a:p>
          <a:p>
            <a:pPr lvl="2" defTabSz="457200" eaLnBrk="1" hangingPunct="1">
              <a:buClr>
                <a:schemeClr val="tx1"/>
              </a:buClr>
              <a:buFont typeface="Wingdings" pitchFamily="2" charset="2"/>
              <a:buChar char="ü"/>
              <a:defRPr/>
            </a:pPr>
            <a:r>
              <a:rPr lang="zh-CN" altLang="zh-CN" sz="1800" dirty="0">
                <a:solidFill>
                  <a:schemeClr val="tx1"/>
                </a:solidFill>
                <a:latin typeface="Arial" charset="0"/>
                <a:ea typeface="微软雅黑" pitchFamily="34" charset="-122"/>
              </a:rPr>
              <a:t>实收数量：指实际收到的数量</a:t>
            </a:r>
            <a:r>
              <a:rPr lang="zh-CN" altLang="en-US" sz="1800" dirty="0">
                <a:solidFill>
                  <a:schemeClr val="tx1"/>
                </a:solidFill>
                <a:latin typeface="Arial" charset="0"/>
                <a:ea typeface="微软雅黑" pitchFamily="34" charset="-122"/>
              </a:rPr>
              <a:t>，根据实际入库数量</a:t>
            </a:r>
            <a:r>
              <a:rPr lang="zh-CN" altLang="en-US" sz="1800" dirty="0" smtClean="0">
                <a:solidFill>
                  <a:schemeClr val="tx1"/>
                </a:solidFill>
                <a:latin typeface="Arial" charset="0"/>
                <a:ea typeface="微软雅黑" pitchFamily="34" charset="-122"/>
              </a:rPr>
              <a:t>填写</a:t>
            </a:r>
            <a:endParaRPr lang="en-US" altLang="zh-CN" sz="18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约当系数：即在产品完成程度，</a:t>
            </a:r>
            <a:r>
              <a:rPr lang="zh-CN" altLang="zh-CN" sz="1800" dirty="0" smtClean="0">
                <a:solidFill>
                  <a:schemeClr val="tx1"/>
                </a:solidFill>
                <a:latin typeface="Arial" charset="0"/>
                <a:ea typeface="微软雅黑" pitchFamily="34" charset="-122"/>
              </a:rPr>
              <a:t>默认</a:t>
            </a:r>
            <a:r>
              <a:rPr lang="zh-CN" altLang="zh-CN" sz="1800" dirty="0">
                <a:solidFill>
                  <a:schemeClr val="tx1"/>
                </a:solidFill>
                <a:latin typeface="Arial" charset="0"/>
                <a:ea typeface="微软雅黑" pitchFamily="34" charset="-122"/>
              </a:rPr>
              <a:t>为</a:t>
            </a:r>
            <a:r>
              <a:rPr lang="en-US" altLang="zh-CN" sz="1800" dirty="0">
                <a:solidFill>
                  <a:schemeClr val="tx1"/>
                </a:solidFill>
                <a:latin typeface="Arial" charset="0"/>
                <a:ea typeface="微软雅黑" pitchFamily="34" charset="-122"/>
              </a:rPr>
              <a:t>0</a:t>
            </a:r>
            <a:r>
              <a:rPr lang="zh-CN" altLang="zh-CN" sz="1800" dirty="0">
                <a:solidFill>
                  <a:schemeClr val="tx1"/>
                </a:solidFill>
                <a:latin typeface="Arial" charset="0"/>
                <a:ea typeface="微软雅黑" pitchFamily="34" charset="-122"/>
              </a:rPr>
              <a:t>，控制</a:t>
            </a:r>
            <a:r>
              <a:rPr lang="en-US" altLang="zh-CN" sz="1800" dirty="0">
                <a:solidFill>
                  <a:schemeClr val="tx1"/>
                </a:solidFill>
                <a:latin typeface="Arial" charset="0"/>
                <a:ea typeface="微软雅黑" pitchFamily="34" charset="-122"/>
              </a:rPr>
              <a:t>0&lt;=</a:t>
            </a:r>
            <a:r>
              <a:rPr lang="zh-CN" altLang="zh-CN" sz="1800" dirty="0">
                <a:solidFill>
                  <a:schemeClr val="tx1"/>
                </a:solidFill>
                <a:latin typeface="Arial" charset="0"/>
                <a:ea typeface="微软雅黑" pitchFamily="34" charset="-122"/>
              </a:rPr>
              <a:t>约当系数</a:t>
            </a:r>
            <a:r>
              <a:rPr lang="en-US" altLang="zh-CN" sz="1800" dirty="0">
                <a:solidFill>
                  <a:schemeClr val="tx1"/>
                </a:solidFill>
                <a:latin typeface="Arial" charset="0"/>
                <a:ea typeface="微软雅黑" pitchFamily="34" charset="-122"/>
              </a:rPr>
              <a:t>&lt;=</a:t>
            </a:r>
            <a:r>
              <a:rPr lang="en-US" altLang="zh-CN" sz="1800" dirty="0" smtClean="0">
                <a:solidFill>
                  <a:schemeClr val="tx1"/>
                </a:solidFill>
                <a:latin typeface="Arial" charset="0"/>
                <a:ea typeface="微软雅黑" pitchFamily="34" charset="-122"/>
              </a:rPr>
              <a:t>1</a:t>
            </a:r>
            <a:endParaRPr lang="en-US" altLang="zh-CN" sz="1800" dirty="0">
              <a:solidFill>
                <a:schemeClr val="tx1"/>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charset="0"/>
                <a:ea typeface="微软雅黑" pitchFamily="34" charset="-122"/>
              </a:rPr>
              <a:t>支持</a:t>
            </a:r>
            <a:r>
              <a:rPr lang="en-US" altLang="zh-CN" sz="2000" dirty="0" smtClean="0">
                <a:solidFill>
                  <a:schemeClr val="tx1"/>
                </a:solidFill>
                <a:latin typeface="Arial" charset="0"/>
                <a:ea typeface="微软雅黑" pitchFamily="34" charset="-122"/>
              </a:rPr>
              <a:t>excel</a:t>
            </a:r>
            <a:r>
              <a:rPr lang="zh-CN" altLang="en-US" sz="2000" dirty="0" smtClean="0">
                <a:solidFill>
                  <a:schemeClr val="tx1"/>
                </a:solidFill>
                <a:latin typeface="Arial" charset="0"/>
                <a:ea typeface="微软雅黑" pitchFamily="34" charset="-122"/>
              </a:rPr>
              <a:t>引入引出</a:t>
            </a:r>
            <a:endParaRPr lang="zh-CN" altLang="en-US" sz="2000" dirty="0">
              <a:solidFill>
                <a:schemeClr val="tx1"/>
              </a:solidFill>
              <a:latin typeface="Arial" charset="0"/>
              <a:ea typeface="微软雅黑" pitchFamily="34" charset="-122"/>
            </a:endParaRPr>
          </a:p>
        </p:txBody>
      </p:sp>
      <p:pic>
        <p:nvPicPr>
          <p:cNvPr id="5" name="Picture 6"/>
          <p:cNvPicPr>
            <a:picLocks noChangeAspect="1" noChangeArrowheads="1"/>
          </p:cNvPicPr>
          <p:nvPr/>
        </p:nvPicPr>
        <p:blipFill>
          <a:blip r:embed="rId4" cstate="print"/>
          <a:srcRect/>
          <a:stretch>
            <a:fillRect/>
          </a:stretch>
        </p:blipFill>
        <p:spPr bwMode="auto">
          <a:xfrm>
            <a:off x="287305" y="1124744"/>
            <a:ext cx="8568953" cy="3312368"/>
          </a:xfrm>
          <a:prstGeom prst="rect">
            <a:avLst/>
          </a:prstGeom>
          <a:noFill/>
          <a:ln w="9525">
            <a:noFill/>
            <a:miter lim="800000"/>
            <a:headEnd/>
            <a:tailEnd/>
          </a:ln>
        </p:spPr>
      </p:pic>
    </p:spTree>
    <p:extLst>
      <p:ext uri="{BB962C8B-B14F-4D97-AF65-F5344CB8AC3E}">
        <p14:creationId xmlns:p14="http://schemas.microsoft.com/office/powerpoint/2010/main" val="344795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anim calcmode="lin" valueType="num">
                                      <p:cBhvr additive="base">
                                        <p:cTn id="11"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49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4979">
                                            <p:txEl>
                                              <p:pRg st="2" end="2"/>
                                            </p:txEl>
                                          </p:spTgt>
                                        </p:tgtEl>
                                        <p:attrNameLst>
                                          <p:attrName>style.visibility</p:attrName>
                                        </p:attrNameLst>
                                      </p:cBhvr>
                                      <p:to>
                                        <p:strVal val="visible"/>
                                      </p:to>
                                    </p:set>
                                    <p:anim calcmode="lin" valueType="num">
                                      <p:cBhvr additive="base">
                                        <p:cTn id="15"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49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4979">
                                            <p:txEl>
                                              <p:pRg st="3" end="3"/>
                                            </p:txEl>
                                          </p:spTgt>
                                        </p:tgtEl>
                                        <p:attrNameLst>
                                          <p:attrName>style.visibility</p:attrName>
                                        </p:attrNameLst>
                                      </p:cBhvr>
                                      <p:to>
                                        <p:strVal val="visible"/>
                                      </p:to>
                                    </p:set>
                                    <p:anim calcmode="lin" valueType="num">
                                      <p:cBhvr additive="base">
                                        <p:cTn id="21"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497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4979">
                                            <p:txEl>
                                              <p:pRg st="4" end="4"/>
                                            </p:txEl>
                                          </p:spTgt>
                                        </p:tgtEl>
                                        <p:attrNameLst>
                                          <p:attrName>style.visibility</p:attrName>
                                        </p:attrNameLst>
                                      </p:cBhvr>
                                      <p:to>
                                        <p:strVal val="visible"/>
                                      </p:to>
                                    </p:set>
                                    <p:anim calcmode="lin" valueType="num">
                                      <p:cBhvr additive="base">
                                        <p:cTn id="25"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497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4979">
                                            <p:txEl>
                                              <p:pRg st="5" end="5"/>
                                            </p:txEl>
                                          </p:spTgt>
                                        </p:tgtEl>
                                        <p:attrNameLst>
                                          <p:attrName>style.visibility</p:attrName>
                                        </p:attrNameLst>
                                      </p:cBhvr>
                                      <p:to>
                                        <p:strVal val="visible"/>
                                      </p:to>
                                    </p:set>
                                    <p:anim calcmode="lin" valueType="num">
                                      <p:cBhvr additive="base">
                                        <p:cTn id="29" dur="5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497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4979">
                                            <p:txEl>
                                              <p:pRg st="6" end="6"/>
                                            </p:txEl>
                                          </p:spTgt>
                                        </p:tgtEl>
                                        <p:attrNameLst>
                                          <p:attrName>style.visibility</p:attrName>
                                        </p:attrNameLst>
                                      </p:cBhvr>
                                      <p:to>
                                        <p:strVal val="visible"/>
                                      </p:to>
                                    </p:set>
                                    <p:anim calcmode="lin" valueType="num">
                                      <p:cBhvr additive="base">
                                        <p:cTn id="33" dur="5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497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54979">
                                            <p:txEl>
                                              <p:pRg st="7" end="7"/>
                                            </p:txEl>
                                          </p:spTgt>
                                        </p:tgtEl>
                                        <p:attrNameLst>
                                          <p:attrName>style.visibility</p:attrName>
                                        </p:attrNameLst>
                                      </p:cBhvr>
                                      <p:to>
                                        <p:strVal val="visible"/>
                                      </p:to>
                                    </p:set>
                                    <p:anim calcmode="lin" valueType="num">
                                      <p:cBhvr additive="base">
                                        <p:cTn id="37" dur="500" fill="hold"/>
                                        <p:tgtEl>
                                          <p:spTgt spid="25497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497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54979">
                                            <p:txEl>
                                              <p:pRg st="8" end="8"/>
                                            </p:txEl>
                                          </p:spTgt>
                                        </p:tgtEl>
                                        <p:attrNameLst>
                                          <p:attrName>style.visibility</p:attrName>
                                        </p:attrNameLst>
                                      </p:cBhvr>
                                      <p:to>
                                        <p:strVal val="visible"/>
                                      </p:to>
                                    </p:set>
                                    <p:anim calcmode="lin" valueType="num">
                                      <p:cBhvr additive="base">
                                        <p:cTn id="41" dur="500" fill="hold"/>
                                        <p:tgtEl>
                                          <p:spTgt spid="25497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49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4979">
                                            <p:txEl>
                                              <p:pRg st="9" end="9"/>
                                            </p:txEl>
                                          </p:spTgt>
                                        </p:tgtEl>
                                        <p:attrNameLst>
                                          <p:attrName>style.visibility</p:attrName>
                                        </p:attrNameLst>
                                      </p:cBhvr>
                                      <p:to>
                                        <p:strVal val="visible"/>
                                      </p:to>
                                    </p:set>
                                    <p:anim calcmode="lin" valueType="num">
                                      <p:cBhvr additive="base">
                                        <p:cTn id="47" dur="500" fill="hold"/>
                                        <p:tgtEl>
                                          <p:spTgt spid="25497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49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费用分摊单</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370020" y="1124744"/>
            <a:ext cx="8064896" cy="5572125"/>
          </a:xfrm>
        </p:spPr>
        <p:txBody>
          <a:bodyPr/>
          <a:lstStyle/>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概述</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zh-CN" sz="2000" dirty="0" smtClean="0"/>
              <a:t>除了原材料外</a:t>
            </a:r>
            <a:r>
              <a:rPr lang="zh-CN" altLang="en-US" sz="2000" dirty="0" smtClean="0"/>
              <a:t>，</a:t>
            </a:r>
            <a:r>
              <a:rPr lang="zh-CN" altLang="zh-CN" sz="2000" dirty="0" smtClean="0"/>
              <a:t>其他</a:t>
            </a:r>
            <a:r>
              <a:rPr lang="zh-CN" altLang="zh-CN" sz="2000" dirty="0"/>
              <a:t>的加工费用</a:t>
            </a:r>
            <a:r>
              <a:rPr lang="zh-CN" altLang="zh-CN" sz="2000" dirty="0" smtClean="0"/>
              <a:t>，如生产</a:t>
            </a:r>
            <a:r>
              <a:rPr lang="zh-CN" altLang="zh-CN" sz="2000" dirty="0"/>
              <a:t>工人的工资、辅助材料成本、生产设备</a:t>
            </a:r>
            <a:r>
              <a:rPr lang="zh-CN" altLang="zh-CN" sz="2000" dirty="0" smtClean="0"/>
              <a:t>折旧和</a:t>
            </a:r>
            <a:r>
              <a:rPr lang="zh-CN" altLang="zh-CN" sz="2000" dirty="0"/>
              <a:t>水电费等直接或间接</a:t>
            </a:r>
            <a:r>
              <a:rPr lang="zh-CN" altLang="zh-CN" sz="2000" dirty="0" smtClean="0"/>
              <a:t>费用</a:t>
            </a:r>
            <a:endParaRPr lang="en-US" altLang="zh-CN" sz="2000" dirty="0">
              <a:solidFill>
                <a:schemeClr val="tx1"/>
              </a:solidFill>
              <a:latin typeface="Arial" charset="0"/>
              <a:ea typeface="微软雅黑" pitchFamily="34" charset="-122"/>
            </a:endParaRPr>
          </a:p>
          <a:p>
            <a:pPr marL="342900" lvl="1" indent="-342900" defTabSz="457200" eaLnBrk="1" hangingPunct="1">
              <a:buClr>
                <a:schemeClr val="tx1"/>
              </a:buClr>
              <a:buSzPct val="100000"/>
              <a:buBlip>
                <a:blip r:embed="rId3"/>
              </a:buBlip>
              <a:defRPr/>
            </a:pPr>
            <a:r>
              <a:rPr lang="zh-CN" altLang="en-US" sz="2600" b="1" dirty="0">
                <a:solidFill>
                  <a:schemeClr val="tx1">
                    <a:lumMod val="85000"/>
                    <a:lumOff val="15000"/>
                  </a:schemeClr>
                </a:solidFill>
              </a:rPr>
              <a:t>新增方式</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a:t>必须关联产品入库单</a:t>
            </a:r>
            <a:r>
              <a:rPr lang="zh-CN" altLang="en-US" sz="2000" dirty="0" smtClean="0"/>
              <a:t>生成</a:t>
            </a:r>
            <a:endParaRPr lang="en-US" altLang="zh-CN" sz="2000" dirty="0" smtClean="0"/>
          </a:p>
          <a:p>
            <a:pPr lvl="1" defTabSz="457200" eaLnBrk="1" hangingPunct="1">
              <a:buClr>
                <a:schemeClr val="tx1"/>
              </a:buClr>
              <a:buFont typeface="Wingdings" pitchFamily="2" charset="2"/>
              <a:buChar char="Ø"/>
              <a:defRPr/>
            </a:pPr>
            <a:r>
              <a:rPr lang="zh-CN" altLang="en-US" sz="2000" dirty="0" smtClean="0"/>
              <a:t>产品入库单必须是</a:t>
            </a:r>
            <a:r>
              <a:rPr lang="zh-CN" altLang="en-US" sz="2000" dirty="0" smtClean="0">
                <a:solidFill>
                  <a:srgbClr val="FF0000"/>
                </a:solidFill>
              </a:rPr>
              <a:t>本期、已审核且关联生产任务单</a:t>
            </a:r>
            <a:endParaRPr lang="en-US" altLang="zh-CN" sz="2000" dirty="0">
              <a:solidFill>
                <a:srgbClr val="FF0000"/>
              </a:solidFill>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charset="0"/>
                <a:ea typeface="微软雅黑" pitchFamily="34" charset="-122"/>
              </a:rPr>
              <a:t>思考：费用分摊单中选择不到产品入库单的原因？</a:t>
            </a:r>
            <a:endParaRPr lang="en-US" altLang="zh-CN" sz="2000" dirty="0" smtClean="0">
              <a:solidFill>
                <a:schemeClr val="tx1"/>
              </a:solidFill>
              <a:latin typeface="Arial" charset="0"/>
              <a:ea typeface="微软雅黑" pitchFamily="34" charset="-122"/>
            </a:endParaRPr>
          </a:p>
          <a:p>
            <a:pPr marL="342900" lvl="1" indent="-342900" defTabSz="457200" eaLnBrk="1" hangingPunct="1">
              <a:buClr>
                <a:schemeClr val="tx1"/>
              </a:buClr>
              <a:buSzPct val="100000"/>
              <a:buBlip>
                <a:blip r:embed="rId3"/>
              </a:buBlip>
              <a:defRPr/>
            </a:pPr>
            <a:r>
              <a:rPr lang="zh-CN" altLang="en-US" sz="2600" b="1" dirty="0">
                <a:solidFill>
                  <a:schemeClr val="tx1">
                    <a:lumMod val="85000"/>
                    <a:lumOff val="15000"/>
                  </a:schemeClr>
                </a:solidFill>
              </a:rPr>
              <a:t>费用分摊</a:t>
            </a:r>
            <a:r>
              <a:rPr lang="zh-CN" altLang="en-US" sz="2600" b="1" dirty="0" smtClean="0">
                <a:solidFill>
                  <a:schemeClr val="tx1">
                    <a:lumMod val="85000"/>
                    <a:lumOff val="15000"/>
                  </a:schemeClr>
                </a:solidFill>
              </a:rPr>
              <a:t>方式</a:t>
            </a:r>
            <a:endParaRPr lang="en-US" altLang="zh-CN" sz="2600" b="1" dirty="0" smtClean="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smtClean="0"/>
              <a:t>四种方式：按产品</a:t>
            </a:r>
            <a:r>
              <a:rPr lang="zh-CN" altLang="en-US" sz="2000" dirty="0"/>
              <a:t>数量、材料成本、工时、手工</a:t>
            </a:r>
            <a:r>
              <a:rPr lang="zh-CN" altLang="en-US" sz="2000" dirty="0" smtClean="0"/>
              <a:t>分摊</a:t>
            </a:r>
            <a:endParaRPr lang="en-US" altLang="zh-CN" sz="2000" dirty="0" smtClean="0"/>
          </a:p>
          <a:p>
            <a:pPr lvl="1" defTabSz="457200" eaLnBrk="1" hangingPunct="1">
              <a:buClr>
                <a:schemeClr val="tx1"/>
              </a:buClr>
              <a:buFont typeface="Wingdings" pitchFamily="2" charset="2"/>
              <a:buChar char="Ø"/>
              <a:defRPr/>
            </a:pPr>
            <a:r>
              <a:rPr lang="zh-CN" altLang="en-US" sz="2000" dirty="0" smtClean="0"/>
              <a:t>按材料成本分摊时，注意先进行出库核算</a:t>
            </a:r>
            <a:endParaRPr lang="en-US" altLang="zh-CN" sz="2000" dirty="0" smtClean="0"/>
          </a:p>
          <a:p>
            <a:pPr marL="342900" lvl="1" indent="-342900" defTabSz="457200" eaLnBrk="1" hangingPunct="1">
              <a:buClr>
                <a:schemeClr val="tx1"/>
              </a:buClr>
              <a:buSzPct val="100000"/>
              <a:buBlip>
                <a:blip r:embed="rId3"/>
              </a:buBlip>
              <a:defRPr/>
            </a:pPr>
            <a:r>
              <a:rPr lang="zh-CN" altLang="en-US" sz="2600" b="1" dirty="0">
                <a:solidFill>
                  <a:schemeClr val="tx1">
                    <a:lumMod val="85000"/>
                    <a:lumOff val="15000"/>
                  </a:schemeClr>
                </a:solidFill>
              </a:rPr>
              <a:t>表体</a:t>
            </a:r>
            <a:r>
              <a:rPr lang="zh-CN" altLang="en-US" sz="2600" b="1" dirty="0" smtClean="0">
                <a:solidFill>
                  <a:schemeClr val="tx1">
                    <a:lumMod val="85000"/>
                    <a:lumOff val="15000"/>
                  </a:schemeClr>
                </a:solidFill>
              </a:rPr>
              <a:t>部分可按</a:t>
            </a:r>
            <a:r>
              <a:rPr lang="zh-CN" altLang="en-US" sz="2600" b="1" dirty="0">
                <a:solidFill>
                  <a:schemeClr val="tx1">
                    <a:lumMod val="85000"/>
                    <a:lumOff val="15000"/>
                  </a:schemeClr>
                </a:solidFill>
              </a:rPr>
              <a:t>产成品</a:t>
            </a:r>
            <a:r>
              <a:rPr lang="en-US" altLang="zh-CN" sz="2600" b="1" dirty="0">
                <a:solidFill>
                  <a:schemeClr val="tx1">
                    <a:lumMod val="85000"/>
                    <a:lumOff val="15000"/>
                  </a:schemeClr>
                </a:solidFill>
              </a:rPr>
              <a:t>+</a:t>
            </a:r>
            <a:r>
              <a:rPr lang="zh-CN" altLang="en-US" sz="2600" b="1" dirty="0">
                <a:solidFill>
                  <a:schemeClr val="tx1">
                    <a:lumMod val="85000"/>
                    <a:lumOff val="15000"/>
                  </a:schemeClr>
                </a:solidFill>
              </a:rPr>
              <a:t>生成批号汇总显示</a:t>
            </a:r>
          </a:p>
          <a:p>
            <a:pPr lvl="1" defTabSz="457200" eaLnBrk="1" hangingPunct="1">
              <a:buClr>
                <a:schemeClr val="tx1"/>
              </a:buClr>
              <a:buFont typeface="Wingdings" pitchFamily="2" charset="2"/>
              <a:buChar char="Ø"/>
              <a:defRPr/>
            </a:pPr>
            <a:endParaRPr lang="en-US" altLang="zh-CN" sz="2000" dirty="0"/>
          </a:p>
          <a:p>
            <a:pPr marL="342900" lvl="1" indent="-342900" defTabSz="457200" eaLnBrk="1" hangingPunct="1">
              <a:buClr>
                <a:schemeClr val="tx1"/>
              </a:buClr>
              <a:buSzPct val="100000"/>
              <a:buBlip>
                <a:blip r:embed="rId3"/>
              </a:buBlip>
              <a:defRPr/>
            </a:pPr>
            <a:endParaRPr lang="zh-CN" altLang="en-US" sz="2600" b="1" dirty="0">
              <a:solidFill>
                <a:schemeClr val="tx1">
                  <a:lumMod val="85000"/>
                  <a:lumOff val="15000"/>
                </a:schemeClr>
              </a:solidFill>
            </a:endParaRPr>
          </a:p>
        </p:txBody>
      </p:sp>
      <p:pic>
        <p:nvPicPr>
          <p:cNvPr id="5" name="Picture 6"/>
          <p:cNvPicPr>
            <a:picLocks noChangeAspect="1" noChangeArrowheads="1"/>
          </p:cNvPicPr>
          <p:nvPr/>
        </p:nvPicPr>
        <p:blipFill>
          <a:blip r:embed="rId4" cstate="print"/>
          <a:srcRect/>
          <a:stretch>
            <a:fillRect/>
          </a:stretch>
        </p:blipFill>
        <p:spPr bwMode="auto">
          <a:xfrm>
            <a:off x="393555" y="1700808"/>
            <a:ext cx="8136904" cy="4597250"/>
          </a:xfrm>
          <a:prstGeom prst="rect">
            <a:avLst/>
          </a:prstGeom>
          <a:noFill/>
          <a:ln w="9525">
            <a:noFill/>
            <a:miter lim="800000"/>
            <a:headEnd/>
            <a:tailEnd/>
          </a:ln>
        </p:spPr>
      </p:pic>
      <p:pic>
        <p:nvPicPr>
          <p:cNvPr id="6" name="Picture 7"/>
          <p:cNvPicPr>
            <a:picLocks noChangeAspect="1" noChangeArrowheads="1"/>
          </p:cNvPicPr>
          <p:nvPr/>
        </p:nvPicPr>
        <p:blipFill>
          <a:blip r:embed="rId5" cstate="print"/>
          <a:srcRect/>
          <a:stretch>
            <a:fillRect/>
          </a:stretch>
        </p:blipFill>
        <p:spPr bwMode="auto">
          <a:xfrm>
            <a:off x="410494" y="1988840"/>
            <a:ext cx="8119965" cy="4309218"/>
          </a:xfrm>
          <a:prstGeom prst="rect">
            <a:avLst/>
          </a:prstGeom>
          <a:noFill/>
          <a:ln w="9525">
            <a:noFill/>
            <a:miter lim="800000"/>
            <a:headEnd/>
            <a:tailEnd/>
          </a:ln>
        </p:spPr>
      </p:pic>
    </p:spTree>
    <p:extLst>
      <p:ext uri="{BB962C8B-B14F-4D97-AF65-F5344CB8AC3E}">
        <p14:creationId xmlns:p14="http://schemas.microsoft.com/office/powerpoint/2010/main" val="86182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anim calcmode="lin" valueType="num">
                                      <p:cBhvr additive="base">
                                        <p:cTn id="11"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49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4979">
                                            <p:txEl>
                                              <p:pRg st="2" end="2"/>
                                            </p:txEl>
                                          </p:spTgt>
                                        </p:tgtEl>
                                        <p:attrNameLst>
                                          <p:attrName>style.visibility</p:attrName>
                                        </p:attrNameLst>
                                      </p:cBhvr>
                                      <p:to>
                                        <p:strVal val="visible"/>
                                      </p:to>
                                    </p:set>
                                    <p:anim calcmode="lin" valueType="num">
                                      <p:cBhvr additive="base">
                                        <p:cTn id="17"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497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4979">
                                            <p:txEl>
                                              <p:pRg st="3" end="3"/>
                                            </p:txEl>
                                          </p:spTgt>
                                        </p:tgtEl>
                                        <p:attrNameLst>
                                          <p:attrName>style.visibility</p:attrName>
                                        </p:attrNameLst>
                                      </p:cBhvr>
                                      <p:to>
                                        <p:strVal val="visible"/>
                                      </p:to>
                                    </p:set>
                                    <p:anim calcmode="lin" valueType="num">
                                      <p:cBhvr additive="base">
                                        <p:cTn id="21"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497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4979">
                                            <p:txEl>
                                              <p:pRg st="4" end="4"/>
                                            </p:txEl>
                                          </p:spTgt>
                                        </p:tgtEl>
                                        <p:attrNameLst>
                                          <p:attrName>style.visibility</p:attrName>
                                        </p:attrNameLst>
                                      </p:cBhvr>
                                      <p:to>
                                        <p:strVal val="visible"/>
                                      </p:to>
                                    </p:set>
                                    <p:anim calcmode="lin" valueType="num">
                                      <p:cBhvr additive="base">
                                        <p:cTn id="25"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49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4979">
                                            <p:txEl>
                                              <p:pRg st="5" end="5"/>
                                            </p:txEl>
                                          </p:spTgt>
                                        </p:tgtEl>
                                        <p:attrNameLst>
                                          <p:attrName>style.visibility</p:attrName>
                                        </p:attrNameLst>
                                      </p:cBhvr>
                                      <p:to>
                                        <p:strVal val="visible"/>
                                      </p:to>
                                    </p:set>
                                    <p:anim calcmode="lin" valueType="num">
                                      <p:cBhvr additive="base">
                                        <p:cTn id="31" dur="5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49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4979">
                                            <p:txEl>
                                              <p:pRg st="6" end="6"/>
                                            </p:txEl>
                                          </p:spTgt>
                                        </p:tgtEl>
                                        <p:attrNameLst>
                                          <p:attrName>style.visibility</p:attrName>
                                        </p:attrNameLst>
                                      </p:cBhvr>
                                      <p:to>
                                        <p:strVal val="visible"/>
                                      </p:to>
                                    </p:set>
                                    <p:anim calcmode="lin" valueType="num">
                                      <p:cBhvr additive="base">
                                        <p:cTn id="37" dur="5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4979">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54979">
                                            <p:txEl>
                                              <p:pRg st="7" end="7"/>
                                            </p:txEl>
                                          </p:spTgt>
                                        </p:tgtEl>
                                        <p:attrNameLst>
                                          <p:attrName>style.visibility</p:attrName>
                                        </p:attrNameLst>
                                      </p:cBhvr>
                                      <p:to>
                                        <p:strVal val="visible"/>
                                      </p:to>
                                    </p:set>
                                    <p:anim calcmode="lin" valueType="num">
                                      <p:cBhvr additive="base">
                                        <p:cTn id="41" dur="500" fill="hold"/>
                                        <p:tgtEl>
                                          <p:spTgt spid="25497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4979">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54979">
                                            <p:txEl>
                                              <p:pRg st="8" end="8"/>
                                            </p:txEl>
                                          </p:spTgt>
                                        </p:tgtEl>
                                        <p:attrNameLst>
                                          <p:attrName>style.visibility</p:attrName>
                                        </p:attrNameLst>
                                      </p:cBhvr>
                                      <p:to>
                                        <p:strVal val="visible"/>
                                      </p:to>
                                    </p:set>
                                    <p:anim calcmode="lin" valueType="num">
                                      <p:cBhvr additive="base">
                                        <p:cTn id="45" dur="500" fill="hold"/>
                                        <p:tgtEl>
                                          <p:spTgt spid="25497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549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1+#ppt_w/2"/>
                                          </p:val>
                                        </p:tav>
                                        <p:tav tm="100000">
                                          <p:val>
                                            <p:strVal val="#ppt_x"/>
                                          </p:val>
                                        </p:tav>
                                      </p:tavLst>
                                    </p:anim>
                                    <p:anim calcmode="lin" valueType="num">
                                      <p:cBhvr additive="base">
                                        <p:cTn id="5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9" presetClass="exit" presetSubtype="0" fill="hold" nodeType="clickEffect">
                                  <p:stCondLst>
                                    <p:cond delay="0"/>
                                  </p:stCondLst>
                                  <p:childTnLst>
                                    <p:anim calcmode="lin" valueType="num">
                                      <p:cBhvr>
                                        <p:cTn id="56" dur="1000"/>
                                        <p:tgtEl>
                                          <p:spTgt spid="5"/>
                                        </p:tgtEl>
                                        <p:attrNameLst>
                                          <p:attrName>ppt_x</p:attrName>
                                        </p:attrNameLst>
                                      </p:cBhvr>
                                      <p:tavLst>
                                        <p:tav tm="0">
                                          <p:val>
                                            <p:strVal val="ppt_x"/>
                                          </p:val>
                                        </p:tav>
                                        <p:tav tm="100000">
                                          <p:val>
                                            <p:strVal val="ppt_x-.2"/>
                                          </p:val>
                                        </p:tav>
                                      </p:tavLst>
                                    </p:anim>
                                    <p:anim calcmode="lin" valueType="num">
                                      <p:cBhvr>
                                        <p:cTn id="57" dur="1000"/>
                                        <p:tgtEl>
                                          <p:spTgt spid="5"/>
                                        </p:tgtEl>
                                        <p:attrNameLst>
                                          <p:attrName>ppt_y</p:attrName>
                                        </p:attrNameLst>
                                      </p:cBhvr>
                                      <p:tavLst>
                                        <p:tav tm="0">
                                          <p:val>
                                            <p:strVal val="ppt_y"/>
                                          </p:val>
                                        </p:tav>
                                        <p:tav tm="100000">
                                          <p:val>
                                            <p:strVal val="ppt_y"/>
                                          </p:val>
                                        </p:tav>
                                      </p:tavLst>
                                    </p:anim>
                                    <p:animEffect transition="out" filter="fade">
                                      <p:cBhvr>
                                        <p:cTn id="58" dur="1000"/>
                                        <p:tgtEl>
                                          <p:spTgt spid="5"/>
                                        </p:tgtEl>
                                      </p:cBhvr>
                                    </p:animEffect>
                                    <p:set>
                                      <p:cBhvr>
                                        <p:cTn id="59" dur="1" fill="hold">
                                          <p:stCondLst>
                                            <p:cond delay="999"/>
                                          </p:stCondLst>
                                        </p:cTn>
                                        <p:tgtEl>
                                          <p:spTgt spid="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54979">
                                            <p:txEl>
                                              <p:pRg st="9" end="9"/>
                                            </p:txEl>
                                          </p:spTgt>
                                        </p:tgtEl>
                                        <p:attrNameLst>
                                          <p:attrName>style.visibility</p:attrName>
                                        </p:attrNameLst>
                                      </p:cBhvr>
                                      <p:to>
                                        <p:strVal val="visible"/>
                                      </p:to>
                                    </p:set>
                                    <p:anim calcmode="lin" valueType="num">
                                      <p:cBhvr additive="base">
                                        <p:cTn id="64" dur="500" fill="hold"/>
                                        <p:tgtEl>
                                          <p:spTgt spid="254979">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549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500" fill="hold"/>
                                        <p:tgtEl>
                                          <p:spTgt spid="6"/>
                                        </p:tgtEl>
                                        <p:attrNameLst>
                                          <p:attrName>ppt_x</p:attrName>
                                        </p:attrNameLst>
                                      </p:cBhvr>
                                      <p:tavLst>
                                        <p:tav tm="0">
                                          <p:val>
                                            <p:strVal val="1+#ppt_w/2"/>
                                          </p:val>
                                        </p:tav>
                                        <p:tav tm="100000">
                                          <p:val>
                                            <p:strVal val="#ppt_x"/>
                                          </p:val>
                                        </p:tav>
                                      </p:tavLst>
                                    </p:anim>
                                    <p:anim calcmode="lin" valueType="num">
                                      <p:cBhvr additive="base">
                                        <p:cTn id="7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生产成本核算</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467544" y="952702"/>
            <a:ext cx="8064896" cy="5572125"/>
          </a:xfrm>
        </p:spPr>
        <p:txBody>
          <a:bodyPr/>
          <a:lstStyle/>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核算步骤</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smtClean="0">
                <a:latin typeface="Arial" pitchFamily="34" charset="0"/>
                <a:ea typeface="微软雅黑" pitchFamily="34" charset="-122"/>
              </a:rPr>
              <a:t>调用</a:t>
            </a:r>
            <a:r>
              <a:rPr lang="zh-CN" altLang="en-US" sz="2000" dirty="0">
                <a:latin typeface="Arial" pitchFamily="34" charset="0"/>
                <a:ea typeface="微软雅黑" pitchFamily="34" charset="-122"/>
              </a:rPr>
              <a:t>存货出库核算，针对本期关联了生产任务单的</a:t>
            </a:r>
            <a:r>
              <a:rPr lang="zh-CN" altLang="en-US" sz="2000" dirty="0">
                <a:solidFill>
                  <a:srgbClr val="FF0000"/>
                </a:solidFill>
                <a:latin typeface="Arial" pitchFamily="34" charset="0"/>
                <a:ea typeface="微软雅黑" pitchFamily="34" charset="-122"/>
              </a:rPr>
              <a:t>生产领料单</a:t>
            </a:r>
            <a:r>
              <a:rPr lang="zh-CN" altLang="en-US" sz="2000" dirty="0">
                <a:latin typeface="Arial" pitchFamily="34" charset="0"/>
                <a:ea typeface="微软雅黑" pitchFamily="34" charset="-122"/>
              </a:rPr>
              <a:t>上的物料进行</a:t>
            </a:r>
            <a:r>
              <a:rPr lang="zh-CN" altLang="en-US" sz="2000" dirty="0">
                <a:solidFill>
                  <a:srgbClr val="FF0000"/>
                </a:solidFill>
                <a:latin typeface="Arial" pitchFamily="34" charset="0"/>
                <a:ea typeface="微软雅黑" pitchFamily="34" charset="-122"/>
              </a:rPr>
              <a:t>出库</a:t>
            </a:r>
            <a:r>
              <a:rPr lang="zh-CN" altLang="en-US" sz="2000" dirty="0" smtClean="0">
                <a:solidFill>
                  <a:srgbClr val="FF0000"/>
                </a:solidFill>
                <a:latin typeface="Arial" pitchFamily="34" charset="0"/>
                <a:ea typeface="微软雅黑" pitchFamily="34" charset="-122"/>
              </a:rPr>
              <a:t>核算</a:t>
            </a:r>
            <a:endParaRPr lang="en-US" altLang="zh-CN" sz="2000" dirty="0" smtClean="0">
              <a:solidFill>
                <a:srgbClr val="FF0000"/>
              </a:solidFill>
              <a:latin typeface="Arial" pitchFamily="34"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latin typeface="Arial" pitchFamily="34" charset="0"/>
                <a:ea typeface="微软雅黑" pitchFamily="34" charset="-122"/>
              </a:rPr>
              <a:t>结合费用分摊单及领料成本进行</a:t>
            </a:r>
            <a:r>
              <a:rPr lang="zh-CN" altLang="en-US" sz="2000" dirty="0">
                <a:latin typeface="Arial" pitchFamily="34" charset="0"/>
                <a:ea typeface="微软雅黑" pitchFamily="34" charset="-122"/>
              </a:rPr>
              <a:t>产品入库</a:t>
            </a:r>
            <a:r>
              <a:rPr lang="zh-CN" altLang="en-US" sz="2000" dirty="0" smtClean="0">
                <a:latin typeface="Arial" pitchFamily="34" charset="0"/>
                <a:ea typeface="微软雅黑" pitchFamily="34" charset="-122"/>
              </a:rPr>
              <a:t>核算，并对关联</a:t>
            </a:r>
            <a:r>
              <a:rPr lang="zh-CN" altLang="en-US" sz="2000" dirty="0">
                <a:latin typeface="Arial" pitchFamily="34" charset="0"/>
                <a:ea typeface="微软雅黑" pitchFamily="34" charset="-122"/>
              </a:rPr>
              <a:t>了生产任务单的产品入库单上的产品进行核算和反写</a:t>
            </a:r>
            <a:endParaRPr lang="en-US" altLang="zh-CN" sz="2000" dirty="0">
              <a:solidFill>
                <a:srgbClr val="FF0000"/>
              </a:solidFill>
              <a:latin typeface="Arial" charset="0"/>
              <a:ea typeface="微软雅黑" pitchFamily="34" charset="-122"/>
            </a:endParaRPr>
          </a:p>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注意事项</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a:latin typeface="Arial" pitchFamily="34" charset="0"/>
                <a:ea typeface="微软雅黑" pitchFamily="34" charset="-122"/>
              </a:rPr>
              <a:t>材料成本会根据约当系数在入库产品与在产品中进行分配</a:t>
            </a:r>
            <a:endParaRPr lang="en-US" altLang="zh-CN" sz="2000" dirty="0">
              <a:latin typeface="Arial" pitchFamily="34" charset="0"/>
              <a:ea typeface="微软雅黑" pitchFamily="34" charset="-122"/>
            </a:endParaRPr>
          </a:p>
          <a:p>
            <a:pPr lvl="1" defTabSz="457200" eaLnBrk="1" hangingPunct="1">
              <a:buClr>
                <a:schemeClr val="tx1"/>
              </a:buClr>
              <a:buFont typeface="Wingdings" pitchFamily="2" charset="2"/>
              <a:buChar char="Ø"/>
              <a:defRPr/>
            </a:pPr>
            <a:r>
              <a:rPr lang="zh-CN" altLang="en-US" sz="2000" dirty="0">
                <a:latin typeface="Arial" pitchFamily="34" charset="0"/>
                <a:ea typeface="微软雅黑" pitchFamily="34" charset="-122"/>
              </a:rPr>
              <a:t>费用分摊单中费用全部计入本期入库的产成品</a:t>
            </a:r>
            <a:r>
              <a:rPr lang="zh-CN" altLang="en-US" sz="2000" dirty="0" smtClean="0">
                <a:latin typeface="Arial" pitchFamily="34" charset="0"/>
                <a:ea typeface="微软雅黑" pitchFamily="34" charset="-122"/>
              </a:rPr>
              <a:t>成本</a:t>
            </a:r>
            <a:endParaRPr lang="en-US" altLang="zh-CN" sz="2000" dirty="0" smtClean="0">
              <a:latin typeface="Arial" pitchFamily="34"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latin typeface="Arial" pitchFamily="34" charset="0"/>
                <a:ea typeface="微软雅黑" pitchFamily="34" charset="-122"/>
              </a:rPr>
              <a:t>要</a:t>
            </a:r>
            <a:r>
              <a:rPr lang="zh-CN" altLang="en-US" sz="2000" dirty="0">
                <a:latin typeface="Arial" pitchFamily="34" charset="0"/>
                <a:ea typeface="微软雅黑" pitchFamily="34" charset="-122"/>
              </a:rPr>
              <a:t>获得准确的成本，需要先进行出入库核算，然后再进行生产</a:t>
            </a:r>
            <a:r>
              <a:rPr lang="zh-CN" altLang="en-US" sz="2000" dirty="0" smtClean="0">
                <a:latin typeface="Arial" pitchFamily="34" charset="0"/>
                <a:ea typeface="微软雅黑" pitchFamily="34" charset="-122"/>
              </a:rPr>
              <a:t>成本核算</a:t>
            </a:r>
            <a:endParaRPr lang="en-US" altLang="zh-CN" sz="2000" dirty="0" smtClean="0">
              <a:latin typeface="Arial" pitchFamily="34" charset="0"/>
              <a:ea typeface="微软雅黑" pitchFamily="34" charset="-122"/>
            </a:endParaRPr>
          </a:p>
          <a:p>
            <a:pPr marL="342900" lvl="1" indent="-342900" defTabSz="457200" eaLnBrk="1" hangingPunct="1">
              <a:buClr>
                <a:schemeClr val="tx1"/>
              </a:buClr>
              <a:buSzPct val="100000"/>
              <a:buBlip>
                <a:blip r:embed="rId3"/>
              </a:buBlip>
              <a:defRPr/>
            </a:pPr>
            <a:endParaRPr lang="zh-CN" altLang="en-US" sz="2600" b="1" dirty="0">
              <a:solidFill>
                <a:schemeClr val="tx1">
                  <a:lumMod val="85000"/>
                  <a:lumOff val="15000"/>
                </a:schemeClr>
              </a:solidFill>
            </a:endParaRPr>
          </a:p>
          <a:p>
            <a:pPr lvl="1" defTabSz="457200" eaLnBrk="1" hangingPunct="1">
              <a:buClr>
                <a:schemeClr val="tx1"/>
              </a:buClr>
              <a:buFont typeface="Wingdings" pitchFamily="2" charset="2"/>
              <a:buChar char="Ø"/>
              <a:defRPr/>
            </a:pPr>
            <a:endParaRPr lang="en-US" altLang="zh-CN" sz="2000" dirty="0"/>
          </a:p>
          <a:p>
            <a:pPr marL="342900" lvl="1" indent="-342900" defTabSz="457200" eaLnBrk="1" hangingPunct="1">
              <a:buClr>
                <a:schemeClr val="tx1"/>
              </a:buClr>
              <a:buSzPct val="100000"/>
              <a:buBlip>
                <a:blip r:embed="rId3"/>
              </a:buBlip>
              <a:defRPr/>
            </a:pPr>
            <a:endParaRPr lang="zh-CN" altLang="en-US" sz="2600" b="1" dirty="0">
              <a:solidFill>
                <a:schemeClr val="tx1">
                  <a:lumMod val="85000"/>
                  <a:lumOff val="15000"/>
                </a:schemeClr>
              </a:solidFill>
            </a:endParaRPr>
          </a:p>
        </p:txBody>
      </p:sp>
      <p:pic>
        <p:nvPicPr>
          <p:cNvPr id="7" name="Picture 4"/>
          <p:cNvPicPr>
            <a:picLocks noChangeAspect="1" noChangeArrowheads="1"/>
          </p:cNvPicPr>
          <p:nvPr/>
        </p:nvPicPr>
        <p:blipFill>
          <a:blip r:embed="rId4" cstate="print"/>
          <a:srcRect/>
          <a:stretch>
            <a:fillRect/>
          </a:stretch>
        </p:blipFill>
        <p:spPr bwMode="auto">
          <a:xfrm>
            <a:off x="1793202" y="1844824"/>
            <a:ext cx="5361105" cy="3976688"/>
          </a:xfrm>
          <a:prstGeom prst="rect">
            <a:avLst/>
          </a:prstGeom>
          <a:noFill/>
          <a:ln w="9525" algn="ctr">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1793202" y="2135763"/>
            <a:ext cx="5367851" cy="3714750"/>
          </a:xfrm>
          <a:prstGeom prst="rect">
            <a:avLst/>
          </a:prstGeom>
          <a:noFill/>
          <a:ln w="9525" algn="ctr">
            <a:noFill/>
            <a:miter lim="800000"/>
            <a:headEnd/>
            <a:tailEnd/>
          </a:ln>
        </p:spPr>
      </p:pic>
    </p:spTree>
    <p:extLst>
      <p:ext uri="{BB962C8B-B14F-4D97-AF65-F5344CB8AC3E}">
        <p14:creationId xmlns:p14="http://schemas.microsoft.com/office/powerpoint/2010/main" val="15465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anim calcmode="lin" valueType="num">
                                      <p:cBhvr additive="base">
                                        <p:cTn id="11"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49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4979">
                                            <p:txEl>
                                              <p:pRg st="2" end="2"/>
                                            </p:txEl>
                                          </p:spTgt>
                                        </p:tgtEl>
                                        <p:attrNameLst>
                                          <p:attrName>style.visibility</p:attrName>
                                        </p:attrNameLst>
                                      </p:cBhvr>
                                      <p:to>
                                        <p:strVal val="visible"/>
                                      </p:to>
                                    </p:set>
                                    <p:anim calcmode="lin" valueType="num">
                                      <p:cBhvr additive="base">
                                        <p:cTn id="15"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49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4979">
                                            <p:txEl>
                                              <p:pRg st="3" end="3"/>
                                            </p:txEl>
                                          </p:spTgt>
                                        </p:tgtEl>
                                        <p:attrNameLst>
                                          <p:attrName>style.visibility</p:attrName>
                                        </p:attrNameLst>
                                      </p:cBhvr>
                                      <p:to>
                                        <p:strVal val="visible"/>
                                      </p:to>
                                    </p:set>
                                    <p:anim calcmode="lin" valueType="num">
                                      <p:cBhvr additive="base">
                                        <p:cTn id="43"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4979">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4979">
                                            <p:txEl>
                                              <p:pRg st="4" end="4"/>
                                            </p:txEl>
                                          </p:spTgt>
                                        </p:tgtEl>
                                        <p:attrNameLst>
                                          <p:attrName>style.visibility</p:attrName>
                                        </p:attrNameLst>
                                      </p:cBhvr>
                                      <p:to>
                                        <p:strVal val="visible"/>
                                      </p:to>
                                    </p:set>
                                    <p:anim calcmode="lin" valueType="num">
                                      <p:cBhvr additive="base">
                                        <p:cTn id="47"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4979">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54979">
                                            <p:txEl>
                                              <p:pRg st="5" end="5"/>
                                            </p:txEl>
                                          </p:spTgt>
                                        </p:tgtEl>
                                        <p:attrNameLst>
                                          <p:attrName>style.visibility</p:attrName>
                                        </p:attrNameLst>
                                      </p:cBhvr>
                                      <p:to>
                                        <p:strVal val="visible"/>
                                      </p:to>
                                    </p:set>
                                    <p:anim calcmode="lin" valueType="num">
                                      <p:cBhvr additive="base">
                                        <p:cTn id="51" dur="5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4979">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4979">
                                            <p:txEl>
                                              <p:pRg st="6" end="6"/>
                                            </p:txEl>
                                          </p:spTgt>
                                        </p:tgtEl>
                                        <p:attrNameLst>
                                          <p:attrName>style.visibility</p:attrName>
                                        </p:attrNameLst>
                                      </p:cBhvr>
                                      <p:to>
                                        <p:strVal val="visible"/>
                                      </p:to>
                                    </p:set>
                                    <p:anim calcmode="lin" valueType="num">
                                      <p:cBhvr additive="base">
                                        <p:cTn id="55" dur="5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49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生产成本核算</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539552" y="1052736"/>
            <a:ext cx="8064896" cy="5572125"/>
          </a:xfrm>
        </p:spPr>
        <p:txBody>
          <a:bodyPr/>
          <a:lstStyle/>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成本核算原理</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en-US" altLang="zh-CN" sz="2000" dirty="0" smtClean="0">
                <a:solidFill>
                  <a:srgbClr val="FF0000"/>
                </a:solidFill>
                <a:latin typeface="微软雅黑" pitchFamily="34" charset="-122"/>
                <a:ea typeface="微软雅黑" pitchFamily="34" charset="-122"/>
              </a:rPr>
              <a:t>A</a:t>
            </a:r>
            <a:r>
              <a:rPr lang="zh-CN" altLang="en-US" sz="2000" dirty="0">
                <a:solidFill>
                  <a:srgbClr val="FF0000"/>
                </a:solidFill>
                <a:latin typeface="微软雅黑" pitchFamily="34" charset="-122"/>
                <a:ea typeface="微软雅黑" pitchFamily="34" charset="-122"/>
              </a:rPr>
              <a:t>产品入库单位</a:t>
            </a:r>
            <a:r>
              <a:rPr lang="zh-CN" altLang="en-US" sz="2000" dirty="0" smtClean="0">
                <a:solidFill>
                  <a:srgbClr val="FF0000"/>
                </a:solidFill>
                <a:latin typeface="微软雅黑" pitchFamily="34" charset="-122"/>
                <a:ea typeface="微软雅黑" pitchFamily="34" charset="-122"/>
              </a:rPr>
              <a:t>成本</a:t>
            </a:r>
            <a:r>
              <a:rPr lang="en-US" altLang="zh-CN" sz="2000" dirty="0" smtClean="0">
                <a:solidFill>
                  <a:srgbClr val="FF0000"/>
                </a:solidFill>
                <a:latin typeface="微软雅黑" pitchFamily="34" charset="-122"/>
                <a:ea typeface="微软雅黑" pitchFamily="34" charset="-122"/>
              </a:rPr>
              <a:t>=</a:t>
            </a:r>
          </a:p>
          <a:p>
            <a:pPr marL="457200" lvl="1" indent="0" defTabSz="457200" eaLnBrk="1" hangingPunct="1">
              <a:buClr>
                <a:schemeClr val="tx1"/>
              </a:buClr>
              <a:buNone/>
              <a:defRPr/>
            </a:pPr>
            <a:r>
              <a:rPr lang="en-US" altLang="zh-CN" sz="2000" dirty="0">
                <a:solidFill>
                  <a:srgbClr val="FF0000"/>
                </a:solidFill>
                <a:latin typeface="微软雅黑" pitchFamily="34" charset="-122"/>
                <a:ea typeface="微软雅黑" pitchFamily="34" charset="-122"/>
              </a:rPr>
              <a:t> </a:t>
            </a:r>
            <a:r>
              <a:rPr lang="en-US" altLang="zh-CN" sz="2000" dirty="0" smtClean="0">
                <a:solidFill>
                  <a:srgbClr val="FF0000"/>
                </a:solidFill>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a:t>
            </a:r>
            <a:r>
              <a:rPr lang="zh-CN" altLang="en-US" sz="2000" dirty="0">
                <a:latin typeface="微软雅黑" pitchFamily="34" charset="-122"/>
                <a:ea typeface="微软雅黑" pitchFamily="34" charset="-122"/>
              </a:rPr>
              <a:t>（期初</a:t>
            </a:r>
            <a:r>
              <a:rPr lang="en-US" altLang="zh-CN" sz="2000" dirty="0">
                <a:latin typeface="微软雅黑" pitchFamily="34" charset="-122"/>
                <a:ea typeface="微软雅黑" pitchFamily="34" charset="-122"/>
              </a:rPr>
              <a:t>A</a:t>
            </a:r>
            <a:r>
              <a:rPr lang="zh-CN" altLang="en-US" sz="2000" dirty="0">
                <a:latin typeface="微软雅黑" pitchFamily="34" charset="-122"/>
                <a:ea typeface="微软雅黑" pitchFamily="34" charset="-122"/>
              </a:rPr>
              <a:t>产品在产品金额</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本期</a:t>
            </a:r>
            <a:r>
              <a:rPr lang="en-US" altLang="zh-CN" sz="2000" dirty="0">
                <a:latin typeface="微软雅黑" pitchFamily="34" charset="-122"/>
                <a:ea typeface="微软雅黑" pitchFamily="34" charset="-122"/>
              </a:rPr>
              <a:t>A</a:t>
            </a:r>
            <a:r>
              <a:rPr lang="zh-CN" altLang="en-US" sz="2000" dirty="0">
                <a:latin typeface="微软雅黑" pitchFamily="34" charset="-122"/>
                <a:ea typeface="微软雅黑" pitchFamily="34" charset="-122"/>
              </a:rPr>
              <a:t>产品生产任务单对应的所有领料成本）</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（本期</a:t>
            </a:r>
            <a:r>
              <a:rPr lang="en-US" altLang="zh-CN" sz="2000" dirty="0">
                <a:latin typeface="微软雅黑" pitchFamily="34" charset="-122"/>
                <a:ea typeface="微软雅黑" pitchFamily="34" charset="-122"/>
              </a:rPr>
              <a:t>A</a:t>
            </a:r>
            <a:r>
              <a:rPr lang="zh-CN" altLang="en-US" sz="2000" dirty="0">
                <a:latin typeface="微软雅黑" pitchFamily="34" charset="-122"/>
                <a:ea typeface="微软雅黑" pitchFamily="34" charset="-122"/>
              </a:rPr>
              <a:t>产品生产任务单对应的入库数量</a:t>
            </a:r>
            <a:r>
              <a:rPr lang="en-US" altLang="zh-CN" sz="2000" dirty="0">
                <a:latin typeface="微软雅黑" pitchFamily="34" charset="-122"/>
                <a:ea typeface="微软雅黑" pitchFamily="34" charset="-122"/>
              </a:rPr>
              <a:t>+A</a:t>
            </a:r>
            <a:r>
              <a:rPr lang="zh-CN" altLang="en-US" sz="2000" dirty="0">
                <a:latin typeface="微软雅黑" pitchFamily="34" charset="-122"/>
                <a:ea typeface="微软雅黑" pitchFamily="34" charset="-122"/>
              </a:rPr>
              <a:t>产品在产品数量*约当系数）</a:t>
            </a:r>
            <a:r>
              <a:rPr lang="en-US" altLang="zh-CN" sz="2000" dirty="0" smtClean="0">
                <a:latin typeface="微软雅黑" pitchFamily="34" charset="-122"/>
                <a:ea typeface="微软雅黑" pitchFamily="34" charset="-122"/>
              </a:rPr>
              <a:t>]</a:t>
            </a:r>
          </a:p>
          <a:p>
            <a:pPr marL="457200" lvl="1" indent="0" defTabSz="457200" eaLnBrk="1" hangingPunct="1">
              <a:buClr>
                <a:schemeClr val="tx1"/>
              </a:buClr>
              <a:buNone/>
              <a:defRPr/>
            </a:pPr>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a:t>
            </a:r>
            <a:r>
              <a:rPr lang="en-US" altLang="zh-CN" sz="2000" dirty="0">
                <a:latin typeface="微软雅黑" pitchFamily="34" charset="-122"/>
                <a:ea typeface="微软雅黑" pitchFamily="34" charset="-122"/>
              </a:rPr>
              <a:t>A</a:t>
            </a:r>
            <a:r>
              <a:rPr lang="zh-CN" altLang="en-US" sz="2000" dirty="0">
                <a:latin typeface="微软雅黑" pitchFamily="34" charset="-122"/>
                <a:ea typeface="微软雅黑" pitchFamily="34" charset="-122"/>
              </a:rPr>
              <a:t>产品入库单对应的所有费用分摊金额</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本期</a:t>
            </a:r>
            <a:r>
              <a:rPr lang="en-US" altLang="zh-CN" sz="2000" dirty="0">
                <a:latin typeface="微软雅黑" pitchFamily="34" charset="-122"/>
                <a:ea typeface="微软雅黑" pitchFamily="34" charset="-122"/>
              </a:rPr>
              <a:t>A</a:t>
            </a:r>
            <a:r>
              <a:rPr lang="zh-CN" altLang="en-US" sz="2000" dirty="0">
                <a:latin typeface="微软雅黑" pitchFamily="34" charset="-122"/>
                <a:ea typeface="微软雅黑" pitchFamily="34" charset="-122"/>
              </a:rPr>
              <a:t>产品的生产任务单对应的入库</a:t>
            </a:r>
            <a:r>
              <a:rPr lang="zh-CN" altLang="en-US" sz="2000" dirty="0" smtClean="0">
                <a:latin typeface="微软雅黑" pitchFamily="34" charset="-122"/>
                <a:ea typeface="微软雅黑" pitchFamily="34" charset="-122"/>
              </a:rPr>
              <a:t>数量</a:t>
            </a:r>
            <a:endParaRPr lang="en-US" altLang="zh-CN" sz="2000" dirty="0" smtClean="0">
              <a:latin typeface="微软雅黑" pitchFamily="34" charset="-122"/>
              <a:ea typeface="微软雅黑" pitchFamily="34" charset="-122"/>
            </a:endParaRPr>
          </a:p>
          <a:p>
            <a:pPr lvl="1" defTabSz="457200" eaLnBrk="1" hangingPunct="1">
              <a:buClr>
                <a:schemeClr val="tx1"/>
              </a:buClr>
              <a:buFont typeface="Wingdings" pitchFamily="2" charset="2"/>
              <a:buChar char="Ø"/>
              <a:defRPr/>
            </a:pPr>
            <a:r>
              <a:rPr lang="zh-CN" altLang="en-US" sz="2000" dirty="0">
                <a:latin typeface="微软雅黑" pitchFamily="34" charset="-122"/>
                <a:ea typeface="微软雅黑" pitchFamily="34" charset="-122"/>
              </a:rPr>
              <a:t>期初</a:t>
            </a:r>
            <a:r>
              <a:rPr lang="en-US" altLang="zh-CN" sz="2000" dirty="0">
                <a:latin typeface="微软雅黑" pitchFamily="34" charset="-122"/>
                <a:ea typeface="微软雅黑" pitchFamily="34" charset="-122"/>
              </a:rPr>
              <a:t>A</a:t>
            </a:r>
            <a:r>
              <a:rPr lang="zh-CN" altLang="en-US" sz="2000" dirty="0">
                <a:latin typeface="微软雅黑" pitchFamily="34" charset="-122"/>
                <a:ea typeface="微软雅黑" pitchFamily="34" charset="-122"/>
              </a:rPr>
              <a:t>产品在产品金额</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上一期期末</a:t>
            </a:r>
            <a:r>
              <a:rPr lang="en-US" altLang="zh-CN" sz="2000" dirty="0">
                <a:latin typeface="微软雅黑" pitchFamily="34" charset="-122"/>
                <a:ea typeface="微软雅黑" pitchFamily="34" charset="-122"/>
              </a:rPr>
              <a:t>A</a:t>
            </a:r>
            <a:r>
              <a:rPr lang="zh-CN" altLang="en-US" sz="2000" dirty="0">
                <a:latin typeface="微软雅黑" pitchFamily="34" charset="-122"/>
                <a:ea typeface="微软雅黑" pitchFamily="34" charset="-122"/>
              </a:rPr>
              <a:t>产品在产品金额</a:t>
            </a:r>
          </a:p>
          <a:p>
            <a:pPr lvl="1" defTabSz="457200" eaLnBrk="1" hangingPunct="1">
              <a:buClr>
                <a:schemeClr val="tx1"/>
              </a:buClr>
              <a:buFont typeface="Wingdings" pitchFamily="2" charset="2"/>
              <a:buChar char="Ø"/>
              <a:defRPr/>
            </a:pPr>
            <a:endParaRPr lang="zh-CN" altLang="en-US" sz="2000" dirty="0">
              <a:latin typeface="微软雅黑" pitchFamily="34" charset="-122"/>
              <a:ea typeface="微软雅黑" pitchFamily="34" charset="-122"/>
            </a:endParaRPr>
          </a:p>
          <a:p>
            <a:pPr marL="0" lvl="1" indent="0" defTabSz="457200" eaLnBrk="1" hangingPunct="1">
              <a:buClr>
                <a:schemeClr val="tx1"/>
              </a:buClr>
              <a:buSzPct val="100000"/>
              <a:buNone/>
              <a:defRPr/>
            </a:pPr>
            <a:endParaRPr lang="zh-CN" altLang="en-US" sz="2600" b="1" dirty="0">
              <a:solidFill>
                <a:schemeClr val="tx1">
                  <a:lumMod val="85000"/>
                  <a:lumOff val="15000"/>
                </a:schemeClr>
              </a:solidFill>
            </a:endParaRPr>
          </a:p>
          <a:p>
            <a:pPr lvl="1" defTabSz="457200" eaLnBrk="1" hangingPunct="1">
              <a:buClr>
                <a:schemeClr val="tx1"/>
              </a:buClr>
              <a:buFont typeface="Wingdings" pitchFamily="2" charset="2"/>
              <a:buChar char="Ø"/>
              <a:defRPr/>
            </a:pPr>
            <a:endParaRPr lang="en-US" altLang="zh-CN" sz="2000" dirty="0"/>
          </a:p>
          <a:p>
            <a:pPr marL="342900" lvl="1" indent="-342900" defTabSz="457200" eaLnBrk="1" hangingPunct="1">
              <a:buClr>
                <a:schemeClr val="tx1"/>
              </a:buClr>
              <a:buSzPct val="100000"/>
              <a:buBlip>
                <a:blip r:embed="rId3"/>
              </a:buBlip>
              <a:defRPr/>
            </a:pPr>
            <a:endParaRPr lang="zh-CN" altLang="en-US" sz="2600" b="1" dirty="0">
              <a:solidFill>
                <a:schemeClr val="tx1">
                  <a:lumMod val="85000"/>
                  <a:lumOff val="15000"/>
                </a:schemeClr>
              </a:solidFill>
            </a:endParaRPr>
          </a:p>
        </p:txBody>
      </p:sp>
    </p:spTree>
    <p:extLst>
      <p:ext uri="{BB962C8B-B14F-4D97-AF65-F5344CB8AC3E}">
        <p14:creationId xmlns:p14="http://schemas.microsoft.com/office/powerpoint/2010/main" val="358643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4979">
                                            <p:txEl>
                                              <p:pRg st="1" end="1"/>
                                            </p:txEl>
                                          </p:spTgt>
                                        </p:tgtEl>
                                        <p:attrNameLst>
                                          <p:attrName>style.visibility</p:attrName>
                                        </p:attrNameLst>
                                      </p:cBhvr>
                                      <p:to>
                                        <p:strVal val="visible"/>
                                      </p:to>
                                    </p:set>
                                    <p:anim calcmode="lin" valueType="num">
                                      <p:cBhvr additive="base">
                                        <p:cTn id="7"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4979">
                                            <p:txEl>
                                              <p:pRg st="2" end="2"/>
                                            </p:txEl>
                                          </p:spTgt>
                                        </p:tgtEl>
                                        <p:attrNameLst>
                                          <p:attrName>style.visibility</p:attrName>
                                        </p:attrNameLst>
                                      </p:cBhvr>
                                      <p:to>
                                        <p:strVal val="visible"/>
                                      </p:to>
                                    </p:set>
                                    <p:anim calcmode="lin" valueType="num">
                                      <p:cBhvr additive="base">
                                        <p:cTn id="11"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497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4979">
                                            <p:txEl>
                                              <p:pRg st="3" end="3"/>
                                            </p:txEl>
                                          </p:spTgt>
                                        </p:tgtEl>
                                        <p:attrNameLst>
                                          <p:attrName>style.visibility</p:attrName>
                                        </p:attrNameLst>
                                      </p:cBhvr>
                                      <p:to>
                                        <p:strVal val="visible"/>
                                      </p:to>
                                    </p:set>
                                    <p:anim calcmode="lin" valueType="num">
                                      <p:cBhvr additive="base">
                                        <p:cTn id="15"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497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anim calcmode="lin" valueType="num">
                                      <p:cBhvr additive="base">
                                        <p:cTn id="19"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497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4979">
                                            <p:txEl>
                                              <p:pRg st="0" end="0"/>
                                            </p:txEl>
                                          </p:spTgt>
                                        </p:tgtEl>
                                        <p:attrNameLst>
                                          <p:attrName>style.visibility</p:attrName>
                                        </p:attrNameLst>
                                      </p:cBhvr>
                                      <p:to>
                                        <p:strVal val="visible"/>
                                      </p:to>
                                    </p:set>
                                    <p:anim calcmode="lin" valueType="num">
                                      <p:cBhvr additive="base">
                                        <p:cTn id="23"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49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生产成本核算</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539552" y="1052736"/>
            <a:ext cx="8064896" cy="5572125"/>
          </a:xfrm>
        </p:spPr>
        <p:txBody>
          <a:bodyPr/>
          <a:lstStyle/>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直接领料成本分配的原理</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smtClean="0">
                <a:solidFill>
                  <a:srgbClr val="FF0000"/>
                </a:solidFill>
                <a:latin typeface="Arial" pitchFamily="34" charset="0"/>
                <a:ea typeface="微软雅黑" pitchFamily="34" charset="-122"/>
              </a:rPr>
              <a:t>完工</a:t>
            </a:r>
            <a:r>
              <a:rPr lang="zh-CN" altLang="en-US" sz="2000" dirty="0">
                <a:solidFill>
                  <a:srgbClr val="FF0000"/>
                </a:solidFill>
                <a:latin typeface="Arial" pitchFamily="34" charset="0"/>
                <a:ea typeface="微软雅黑" pitchFamily="34" charset="-122"/>
              </a:rPr>
              <a:t>产品直接材料</a:t>
            </a:r>
            <a:r>
              <a:rPr lang="zh-CN" altLang="en-US" sz="2000" dirty="0" smtClean="0">
                <a:solidFill>
                  <a:srgbClr val="FF0000"/>
                </a:solidFill>
                <a:latin typeface="Arial" pitchFamily="34" charset="0"/>
                <a:ea typeface="微软雅黑" pitchFamily="34" charset="-122"/>
              </a:rPr>
              <a:t>成本</a:t>
            </a:r>
            <a:r>
              <a:rPr lang="en-US" altLang="zh-CN" sz="2000" dirty="0" smtClean="0">
                <a:solidFill>
                  <a:srgbClr val="FF0000"/>
                </a:solidFill>
                <a:latin typeface="微软雅黑" pitchFamily="34" charset="-122"/>
                <a:ea typeface="微软雅黑" pitchFamily="34" charset="-122"/>
              </a:rPr>
              <a:t>=</a:t>
            </a:r>
          </a:p>
          <a:p>
            <a:pPr marL="457200" lvl="1" indent="0" defTabSz="457200" eaLnBrk="1" hangingPunct="1">
              <a:buClr>
                <a:schemeClr val="tx1"/>
              </a:buClr>
              <a:buNone/>
              <a:defRPr/>
            </a:pPr>
            <a:r>
              <a:rPr lang="en-US" altLang="zh-CN" sz="2000" dirty="0">
                <a:solidFill>
                  <a:srgbClr val="FF0000"/>
                </a:solidFill>
                <a:latin typeface="微软雅黑" pitchFamily="34" charset="-122"/>
                <a:ea typeface="微软雅黑" pitchFamily="34" charset="-122"/>
              </a:rPr>
              <a:t> </a:t>
            </a:r>
            <a:r>
              <a:rPr lang="en-US" altLang="zh-CN" sz="2000" dirty="0" smtClean="0">
                <a:solidFill>
                  <a:srgbClr val="FF0000"/>
                </a:solidFill>
                <a:latin typeface="微软雅黑" pitchFamily="34" charset="-122"/>
                <a:ea typeface="微软雅黑" pitchFamily="34" charset="-122"/>
              </a:rPr>
              <a:t>              </a:t>
            </a:r>
            <a:r>
              <a:rPr lang="zh-CN" altLang="en-US" sz="2000" dirty="0" smtClean="0">
                <a:latin typeface="Arial" pitchFamily="34" charset="0"/>
                <a:ea typeface="微软雅黑" pitchFamily="34" charset="-122"/>
              </a:rPr>
              <a:t>直接</a:t>
            </a:r>
            <a:r>
              <a:rPr lang="zh-CN" altLang="en-US" sz="2000" dirty="0">
                <a:latin typeface="Arial" pitchFamily="34" charset="0"/>
                <a:ea typeface="微软雅黑" pitchFamily="34" charset="-122"/>
              </a:rPr>
              <a:t>材料成本*</a:t>
            </a:r>
            <a:r>
              <a:rPr lang="en-US" altLang="zh-CN" sz="2000" dirty="0">
                <a:latin typeface="Arial" pitchFamily="34" charset="0"/>
                <a:ea typeface="微软雅黑" pitchFamily="34" charset="-122"/>
              </a:rPr>
              <a:t>(</a:t>
            </a:r>
            <a:r>
              <a:rPr lang="zh-CN" altLang="en-US" sz="2000" dirty="0">
                <a:latin typeface="Arial" pitchFamily="34" charset="0"/>
                <a:ea typeface="微软雅黑" pitchFamily="34" charset="-122"/>
              </a:rPr>
              <a:t>完工产品</a:t>
            </a:r>
            <a:r>
              <a:rPr lang="en-US" altLang="zh-CN" sz="2000" dirty="0">
                <a:latin typeface="Arial" pitchFamily="34" charset="0"/>
                <a:ea typeface="微软雅黑" pitchFamily="34" charset="-122"/>
              </a:rPr>
              <a:t>/(</a:t>
            </a:r>
            <a:r>
              <a:rPr lang="zh-CN" altLang="en-US" sz="2000" dirty="0">
                <a:latin typeface="Arial" pitchFamily="34" charset="0"/>
                <a:ea typeface="微软雅黑" pitchFamily="34" charset="-122"/>
              </a:rPr>
              <a:t>完工产品</a:t>
            </a:r>
            <a:r>
              <a:rPr lang="en-US" altLang="zh-CN" sz="2000" dirty="0">
                <a:latin typeface="Arial" pitchFamily="34" charset="0"/>
                <a:ea typeface="微软雅黑" pitchFamily="34" charset="-122"/>
              </a:rPr>
              <a:t>+</a:t>
            </a:r>
            <a:r>
              <a:rPr lang="zh-CN" altLang="en-US" sz="2000" dirty="0">
                <a:latin typeface="Arial" pitchFamily="34" charset="0"/>
                <a:ea typeface="微软雅黑" pitchFamily="34" charset="-122"/>
              </a:rPr>
              <a:t>在产品*约当系数））</a:t>
            </a:r>
          </a:p>
          <a:p>
            <a:pPr marL="457200" lvl="1" indent="0" defTabSz="457200" eaLnBrk="1" hangingPunct="1">
              <a:buClr>
                <a:schemeClr val="tx1"/>
              </a:buClr>
              <a:buNone/>
              <a:defRPr/>
            </a:pP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或</a:t>
            </a:r>
            <a:r>
              <a:rPr lang="zh-CN" altLang="en-US" sz="2000" dirty="0">
                <a:latin typeface="Arial" pitchFamily="34" charset="0"/>
                <a:ea typeface="微软雅黑" pitchFamily="34" charset="-122"/>
              </a:rPr>
              <a:t>直接材料成本*完工产品</a:t>
            </a:r>
            <a:r>
              <a:rPr lang="en-US" altLang="zh-CN" sz="2000" dirty="0">
                <a:latin typeface="Arial" pitchFamily="34" charset="0"/>
                <a:ea typeface="微软雅黑" pitchFamily="34" charset="-122"/>
              </a:rPr>
              <a:t>/(</a:t>
            </a:r>
            <a:r>
              <a:rPr lang="zh-CN" altLang="en-US" sz="2000" dirty="0">
                <a:latin typeface="Arial" pitchFamily="34" charset="0"/>
                <a:ea typeface="微软雅黑" pitchFamily="34" charset="-122"/>
              </a:rPr>
              <a:t>完工产品</a:t>
            </a:r>
            <a:r>
              <a:rPr lang="en-US" altLang="zh-CN" sz="2000" dirty="0">
                <a:latin typeface="Arial" pitchFamily="34" charset="0"/>
                <a:ea typeface="微软雅黑" pitchFamily="34" charset="-122"/>
              </a:rPr>
              <a:t>+</a:t>
            </a:r>
            <a:r>
              <a:rPr lang="zh-CN" altLang="en-US" sz="2000" dirty="0">
                <a:latin typeface="Arial" pitchFamily="34" charset="0"/>
                <a:ea typeface="微软雅黑" pitchFamily="34" charset="-122"/>
              </a:rPr>
              <a:t>在产品*约当系数）</a:t>
            </a:r>
          </a:p>
          <a:p>
            <a:pPr lvl="1" defTabSz="457200" eaLnBrk="1" hangingPunct="1">
              <a:buClr>
                <a:schemeClr val="tx1"/>
              </a:buClr>
              <a:buFont typeface="Wingdings" pitchFamily="2" charset="2"/>
              <a:buChar char="Ø"/>
              <a:defRPr/>
            </a:pPr>
            <a:r>
              <a:rPr lang="zh-CN" altLang="en-US" sz="2000" dirty="0">
                <a:solidFill>
                  <a:srgbClr val="FF0000"/>
                </a:solidFill>
                <a:latin typeface="Arial" pitchFamily="34" charset="0"/>
                <a:ea typeface="微软雅黑" pitchFamily="34" charset="-122"/>
              </a:rPr>
              <a:t>在产品直接材料成本</a:t>
            </a:r>
            <a:r>
              <a:rPr lang="en-US" altLang="zh-CN" sz="2000" dirty="0">
                <a:solidFill>
                  <a:srgbClr val="FF0000"/>
                </a:solidFill>
                <a:latin typeface="Arial" pitchFamily="34" charset="0"/>
                <a:ea typeface="微软雅黑" pitchFamily="34" charset="-122"/>
              </a:rPr>
              <a:t>=</a:t>
            </a:r>
            <a:r>
              <a:rPr lang="zh-CN" altLang="en-US" sz="2000" dirty="0">
                <a:latin typeface="Arial" pitchFamily="34" charset="0"/>
                <a:ea typeface="微软雅黑" pitchFamily="34" charset="-122"/>
              </a:rPr>
              <a:t>直接材料成本</a:t>
            </a:r>
            <a:r>
              <a:rPr lang="en-US" altLang="zh-CN" sz="2000" dirty="0">
                <a:latin typeface="Arial" pitchFamily="34" charset="0"/>
                <a:ea typeface="微软雅黑" pitchFamily="34" charset="-122"/>
              </a:rPr>
              <a:t>-</a:t>
            </a:r>
            <a:r>
              <a:rPr lang="zh-CN" altLang="en-US" sz="2000" dirty="0">
                <a:latin typeface="Arial" pitchFamily="34" charset="0"/>
                <a:ea typeface="微软雅黑" pitchFamily="34" charset="-122"/>
              </a:rPr>
              <a:t>完工产品成本</a:t>
            </a:r>
            <a:endParaRPr lang="en-US" altLang="zh-CN" sz="2000" dirty="0">
              <a:latin typeface="Arial" pitchFamily="34" charset="0"/>
              <a:ea typeface="微软雅黑" pitchFamily="34" charset="-122"/>
            </a:endParaRPr>
          </a:p>
          <a:p>
            <a:pPr marL="342900" lvl="1" indent="-342900" defTabSz="457200" eaLnBrk="1" hangingPunct="1">
              <a:buClr>
                <a:schemeClr val="tx1"/>
              </a:buClr>
              <a:buSzPct val="100000"/>
              <a:buBlip>
                <a:blip r:embed="rId3"/>
              </a:buBlip>
              <a:defRPr/>
            </a:pPr>
            <a:r>
              <a:rPr lang="zh-CN" altLang="en-US" sz="2600" b="1" dirty="0">
                <a:solidFill>
                  <a:schemeClr val="tx1">
                    <a:lumMod val="85000"/>
                    <a:lumOff val="15000"/>
                  </a:schemeClr>
                </a:solidFill>
              </a:rPr>
              <a:t>案例</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en-US" altLang="zh-CN" sz="2000" dirty="0" smtClean="0">
                <a:solidFill>
                  <a:schemeClr val="tx1"/>
                </a:solidFill>
                <a:latin typeface="Arial" pitchFamily="34" charset="0"/>
                <a:ea typeface="微软雅黑" pitchFamily="34" charset="-122"/>
              </a:rPr>
              <a:t>4</a:t>
            </a:r>
            <a:r>
              <a:rPr lang="zh-CN" altLang="en-US" sz="2000" dirty="0">
                <a:solidFill>
                  <a:schemeClr val="tx1"/>
                </a:solidFill>
                <a:latin typeface="Arial" pitchFamily="34" charset="0"/>
                <a:ea typeface="微软雅黑" pitchFamily="34" charset="-122"/>
              </a:rPr>
              <a:t>月投入产品</a:t>
            </a:r>
            <a:r>
              <a:rPr lang="en-US" altLang="zh-CN" sz="2000" dirty="0">
                <a:solidFill>
                  <a:schemeClr val="tx1"/>
                </a:solidFill>
                <a:latin typeface="Arial" pitchFamily="34" charset="0"/>
                <a:ea typeface="微软雅黑" pitchFamily="34" charset="-122"/>
              </a:rPr>
              <a:t>10</a:t>
            </a:r>
            <a:r>
              <a:rPr lang="zh-CN" altLang="en-US" sz="2000" dirty="0">
                <a:solidFill>
                  <a:schemeClr val="tx1"/>
                </a:solidFill>
                <a:latin typeface="Arial" pitchFamily="34" charset="0"/>
                <a:ea typeface="微软雅黑" pitchFamily="34" charset="-122"/>
              </a:rPr>
              <a:t>个，领料材料总成本是</a:t>
            </a:r>
            <a:r>
              <a:rPr lang="en-US" altLang="zh-CN" sz="2000" dirty="0" smtClean="0">
                <a:solidFill>
                  <a:schemeClr val="tx1"/>
                </a:solidFill>
                <a:latin typeface="Arial" pitchFamily="34" charset="0"/>
                <a:ea typeface="微软雅黑" pitchFamily="34" charset="-122"/>
              </a:rPr>
              <a:t>787.6</a:t>
            </a:r>
            <a:r>
              <a:rPr lang="zh-CN" altLang="en-US" sz="2000" dirty="0" smtClean="0">
                <a:solidFill>
                  <a:schemeClr val="tx1"/>
                </a:solidFill>
                <a:latin typeface="Arial" pitchFamily="34" charset="0"/>
                <a:ea typeface="微软雅黑" pitchFamily="34" charset="-122"/>
              </a:rPr>
              <a:t>；</a:t>
            </a:r>
            <a:endParaRPr lang="en-US" altLang="zh-CN" sz="2000" dirty="0" smtClean="0">
              <a:solidFill>
                <a:schemeClr val="tx1"/>
              </a:solidFill>
              <a:latin typeface="Arial" pitchFamily="34" charset="0"/>
              <a:ea typeface="微软雅黑" pitchFamily="34" charset="-122"/>
            </a:endParaRPr>
          </a:p>
          <a:p>
            <a:pPr lvl="1" defTabSz="457200" eaLnBrk="1" hangingPunct="1">
              <a:buClr>
                <a:schemeClr val="tx1"/>
              </a:buClr>
              <a:buFont typeface="Wingdings" pitchFamily="2" charset="2"/>
              <a:buChar char="Ø"/>
              <a:defRPr/>
            </a:pPr>
            <a:r>
              <a:rPr lang="en-US" altLang="zh-CN" sz="2000" dirty="0" smtClean="0">
                <a:solidFill>
                  <a:schemeClr val="tx1"/>
                </a:solidFill>
                <a:latin typeface="Arial" pitchFamily="34" charset="0"/>
                <a:ea typeface="微软雅黑" pitchFamily="34" charset="-122"/>
              </a:rPr>
              <a:t>4</a:t>
            </a:r>
            <a:r>
              <a:rPr lang="zh-CN" altLang="en-US" sz="2000" dirty="0">
                <a:solidFill>
                  <a:schemeClr val="tx1"/>
                </a:solidFill>
                <a:latin typeface="Arial" pitchFamily="34" charset="0"/>
                <a:ea typeface="微软雅黑" pitchFamily="34" charset="-122"/>
              </a:rPr>
              <a:t>月完工</a:t>
            </a:r>
            <a:r>
              <a:rPr lang="en-US" altLang="zh-CN" sz="2000" dirty="0">
                <a:solidFill>
                  <a:schemeClr val="tx1"/>
                </a:solidFill>
                <a:latin typeface="Arial" pitchFamily="34" charset="0"/>
                <a:ea typeface="微软雅黑" pitchFamily="34" charset="-122"/>
              </a:rPr>
              <a:t>8</a:t>
            </a:r>
            <a:r>
              <a:rPr lang="zh-CN" altLang="en-US" sz="2000" dirty="0">
                <a:solidFill>
                  <a:schemeClr val="tx1"/>
                </a:solidFill>
                <a:latin typeface="Arial" pitchFamily="34" charset="0"/>
                <a:ea typeface="微软雅黑" pitchFamily="34" charset="-122"/>
              </a:rPr>
              <a:t>个，</a:t>
            </a:r>
            <a:r>
              <a:rPr lang="en-US" altLang="zh-CN" sz="2000" dirty="0">
                <a:solidFill>
                  <a:schemeClr val="tx1"/>
                </a:solidFill>
                <a:latin typeface="Arial" pitchFamily="34" charset="0"/>
                <a:ea typeface="微软雅黑" pitchFamily="34" charset="-122"/>
              </a:rPr>
              <a:t>2</a:t>
            </a:r>
            <a:r>
              <a:rPr lang="zh-CN" altLang="en-US" sz="2000" dirty="0">
                <a:solidFill>
                  <a:schemeClr val="tx1"/>
                </a:solidFill>
                <a:latin typeface="Arial" pitchFamily="34" charset="0"/>
                <a:ea typeface="微软雅黑" pitchFamily="34" charset="-122"/>
              </a:rPr>
              <a:t>个在产品，约当系数为</a:t>
            </a:r>
            <a:r>
              <a:rPr lang="en-US" altLang="zh-CN" sz="2000" dirty="0" smtClean="0">
                <a:solidFill>
                  <a:schemeClr val="tx1"/>
                </a:solidFill>
                <a:latin typeface="Arial" pitchFamily="34" charset="0"/>
                <a:ea typeface="微软雅黑" pitchFamily="34" charset="-122"/>
              </a:rPr>
              <a:t>0.8</a:t>
            </a:r>
            <a:r>
              <a:rPr lang="zh-CN" altLang="en-US" sz="2000" dirty="0" smtClean="0">
                <a:solidFill>
                  <a:schemeClr val="tx1"/>
                </a:solidFill>
                <a:latin typeface="Arial" pitchFamily="34" charset="0"/>
                <a:ea typeface="微软雅黑" pitchFamily="34" charset="-122"/>
              </a:rPr>
              <a:t>，则</a:t>
            </a:r>
            <a:r>
              <a:rPr lang="en-US" altLang="zh-CN" sz="2000" dirty="0" smtClean="0">
                <a:solidFill>
                  <a:schemeClr val="tx1"/>
                </a:solidFill>
                <a:latin typeface="Arial" pitchFamily="34" charset="0"/>
                <a:ea typeface="微软雅黑" pitchFamily="34" charset="-122"/>
              </a:rPr>
              <a:t>5</a:t>
            </a:r>
            <a:r>
              <a:rPr lang="zh-CN" altLang="en-US" sz="2000" dirty="0">
                <a:solidFill>
                  <a:schemeClr val="tx1"/>
                </a:solidFill>
                <a:latin typeface="Arial" pitchFamily="34" charset="0"/>
                <a:ea typeface="微软雅黑" pitchFamily="34" charset="-122"/>
              </a:rPr>
              <a:t>月完工</a:t>
            </a:r>
            <a:r>
              <a:rPr lang="en-US" altLang="zh-CN" sz="2000" dirty="0">
                <a:solidFill>
                  <a:schemeClr val="tx1"/>
                </a:solidFill>
                <a:latin typeface="Arial" pitchFamily="34" charset="0"/>
                <a:ea typeface="微软雅黑" pitchFamily="34" charset="-122"/>
              </a:rPr>
              <a:t>2</a:t>
            </a:r>
            <a:r>
              <a:rPr lang="zh-CN" altLang="en-US" sz="2000" dirty="0" smtClean="0">
                <a:solidFill>
                  <a:schemeClr val="tx1"/>
                </a:solidFill>
                <a:latin typeface="Arial" pitchFamily="34" charset="0"/>
                <a:ea typeface="微软雅黑" pitchFamily="34" charset="-122"/>
              </a:rPr>
              <a:t>个。</a:t>
            </a:r>
            <a:endParaRPr lang="zh-CN" altLang="en-US" sz="2000" dirty="0">
              <a:solidFill>
                <a:schemeClr val="tx1"/>
              </a:solidFill>
              <a:latin typeface="Arial" pitchFamily="34" charset="0"/>
              <a:ea typeface="微软雅黑" pitchFamily="34" charset="-122"/>
            </a:endParaRPr>
          </a:p>
          <a:p>
            <a:pPr lvl="1" defTabSz="457200" eaLnBrk="1" hangingPunct="1">
              <a:buClr>
                <a:schemeClr val="tx1"/>
              </a:buClr>
              <a:buFont typeface="Wingdings" pitchFamily="2" charset="2"/>
              <a:buChar char="Ø"/>
              <a:defRPr/>
            </a:pPr>
            <a:r>
              <a:rPr lang="en-US" altLang="zh-CN" sz="2000" dirty="0" smtClean="0">
                <a:solidFill>
                  <a:schemeClr val="tx1"/>
                </a:solidFill>
                <a:latin typeface="Arial" pitchFamily="34" charset="0"/>
                <a:ea typeface="微软雅黑" pitchFamily="34" charset="-122"/>
              </a:rPr>
              <a:t>4</a:t>
            </a:r>
            <a:r>
              <a:rPr lang="zh-CN" altLang="en-US" sz="2000" dirty="0">
                <a:solidFill>
                  <a:schemeClr val="tx1"/>
                </a:solidFill>
                <a:latin typeface="Arial" pitchFamily="34" charset="0"/>
                <a:ea typeface="微软雅黑" pitchFamily="34" charset="-122"/>
              </a:rPr>
              <a:t>月完工产品直接材料成本</a:t>
            </a:r>
            <a:r>
              <a:rPr lang="en-US" altLang="zh-CN" sz="2000" dirty="0">
                <a:solidFill>
                  <a:schemeClr val="tx1"/>
                </a:solidFill>
                <a:latin typeface="Arial" pitchFamily="34" charset="0"/>
                <a:ea typeface="微软雅黑" pitchFamily="34" charset="-122"/>
              </a:rPr>
              <a:t>=787.6*8/(8+2*0.8)=787.6*8/9.6=656.33</a:t>
            </a:r>
          </a:p>
          <a:p>
            <a:pPr lvl="1" defTabSz="457200" eaLnBrk="1" hangingPunct="1">
              <a:buClr>
                <a:schemeClr val="tx1"/>
              </a:buClr>
              <a:buFont typeface="Wingdings" pitchFamily="2" charset="2"/>
              <a:buChar char="Ø"/>
              <a:defRPr/>
            </a:pPr>
            <a:r>
              <a:rPr lang="en-US" altLang="zh-CN" sz="2000" dirty="0" smtClean="0">
                <a:solidFill>
                  <a:schemeClr val="tx1"/>
                </a:solidFill>
                <a:latin typeface="Arial" pitchFamily="34" charset="0"/>
                <a:ea typeface="微软雅黑" pitchFamily="34" charset="-122"/>
              </a:rPr>
              <a:t>5</a:t>
            </a:r>
            <a:r>
              <a:rPr lang="zh-CN" altLang="en-US" sz="2000" dirty="0">
                <a:solidFill>
                  <a:schemeClr val="tx1"/>
                </a:solidFill>
                <a:latin typeface="Arial" pitchFamily="34" charset="0"/>
                <a:ea typeface="微软雅黑" pitchFamily="34" charset="-122"/>
              </a:rPr>
              <a:t>月完工产品直接材料成本</a:t>
            </a:r>
            <a:r>
              <a:rPr lang="en-US" altLang="zh-CN" sz="2000" dirty="0">
                <a:solidFill>
                  <a:schemeClr val="tx1"/>
                </a:solidFill>
                <a:latin typeface="Arial" pitchFamily="34" charset="0"/>
                <a:ea typeface="微软雅黑" pitchFamily="34" charset="-122"/>
              </a:rPr>
              <a:t>=787.6-656.33=131.27</a:t>
            </a:r>
          </a:p>
          <a:p>
            <a:pPr lvl="1" defTabSz="457200" eaLnBrk="1" hangingPunct="1">
              <a:buClr>
                <a:schemeClr val="tx1"/>
              </a:buClr>
              <a:buFont typeface="Wingdings" pitchFamily="2" charset="2"/>
              <a:buChar char="Ø"/>
              <a:defRPr/>
            </a:pPr>
            <a:endParaRPr lang="zh-CN" altLang="en-US" sz="2000" dirty="0">
              <a:latin typeface="微软雅黑" pitchFamily="34" charset="-122"/>
              <a:ea typeface="微软雅黑" pitchFamily="34" charset="-122"/>
            </a:endParaRPr>
          </a:p>
          <a:p>
            <a:pPr lvl="1" defTabSz="457200" eaLnBrk="1" hangingPunct="1">
              <a:buClr>
                <a:schemeClr val="tx1"/>
              </a:buClr>
              <a:buFont typeface="Wingdings" pitchFamily="2" charset="2"/>
              <a:buChar char="Ø"/>
              <a:defRPr/>
            </a:pPr>
            <a:endParaRPr lang="zh-CN" altLang="en-US" sz="2000" dirty="0">
              <a:latin typeface="微软雅黑" pitchFamily="34" charset="-122"/>
              <a:ea typeface="微软雅黑" pitchFamily="34" charset="-122"/>
            </a:endParaRPr>
          </a:p>
          <a:p>
            <a:pPr marL="0" lvl="1" indent="0" defTabSz="457200" eaLnBrk="1" hangingPunct="1">
              <a:buClr>
                <a:schemeClr val="tx1"/>
              </a:buClr>
              <a:buSzPct val="100000"/>
              <a:buNone/>
              <a:defRPr/>
            </a:pPr>
            <a:endParaRPr lang="zh-CN" altLang="en-US" sz="2600" b="1" dirty="0">
              <a:solidFill>
                <a:schemeClr val="tx1">
                  <a:lumMod val="85000"/>
                  <a:lumOff val="15000"/>
                </a:schemeClr>
              </a:solidFill>
            </a:endParaRPr>
          </a:p>
          <a:p>
            <a:pPr lvl="1" defTabSz="457200" eaLnBrk="1" hangingPunct="1">
              <a:buClr>
                <a:schemeClr val="tx1"/>
              </a:buClr>
              <a:buFont typeface="Wingdings" pitchFamily="2" charset="2"/>
              <a:buChar char="Ø"/>
              <a:defRPr/>
            </a:pPr>
            <a:endParaRPr lang="en-US" altLang="zh-CN" sz="2000" dirty="0"/>
          </a:p>
          <a:p>
            <a:pPr marL="342900" lvl="1" indent="-342900" defTabSz="457200" eaLnBrk="1" hangingPunct="1">
              <a:buClr>
                <a:schemeClr val="tx1"/>
              </a:buClr>
              <a:buSzPct val="100000"/>
              <a:buBlip>
                <a:blip r:embed="rId3"/>
              </a:buBlip>
              <a:defRPr/>
            </a:pPr>
            <a:endParaRPr lang="zh-CN" altLang="en-US" sz="2600" b="1" dirty="0">
              <a:solidFill>
                <a:schemeClr val="tx1">
                  <a:lumMod val="85000"/>
                  <a:lumOff val="15000"/>
                </a:schemeClr>
              </a:solidFill>
            </a:endParaRPr>
          </a:p>
        </p:txBody>
      </p:sp>
      <p:pic>
        <p:nvPicPr>
          <p:cNvPr id="4" name="图片 3" descr="cid:image004.png@01C9CE67.76AB9740"/>
          <p:cNvPicPr>
            <a:picLocks noChangeAspect="1" noChangeArrowheads="1"/>
          </p:cNvPicPr>
          <p:nvPr/>
        </p:nvPicPr>
        <p:blipFill>
          <a:blip r:embed="rId4" cstate="print"/>
          <a:srcRect/>
          <a:stretch>
            <a:fillRect/>
          </a:stretch>
        </p:blipFill>
        <p:spPr bwMode="auto">
          <a:xfrm>
            <a:off x="364303" y="1154297"/>
            <a:ext cx="8244408" cy="2016224"/>
          </a:xfrm>
          <a:prstGeom prst="rect">
            <a:avLst/>
          </a:prstGeom>
          <a:noFill/>
          <a:ln w="9525">
            <a:noFill/>
            <a:miter lim="800000"/>
            <a:headEnd/>
            <a:tailEnd/>
          </a:ln>
        </p:spPr>
      </p:pic>
    </p:spTree>
    <p:extLst>
      <p:ext uri="{BB962C8B-B14F-4D97-AF65-F5344CB8AC3E}">
        <p14:creationId xmlns:p14="http://schemas.microsoft.com/office/powerpoint/2010/main" val="535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anim calcmode="lin" valueType="num">
                                      <p:cBhvr additive="base">
                                        <p:cTn id="11"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49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4979">
                                            <p:txEl>
                                              <p:pRg st="2" end="2"/>
                                            </p:txEl>
                                          </p:spTgt>
                                        </p:tgtEl>
                                        <p:attrNameLst>
                                          <p:attrName>style.visibility</p:attrName>
                                        </p:attrNameLst>
                                      </p:cBhvr>
                                      <p:to>
                                        <p:strVal val="visible"/>
                                      </p:to>
                                    </p:set>
                                    <p:anim calcmode="lin" valueType="num">
                                      <p:cBhvr additive="base">
                                        <p:cTn id="15"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49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4979">
                                            <p:txEl>
                                              <p:pRg st="3" end="3"/>
                                            </p:txEl>
                                          </p:spTgt>
                                        </p:tgtEl>
                                        <p:attrNameLst>
                                          <p:attrName>style.visibility</p:attrName>
                                        </p:attrNameLst>
                                      </p:cBhvr>
                                      <p:to>
                                        <p:strVal val="visible"/>
                                      </p:to>
                                    </p:set>
                                    <p:anim calcmode="lin" valueType="num">
                                      <p:cBhvr additive="base">
                                        <p:cTn id="19"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49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4979">
                                            <p:txEl>
                                              <p:pRg st="4" end="4"/>
                                            </p:txEl>
                                          </p:spTgt>
                                        </p:tgtEl>
                                        <p:attrNameLst>
                                          <p:attrName>style.visibility</p:attrName>
                                        </p:attrNameLst>
                                      </p:cBhvr>
                                      <p:to>
                                        <p:strVal val="visible"/>
                                      </p:to>
                                    </p:set>
                                    <p:anim calcmode="lin" valueType="num">
                                      <p:cBhvr additive="base">
                                        <p:cTn id="23"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49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4979">
                                            <p:txEl>
                                              <p:pRg st="5" end="5"/>
                                            </p:txEl>
                                          </p:spTgt>
                                        </p:tgtEl>
                                        <p:attrNameLst>
                                          <p:attrName>style.visibility</p:attrName>
                                        </p:attrNameLst>
                                      </p:cBhvr>
                                      <p:to>
                                        <p:strVal val="visible"/>
                                      </p:to>
                                    </p:set>
                                    <p:anim calcmode="lin" valueType="num">
                                      <p:cBhvr additive="base">
                                        <p:cTn id="29" dur="5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497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4979">
                                            <p:txEl>
                                              <p:pRg st="6" end="6"/>
                                            </p:txEl>
                                          </p:spTgt>
                                        </p:tgtEl>
                                        <p:attrNameLst>
                                          <p:attrName>style.visibility</p:attrName>
                                        </p:attrNameLst>
                                      </p:cBhvr>
                                      <p:to>
                                        <p:strVal val="visible"/>
                                      </p:to>
                                    </p:set>
                                    <p:anim calcmode="lin" valueType="num">
                                      <p:cBhvr additive="base">
                                        <p:cTn id="33" dur="5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497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54979">
                                            <p:txEl>
                                              <p:pRg st="7" end="7"/>
                                            </p:txEl>
                                          </p:spTgt>
                                        </p:tgtEl>
                                        <p:attrNameLst>
                                          <p:attrName>style.visibility</p:attrName>
                                        </p:attrNameLst>
                                      </p:cBhvr>
                                      <p:to>
                                        <p:strVal val="visible"/>
                                      </p:to>
                                    </p:set>
                                    <p:anim calcmode="lin" valueType="num">
                                      <p:cBhvr additive="base">
                                        <p:cTn id="37" dur="500" fill="hold"/>
                                        <p:tgtEl>
                                          <p:spTgt spid="25497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49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4979">
                                            <p:txEl>
                                              <p:pRg st="8" end="8"/>
                                            </p:txEl>
                                          </p:spTgt>
                                        </p:tgtEl>
                                        <p:attrNameLst>
                                          <p:attrName>style.visibility</p:attrName>
                                        </p:attrNameLst>
                                      </p:cBhvr>
                                      <p:to>
                                        <p:strVal val="visible"/>
                                      </p:to>
                                    </p:set>
                                    <p:anim calcmode="lin" valueType="num">
                                      <p:cBhvr additive="base">
                                        <p:cTn id="43" dur="500" fill="hold"/>
                                        <p:tgtEl>
                                          <p:spTgt spid="25497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4979">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4979">
                                            <p:txEl>
                                              <p:pRg st="9" end="9"/>
                                            </p:txEl>
                                          </p:spTgt>
                                        </p:tgtEl>
                                        <p:attrNameLst>
                                          <p:attrName>style.visibility</p:attrName>
                                        </p:attrNameLst>
                                      </p:cBhvr>
                                      <p:to>
                                        <p:strVal val="visible"/>
                                      </p:to>
                                    </p:set>
                                    <p:anim calcmode="lin" valueType="num">
                                      <p:cBhvr additive="base">
                                        <p:cTn id="47" dur="500" fill="hold"/>
                                        <p:tgtEl>
                                          <p:spTgt spid="25497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49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生产业务场景</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539552" y="1052736"/>
            <a:ext cx="8064896" cy="5572125"/>
          </a:xfrm>
        </p:spPr>
        <p:txBody>
          <a:bodyPr/>
          <a:lstStyle/>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以销定产流程</a:t>
            </a:r>
            <a:endParaRPr lang="en-US" altLang="zh-CN" sz="2600" b="1" dirty="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a:solidFill>
                  <a:srgbClr val="FF0000"/>
                </a:solidFill>
                <a:latin typeface="Arial" pitchFamily="34" charset="0"/>
                <a:ea typeface="微软雅黑" pitchFamily="34" charset="-122"/>
              </a:rPr>
              <a:t>销售订单</a:t>
            </a:r>
            <a:r>
              <a:rPr lang="en-US" altLang="zh-CN" sz="2000" dirty="0">
                <a:solidFill>
                  <a:schemeClr val="tx1"/>
                </a:solidFill>
                <a:latin typeface="Arial" pitchFamily="34" charset="0"/>
                <a:ea typeface="微软雅黑" pitchFamily="34" charset="-122"/>
              </a:rPr>
              <a:t>--》</a:t>
            </a:r>
            <a:r>
              <a:rPr lang="zh-CN" altLang="en-US" sz="2000" dirty="0">
                <a:solidFill>
                  <a:schemeClr val="tx1"/>
                </a:solidFill>
                <a:latin typeface="Arial" pitchFamily="34" charset="0"/>
                <a:ea typeface="微软雅黑" pitchFamily="34" charset="-122"/>
              </a:rPr>
              <a:t>生产任务单</a:t>
            </a:r>
          </a:p>
          <a:p>
            <a:pPr lvl="1" defTabSz="457200" eaLnBrk="1" hangingPunct="1">
              <a:buClr>
                <a:schemeClr val="tx1"/>
              </a:buClr>
              <a:buFont typeface="Wingdings" pitchFamily="2" charset="2"/>
              <a:buChar char="Ø"/>
              <a:defRPr/>
            </a:pPr>
            <a:r>
              <a:rPr lang="zh-CN" altLang="en-US" sz="2000" dirty="0">
                <a:solidFill>
                  <a:schemeClr val="tx1"/>
                </a:solidFill>
                <a:latin typeface="Arial" pitchFamily="34" charset="0"/>
                <a:ea typeface="微软雅黑" pitchFamily="34" charset="-122"/>
              </a:rPr>
              <a:t>生产领料</a:t>
            </a:r>
            <a:r>
              <a:rPr lang="en-US" altLang="zh-CN" sz="2000" dirty="0">
                <a:solidFill>
                  <a:schemeClr val="tx1"/>
                </a:solidFill>
                <a:latin typeface="Arial" pitchFamily="34" charset="0"/>
                <a:ea typeface="微软雅黑" pitchFamily="34" charset="-122"/>
              </a:rPr>
              <a:t>--</a:t>
            </a:r>
            <a:r>
              <a:rPr lang="zh-CN" altLang="en-US" sz="2000" dirty="0">
                <a:solidFill>
                  <a:srgbClr val="FF0000"/>
                </a:solidFill>
                <a:latin typeface="Arial" pitchFamily="34" charset="0"/>
                <a:ea typeface="微软雅黑" pitchFamily="34" charset="-122"/>
              </a:rPr>
              <a:t>关联生产任务</a:t>
            </a:r>
            <a:r>
              <a:rPr lang="zh-CN" altLang="en-US" sz="2000" dirty="0" smtClean="0">
                <a:solidFill>
                  <a:srgbClr val="FF0000"/>
                </a:solidFill>
                <a:latin typeface="Arial" pitchFamily="34" charset="0"/>
                <a:ea typeface="微软雅黑" pitchFamily="34" charset="-122"/>
              </a:rPr>
              <a:t>单</a:t>
            </a:r>
            <a:endParaRPr lang="en-US" altLang="zh-CN" sz="2000" dirty="0">
              <a:solidFill>
                <a:srgbClr val="FF0000"/>
              </a:solidFill>
              <a:latin typeface="Arial" pitchFamily="34"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pitchFamily="34" charset="0"/>
                <a:ea typeface="微软雅黑" pitchFamily="34" charset="-122"/>
              </a:rPr>
              <a:t>产品</a:t>
            </a:r>
            <a:r>
              <a:rPr lang="zh-CN" altLang="en-US" sz="2000" dirty="0">
                <a:solidFill>
                  <a:schemeClr val="tx1"/>
                </a:solidFill>
                <a:latin typeface="Arial" pitchFamily="34" charset="0"/>
                <a:ea typeface="微软雅黑" pitchFamily="34" charset="-122"/>
              </a:rPr>
              <a:t>入库</a:t>
            </a:r>
            <a:r>
              <a:rPr lang="en-US" altLang="zh-CN" sz="2000" dirty="0">
                <a:solidFill>
                  <a:schemeClr val="tx1"/>
                </a:solidFill>
                <a:latin typeface="Arial" pitchFamily="34" charset="0"/>
                <a:ea typeface="微软雅黑" pitchFamily="34" charset="-122"/>
              </a:rPr>
              <a:t>--</a:t>
            </a:r>
            <a:r>
              <a:rPr lang="zh-CN" altLang="en-US" sz="2000" dirty="0">
                <a:solidFill>
                  <a:srgbClr val="FF0000"/>
                </a:solidFill>
                <a:latin typeface="Arial" pitchFamily="34" charset="0"/>
                <a:ea typeface="微软雅黑" pitchFamily="34" charset="-122"/>
              </a:rPr>
              <a:t>关联生产</a:t>
            </a:r>
            <a:r>
              <a:rPr lang="zh-CN" altLang="en-US" sz="2000" dirty="0" smtClean="0">
                <a:solidFill>
                  <a:srgbClr val="FF0000"/>
                </a:solidFill>
                <a:latin typeface="Arial" pitchFamily="34" charset="0"/>
                <a:ea typeface="微软雅黑" pitchFamily="34" charset="-122"/>
              </a:rPr>
              <a:t>任务单</a:t>
            </a:r>
            <a:r>
              <a:rPr lang="en-US" altLang="zh-CN" sz="2000" dirty="0" smtClean="0">
                <a:solidFill>
                  <a:schemeClr val="tx1"/>
                </a:solidFill>
                <a:latin typeface="Arial" pitchFamily="34" charset="0"/>
                <a:ea typeface="微软雅黑" pitchFamily="34" charset="-122"/>
              </a:rPr>
              <a:t>》</a:t>
            </a:r>
            <a:r>
              <a:rPr lang="zh-CN" altLang="en-US" sz="2000" dirty="0">
                <a:solidFill>
                  <a:schemeClr val="tx1"/>
                </a:solidFill>
                <a:latin typeface="Arial" pitchFamily="34" charset="0"/>
                <a:ea typeface="微软雅黑" pitchFamily="34" charset="-122"/>
              </a:rPr>
              <a:t>在产品</a:t>
            </a:r>
            <a:r>
              <a:rPr lang="zh-CN" altLang="en-US" sz="2000" dirty="0" smtClean="0">
                <a:solidFill>
                  <a:schemeClr val="tx1"/>
                </a:solidFill>
                <a:latin typeface="Arial" pitchFamily="34" charset="0"/>
                <a:ea typeface="微软雅黑" pitchFamily="34" charset="-122"/>
              </a:rPr>
              <a:t>入库</a:t>
            </a:r>
            <a:endParaRPr lang="en-US" altLang="zh-CN" sz="2000" dirty="0" smtClean="0">
              <a:solidFill>
                <a:schemeClr val="tx1"/>
              </a:solidFill>
              <a:latin typeface="Arial" pitchFamily="34"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pitchFamily="34" charset="0"/>
                <a:ea typeface="微软雅黑" pitchFamily="34" charset="-122"/>
              </a:rPr>
              <a:t>费用分摊</a:t>
            </a:r>
            <a:r>
              <a:rPr lang="en-US" altLang="zh-CN" sz="2000" dirty="0" smtClean="0">
                <a:solidFill>
                  <a:schemeClr val="tx1"/>
                </a:solidFill>
                <a:latin typeface="Arial" pitchFamily="34" charset="0"/>
                <a:ea typeface="微软雅黑" pitchFamily="34" charset="-122"/>
              </a:rPr>
              <a:t>—</a:t>
            </a:r>
            <a:r>
              <a:rPr lang="zh-CN" altLang="en-US" sz="2000" dirty="0" smtClean="0">
                <a:solidFill>
                  <a:schemeClr val="tx1"/>
                </a:solidFill>
                <a:latin typeface="Arial" pitchFamily="34" charset="0"/>
                <a:ea typeface="微软雅黑" pitchFamily="34" charset="-122"/>
              </a:rPr>
              <a:t>关联产品入库单</a:t>
            </a:r>
            <a:endParaRPr lang="en-US" altLang="zh-CN" sz="2000" dirty="0">
              <a:solidFill>
                <a:schemeClr val="tx1"/>
              </a:solidFill>
              <a:latin typeface="Arial" pitchFamily="34"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pitchFamily="34" charset="0"/>
                <a:ea typeface="微软雅黑" pitchFamily="34" charset="-122"/>
              </a:rPr>
              <a:t>成本</a:t>
            </a:r>
            <a:r>
              <a:rPr lang="zh-CN" altLang="en-US" sz="2000" dirty="0">
                <a:solidFill>
                  <a:schemeClr val="tx1"/>
                </a:solidFill>
                <a:latin typeface="Arial" pitchFamily="34" charset="0"/>
                <a:ea typeface="微软雅黑" pitchFamily="34" charset="-122"/>
              </a:rPr>
              <a:t>计算</a:t>
            </a:r>
          </a:p>
          <a:p>
            <a:pPr eaLnBrk="1" hangingPunct="1">
              <a:buClr>
                <a:schemeClr val="tx1"/>
              </a:buClr>
            </a:pPr>
            <a:r>
              <a:rPr lang="zh-CN" altLang="en-US" dirty="0">
                <a:latin typeface="微软雅黑" pitchFamily="34" charset="-122"/>
                <a:ea typeface="微软雅黑" pitchFamily="34" charset="-122"/>
              </a:rPr>
              <a:t>以产</a:t>
            </a:r>
            <a:r>
              <a:rPr lang="zh-CN" altLang="en-US" dirty="0" smtClean="0">
                <a:latin typeface="微软雅黑" pitchFamily="34" charset="-122"/>
                <a:ea typeface="微软雅黑" pitchFamily="34" charset="-122"/>
              </a:rPr>
              <a:t>定购流程</a:t>
            </a:r>
            <a:endParaRPr lang="zh-CN" altLang="en-US" dirty="0">
              <a:latin typeface="微软雅黑" pitchFamily="34" charset="-122"/>
              <a:ea typeface="微软雅黑" pitchFamily="34" charset="-122"/>
            </a:endParaRPr>
          </a:p>
          <a:p>
            <a:pPr lvl="1" defTabSz="457200" eaLnBrk="1" hangingPunct="1">
              <a:buClr>
                <a:schemeClr val="tx1"/>
              </a:buClr>
              <a:buFont typeface="Wingdings" pitchFamily="2" charset="2"/>
              <a:buChar char="Ø"/>
              <a:defRPr/>
            </a:pPr>
            <a:r>
              <a:rPr lang="zh-CN" altLang="en-US" sz="2000" dirty="0">
                <a:solidFill>
                  <a:srgbClr val="FF0000"/>
                </a:solidFill>
                <a:latin typeface="Arial" pitchFamily="34" charset="0"/>
                <a:ea typeface="微软雅黑" pitchFamily="34" charset="-122"/>
              </a:rPr>
              <a:t>生产任务单</a:t>
            </a:r>
            <a:r>
              <a:rPr lang="en-US" altLang="zh-CN" sz="2000" dirty="0">
                <a:solidFill>
                  <a:schemeClr val="tx1"/>
                </a:solidFill>
                <a:latin typeface="Arial" pitchFamily="34" charset="0"/>
                <a:ea typeface="微软雅黑" pitchFamily="34" charset="-122"/>
              </a:rPr>
              <a:t>--》</a:t>
            </a:r>
            <a:r>
              <a:rPr lang="zh-CN" altLang="en-US" sz="2000" dirty="0">
                <a:solidFill>
                  <a:schemeClr val="tx1"/>
                </a:solidFill>
                <a:latin typeface="Arial" pitchFamily="34" charset="0"/>
                <a:ea typeface="微软雅黑" pitchFamily="34" charset="-122"/>
              </a:rPr>
              <a:t>采购建议</a:t>
            </a:r>
            <a:r>
              <a:rPr lang="en-US" altLang="zh-CN" sz="2000" dirty="0">
                <a:solidFill>
                  <a:schemeClr val="tx1"/>
                </a:solidFill>
                <a:latin typeface="Arial" pitchFamily="34" charset="0"/>
                <a:ea typeface="微软雅黑" pitchFamily="34" charset="-122"/>
              </a:rPr>
              <a:t>--》</a:t>
            </a:r>
            <a:r>
              <a:rPr lang="zh-CN" altLang="en-US" sz="2000" dirty="0">
                <a:solidFill>
                  <a:schemeClr val="tx1"/>
                </a:solidFill>
                <a:latin typeface="Arial" pitchFamily="34" charset="0"/>
                <a:ea typeface="微软雅黑" pitchFamily="34" charset="-122"/>
              </a:rPr>
              <a:t>采购订单</a:t>
            </a:r>
          </a:p>
          <a:p>
            <a:pPr lvl="1" defTabSz="457200" eaLnBrk="1" hangingPunct="1">
              <a:buClr>
                <a:schemeClr val="tx1"/>
              </a:buClr>
              <a:buFont typeface="Wingdings" pitchFamily="2" charset="2"/>
              <a:buChar char="Ø"/>
              <a:defRPr/>
            </a:pPr>
            <a:r>
              <a:rPr lang="zh-CN" altLang="en-US" sz="2000" dirty="0">
                <a:solidFill>
                  <a:schemeClr val="tx1"/>
                </a:solidFill>
                <a:latin typeface="Arial" pitchFamily="34" charset="0"/>
                <a:ea typeface="微软雅黑" pitchFamily="34" charset="-122"/>
              </a:rPr>
              <a:t>生产领料</a:t>
            </a:r>
            <a:r>
              <a:rPr lang="en-US" altLang="zh-CN" sz="2000" dirty="0">
                <a:solidFill>
                  <a:schemeClr val="tx1"/>
                </a:solidFill>
                <a:latin typeface="Arial" pitchFamily="34" charset="0"/>
                <a:ea typeface="微软雅黑" pitchFamily="34" charset="-122"/>
              </a:rPr>
              <a:t>--</a:t>
            </a:r>
            <a:r>
              <a:rPr lang="zh-CN" altLang="en-US" sz="2000" dirty="0">
                <a:solidFill>
                  <a:schemeClr val="tx1"/>
                </a:solidFill>
                <a:latin typeface="Arial" pitchFamily="34" charset="0"/>
                <a:ea typeface="微软雅黑" pitchFamily="34" charset="-122"/>
              </a:rPr>
              <a:t>关联生产</a:t>
            </a:r>
            <a:r>
              <a:rPr lang="zh-CN" altLang="en-US" sz="2000" dirty="0" smtClean="0">
                <a:solidFill>
                  <a:schemeClr val="tx1"/>
                </a:solidFill>
                <a:latin typeface="Arial" pitchFamily="34" charset="0"/>
                <a:ea typeface="微软雅黑" pitchFamily="34" charset="-122"/>
              </a:rPr>
              <a:t>任务</a:t>
            </a:r>
            <a:endParaRPr lang="en-US" altLang="zh-CN" sz="2000" dirty="0">
              <a:solidFill>
                <a:schemeClr val="tx1"/>
              </a:solidFill>
              <a:latin typeface="Arial" pitchFamily="34"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pitchFamily="34" charset="0"/>
                <a:ea typeface="微软雅黑" pitchFamily="34" charset="-122"/>
              </a:rPr>
              <a:t>产品</a:t>
            </a:r>
            <a:r>
              <a:rPr lang="zh-CN" altLang="en-US" sz="2000" dirty="0">
                <a:solidFill>
                  <a:schemeClr val="tx1"/>
                </a:solidFill>
                <a:latin typeface="Arial" pitchFamily="34" charset="0"/>
                <a:ea typeface="微软雅黑" pitchFamily="34" charset="-122"/>
              </a:rPr>
              <a:t>入库</a:t>
            </a:r>
            <a:r>
              <a:rPr lang="en-US" altLang="zh-CN" sz="2000" dirty="0">
                <a:solidFill>
                  <a:schemeClr val="tx1"/>
                </a:solidFill>
                <a:latin typeface="Arial" pitchFamily="34" charset="0"/>
                <a:ea typeface="微软雅黑" pitchFamily="34" charset="-122"/>
              </a:rPr>
              <a:t>--</a:t>
            </a:r>
            <a:r>
              <a:rPr lang="zh-CN" altLang="en-US" sz="2000" dirty="0">
                <a:solidFill>
                  <a:schemeClr val="tx1"/>
                </a:solidFill>
                <a:latin typeface="Arial" pitchFamily="34" charset="0"/>
                <a:ea typeface="微软雅黑" pitchFamily="34" charset="-122"/>
              </a:rPr>
              <a:t>关联生产任务</a:t>
            </a:r>
            <a:r>
              <a:rPr lang="en-US" altLang="zh-CN" sz="2000" dirty="0">
                <a:solidFill>
                  <a:schemeClr val="tx1"/>
                </a:solidFill>
                <a:latin typeface="Arial" pitchFamily="34" charset="0"/>
                <a:ea typeface="微软雅黑" pitchFamily="34" charset="-122"/>
              </a:rPr>
              <a:t>》</a:t>
            </a:r>
            <a:r>
              <a:rPr lang="zh-CN" altLang="en-US" sz="2000" dirty="0">
                <a:solidFill>
                  <a:schemeClr val="tx1"/>
                </a:solidFill>
                <a:latin typeface="Arial" pitchFamily="34" charset="0"/>
                <a:ea typeface="微软雅黑" pitchFamily="34" charset="-122"/>
              </a:rPr>
              <a:t>在产品</a:t>
            </a:r>
            <a:r>
              <a:rPr lang="zh-CN" altLang="en-US" sz="2000" dirty="0" smtClean="0">
                <a:solidFill>
                  <a:schemeClr val="tx1"/>
                </a:solidFill>
                <a:latin typeface="Arial" pitchFamily="34" charset="0"/>
                <a:ea typeface="微软雅黑" pitchFamily="34" charset="-122"/>
              </a:rPr>
              <a:t>入库</a:t>
            </a:r>
            <a:endParaRPr lang="en-US" altLang="zh-CN" sz="2000" dirty="0" smtClean="0">
              <a:solidFill>
                <a:schemeClr val="tx1"/>
              </a:solidFill>
              <a:latin typeface="Arial" pitchFamily="34"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pitchFamily="34" charset="0"/>
                <a:ea typeface="微软雅黑" pitchFamily="34" charset="-122"/>
              </a:rPr>
              <a:t>费用分摊</a:t>
            </a:r>
            <a:r>
              <a:rPr lang="en-US" altLang="zh-CN" sz="2000" dirty="0" smtClean="0">
                <a:solidFill>
                  <a:schemeClr val="tx1"/>
                </a:solidFill>
                <a:latin typeface="Arial" pitchFamily="34" charset="0"/>
                <a:ea typeface="微软雅黑" pitchFamily="34" charset="-122"/>
              </a:rPr>
              <a:t>—</a:t>
            </a:r>
            <a:r>
              <a:rPr lang="zh-CN" altLang="en-US" sz="2000" dirty="0" smtClean="0">
                <a:solidFill>
                  <a:schemeClr val="tx1"/>
                </a:solidFill>
                <a:latin typeface="Arial" pitchFamily="34" charset="0"/>
                <a:ea typeface="微软雅黑" pitchFamily="34" charset="-122"/>
              </a:rPr>
              <a:t>关联产品入库单</a:t>
            </a:r>
            <a:endParaRPr lang="en-US" altLang="zh-CN" sz="2000" dirty="0">
              <a:solidFill>
                <a:schemeClr val="tx1"/>
              </a:solidFill>
              <a:latin typeface="Arial" pitchFamily="34"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pitchFamily="34" charset="0"/>
                <a:ea typeface="微软雅黑" pitchFamily="34" charset="-122"/>
              </a:rPr>
              <a:t>成本</a:t>
            </a:r>
            <a:r>
              <a:rPr lang="zh-CN" altLang="en-US" sz="2000" dirty="0">
                <a:solidFill>
                  <a:schemeClr val="tx1"/>
                </a:solidFill>
                <a:latin typeface="Arial" pitchFamily="34" charset="0"/>
                <a:ea typeface="微软雅黑" pitchFamily="34" charset="-122"/>
              </a:rPr>
              <a:t>计算</a:t>
            </a:r>
          </a:p>
          <a:p>
            <a:pPr lvl="1" defTabSz="457200" eaLnBrk="1" hangingPunct="1">
              <a:buClr>
                <a:schemeClr val="tx1"/>
              </a:buClr>
              <a:buFont typeface="Wingdings" pitchFamily="2" charset="2"/>
              <a:buChar char="Ø"/>
              <a:defRPr/>
            </a:pPr>
            <a:endParaRPr lang="en-US" altLang="zh-CN" sz="2000" dirty="0" smtClean="0">
              <a:solidFill>
                <a:srgbClr val="FF0000"/>
              </a:solidFill>
              <a:latin typeface="Arial" pitchFamily="34" charset="0"/>
              <a:ea typeface="微软雅黑" pitchFamily="34" charset="-122"/>
            </a:endParaRPr>
          </a:p>
          <a:p>
            <a:pPr marL="0" lvl="1" indent="0" defTabSz="457200" eaLnBrk="1" hangingPunct="1">
              <a:buClr>
                <a:schemeClr val="tx1"/>
              </a:buClr>
              <a:buSzPct val="100000"/>
              <a:buNone/>
              <a:defRPr/>
            </a:pPr>
            <a:endParaRPr lang="zh-CN" altLang="en-US" sz="2600" b="1" dirty="0">
              <a:solidFill>
                <a:schemeClr val="tx1">
                  <a:lumMod val="85000"/>
                  <a:lumOff val="15000"/>
                </a:schemeClr>
              </a:solidFill>
            </a:endParaRPr>
          </a:p>
          <a:p>
            <a:pPr lvl="1" defTabSz="457200" eaLnBrk="1" hangingPunct="1">
              <a:buClr>
                <a:schemeClr val="tx1"/>
              </a:buClr>
              <a:buFont typeface="Wingdings" pitchFamily="2" charset="2"/>
              <a:buChar char="Ø"/>
              <a:defRPr/>
            </a:pPr>
            <a:endParaRPr lang="en-US" altLang="zh-CN" sz="2000" dirty="0"/>
          </a:p>
          <a:p>
            <a:pPr marL="342900" lvl="1" indent="-342900" defTabSz="457200" eaLnBrk="1" hangingPunct="1">
              <a:buClr>
                <a:schemeClr val="tx1"/>
              </a:buClr>
              <a:buSzPct val="100000"/>
              <a:buBlip>
                <a:blip r:embed="rId3"/>
              </a:buBlip>
              <a:defRPr/>
            </a:pPr>
            <a:endParaRPr lang="zh-CN" altLang="en-US" sz="2600" b="1" dirty="0">
              <a:solidFill>
                <a:schemeClr val="tx1">
                  <a:lumMod val="85000"/>
                  <a:lumOff val="15000"/>
                </a:schemeClr>
              </a:solidFill>
            </a:endParaRPr>
          </a:p>
        </p:txBody>
      </p:sp>
    </p:spTree>
    <p:extLst>
      <p:ext uri="{BB962C8B-B14F-4D97-AF65-F5344CB8AC3E}">
        <p14:creationId xmlns:p14="http://schemas.microsoft.com/office/powerpoint/2010/main" val="10389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anim calcmode="lin" valueType="num">
                                      <p:cBhvr additive="base">
                                        <p:cTn id="11"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49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4979">
                                            <p:txEl>
                                              <p:pRg st="2" end="2"/>
                                            </p:txEl>
                                          </p:spTgt>
                                        </p:tgtEl>
                                        <p:attrNameLst>
                                          <p:attrName>style.visibility</p:attrName>
                                        </p:attrNameLst>
                                      </p:cBhvr>
                                      <p:to>
                                        <p:strVal val="visible"/>
                                      </p:to>
                                    </p:set>
                                    <p:anim calcmode="lin" valueType="num">
                                      <p:cBhvr additive="base">
                                        <p:cTn id="15"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49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4979">
                                            <p:txEl>
                                              <p:pRg st="3" end="3"/>
                                            </p:txEl>
                                          </p:spTgt>
                                        </p:tgtEl>
                                        <p:attrNameLst>
                                          <p:attrName>style.visibility</p:attrName>
                                        </p:attrNameLst>
                                      </p:cBhvr>
                                      <p:to>
                                        <p:strVal val="visible"/>
                                      </p:to>
                                    </p:set>
                                    <p:anim calcmode="lin" valueType="num">
                                      <p:cBhvr additive="base">
                                        <p:cTn id="19"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49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4979">
                                            <p:txEl>
                                              <p:pRg st="4" end="4"/>
                                            </p:txEl>
                                          </p:spTgt>
                                        </p:tgtEl>
                                        <p:attrNameLst>
                                          <p:attrName>style.visibility</p:attrName>
                                        </p:attrNameLst>
                                      </p:cBhvr>
                                      <p:to>
                                        <p:strVal val="visible"/>
                                      </p:to>
                                    </p:set>
                                    <p:anim calcmode="lin" valueType="num">
                                      <p:cBhvr additive="base">
                                        <p:cTn id="23"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497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4979">
                                            <p:txEl>
                                              <p:pRg st="5" end="5"/>
                                            </p:txEl>
                                          </p:spTgt>
                                        </p:tgtEl>
                                        <p:attrNameLst>
                                          <p:attrName>style.visibility</p:attrName>
                                        </p:attrNameLst>
                                      </p:cBhvr>
                                      <p:to>
                                        <p:strVal val="visible"/>
                                      </p:to>
                                    </p:set>
                                    <p:anim calcmode="lin" valueType="num">
                                      <p:cBhvr additive="base">
                                        <p:cTn id="27" dur="5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497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4979">
                                            <p:txEl>
                                              <p:pRg st="6" end="6"/>
                                            </p:txEl>
                                          </p:spTgt>
                                        </p:tgtEl>
                                        <p:attrNameLst>
                                          <p:attrName>style.visibility</p:attrName>
                                        </p:attrNameLst>
                                      </p:cBhvr>
                                      <p:to>
                                        <p:strVal val="visible"/>
                                      </p:to>
                                    </p:set>
                                    <p:anim calcmode="lin" valueType="num">
                                      <p:cBhvr additive="base">
                                        <p:cTn id="31" dur="5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497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4979">
                                            <p:txEl>
                                              <p:pRg st="7" end="7"/>
                                            </p:txEl>
                                          </p:spTgt>
                                        </p:tgtEl>
                                        <p:attrNameLst>
                                          <p:attrName>style.visibility</p:attrName>
                                        </p:attrNameLst>
                                      </p:cBhvr>
                                      <p:to>
                                        <p:strVal val="visible"/>
                                      </p:to>
                                    </p:set>
                                    <p:anim calcmode="lin" valueType="num">
                                      <p:cBhvr additive="base">
                                        <p:cTn id="35" dur="500" fill="hold"/>
                                        <p:tgtEl>
                                          <p:spTgt spid="25497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497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4979">
                                            <p:txEl>
                                              <p:pRg st="8" end="8"/>
                                            </p:txEl>
                                          </p:spTgt>
                                        </p:tgtEl>
                                        <p:attrNameLst>
                                          <p:attrName>style.visibility</p:attrName>
                                        </p:attrNameLst>
                                      </p:cBhvr>
                                      <p:to>
                                        <p:strVal val="visible"/>
                                      </p:to>
                                    </p:set>
                                    <p:anim calcmode="lin" valueType="num">
                                      <p:cBhvr additive="base">
                                        <p:cTn id="39" dur="500" fill="hold"/>
                                        <p:tgtEl>
                                          <p:spTgt spid="25497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54979">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4979">
                                            <p:txEl>
                                              <p:pRg st="9" end="9"/>
                                            </p:txEl>
                                          </p:spTgt>
                                        </p:tgtEl>
                                        <p:attrNameLst>
                                          <p:attrName>style.visibility</p:attrName>
                                        </p:attrNameLst>
                                      </p:cBhvr>
                                      <p:to>
                                        <p:strVal val="visible"/>
                                      </p:to>
                                    </p:set>
                                    <p:anim calcmode="lin" valueType="num">
                                      <p:cBhvr additive="base">
                                        <p:cTn id="43" dur="500" fill="hold"/>
                                        <p:tgtEl>
                                          <p:spTgt spid="25497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4979">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4979">
                                            <p:txEl>
                                              <p:pRg st="10" end="10"/>
                                            </p:txEl>
                                          </p:spTgt>
                                        </p:tgtEl>
                                        <p:attrNameLst>
                                          <p:attrName>style.visibility</p:attrName>
                                        </p:attrNameLst>
                                      </p:cBhvr>
                                      <p:to>
                                        <p:strVal val="visible"/>
                                      </p:to>
                                    </p:set>
                                    <p:anim calcmode="lin" valueType="num">
                                      <p:cBhvr additive="base">
                                        <p:cTn id="47" dur="500" fill="hold"/>
                                        <p:tgtEl>
                                          <p:spTgt spid="25497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4979">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54979">
                                            <p:txEl>
                                              <p:pRg st="11" end="11"/>
                                            </p:txEl>
                                          </p:spTgt>
                                        </p:tgtEl>
                                        <p:attrNameLst>
                                          <p:attrName>style.visibility</p:attrName>
                                        </p:attrNameLst>
                                      </p:cBhvr>
                                      <p:to>
                                        <p:strVal val="visible"/>
                                      </p:to>
                                    </p:set>
                                    <p:anim calcmode="lin" valueType="num">
                                      <p:cBhvr additive="base">
                                        <p:cTn id="51" dur="500" fill="hold"/>
                                        <p:tgtEl>
                                          <p:spTgt spid="254979">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497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生产报表</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467544" y="980728"/>
            <a:ext cx="8064896" cy="5572125"/>
          </a:xfrm>
        </p:spPr>
        <p:txBody>
          <a:bodyPr/>
          <a:lstStyle/>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生产</a:t>
            </a:r>
            <a:r>
              <a:rPr lang="zh-CN" altLang="en-US" sz="2600" b="1" dirty="0">
                <a:solidFill>
                  <a:schemeClr val="tx1">
                    <a:lumMod val="85000"/>
                    <a:lumOff val="15000"/>
                  </a:schemeClr>
                </a:solidFill>
              </a:rPr>
              <a:t>任务执行情况</a:t>
            </a:r>
            <a:r>
              <a:rPr lang="zh-CN" altLang="en-US" sz="2600" b="1" dirty="0" smtClean="0">
                <a:solidFill>
                  <a:schemeClr val="tx1">
                    <a:lumMod val="85000"/>
                    <a:lumOff val="15000"/>
                  </a:schemeClr>
                </a:solidFill>
              </a:rPr>
              <a:t>明细表</a:t>
            </a:r>
            <a:r>
              <a:rPr lang="en-US" altLang="zh-CN" sz="2600" b="1" dirty="0" smtClean="0">
                <a:solidFill>
                  <a:schemeClr val="tx1">
                    <a:lumMod val="85000"/>
                    <a:lumOff val="15000"/>
                  </a:schemeClr>
                </a:solidFill>
              </a:rPr>
              <a:t>/</a:t>
            </a:r>
            <a:r>
              <a:rPr lang="zh-CN" altLang="en-US" sz="2600" b="1" dirty="0" smtClean="0">
                <a:solidFill>
                  <a:schemeClr val="tx1">
                    <a:lumMod val="85000"/>
                    <a:lumOff val="15000"/>
                  </a:schemeClr>
                </a:solidFill>
              </a:rPr>
              <a:t>汇总表</a:t>
            </a:r>
            <a:endParaRPr lang="en-US" altLang="zh-CN" sz="2600" b="1" dirty="0" smtClean="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zh-CN" sz="2000" dirty="0">
                <a:solidFill>
                  <a:srgbClr val="FF0000"/>
                </a:solidFill>
                <a:latin typeface="Arial" pitchFamily="34" charset="0"/>
                <a:ea typeface="微软雅黑" pitchFamily="34" charset="-122"/>
              </a:rPr>
              <a:t>下达了生产任务单</a:t>
            </a:r>
            <a:r>
              <a:rPr lang="zh-CN" altLang="en-US" sz="2000" dirty="0" smtClean="0">
                <a:solidFill>
                  <a:srgbClr val="FF0000"/>
                </a:solidFill>
                <a:latin typeface="Arial" pitchFamily="34" charset="0"/>
                <a:ea typeface="微软雅黑" pitchFamily="34" charset="-122"/>
              </a:rPr>
              <a:t>，总体</a:t>
            </a:r>
            <a:r>
              <a:rPr lang="en-US" altLang="zh-CN" sz="2000" dirty="0" smtClean="0">
                <a:solidFill>
                  <a:srgbClr val="FF0000"/>
                </a:solidFill>
                <a:latin typeface="Arial" pitchFamily="34" charset="0"/>
                <a:ea typeface="微软雅黑" pitchFamily="34" charset="-122"/>
              </a:rPr>
              <a:t>/</a:t>
            </a:r>
            <a:r>
              <a:rPr lang="zh-CN" altLang="en-US" sz="2000" dirty="0" smtClean="0">
                <a:solidFill>
                  <a:srgbClr val="FF0000"/>
                </a:solidFill>
                <a:latin typeface="Arial" pitchFamily="34" charset="0"/>
                <a:ea typeface="微软雅黑" pitchFamily="34" charset="-122"/>
              </a:rPr>
              <a:t>明细的产品入库</a:t>
            </a:r>
            <a:r>
              <a:rPr lang="zh-CN" altLang="en-US" sz="2000" dirty="0">
                <a:solidFill>
                  <a:srgbClr val="FF0000"/>
                </a:solidFill>
                <a:latin typeface="Arial" pitchFamily="34" charset="0"/>
                <a:ea typeface="微软雅黑" pitchFamily="34" charset="-122"/>
              </a:rPr>
              <a:t>情况</a:t>
            </a:r>
            <a:endParaRPr lang="en-US" altLang="zh-CN" sz="2000" dirty="0">
              <a:solidFill>
                <a:srgbClr val="FF0000"/>
              </a:solidFill>
              <a:latin typeface="Arial" pitchFamily="34" charset="0"/>
              <a:ea typeface="微软雅黑" pitchFamily="34" charset="-122"/>
            </a:endParaRPr>
          </a:p>
          <a:p>
            <a:pPr eaLnBrk="1" hangingPunct="1">
              <a:buClr>
                <a:schemeClr val="tx1"/>
              </a:buClr>
            </a:pPr>
            <a:r>
              <a:rPr lang="zh-CN" altLang="en-US" dirty="0">
                <a:latin typeface="微软雅黑" pitchFamily="34" charset="-122"/>
                <a:ea typeface="微软雅黑" pitchFamily="34" charset="-122"/>
              </a:rPr>
              <a:t>生产任务超期预警表</a:t>
            </a:r>
          </a:p>
          <a:p>
            <a:pPr lvl="1" defTabSz="457200" eaLnBrk="1" hangingPunct="1">
              <a:buClr>
                <a:schemeClr val="tx1"/>
              </a:buClr>
              <a:buFont typeface="Wingdings" pitchFamily="2" charset="2"/>
              <a:buChar char="Ø"/>
              <a:defRPr/>
            </a:pPr>
            <a:r>
              <a:rPr lang="zh-CN" altLang="en-US" sz="2000" dirty="0">
                <a:solidFill>
                  <a:srgbClr val="FF0000"/>
                </a:solidFill>
                <a:latin typeface="Arial" pitchFamily="34" charset="0"/>
                <a:ea typeface="微软雅黑" pitchFamily="34" charset="-122"/>
              </a:rPr>
              <a:t>反映未按计划完工的生产任务单情况</a:t>
            </a:r>
            <a:endParaRPr lang="en-US" altLang="zh-CN" sz="2000" dirty="0">
              <a:solidFill>
                <a:srgbClr val="FF0000"/>
              </a:solidFill>
              <a:latin typeface="Arial" pitchFamily="34" charset="0"/>
              <a:ea typeface="微软雅黑" pitchFamily="34" charset="-122"/>
            </a:endParaRPr>
          </a:p>
          <a:p>
            <a:pPr eaLnBrk="1" hangingPunct="1">
              <a:buClr>
                <a:schemeClr val="tx1"/>
              </a:buClr>
            </a:pPr>
            <a:r>
              <a:rPr lang="zh-CN" altLang="en-US" dirty="0" smtClean="0">
                <a:latin typeface="微软雅黑" pitchFamily="34" charset="-122"/>
                <a:ea typeface="微软雅黑" pitchFamily="34" charset="-122"/>
              </a:rPr>
              <a:t>产品</a:t>
            </a:r>
            <a:r>
              <a:rPr lang="zh-CN" altLang="en-US" dirty="0">
                <a:latin typeface="微软雅黑" pitchFamily="34" charset="-122"/>
                <a:ea typeface="微软雅黑" pitchFamily="34" charset="-122"/>
              </a:rPr>
              <a:t>成本综合表</a:t>
            </a:r>
          </a:p>
          <a:p>
            <a:pPr lvl="1" defTabSz="457200" eaLnBrk="1" hangingPunct="1">
              <a:buClr>
                <a:schemeClr val="tx1"/>
              </a:buClr>
              <a:buFont typeface="Wingdings" pitchFamily="2" charset="2"/>
              <a:buChar char="Ø"/>
              <a:defRPr/>
            </a:pPr>
            <a:r>
              <a:rPr lang="zh-CN" altLang="en-US" sz="2000" dirty="0">
                <a:solidFill>
                  <a:srgbClr val="FF0000"/>
                </a:solidFill>
                <a:latin typeface="Arial" pitchFamily="34" charset="0"/>
                <a:ea typeface="微软雅黑" pitchFamily="34" charset="-122"/>
              </a:rPr>
              <a:t>综合反映产成品投入、完工</a:t>
            </a:r>
            <a:r>
              <a:rPr lang="zh-CN" altLang="en-US" sz="2000" dirty="0" smtClean="0">
                <a:solidFill>
                  <a:srgbClr val="FF0000"/>
                </a:solidFill>
                <a:latin typeface="Arial" pitchFamily="34" charset="0"/>
                <a:ea typeface="微软雅黑" pitchFamily="34" charset="-122"/>
              </a:rPr>
              <a:t>和期初、期末的在产品情况</a:t>
            </a:r>
            <a:endParaRPr lang="zh-CN" altLang="en-US" sz="2000" dirty="0">
              <a:solidFill>
                <a:srgbClr val="FF0000"/>
              </a:solidFill>
              <a:latin typeface="Arial" pitchFamily="34" charset="0"/>
              <a:ea typeface="微软雅黑" pitchFamily="34" charset="-122"/>
            </a:endParaRPr>
          </a:p>
          <a:p>
            <a:pPr eaLnBrk="1" hangingPunct="1">
              <a:buClr>
                <a:schemeClr val="tx1"/>
              </a:buClr>
            </a:pPr>
            <a:r>
              <a:rPr lang="zh-CN" altLang="en-US" dirty="0">
                <a:latin typeface="微软雅黑" pitchFamily="34" charset="-122"/>
                <a:ea typeface="微软雅黑" pitchFamily="34" charset="-122"/>
              </a:rPr>
              <a:t>产品成本明细表</a:t>
            </a:r>
          </a:p>
          <a:p>
            <a:pPr lvl="1" defTabSz="457200" eaLnBrk="1" hangingPunct="1">
              <a:buClr>
                <a:schemeClr val="tx1"/>
              </a:buClr>
              <a:buFont typeface="Wingdings" pitchFamily="2" charset="2"/>
              <a:buChar char="Ø"/>
              <a:defRPr/>
            </a:pPr>
            <a:r>
              <a:rPr lang="zh-CN" altLang="en-US" sz="2000" dirty="0">
                <a:solidFill>
                  <a:srgbClr val="FF0000"/>
                </a:solidFill>
                <a:latin typeface="Arial" pitchFamily="34" charset="0"/>
                <a:ea typeface="微软雅黑" pitchFamily="34" charset="-122"/>
              </a:rPr>
              <a:t>反映产品的成本构成</a:t>
            </a:r>
          </a:p>
          <a:p>
            <a:pPr lvl="1" defTabSz="457200" eaLnBrk="1" hangingPunct="1">
              <a:buClr>
                <a:schemeClr val="tx1"/>
              </a:buClr>
              <a:buFont typeface="Wingdings" pitchFamily="2" charset="2"/>
              <a:buChar char="Ø"/>
              <a:defRPr/>
            </a:pPr>
            <a:endParaRPr lang="en-US" altLang="zh-CN" sz="2000" dirty="0" smtClean="0">
              <a:solidFill>
                <a:srgbClr val="FF0000"/>
              </a:solidFill>
              <a:latin typeface="Arial" pitchFamily="34" charset="0"/>
              <a:ea typeface="微软雅黑" pitchFamily="34" charset="-122"/>
            </a:endParaRPr>
          </a:p>
          <a:p>
            <a:pPr marL="0" lvl="1" indent="0" defTabSz="457200" eaLnBrk="1" hangingPunct="1">
              <a:buClr>
                <a:schemeClr val="tx1"/>
              </a:buClr>
              <a:buSzPct val="100000"/>
              <a:buNone/>
              <a:defRPr/>
            </a:pPr>
            <a:endParaRPr lang="zh-CN" altLang="en-US" sz="2600" b="1" dirty="0">
              <a:solidFill>
                <a:schemeClr val="tx1">
                  <a:lumMod val="85000"/>
                  <a:lumOff val="15000"/>
                </a:schemeClr>
              </a:solidFill>
            </a:endParaRPr>
          </a:p>
          <a:p>
            <a:pPr lvl="1" defTabSz="457200" eaLnBrk="1" hangingPunct="1">
              <a:buClr>
                <a:schemeClr val="tx1"/>
              </a:buClr>
              <a:buFont typeface="Wingdings" pitchFamily="2" charset="2"/>
              <a:buChar char="Ø"/>
              <a:defRPr/>
            </a:pPr>
            <a:endParaRPr lang="en-US" altLang="zh-CN" sz="2000" dirty="0"/>
          </a:p>
          <a:p>
            <a:pPr marL="342900" lvl="1" indent="-342900" defTabSz="457200" eaLnBrk="1" hangingPunct="1">
              <a:buClr>
                <a:schemeClr val="tx1"/>
              </a:buClr>
              <a:buSzPct val="100000"/>
              <a:buBlip>
                <a:blip r:embed="rId3"/>
              </a:buBlip>
              <a:defRPr/>
            </a:pPr>
            <a:endParaRPr lang="zh-CN" altLang="en-US" sz="2600" b="1" dirty="0">
              <a:solidFill>
                <a:schemeClr val="tx1">
                  <a:lumMod val="85000"/>
                  <a:lumOff val="15000"/>
                </a:schemeClr>
              </a:solidFill>
            </a:endParaRPr>
          </a:p>
        </p:txBody>
      </p:sp>
      <p:pic>
        <p:nvPicPr>
          <p:cNvPr id="4" name="Picture 4"/>
          <p:cNvPicPr>
            <a:picLocks noChangeAspect="1" noChangeArrowheads="1"/>
          </p:cNvPicPr>
          <p:nvPr/>
        </p:nvPicPr>
        <p:blipFill>
          <a:blip r:embed="rId4" cstate="print"/>
          <a:srcRect/>
          <a:stretch>
            <a:fillRect/>
          </a:stretch>
        </p:blipFill>
        <p:spPr bwMode="auto">
          <a:xfrm>
            <a:off x="261834" y="3573016"/>
            <a:ext cx="8647113" cy="2571750"/>
          </a:xfrm>
          <a:prstGeom prst="rect">
            <a:avLst/>
          </a:prstGeom>
          <a:noFill/>
          <a:ln w="9525" cap="flat" cmpd="sng" algn="ctr">
            <a:noFill/>
            <a:prstDash val="solid"/>
            <a:miter lim="800000"/>
            <a:headEnd/>
            <a:tailEnd/>
          </a:ln>
          <a:effectLst>
            <a:outerShdw dist="17961" dir="2700000" algn="ctr" rotWithShape="0">
              <a:schemeClr val="bg2"/>
            </a:outerShdw>
          </a:effectLst>
        </p:spPr>
      </p:pic>
      <p:pic>
        <p:nvPicPr>
          <p:cNvPr id="5" name="Picture 5"/>
          <p:cNvPicPr>
            <a:picLocks noChangeAspect="1" noChangeArrowheads="1"/>
          </p:cNvPicPr>
          <p:nvPr/>
        </p:nvPicPr>
        <p:blipFill>
          <a:blip r:embed="rId5" cstate="print"/>
          <a:srcRect/>
          <a:stretch>
            <a:fillRect/>
          </a:stretch>
        </p:blipFill>
        <p:spPr bwMode="auto">
          <a:xfrm>
            <a:off x="179512" y="908720"/>
            <a:ext cx="8643938" cy="2592288"/>
          </a:xfrm>
          <a:prstGeom prst="rect">
            <a:avLst/>
          </a:prstGeom>
          <a:noFill/>
          <a:ln w="9525" cap="flat" cmpd="sng" algn="ctr">
            <a:noFill/>
            <a:prstDash val="solid"/>
            <a:miter lim="800000"/>
            <a:headEnd/>
            <a:tailEnd/>
          </a:ln>
          <a:effectLst>
            <a:outerShdw dist="17961" dir="2700000" algn="ctr" rotWithShape="0">
              <a:schemeClr val="bg2"/>
            </a:outerShdw>
          </a:effectLst>
        </p:spPr>
      </p:pic>
    </p:spTree>
    <p:extLst>
      <p:ext uri="{BB962C8B-B14F-4D97-AF65-F5344CB8AC3E}">
        <p14:creationId xmlns:p14="http://schemas.microsoft.com/office/powerpoint/2010/main" val="213317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anim calcmode="lin" valueType="num">
                                      <p:cBhvr additive="base">
                                        <p:cTn id="11"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49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4979">
                                            <p:txEl>
                                              <p:pRg st="2" end="2"/>
                                            </p:txEl>
                                          </p:spTgt>
                                        </p:tgtEl>
                                        <p:attrNameLst>
                                          <p:attrName>style.visibility</p:attrName>
                                        </p:attrNameLst>
                                      </p:cBhvr>
                                      <p:to>
                                        <p:strVal val="visible"/>
                                      </p:to>
                                    </p:set>
                                    <p:anim calcmode="lin" valueType="num">
                                      <p:cBhvr additive="base">
                                        <p:cTn id="17"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497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4979">
                                            <p:txEl>
                                              <p:pRg st="3" end="3"/>
                                            </p:txEl>
                                          </p:spTgt>
                                        </p:tgtEl>
                                        <p:attrNameLst>
                                          <p:attrName>style.visibility</p:attrName>
                                        </p:attrNameLst>
                                      </p:cBhvr>
                                      <p:to>
                                        <p:strVal val="visible"/>
                                      </p:to>
                                    </p:set>
                                    <p:anim calcmode="lin" valueType="num">
                                      <p:cBhvr additive="base">
                                        <p:cTn id="21"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49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4979">
                                            <p:txEl>
                                              <p:pRg st="4" end="4"/>
                                            </p:txEl>
                                          </p:spTgt>
                                        </p:tgtEl>
                                        <p:attrNameLst>
                                          <p:attrName>style.visibility</p:attrName>
                                        </p:attrNameLst>
                                      </p:cBhvr>
                                      <p:to>
                                        <p:strVal val="visible"/>
                                      </p:to>
                                    </p:set>
                                    <p:anim calcmode="lin" valueType="num">
                                      <p:cBhvr additive="base">
                                        <p:cTn id="27"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497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4979">
                                            <p:txEl>
                                              <p:pRg st="5" end="5"/>
                                            </p:txEl>
                                          </p:spTgt>
                                        </p:tgtEl>
                                        <p:attrNameLst>
                                          <p:attrName>style.visibility</p:attrName>
                                        </p:attrNameLst>
                                      </p:cBhvr>
                                      <p:to>
                                        <p:strVal val="visible"/>
                                      </p:to>
                                    </p:set>
                                    <p:anim calcmode="lin" valueType="num">
                                      <p:cBhvr additive="base">
                                        <p:cTn id="31" dur="5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49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4"/>
                                        </p:tgtEl>
                                        <p:attrNameLst>
                                          <p:attrName>ppt_x</p:attrName>
                                        </p:attrNameLst>
                                      </p:cBhvr>
                                      <p:tavLst>
                                        <p:tav tm="0">
                                          <p:val>
                                            <p:strVal val="ppt_x"/>
                                          </p:val>
                                        </p:tav>
                                        <p:tav tm="100000">
                                          <p:val>
                                            <p:strVal val="ppt_x"/>
                                          </p:val>
                                        </p:tav>
                                      </p:tavLst>
                                    </p:anim>
                                    <p:anim calcmode="lin" valueType="num">
                                      <p:cBhvr additive="base">
                                        <p:cTn id="43" dur="500"/>
                                        <p:tgtEl>
                                          <p:spTgt spid="4"/>
                                        </p:tgtEl>
                                        <p:attrNameLst>
                                          <p:attrName>ppt_y</p:attrName>
                                        </p:attrNameLst>
                                      </p:cBhvr>
                                      <p:tavLst>
                                        <p:tav tm="0">
                                          <p:val>
                                            <p:strVal val="ppt_y"/>
                                          </p:val>
                                        </p:tav>
                                        <p:tav tm="100000">
                                          <p:val>
                                            <p:strVal val="1+ppt_h/2"/>
                                          </p:val>
                                        </p:tav>
                                      </p:tavLst>
                                    </p:anim>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4979">
                                            <p:txEl>
                                              <p:pRg st="6" end="6"/>
                                            </p:txEl>
                                          </p:spTgt>
                                        </p:tgtEl>
                                        <p:attrNameLst>
                                          <p:attrName>style.visibility</p:attrName>
                                        </p:attrNameLst>
                                      </p:cBhvr>
                                      <p:to>
                                        <p:strVal val="visible"/>
                                      </p:to>
                                    </p:set>
                                    <p:anim calcmode="lin" valueType="num">
                                      <p:cBhvr additive="base">
                                        <p:cTn id="49" dur="5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4979">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54979">
                                            <p:txEl>
                                              <p:pRg st="7" end="7"/>
                                            </p:txEl>
                                          </p:spTgt>
                                        </p:tgtEl>
                                        <p:attrNameLst>
                                          <p:attrName>style.visibility</p:attrName>
                                        </p:attrNameLst>
                                      </p:cBhvr>
                                      <p:to>
                                        <p:strVal val="visible"/>
                                      </p:to>
                                    </p:set>
                                    <p:anim calcmode="lin" valueType="num">
                                      <p:cBhvr additive="base">
                                        <p:cTn id="53" dur="500" fill="hold"/>
                                        <p:tgtEl>
                                          <p:spTgt spid="25497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549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z="2600" dirty="0" smtClean="0"/>
              <a:t>系统概述及主流程图</a:t>
            </a:r>
            <a:endParaRPr lang="en-US" altLang="zh-CN" sz="2600" dirty="0" smtClean="0"/>
          </a:p>
          <a:p>
            <a:pPr eaLnBrk="1" hangingPunct="1"/>
            <a:r>
              <a:rPr lang="zh-CN" altLang="en-US" sz="2600" dirty="0" smtClean="0"/>
              <a:t>主要流程与功能</a:t>
            </a:r>
            <a:endParaRPr lang="en-US" altLang="zh-CN" sz="2600" dirty="0" smtClean="0"/>
          </a:p>
          <a:p>
            <a:pPr lvl="1" eaLnBrk="1" hangingPunct="1">
              <a:buClrTx/>
              <a:buFont typeface="Wingdings" pitchFamily="2" charset="2"/>
              <a:buChar char="Ø"/>
            </a:pPr>
            <a:r>
              <a:rPr lang="zh-CN" altLang="en-US" dirty="0" smtClean="0"/>
              <a:t>日常业务流程及单据</a:t>
            </a:r>
            <a:endParaRPr lang="en-US" altLang="zh-CN" sz="2000" dirty="0" smtClean="0"/>
          </a:p>
          <a:p>
            <a:pPr lvl="1" eaLnBrk="1" hangingPunct="1">
              <a:buClrTx/>
              <a:buFont typeface="Wingdings" pitchFamily="2" charset="2"/>
              <a:buChar char="Ø"/>
            </a:pPr>
            <a:r>
              <a:rPr lang="zh-CN" altLang="en-US" dirty="0"/>
              <a:t>委外</a:t>
            </a:r>
            <a:r>
              <a:rPr lang="zh-CN" altLang="en-US" dirty="0" smtClean="0"/>
              <a:t>成本核算</a:t>
            </a:r>
            <a:endParaRPr lang="en-US" altLang="zh-CN" dirty="0" smtClean="0"/>
          </a:p>
          <a:p>
            <a:pPr lvl="1" eaLnBrk="1" hangingPunct="1">
              <a:buClrTx/>
              <a:buFont typeface="Wingdings" pitchFamily="2" charset="2"/>
              <a:buChar char="Ø"/>
            </a:pPr>
            <a:endParaRPr lang="en-US" altLang="zh-CN" sz="2000" dirty="0" smtClean="0"/>
          </a:p>
        </p:txBody>
      </p:sp>
      <p:sp>
        <p:nvSpPr>
          <p:cNvPr id="6146" name="标题 1"/>
          <p:cNvSpPr>
            <a:spLocks noGrp="1"/>
          </p:cNvSpPr>
          <p:nvPr>
            <p:ph type="title"/>
          </p:nvPr>
        </p:nvSpPr>
        <p:spPr>
          <a:xfrm>
            <a:off x="251520" y="21265"/>
            <a:ext cx="6534166" cy="620688"/>
          </a:xfrm>
        </p:spPr>
        <p:txBody>
          <a:bodyPr>
            <a:normAutofit/>
          </a:bodyPr>
          <a:lstStyle/>
          <a:p>
            <a:pPr eaLnBrk="1" hangingPunct="1"/>
            <a:r>
              <a:rPr lang="zh-CN" altLang="en-US" sz="3000" dirty="0"/>
              <a:t>委外</a:t>
            </a:r>
            <a:r>
              <a:rPr lang="zh-CN" altLang="en-US" sz="3000" dirty="0" smtClean="0"/>
              <a:t>管理</a:t>
            </a:r>
          </a:p>
        </p:txBody>
      </p:sp>
    </p:spTree>
    <p:extLst>
      <p:ext uri="{BB962C8B-B14F-4D97-AF65-F5344CB8AC3E}">
        <p14:creationId xmlns:p14="http://schemas.microsoft.com/office/powerpoint/2010/main" val="21653873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z="2600" dirty="0" smtClean="0"/>
              <a:t>系统概述及主流程图</a:t>
            </a:r>
            <a:endParaRPr lang="en-US" altLang="zh-CN" sz="2600" dirty="0" smtClean="0"/>
          </a:p>
          <a:p>
            <a:pPr eaLnBrk="1" hangingPunct="1"/>
            <a:r>
              <a:rPr lang="zh-CN" altLang="en-US" sz="2600" dirty="0" smtClean="0"/>
              <a:t>主要流程与功能</a:t>
            </a:r>
            <a:endParaRPr lang="en-US" altLang="zh-CN" sz="2600" dirty="0" smtClean="0"/>
          </a:p>
          <a:p>
            <a:pPr lvl="1" eaLnBrk="1" hangingPunct="1">
              <a:buClrTx/>
              <a:buFont typeface="Wingdings" pitchFamily="2" charset="2"/>
              <a:buChar char="Ø"/>
            </a:pPr>
            <a:r>
              <a:rPr lang="zh-CN" altLang="en-US" dirty="0" smtClean="0"/>
              <a:t>基础资料及系统参数</a:t>
            </a:r>
            <a:endParaRPr lang="en-US" altLang="zh-CN" sz="2000" dirty="0" smtClean="0"/>
          </a:p>
          <a:p>
            <a:pPr lvl="1" eaLnBrk="1" hangingPunct="1">
              <a:buClrTx/>
              <a:buFont typeface="Wingdings" pitchFamily="2" charset="2"/>
              <a:buChar char="Ø"/>
            </a:pPr>
            <a:r>
              <a:rPr lang="zh-CN" altLang="en-US" dirty="0" smtClean="0"/>
              <a:t>日常业务流程及单据</a:t>
            </a:r>
            <a:endParaRPr lang="en-US" altLang="zh-CN" sz="2000" dirty="0" smtClean="0"/>
          </a:p>
          <a:p>
            <a:pPr lvl="1" eaLnBrk="1" hangingPunct="1">
              <a:buClrTx/>
              <a:buFont typeface="Wingdings" pitchFamily="2" charset="2"/>
              <a:buChar char="Ø"/>
            </a:pPr>
            <a:r>
              <a:rPr lang="zh-CN" altLang="en-US" dirty="0" smtClean="0"/>
              <a:t>生产成本核算</a:t>
            </a:r>
            <a:endParaRPr lang="en-US" altLang="zh-CN" dirty="0" smtClean="0"/>
          </a:p>
          <a:p>
            <a:pPr lvl="1" eaLnBrk="1" hangingPunct="1">
              <a:buClrTx/>
              <a:buFont typeface="Wingdings" pitchFamily="2" charset="2"/>
              <a:buChar char="Ø"/>
            </a:pPr>
            <a:r>
              <a:rPr lang="zh-CN" altLang="en-US" dirty="0" smtClean="0"/>
              <a:t>生产管理业务场景</a:t>
            </a:r>
            <a:endParaRPr lang="en-US" altLang="zh-CN" dirty="0" smtClean="0"/>
          </a:p>
          <a:p>
            <a:pPr lvl="1" eaLnBrk="1" hangingPunct="1">
              <a:buClrTx/>
              <a:buFont typeface="Wingdings" pitchFamily="2" charset="2"/>
              <a:buChar char="Ø"/>
            </a:pPr>
            <a:r>
              <a:rPr lang="zh-CN" altLang="en-US" dirty="0" smtClean="0"/>
              <a:t>生产报表</a:t>
            </a:r>
            <a:endParaRPr lang="en-US" altLang="zh-CN" dirty="0" smtClean="0"/>
          </a:p>
          <a:p>
            <a:pPr lvl="1" eaLnBrk="1" hangingPunct="1">
              <a:buClrTx/>
              <a:buFont typeface="Wingdings" pitchFamily="2" charset="2"/>
              <a:buChar char="Ø"/>
            </a:pPr>
            <a:endParaRPr lang="en-US" altLang="zh-CN" sz="2000" dirty="0" smtClean="0"/>
          </a:p>
        </p:txBody>
      </p:sp>
      <p:sp>
        <p:nvSpPr>
          <p:cNvPr id="6146" name="标题 1"/>
          <p:cNvSpPr>
            <a:spLocks noGrp="1"/>
          </p:cNvSpPr>
          <p:nvPr>
            <p:ph type="title"/>
          </p:nvPr>
        </p:nvSpPr>
        <p:spPr>
          <a:xfrm>
            <a:off x="251520" y="21265"/>
            <a:ext cx="6534166" cy="620688"/>
          </a:xfrm>
        </p:spPr>
        <p:txBody>
          <a:bodyPr>
            <a:normAutofit/>
          </a:bodyPr>
          <a:lstStyle/>
          <a:p>
            <a:pPr eaLnBrk="1" hangingPunct="1"/>
            <a:r>
              <a:rPr lang="zh-CN" altLang="en-US" sz="3000" b="0" dirty="0" smtClean="0"/>
              <a:t>生产管理</a:t>
            </a:r>
          </a:p>
        </p:txBody>
      </p:sp>
    </p:spTree>
    <p:extLst>
      <p:ext uri="{BB962C8B-B14F-4D97-AF65-F5344CB8AC3E}">
        <p14:creationId xmlns:p14="http://schemas.microsoft.com/office/powerpoint/2010/main" val="246936724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3233" y="21265"/>
            <a:ext cx="8677275" cy="608013"/>
          </a:xfrm>
        </p:spPr>
        <p:txBody>
          <a:bodyPr anchor="t"/>
          <a:lstStyle/>
          <a:p>
            <a:pPr eaLnBrk="1" hangingPunct="1"/>
            <a:r>
              <a:rPr lang="zh-CN" altLang="en-US" sz="3000" dirty="0" smtClean="0">
                <a:solidFill>
                  <a:schemeClr val="tx1"/>
                </a:solidFill>
                <a:latin typeface="微软雅黑" pitchFamily="34" charset="-122"/>
                <a:ea typeface="微软雅黑" pitchFamily="34" charset="-122"/>
              </a:rPr>
              <a:t>委外管理系统概述</a:t>
            </a:r>
            <a:endParaRPr sz="3000" dirty="0" smtClean="0">
              <a:solidFill>
                <a:schemeClr val="tx1"/>
              </a:solidFill>
              <a:latin typeface="微软雅黑" pitchFamily="34" charset="-122"/>
              <a:ea typeface="微软雅黑" pitchFamily="34" charset="-122"/>
            </a:endParaRPr>
          </a:p>
        </p:txBody>
      </p:sp>
      <p:sp>
        <p:nvSpPr>
          <p:cNvPr id="4" name="矩形 3"/>
          <p:cNvSpPr/>
          <p:nvPr/>
        </p:nvSpPr>
        <p:spPr>
          <a:xfrm>
            <a:off x="395536" y="980727"/>
            <a:ext cx="8070764" cy="5379934"/>
          </a:xfrm>
          <a:prstGeom prst="rect">
            <a:avLst/>
          </a:prstGeom>
        </p:spPr>
        <p:txBody>
          <a:bodyPr wrap="square">
            <a:spAutoFit/>
          </a:bodyPr>
          <a:lstStyle/>
          <a:p>
            <a:pPr marL="342900" indent="-342900" defTabSz="457200">
              <a:spcBef>
                <a:spcPct val="20000"/>
              </a:spcBef>
              <a:buClr>
                <a:schemeClr val="tx1"/>
              </a:buClr>
              <a:buSzPct val="100000"/>
              <a:buBlip>
                <a:blip r:embed="rId2"/>
              </a:buBlip>
              <a:defRPr/>
            </a:pPr>
            <a:r>
              <a:rPr kumimoji="1" lang="zh-CN" altLang="en-US" sz="2600" b="1" dirty="0" smtClean="0">
                <a:solidFill>
                  <a:schemeClr val="tx1">
                    <a:lumMod val="85000"/>
                    <a:lumOff val="15000"/>
                  </a:schemeClr>
                </a:solidFill>
                <a:latin typeface="微软雅黑"/>
                <a:ea typeface="微软雅黑"/>
                <a:cs typeface="微软雅黑"/>
              </a:rPr>
              <a:t>系统概述</a:t>
            </a:r>
            <a:endParaRPr kumimoji="1" lang="en-US" altLang="zh-CN" sz="2600" b="1" dirty="0" smtClean="0">
              <a:solidFill>
                <a:schemeClr val="tx1">
                  <a:lumMod val="85000"/>
                  <a:lumOff val="15000"/>
                </a:schemeClr>
              </a:solidFill>
              <a:latin typeface="微软雅黑"/>
              <a:ea typeface="微软雅黑"/>
              <a:cs typeface="微软雅黑"/>
            </a:endParaRPr>
          </a:p>
          <a:p>
            <a:pPr marL="742950" lvl="1" indent="-285750">
              <a:spcBef>
                <a:spcPct val="20000"/>
              </a:spcBef>
              <a:buSzPct val="80000"/>
              <a:buFont typeface="Wingdings" pitchFamily="2" charset="2"/>
              <a:buChar char="Ø"/>
              <a:defRPr/>
            </a:pPr>
            <a:r>
              <a:rPr lang="zh-CN" altLang="en-US" dirty="0">
                <a:latin typeface="Arial" charset="0"/>
                <a:ea typeface="微软雅黑" pitchFamily="34" charset="-122"/>
              </a:rPr>
              <a:t>委</a:t>
            </a:r>
            <a:r>
              <a:rPr lang="zh-CN" altLang="en-US" dirty="0" smtClean="0">
                <a:latin typeface="Arial" charset="0"/>
                <a:ea typeface="微软雅黑" pitchFamily="34" charset="-122"/>
              </a:rPr>
              <a:t>外管理</a:t>
            </a:r>
            <a:r>
              <a:rPr lang="zh-CN" altLang="zh-CN" dirty="0" smtClean="0">
                <a:latin typeface="Arial" charset="0"/>
                <a:ea typeface="微软雅黑" pitchFamily="34" charset="-122"/>
              </a:rPr>
              <a:t>系统</a:t>
            </a:r>
            <a:r>
              <a:rPr lang="zh-CN" altLang="zh-CN" dirty="0">
                <a:latin typeface="Arial" charset="0"/>
                <a:ea typeface="微软雅黑" pitchFamily="34" charset="-122"/>
              </a:rPr>
              <a:t>中</a:t>
            </a:r>
            <a:r>
              <a:rPr lang="zh-CN" altLang="zh-CN" dirty="0">
                <a:solidFill>
                  <a:srgbClr val="FF0000"/>
                </a:solidFill>
                <a:latin typeface="Arial" charset="0"/>
                <a:ea typeface="微软雅黑" pitchFamily="34" charset="-122"/>
              </a:rPr>
              <a:t>以委外加工单为核心</a:t>
            </a:r>
            <a:r>
              <a:rPr lang="zh-CN" altLang="zh-CN" dirty="0">
                <a:latin typeface="Arial" charset="0"/>
                <a:ea typeface="微软雅黑" pitchFamily="34" charset="-122"/>
              </a:rPr>
              <a:t>，</a:t>
            </a:r>
            <a:r>
              <a:rPr lang="zh-CN" altLang="zh-CN" dirty="0" smtClean="0">
                <a:latin typeface="Arial" charset="0"/>
                <a:ea typeface="微软雅黑" pitchFamily="34" charset="-122"/>
              </a:rPr>
              <a:t>提供委</a:t>
            </a:r>
            <a:r>
              <a:rPr lang="zh-CN" altLang="zh-CN" dirty="0">
                <a:latin typeface="Arial" charset="0"/>
                <a:ea typeface="微软雅黑" pitchFamily="34" charset="-122"/>
              </a:rPr>
              <a:t>外订单、委外采购建议、委外发料、委外产品入库、委外加工费</a:t>
            </a:r>
            <a:r>
              <a:rPr lang="zh-CN" altLang="zh-CN" dirty="0" smtClean="0">
                <a:latin typeface="Arial" charset="0"/>
                <a:ea typeface="微软雅黑" pitchFamily="34" charset="-122"/>
              </a:rPr>
              <a:t>用</a:t>
            </a:r>
            <a:r>
              <a:rPr lang="zh-CN" altLang="en-US" dirty="0" smtClean="0">
                <a:latin typeface="Arial" charset="0"/>
                <a:ea typeface="微软雅黑" pitchFamily="34" charset="-122"/>
              </a:rPr>
              <a:t>及</a:t>
            </a:r>
            <a:r>
              <a:rPr lang="zh-CN" altLang="zh-CN" dirty="0" smtClean="0">
                <a:latin typeface="Arial" charset="0"/>
                <a:ea typeface="微软雅黑" pitchFamily="34" charset="-122"/>
              </a:rPr>
              <a:t>委</a:t>
            </a:r>
            <a:r>
              <a:rPr lang="zh-CN" altLang="zh-CN" dirty="0">
                <a:latin typeface="Arial" charset="0"/>
                <a:ea typeface="微软雅黑" pitchFamily="34" charset="-122"/>
              </a:rPr>
              <a:t>外成本核算等</a:t>
            </a:r>
            <a:r>
              <a:rPr lang="zh-CN" altLang="zh-CN" dirty="0" smtClean="0">
                <a:latin typeface="Arial" charset="0"/>
                <a:ea typeface="微软雅黑" pitchFamily="34" charset="-122"/>
              </a:rPr>
              <a:t>功能</a:t>
            </a:r>
            <a:endParaRPr lang="en-US" altLang="zh-CN" dirty="0" smtClean="0">
              <a:latin typeface="Arial" charset="0"/>
              <a:ea typeface="微软雅黑" pitchFamily="34" charset="-122"/>
            </a:endParaRPr>
          </a:p>
          <a:p>
            <a:pPr marL="742950" lvl="1" indent="-285750">
              <a:spcBef>
                <a:spcPct val="20000"/>
              </a:spcBef>
              <a:buSzPct val="80000"/>
              <a:buFont typeface="Wingdings" pitchFamily="2" charset="2"/>
              <a:buChar char="Ø"/>
              <a:defRPr/>
            </a:pPr>
            <a:r>
              <a:rPr lang="zh-CN" altLang="zh-CN" dirty="0" smtClean="0">
                <a:latin typeface="Arial" charset="0"/>
                <a:ea typeface="微软雅黑" pitchFamily="34" charset="-122"/>
              </a:rPr>
              <a:t>提供委</a:t>
            </a:r>
            <a:r>
              <a:rPr lang="zh-CN" altLang="zh-CN" dirty="0">
                <a:latin typeface="Arial" charset="0"/>
                <a:ea typeface="微软雅黑" pitchFamily="34" charset="-122"/>
              </a:rPr>
              <a:t>外加工执行</a:t>
            </a:r>
            <a:r>
              <a:rPr lang="zh-CN" altLang="zh-CN" dirty="0" smtClean="0">
                <a:latin typeface="Arial" charset="0"/>
                <a:ea typeface="微软雅黑" pitchFamily="34" charset="-122"/>
              </a:rPr>
              <a:t>情况表</a:t>
            </a:r>
            <a:r>
              <a:rPr lang="zh-CN" altLang="zh-CN" dirty="0">
                <a:latin typeface="Arial" charset="0"/>
                <a:ea typeface="微软雅黑" pitchFamily="34" charset="-122"/>
              </a:rPr>
              <a:t>、委外订单入库跟踪</a:t>
            </a:r>
            <a:r>
              <a:rPr lang="zh-CN" altLang="zh-CN" dirty="0" smtClean="0">
                <a:latin typeface="Arial" charset="0"/>
                <a:ea typeface="微软雅黑" pitchFamily="34" charset="-122"/>
              </a:rPr>
              <a:t>表</a:t>
            </a:r>
            <a:r>
              <a:rPr lang="zh-CN" altLang="en-US" dirty="0">
                <a:latin typeface="Arial" charset="0"/>
                <a:ea typeface="微软雅黑" pitchFamily="34" charset="-122"/>
              </a:rPr>
              <a:t>及</a:t>
            </a:r>
            <a:r>
              <a:rPr lang="zh-CN" altLang="zh-CN" dirty="0" smtClean="0">
                <a:latin typeface="Arial" charset="0"/>
                <a:ea typeface="微软雅黑" pitchFamily="34" charset="-122"/>
              </a:rPr>
              <a:t>成本</a:t>
            </a:r>
            <a:r>
              <a:rPr lang="zh-CN" altLang="zh-CN" dirty="0">
                <a:latin typeface="Arial" charset="0"/>
                <a:ea typeface="微软雅黑" pitchFamily="34" charset="-122"/>
              </a:rPr>
              <a:t>构成明细表</a:t>
            </a:r>
            <a:r>
              <a:rPr lang="zh-CN" altLang="en-US" dirty="0">
                <a:latin typeface="Arial" charset="0"/>
                <a:ea typeface="微软雅黑" pitchFamily="34" charset="-122"/>
              </a:rPr>
              <a:t>等</a:t>
            </a:r>
            <a:r>
              <a:rPr lang="zh-CN" altLang="zh-CN" dirty="0">
                <a:latin typeface="Arial" charset="0"/>
                <a:ea typeface="微软雅黑" pitchFamily="34" charset="-122"/>
              </a:rPr>
              <a:t>，</a:t>
            </a:r>
            <a:r>
              <a:rPr lang="zh-CN" altLang="en-US" dirty="0">
                <a:latin typeface="Arial" charset="0"/>
                <a:ea typeface="微软雅黑" pitchFamily="34" charset="-122"/>
              </a:rPr>
              <a:t>进行</a:t>
            </a:r>
            <a:r>
              <a:rPr lang="zh-CN" altLang="zh-CN" dirty="0">
                <a:latin typeface="Arial" charset="0"/>
                <a:ea typeface="微软雅黑" pitchFamily="34" charset="-122"/>
              </a:rPr>
              <a:t>查询相应的业务进展情况</a:t>
            </a:r>
            <a:r>
              <a:rPr lang="zh-CN" altLang="en-US" dirty="0">
                <a:latin typeface="Arial" charset="0"/>
                <a:ea typeface="微软雅黑" pitchFamily="34" charset="-122"/>
              </a:rPr>
              <a:t>，并对</a:t>
            </a:r>
            <a:r>
              <a:rPr lang="zh-CN" altLang="zh-CN" dirty="0">
                <a:latin typeface="Arial" charset="0"/>
                <a:ea typeface="微软雅黑" pitchFamily="34" charset="-122"/>
              </a:rPr>
              <a:t>超过计划完工时间而未完成的委外加工单进行</a:t>
            </a:r>
            <a:r>
              <a:rPr lang="zh-CN" altLang="en-US" dirty="0">
                <a:latin typeface="Arial" charset="0"/>
                <a:ea typeface="微软雅黑" pitchFamily="34" charset="-122"/>
              </a:rPr>
              <a:t>预警</a:t>
            </a:r>
            <a:endParaRPr lang="en-US" altLang="zh-CN" dirty="0">
              <a:latin typeface="Arial" charset="0"/>
              <a:ea typeface="微软雅黑" pitchFamily="34" charset="-122"/>
            </a:endParaRPr>
          </a:p>
          <a:p>
            <a:pPr marL="342900" lvl="1" indent="-342900" defTabSz="457200">
              <a:spcBef>
                <a:spcPct val="20000"/>
              </a:spcBef>
              <a:buClr>
                <a:schemeClr val="tx1"/>
              </a:buClr>
              <a:buSzPct val="100000"/>
              <a:buBlip>
                <a:blip r:embed="rId2"/>
              </a:buBlip>
              <a:defRPr/>
            </a:pPr>
            <a:r>
              <a:rPr kumimoji="1" lang="zh-CN" altLang="en-US" sz="2600" b="1" dirty="0" smtClean="0">
                <a:solidFill>
                  <a:schemeClr val="tx1">
                    <a:lumMod val="85000"/>
                    <a:lumOff val="15000"/>
                  </a:schemeClr>
                </a:solidFill>
                <a:latin typeface="微软雅黑"/>
                <a:ea typeface="微软雅黑"/>
                <a:cs typeface="微软雅黑"/>
              </a:rPr>
              <a:t>与其他系统的接口</a:t>
            </a:r>
            <a:endParaRPr kumimoji="1" lang="en-US" altLang="zh-CN" sz="2600" b="1" dirty="0" smtClean="0">
              <a:solidFill>
                <a:schemeClr val="tx1">
                  <a:lumMod val="85000"/>
                  <a:lumOff val="15000"/>
                </a:schemeClr>
              </a:solidFill>
              <a:latin typeface="微软雅黑"/>
              <a:ea typeface="微软雅黑"/>
              <a:cs typeface="微软雅黑"/>
            </a:endParaRPr>
          </a:p>
          <a:p>
            <a:pPr marL="742950" lvl="1" indent="-285750" defTabSz="457200">
              <a:spcBef>
                <a:spcPct val="20000"/>
              </a:spcBef>
              <a:buClr>
                <a:schemeClr val="tx1"/>
              </a:buClr>
              <a:buSzPct val="80000"/>
              <a:buFont typeface="Wingdings" pitchFamily="2" charset="2"/>
              <a:buChar char="Ø"/>
              <a:defRPr/>
            </a:pPr>
            <a:r>
              <a:rPr lang="zh-CN" altLang="en-US" dirty="0" smtClean="0">
                <a:latin typeface="Arial" charset="0"/>
                <a:ea typeface="微软雅黑" pitchFamily="34" charset="-122"/>
              </a:rPr>
              <a:t>采购系统</a:t>
            </a:r>
            <a:endParaRPr lang="en-US" altLang="zh-CN" dirty="0" smtClean="0">
              <a:latin typeface="Arial" charset="0"/>
              <a:ea typeface="微软雅黑" pitchFamily="34" charset="-122"/>
            </a:endParaRPr>
          </a:p>
          <a:p>
            <a:pPr marL="1200150" lvl="2" indent="-285750" defTabSz="457200">
              <a:spcBef>
                <a:spcPct val="20000"/>
              </a:spcBef>
              <a:buClr>
                <a:schemeClr val="tx1"/>
              </a:buClr>
              <a:buSzPct val="80000"/>
              <a:buFont typeface="Wingdings" pitchFamily="2" charset="2"/>
              <a:buChar char="ü"/>
              <a:defRPr/>
            </a:pPr>
            <a:r>
              <a:rPr lang="zh-CN" altLang="en-US" sz="1800" dirty="0" smtClean="0">
                <a:latin typeface="Arial" charset="0"/>
                <a:ea typeface="微软雅黑" pitchFamily="34" charset="-122"/>
              </a:rPr>
              <a:t>根据</a:t>
            </a:r>
            <a:r>
              <a:rPr lang="zh-CN" altLang="en-US" sz="1800" dirty="0">
                <a:latin typeface="Arial" charset="0"/>
                <a:ea typeface="微软雅黑" pitchFamily="34" charset="-122"/>
              </a:rPr>
              <a:t>委</a:t>
            </a:r>
            <a:r>
              <a:rPr lang="zh-CN" altLang="en-US" sz="1800" dirty="0" smtClean="0">
                <a:latin typeface="Arial" charset="0"/>
                <a:ea typeface="微软雅黑" pitchFamily="34" charset="-122"/>
              </a:rPr>
              <a:t>外加工单单或销售订单，通过采购建议生成采购订单</a:t>
            </a:r>
          </a:p>
          <a:p>
            <a:pPr marL="742950" lvl="1" indent="-285750" defTabSz="457200">
              <a:spcBef>
                <a:spcPct val="20000"/>
              </a:spcBef>
              <a:buClr>
                <a:schemeClr val="tx1"/>
              </a:buClr>
              <a:buSzPct val="80000"/>
              <a:buFont typeface="Wingdings" pitchFamily="2" charset="2"/>
              <a:buChar char="Ø"/>
              <a:defRPr/>
            </a:pPr>
            <a:r>
              <a:rPr lang="zh-CN" altLang="en-US" dirty="0" smtClean="0">
                <a:latin typeface="Arial" charset="0"/>
                <a:ea typeface="微软雅黑" pitchFamily="34" charset="-122"/>
              </a:rPr>
              <a:t>销售系统</a:t>
            </a:r>
            <a:endParaRPr lang="en-US" altLang="zh-CN" dirty="0" smtClean="0">
              <a:latin typeface="Arial" charset="0"/>
              <a:ea typeface="微软雅黑" pitchFamily="34" charset="-122"/>
            </a:endParaRPr>
          </a:p>
          <a:p>
            <a:pPr marL="1200150" lvl="2" indent="-285750" defTabSz="457200">
              <a:spcBef>
                <a:spcPct val="20000"/>
              </a:spcBef>
              <a:buClr>
                <a:schemeClr val="tx1"/>
              </a:buClr>
              <a:buSzPct val="80000"/>
              <a:buFont typeface="Wingdings" pitchFamily="2" charset="2"/>
              <a:buChar char="ü"/>
              <a:defRPr/>
            </a:pPr>
            <a:r>
              <a:rPr lang="zh-CN" altLang="en-US" sz="1800" dirty="0" smtClean="0">
                <a:latin typeface="Arial" charset="0"/>
                <a:ea typeface="微软雅黑" pitchFamily="34" charset="-122"/>
              </a:rPr>
              <a:t>通过销售订单下推委外加工单，进行委外生产</a:t>
            </a:r>
            <a:endParaRPr lang="en-US" altLang="zh-CN" sz="1800" dirty="0" smtClean="0">
              <a:latin typeface="Arial" charset="0"/>
              <a:ea typeface="微软雅黑" pitchFamily="34" charset="-122"/>
            </a:endParaRPr>
          </a:p>
          <a:p>
            <a:pPr marL="742950" lvl="1" indent="-285750" defTabSz="457200">
              <a:spcBef>
                <a:spcPct val="20000"/>
              </a:spcBef>
              <a:buClr>
                <a:schemeClr val="tx1"/>
              </a:buClr>
              <a:buSzPct val="80000"/>
              <a:buFont typeface="Wingdings" pitchFamily="2" charset="2"/>
              <a:buChar char="Ø"/>
              <a:defRPr/>
            </a:pPr>
            <a:r>
              <a:rPr lang="zh-CN" altLang="en-US" dirty="0">
                <a:latin typeface="Arial" charset="0"/>
                <a:ea typeface="微软雅黑" pitchFamily="34" charset="-122"/>
              </a:rPr>
              <a:t>应收应付</a:t>
            </a:r>
            <a:r>
              <a:rPr lang="zh-CN" altLang="en-US" dirty="0" smtClean="0">
                <a:latin typeface="Arial" charset="0"/>
                <a:ea typeface="微软雅黑" pitchFamily="34" charset="-122"/>
              </a:rPr>
              <a:t>系统</a:t>
            </a:r>
            <a:endParaRPr lang="en-US" altLang="zh-CN" dirty="0">
              <a:latin typeface="Arial" charset="0"/>
              <a:ea typeface="微软雅黑" pitchFamily="34" charset="-122"/>
            </a:endParaRPr>
          </a:p>
          <a:p>
            <a:pPr marL="1200150" lvl="2" indent="-285750" defTabSz="457200">
              <a:spcBef>
                <a:spcPct val="20000"/>
              </a:spcBef>
              <a:buClr>
                <a:schemeClr val="tx1"/>
              </a:buClr>
              <a:buSzPct val="80000"/>
              <a:buFont typeface="Wingdings" pitchFamily="2" charset="2"/>
              <a:buChar char="ü"/>
              <a:defRPr/>
            </a:pPr>
            <a:r>
              <a:rPr lang="zh-CN" altLang="zh-CN" sz="1800" dirty="0" smtClean="0">
                <a:latin typeface="Arial" charset="0"/>
                <a:ea typeface="微软雅黑" pitchFamily="34" charset="-122"/>
              </a:rPr>
              <a:t>委</a:t>
            </a:r>
            <a:r>
              <a:rPr lang="zh-CN" altLang="zh-CN" sz="1800" dirty="0">
                <a:latin typeface="Arial" charset="0"/>
                <a:ea typeface="微软雅黑" pitchFamily="34" charset="-122"/>
              </a:rPr>
              <a:t>外加工费用</a:t>
            </a:r>
            <a:r>
              <a:rPr lang="zh-CN" altLang="zh-CN" sz="1800" dirty="0" smtClean="0">
                <a:latin typeface="Arial" charset="0"/>
                <a:ea typeface="微软雅黑" pitchFamily="34" charset="-122"/>
              </a:rPr>
              <a:t>单能</a:t>
            </a:r>
            <a:r>
              <a:rPr lang="zh-CN" altLang="zh-CN" sz="1800" dirty="0">
                <a:latin typeface="Arial" charset="0"/>
                <a:ea typeface="微软雅黑" pitchFamily="34" charset="-122"/>
              </a:rPr>
              <a:t>形成应付账款</a:t>
            </a:r>
            <a:r>
              <a:rPr lang="zh-CN" altLang="zh-CN" sz="1800" dirty="0" smtClean="0">
                <a:latin typeface="Arial" charset="0"/>
                <a:ea typeface="微软雅黑" pitchFamily="34" charset="-122"/>
              </a:rPr>
              <a:t>，作为</a:t>
            </a:r>
            <a:r>
              <a:rPr lang="zh-CN" altLang="zh-CN" sz="1800" dirty="0">
                <a:latin typeface="Arial" charset="0"/>
                <a:ea typeface="微软雅黑" pitchFamily="34" charset="-122"/>
              </a:rPr>
              <a:t>付款单的源单进行核销</a:t>
            </a:r>
            <a:endParaRPr lang="en-US" altLang="zh-CN" sz="1800" dirty="0">
              <a:latin typeface="Arial" charset="0"/>
              <a:ea typeface="微软雅黑" pitchFamily="34" charset="-122"/>
            </a:endParaRPr>
          </a:p>
          <a:p>
            <a:pPr marL="1200150" lvl="2" indent="-285750" defTabSz="457200">
              <a:spcBef>
                <a:spcPct val="20000"/>
              </a:spcBef>
              <a:buClr>
                <a:schemeClr val="tx1"/>
              </a:buClr>
              <a:buSzPct val="80000"/>
              <a:buFont typeface="Wingdings" pitchFamily="2" charset="2"/>
              <a:buChar char="ü"/>
              <a:defRPr/>
            </a:pPr>
            <a:endParaRPr lang="en-US" altLang="zh-CN" sz="1800" dirty="0">
              <a:latin typeface="Arial" charset="0"/>
              <a:ea typeface="微软雅黑" pitchFamily="34" charset="-122"/>
            </a:endParaRPr>
          </a:p>
        </p:txBody>
      </p:sp>
    </p:spTree>
    <p:extLst>
      <p:ext uri="{BB962C8B-B14F-4D97-AF65-F5344CB8AC3E}">
        <p14:creationId xmlns:p14="http://schemas.microsoft.com/office/powerpoint/2010/main" val="179465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内容占位符 1"/>
          <p:cNvSpPr>
            <a:spLocks noGrp="1"/>
          </p:cNvSpPr>
          <p:nvPr>
            <p:ph idx="1"/>
          </p:nvPr>
        </p:nvSpPr>
        <p:spPr>
          <a:xfrm>
            <a:off x="286193" y="849313"/>
            <a:ext cx="8405813" cy="5100638"/>
          </a:xfrm>
        </p:spPr>
        <p:txBody>
          <a:bodyPr/>
          <a:lstStyle/>
          <a:p>
            <a:pPr marL="342900" lvl="1" indent="-342900" defTabSz="457200" eaLnBrk="1" hangingPunct="1">
              <a:buClr>
                <a:schemeClr val="tx1"/>
              </a:buClr>
              <a:buSzPct val="100000"/>
              <a:buBlip>
                <a:blip r:embed="rId2"/>
              </a:buBlip>
              <a:defRPr/>
            </a:pPr>
            <a:r>
              <a:rPr lang="zh-CN" altLang="en-US" sz="2600" b="1" dirty="0" smtClean="0"/>
              <a:t>业务</a:t>
            </a:r>
            <a:r>
              <a:rPr sz="2600" b="1" dirty="0" smtClean="0"/>
              <a:t>场景</a:t>
            </a:r>
            <a:endParaRPr lang="en-US" altLang="zh-CN" sz="2600" b="1" dirty="0"/>
          </a:p>
          <a:p>
            <a:pPr lvl="1">
              <a:lnSpc>
                <a:spcPct val="80000"/>
              </a:lnSpc>
              <a:buClr>
                <a:schemeClr val="accent2"/>
              </a:buClr>
              <a:buFont typeface="Wingdings" pitchFamily="2" charset="2"/>
              <a:buChar char="Ø"/>
              <a:defRPr/>
            </a:pPr>
            <a:r>
              <a:rPr dirty="0" smtClean="0">
                <a:solidFill>
                  <a:schemeClr val="tx1"/>
                </a:solidFill>
                <a:latin typeface="Arial" charset="0"/>
                <a:ea typeface="微软雅黑" pitchFamily="34" charset="-122"/>
                <a:cs typeface="+mn-cs"/>
              </a:rPr>
              <a:t>处理一次性委外某个委外加工商多个物料</a:t>
            </a:r>
            <a:r>
              <a:rPr lang="zh-CN" altLang="en-US" dirty="0" smtClean="0">
                <a:solidFill>
                  <a:schemeClr val="tx1"/>
                </a:solidFill>
                <a:latin typeface="Arial" charset="0"/>
                <a:ea typeface="微软雅黑" pitchFamily="34" charset="-122"/>
                <a:cs typeface="+mn-cs"/>
              </a:rPr>
              <a:t>，</a:t>
            </a:r>
            <a:r>
              <a:rPr dirty="0" smtClean="0">
                <a:solidFill>
                  <a:schemeClr val="tx1"/>
                </a:solidFill>
                <a:latin typeface="Arial" charset="0"/>
                <a:ea typeface="微软雅黑" pitchFamily="34" charset="-122"/>
                <a:cs typeface="+mn-cs"/>
              </a:rPr>
              <a:t>批量下推生成委外加工单</a:t>
            </a:r>
            <a:endParaRPr lang="en-US" dirty="0" smtClean="0">
              <a:solidFill>
                <a:schemeClr val="tx1"/>
              </a:solidFill>
              <a:latin typeface="Arial" charset="0"/>
              <a:ea typeface="微软雅黑" pitchFamily="34" charset="-122"/>
              <a:cs typeface="+mn-cs"/>
            </a:endParaRPr>
          </a:p>
          <a:p>
            <a:pPr lvl="1">
              <a:lnSpc>
                <a:spcPct val="80000"/>
              </a:lnSpc>
              <a:buClr>
                <a:schemeClr val="accent2"/>
              </a:buClr>
              <a:buFont typeface="Wingdings" pitchFamily="2" charset="2"/>
              <a:buChar char="Ø"/>
              <a:defRPr/>
            </a:pPr>
            <a:r>
              <a:rPr lang="zh-CN" altLang="en-US" dirty="0">
                <a:solidFill>
                  <a:schemeClr val="tx1"/>
                </a:solidFill>
                <a:latin typeface="Arial" charset="0"/>
                <a:ea typeface="微软雅黑" pitchFamily="34" charset="-122"/>
                <a:cs typeface="+mn-cs"/>
              </a:rPr>
              <a:t>委外订单上的不含税金额能携带到委外加工单的表头“委外加工费用”上，但不能反写</a:t>
            </a:r>
            <a:endParaRPr lang="en-US" altLang="en-US" dirty="0">
              <a:solidFill>
                <a:schemeClr val="tx1"/>
              </a:solidFill>
              <a:latin typeface="Arial" charset="0"/>
              <a:ea typeface="微软雅黑" pitchFamily="34" charset="-122"/>
              <a:cs typeface="+mn-cs"/>
            </a:endParaRPr>
          </a:p>
          <a:p>
            <a:pPr marL="342900" lvl="1" indent="-342900" defTabSz="457200">
              <a:buClr>
                <a:schemeClr val="tx1"/>
              </a:buClr>
              <a:buSzPct val="100000"/>
              <a:buBlip>
                <a:blip r:embed="rId2"/>
              </a:buBlip>
              <a:defRPr/>
            </a:pPr>
            <a:r>
              <a:rPr lang="zh-CN" altLang="en-US" sz="2600" b="1" dirty="0" smtClean="0"/>
              <a:t>关闭</a:t>
            </a:r>
            <a:r>
              <a:rPr lang="en-US" altLang="zh-CN" sz="2600" b="1" dirty="0" smtClean="0"/>
              <a:t>/</a:t>
            </a:r>
            <a:r>
              <a:rPr lang="zh-CN" altLang="en-US" sz="2600" b="1" dirty="0" smtClean="0"/>
              <a:t>反关闭</a:t>
            </a:r>
            <a:endParaRPr lang="en-US" altLang="zh-CN" sz="2600" b="1" dirty="0" smtClean="0"/>
          </a:p>
          <a:p>
            <a:pPr lvl="1">
              <a:lnSpc>
                <a:spcPct val="80000"/>
              </a:lnSpc>
              <a:buClr>
                <a:schemeClr val="accent2"/>
              </a:buClr>
              <a:buFont typeface="Wingdings" pitchFamily="2" charset="2"/>
              <a:buChar char="Ø"/>
              <a:defRPr/>
            </a:pPr>
            <a:r>
              <a:rPr lang="zh-CN" altLang="en-US" dirty="0" smtClean="0">
                <a:solidFill>
                  <a:schemeClr val="tx1"/>
                </a:solidFill>
                <a:latin typeface="Arial" charset="0"/>
                <a:ea typeface="微软雅黑" pitchFamily="34" charset="-122"/>
                <a:cs typeface="+mn-cs"/>
              </a:rPr>
              <a:t>原理条件同其他系统订单</a:t>
            </a:r>
            <a:endParaRPr lang="en-US" altLang="zh-CN" dirty="0" smtClean="0">
              <a:solidFill>
                <a:schemeClr val="tx1"/>
              </a:solidFill>
              <a:latin typeface="Arial" charset="0"/>
              <a:ea typeface="微软雅黑" pitchFamily="34" charset="-122"/>
              <a:cs typeface="+mn-cs"/>
            </a:endParaRPr>
          </a:p>
          <a:p>
            <a:pPr marL="342900" lvl="1" indent="-342900" defTabSz="457200">
              <a:buClr>
                <a:schemeClr val="tx1"/>
              </a:buClr>
              <a:buSzPct val="100000"/>
              <a:buBlip>
                <a:blip r:embed="rId2"/>
              </a:buBlip>
              <a:defRPr/>
            </a:pPr>
            <a:r>
              <a:rPr lang="zh-CN" altLang="en-US" sz="2600" b="1" dirty="0" smtClean="0"/>
              <a:t>变更</a:t>
            </a:r>
            <a:endParaRPr lang="en-US" altLang="zh-CN" sz="2600" b="1" dirty="0" smtClean="0"/>
          </a:p>
          <a:p>
            <a:pPr lvl="1">
              <a:lnSpc>
                <a:spcPct val="80000"/>
              </a:lnSpc>
              <a:buClr>
                <a:schemeClr val="accent2"/>
              </a:buClr>
              <a:buFont typeface="Wingdings" pitchFamily="2" charset="2"/>
              <a:buChar char="Ø"/>
              <a:defRPr/>
            </a:pPr>
            <a:r>
              <a:rPr lang="zh-CN" altLang="zh-CN" dirty="0">
                <a:solidFill>
                  <a:schemeClr val="tx1"/>
                </a:solidFill>
                <a:latin typeface="Arial" charset="0"/>
                <a:ea typeface="微软雅黑" pitchFamily="34" charset="-122"/>
                <a:cs typeface="+mn-cs"/>
              </a:rPr>
              <a:t>以前期间已审核未关闭的委外订单</a:t>
            </a:r>
            <a:r>
              <a:rPr lang="zh-CN" altLang="zh-CN" dirty="0" smtClean="0">
                <a:solidFill>
                  <a:schemeClr val="tx1"/>
                </a:solidFill>
                <a:latin typeface="Arial" charset="0"/>
                <a:ea typeface="微软雅黑" pitchFamily="34" charset="-122"/>
                <a:cs typeface="+mn-cs"/>
              </a:rPr>
              <a:t>；</a:t>
            </a:r>
            <a:endParaRPr lang="en-US" altLang="zh-CN" dirty="0" smtClean="0">
              <a:solidFill>
                <a:schemeClr val="tx1"/>
              </a:solidFill>
              <a:latin typeface="Arial" charset="0"/>
              <a:ea typeface="微软雅黑" pitchFamily="34" charset="-122"/>
              <a:cs typeface="+mn-cs"/>
            </a:endParaRPr>
          </a:p>
          <a:p>
            <a:pPr lvl="1">
              <a:lnSpc>
                <a:spcPct val="80000"/>
              </a:lnSpc>
              <a:buClr>
                <a:schemeClr val="accent2"/>
              </a:buClr>
              <a:buFont typeface="Wingdings" pitchFamily="2" charset="2"/>
              <a:buChar char="Ø"/>
              <a:defRPr/>
            </a:pPr>
            <a:r>
              <a:rPr lang="zh-CN" altLang="zh-CN" dirty="0" smtClean="0">
                <a:solidFill>
                  <a:schemeClr val="tx1"/>
                </a:solidFill>
                <a:latin typeface="Arial" charset="0"/>
                <a:ea typeface="微软雅黑" pitchFamily="34" charset="-122"/>
                <a:cs typeface="+mn-cs"/>
              </a:rPr>
              <a:t>当前</a:t>
            </a:r>
            <a:r>
              <a:rPr lang="zh-CN" altLang="zh-CN" dirty="0">
                <a:solidFill>
                  <a:schemeClr val="tx1"/>
                </a:solidFill>
                <a:latin typeface="Arial" charset="0"/>
                <a:ea typeface="微软雅黑" pitchFamily="34" charset="-122"/>
                <a:cs typeface="+mn-cs"/>
              </a:rPr>
              <a:t>期间已审核未关闭、且已关联了其它单据的委外订单</a:t>
            </a:r>
            <a:endParaRPr lang="en-US" altLang="zh-CN" dirty="0">
              <a:solidFill>
                <a:schemeClr val="tx1"/>
              </a:solidFill>
              <a:latin typeface="Arial" charset="0"/>
              <a:ea typeface="微软雅黑" pitchFamily="34" charset="-122"/>
              <a:cs typeface="+mn-cs"/>
            </a:endParaRPr>
          </a:p>
          <a:p>
            <a:pPr eaLnBrk="1" hangingPunct="1">
              <a:spcBef>
                <a:spcPts val="800"/>
              </a:spcBef>
              <a:buSzTx/>
              <a:buFontTx/>
              <a:buNone/>
            </a:pPr>
            <a:endParaRPr sz="2800" dirty="0" smtClean="0">
              <a:solidFill>
                <a:srgbClr val="262626"/>
              </a:solidFill>
              <a:latin typeface="微软雅黑" pitchFamily="34" charset="-122"/>
              <a:ea typeface="微软雅黑" pitchFamily="34" charset="-122"/>
            </a:endParaRPr>
          </a:p>
        </p:txBody>
      </p:sp>
      <p:sp>
        <p:nvSpPr>
          <p:cNvPr id="7171" name="标题 2"/>
          <p:cNvSpPr>
            <a:spLocks noGrp="1"/>
          </p:cNvSpPr>
          <p:nvPr>
            <p:ph type="title"/>
          </p:nvPr>
        </p:nvSpPr>
        <p:spPr>
          <a:xfrm>
            <a:off x="395288" y="0"/>
            <a:ext cx="6534150" cy="620713"/>
          </a:xfrm>
        </p:spPr>
        <p:txBody>
          <a:bodyPr/>
          <a:lstStyle/>
          <a:p>
            <a:pPr eaLnBrk="1" hangingPunct="1"/>
            <a:r>
              <a:rPr lang="zh-CN" altLang="en-US" dirty="0" smtClean="0">
                <a:latin typeface="微软雅黑" pitchFamily="34" charset="-122"/>
                <a:ea typeface="微软雅黑" pitchFamily="34" charset="-122"/>
              </a:rPr>
              <a:t>日常业务流程</a:t>
            </a:r>
            <a:r>
              <a:rPr lang="en-US" altLang="zh-CN" dirty="0" smtClean="0">
                <a:latin typeface="微软雅黑" pitchFamily="34" charset="-122"/>
                <a:ea typeface="微软雅黑" pitchFamily="34" charset="-122"/>
              </a:rPr>
              <a:t>-</a:t>
            </a:r>
            <a:r>
              <a:rPr dirty="0" smtClean="0">
                <a:latin typeface="微软雅黑" pitchFamily="34" charset="-122"/>
                <a:ea typeface="微软雅黑" pitchFamily="34" charset="-122"/>
              </a:rPr>
              <a:t>委外订单</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196975"/>
            <a:ext cx="858202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 y="849313"/>
            <a:ext cx="80645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接箭头连接符 4"/>
          <p:cNvCxnSpPr/>
          <p:nvPr/>
        </p:nvCxnSpPr>
        <p:spPr>
          <a:xfrm flipH="1">
            <a:off x="4284663" y="1385888"/>
            <a:ext cx="792162" cy="70326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0150" y="2138363"/>
            <a:ext cx="6456363"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圆角矩形标注 8"/>
          <p:cNvSpPr/>
          <p:nvPr/>
        </p:nvSpPr>
        <p:spPr>
          <a:xfrm>
            <a:off x="5652120" y="4797152"/>
            <a:ext cx="1656184" cy="936104"/>
          </a:xfrm>
          <a:prstGeom prst="wedgeRoundRect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dirty="0">
                <a:ln>
                  <a:solidFill>
                    <a:schemeClr val="accent5">
                      <a:lumMod val="20000"/>
                      <a:lumOff val="80000"/>
                    </a:schemeClr>
                  </a:solidFill>
                </a:ln>
              </a:rPr>
              <a:t>点击即可批量生成委外加工单</a:t>
            </a:r>
          </a:p>
        </p:txBody>
      </p:sp>
      <p:sp>
        <p:nvSpPr>
          <p:cNvPr id="17" name="矩形 16"/>
          <p:cNvSpPr/>
          <p:nvPr/>
        </p:nvSpPr>
        <p:spPr>
          <a:xfrm>
            <a:off x="4940300" y="1025525"/>
            <a:ext cx="2016125" cy="36036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10" name="矩形 9"/>
          <p:cNvSpPr/>
          <p:nvPr/>
        </p:nvSpPr>
        <p:spPr>
          <a:xfrm>
            <a:off x="5651500" y="5876925"/>
            <a:ext cx="1008063" cy="28257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11" name="矩形 10"/>
          <p:cNvSpPr/>
          <p:nvPr/>
        </p:nvSpPr>
        <p:spPr>
          <a:xfrm>
            <a:off x="6804025" y="2492375"/>
            <a:ext cx="647700" cy="7207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pic>
        <p:nvPicPr>
          <p:cNvPr id="717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675" y="3114675"/>
            <a:ext cx="7227888" cy="304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下箭头 11"/>
          <p:cNvSpPr/>
          <p:nvPr/>
        </p:nvSpPr>
        <p:spPr>
          <a:xfrm>
            <a:off x="7042150" y="3213100"/>
            <a:ext cx="171450" cy="15843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19663381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nodeType="clickEffect">
                                  <p:stCondLst>
                                    <p:cond delay="0"/>
                                  </p:stCondLst>
                                  <p:childTnLst>
                                    <p:animEffect transition="out" filter="fade">
                                      <p:cBhvr>
                                        <p:cTn id="12" dur="500"/>
                                        <p:tgtEl>
                                          <p:spTgt spid="7172"/>
                                        </p:tgtEl>
                                      </p:cBhvr>
                                    </p:animEffect>
                                    <p:set>
                                      <p:cBhvr>
                                        <p:cTn id="13" dur="1" fill="hold">
                                          <p:stCondLst>
                                            <p:cond delay="499"/>
                                          </p:stCondLst>
                                        </p:cTn>
                                        <p:tgtEl>
                                          <p:spTgt spid="7172"/>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174"/>
                                        </p:tgtEl>
                                        <p:attrNameLst>
                                          <p:attrName>style.visibility</p:attrName>
                                        </p:attrNameLst>
                                      </p:cBhvr>
                                      <p:to>
                                        <p:strVal val="visible"/>
                                      </p:to>
                                    </p:set>
                                    <p:anim calcmode="lin" valueType="num">
                                      <p:cBhvr additive="base">
                                        <p:cTn id="18" dur="500" fill="hold"/>
                                        <p:tgtEl>
                                          <p:spTgt spid="7174"/>
                                        </p:tgtEl>
                                        <p:attrNameLst>
                                          <p:attrName>ppt_x</p:attrName>
                                        </p:attrNameLst>
                                      </p:cBhvr>
                                      <p:tavLst>
                                        <p:tav tm="0">
                                          <p:val>
                                            <p:strVal val="#ppt_x"/>
                                          </p:val>
                                        </p:tav>
                                        <p:tav tm="100000">
                                          <p:val>
                                            <p:strVal val="#ppt_x"/>
                                          </p:val>
                                        </p:tav>
                                      </p:tavLst>
                                    </p:anim>
                                    <p:anim calcmode="lin" valueType="num">
                                      <p:cBhvr additive="base">
                                        <p:cTn id="19"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nodeType="with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barn(inVertical)">
                                      <p:cBhvr>
                                        <p:cTn id="27" dur="500"/>
                                        <p:tgtEl>
                                          <p:spTgt spid="717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additive="base">
                                        <p:cTn id="43" dur="500" fill="hold"/>
                                        <p:tgtEl>
                                          <p:spTgt spid="7176"/>
                                        </p:tgtEl>
                                        <p:attrNameLst>
                                          <p:attrName>ppt_x</p:attrName>
                                        </p:attrNameLst>
                                      </p:cBhvr>
                                      <p:tavLst>
                                        <p:tav tm="0">
                                          <p:val>
                                            <p:strVal val="#ppt_x"/>
                                          </p:val>
                                        </p:tav>
                                        <p:tav tm="100000">
                                          <p:val>
                                            <p:strVal val="#ppt_x"/>
                                          </p:val>
                                        </p:tav>
                                      </p:tavLst>
                                    </p:anim>
                                    <p:anim calcmode="lin" valueType="num">
                                      <p:cBhvr additive="base">
                                        <p:cTn id="44"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par>
                          <p:cTn id="50" fill="hold" nodeType="afterGroup">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288" y="0"/>
            <a:ext cx="6534150" cy="620713"/>
          </a:xfrm>
        </p:spPr>
        <p:txBody>
          <a:bodyPr/>
          <a:lstStyle/>
          <a:p>
            <a:pPr eaLnBrk="1" hangingPunct="1"/>
            <a:r>
              <a:rPr lang="zh-CN" altLang="en-US" dirty="0" smtClean="0">
                <a:latin typeface="微软雅黑" pitchFamily="34" charset="-122"/>
                <a:ea typeface="微软雅黑" pitchFamily="34" charset="-122"/>
              </a:rPr>
              <a:t>日常业务流程</a:t>
            </a:r>
            <a:r>
              <a:rPr lang="en-US" altLang="zh-CN" dirty="0" smtClean="0">
                <a:latin typeface="微软雅黑" pitchFamily="34" charset="-122"/>
                <a:ea typeface="微软雅黑" pitchFamily="34" charset="-122"/>
              </a:rPr>
              <a:t>-</a:t>
            </a:r>
            <a:r>
              <a:rPr dirty="0" smtClean="0">
                <a:latin typeface="微软雅黑" pitchFamily="34" charset="-122"/>
                <a:ea typeface="微软雅黑" pitchFamily="34" charset="-122"/>
              </a:rPr>
              <a:t>委外加工单</a:t>
            </a:r>
          </a:p>
        </p:txBody>
      </p:sp>
      <p:sp>
        <p:nvSpPr>
          <p:cNvPr id="7171" name="Rectangle 3"/>
          <p:cNvSpPr>
            <a:spLocks noGrp="1" noChangeArrowheads="1"/>
          </p:cNvSpPr>
          <p:nvPr>
            <p:ph type="body" idx="1"/>
          </p:nvPr>
        </p:nvSpPr>
        <p:spPr>
          <a:xfrm>
            <a:off x="287561" y="980728"/>
            <a:ext cx="8424862" cy="5643563"/>
          </a:xfrm>
        </p:spPr>
        <p:txBody>
          <a:bodyPr/>
          <a:lstStyle/>
          <a:p>
            <a:pPr eaLnBrk="1" hangingPunct="1">
              <a:defRPr/>
            </a:pPr>
            <a:r>
              <a:rPr dirty="0" smtClean="0"/>
              <a:t>委外加工单是委外管理模块的核心单据</a:t>
            </a:r>
          </a:p>
          <a:p>
            <a:pPr lvl="1">
              <a:buClr>
                <a:schemeClr val="tx1"/>
              </a:buClr>
              <a:buFont typeface="Wingdings" pitchFamily="2" charset="2"/>
              <a:buChar char="Ø"/>
              <a:defRPr/>
            </a:pPr>
            <a:r>
              <a:rPr lang="zh-CN" altLang="en-US" dirty="0" smtClean="0">
                <a:solidFill>
                  <a:schemeClr val="tx1"/>
                </a:solidFill>
                <a:latin typeface="Arial" charset="0"/>
                <a:ea typeface="微软雅黑" pitchFamily="34" charset="-122"/>
                <a:cs typeface="+mn-cs"/>
              </a:rPr>
              <a:t>下游的委外发料单和委外产品入库单都</a:t>
            </a:r>
            <a:r>
              <a:rPr lang="zh-CN" altLang="en-US" dirty="0" smtClean="0">
                <a:solidFill>
                  <a:srgbClr val="FF0000"/>
                </a:solidFill>
                <a:latin typeface="Arial" charset="0"/>
                <a:ea typeface="微软雅黑" pitchFamily="34" charset="-122"/>
                <a:cs typeface="+mn-cs"/>
              </a:rPr>
              <a:t>必须关联</a:t>
            </a:r>
            <a:r>
              <a:rPr lang="zh-CN" altLang="en-US" dirty="0" smtClean="0">
                <a:solidFill>
                  <a:schemeClr val="tx1"/>
                </a:solidFill>
                <a:latin typeface="Arial" charset="0"/>
                <a:ea typeface="微软雅黑" pitchFamily="34" charset="-122"/>
                <a:cs typeface="+mn-cs"/>
              </a:rPr>
              <a:t>此单生成。</a:t>
            </a:r>
          </a:p>
          <a:p>
            <a:pPr lvl="3">
              <a:defRPr/>
            </a:pPr>
            <a:endParaRPr dirty="0" smtClean="0"/>
          </a:p>
          <a:p>
            <a:pPr eaLnBrk="1" hangingPunct="1">
              <a:defRPr/>
            </a:pPr>
            <a:r>
              <a:rPr lang="zh-CN" altLang="en-US" dirty="0" smtClean="0"/>
              <a:t>新增方式</a:t>
            </a:r>
            <a:endParaRPr dirty="0" smtClean="0"/>
          </a:p>
          <a:p>
            <a:pPr lvl="1">
              <a:buClr>
                <a:schemeClr val="tx1"/>
              </a:buClr>
              <a:buFont typeface="Wingdings" pitchFamily="2" charset="2"/>
              <a:buChar char="Ø"/>
              <a:defRPr/>
            </a:pPr>
            <a:r>
              <a:rPr lang="zh-CN" altLang="en-US" dirty="0" smtClean="0">
                <a:solidFill>
                  <a:schemeClr val="tx1"/>
                </a:solidFill>
                <a:latin typeface="Arial" charset="0"/>
                <a:ea typeface="微软雅黑" pitchFamily="34" charset="-122"/>
                <a:cs typeface="+mn-cs"/>
              </a:rPr>
              <a:t>手工新增</a:t>
            </a:r>
            <a:endParaRPr lang="en-US" altLang="zh-CN" dirty="0" smtClean="0">
              <a:solidFill>
                <a:schemeClr val="tx1"/>
              </a:solidFill>
              <a:latin typeface="Arial" charset="0"/>
              <a:ea typeface="微软雅黑" pitchFamily="34" charset="-122"/>
              <a:cs typeface="+mn-cs"/>
            </a:endParaRPr>
          </a:p>
          <a:p>
            <a:pPr lvl="1">
              <a:buClr>
                <a:schemeClr val="tx1"/>
              </a:buClr>
              <a:buFont typeface="Wingdings" pitchFamily="2" charset="2"/>
              <a:buChar char="Ø"/>
              <a:defRPr/>
            </a:pPr>
            <a:r>
              <a:rPr lang="zh-CN" altLang="en-US" dirty="0" smtClean="0">
                <a:solidFill>
                  <a:schemeClr val="tx1"/>
                </a:solidFill>
                <a:latin typeface="Arial" charset="0"/>
                <a:ea typeface="微软雅黑" pitchFamily="34" charset="-122"/>
                <a:cs typeface="+mn-cs"/>
              </a:rPr>
              <a:t>通过委外订单下推</a:t>
            </a:r>
          </a:p>
          <a:p>
            <a:pPr lvl="1">
              <a:buClr>
                <a:schemeClr val="tx1"/>
              </a:buClr>
              <a:buFont typeface="Wingdings" pitchFamily="2" charset="2"/>
              <a:buChar char="Ø"/>
              <a:defRPr/>
            </a:pPr>
            <a:r>
              <a:rPr lang="zh-CN" altLang="en-US" dirty="0" smtClean="0"/>
              <a:t>通过销售订单下推</a:t>
            </a:r>
            <a:endParaRPr lang="en-US" altLang="zh-CN" dirty="0" smtClean="0"/>
          </a:p>
          <a:p>
            <a:pPr lvl="1">
              <a:buClr>
                <a:schemeClr val="tx1"/>
              </a:buClr>
              <a:buFont typeface="Wingdings" pitchFamily="2" charset="2"/>
              <a:buChar char="Ø"/>
              <a:defRPr/>
            </a:pPr>
            <a:endParaRPr lang="en-US" altLang="zh-CN" dirty="0" smtClean="0"/>
          </a:p>
          <a:p>
            <a:pPr marL="342900" lvl="1" indent="-342900" defTabSz="457200">
              <a:buClr>
                <a:schemeClr val="tx1"/>
              </a:buClr>
              <a:buSzPct val="100000"/>
              <a:buBlip>
                <a:blip r:embed="rId3"/>
              </a:buBlip>
              <a:defRPr/>
            </a:pPr>
            <a:r>
              <a:rPr lang="zh-CN" altLang="en-US" sz="2400" b="1" dirty="0"/>
              <a:t>关闭和反</a:t>
            </a:r>
            <a:r>
              <a:rPr lang="zh-CN" altLang="en-US" sz="2400" b="1" dirty="0" smtClean="0"/>
              <a:t>关闭</a:t>
            </a:r>
            <a:endParaRPr lang="en-US" altLang="zh-CN" sz="2400" b="1" dirty="0" smtClean="0"/>
          </a:p>
          <a:p>
            <a:pPr lvl="1">
              <a:buClr>
                <a:schemeClr val="tx1"/>
              </a:buClr>
              <a:buFont typeface="Wingdings" pitchFamily="2" charset="2"/>
              <a:buChar char="Ø"/>
              <a:defRPr/>
            </a:pPr>
            <a:r>
              <a:rPr lang="zh-CN" altLang="en-US" dirty="0"/>
              <a:t>与生产任务单的</a:t>
            </a:r>
            <a:r>
              <a:rPr lang="zh-CN" altLang="en-US" dirty="0" smtClean="0"/>
              <a:t>关闭和反关闭原理相同</a:t>
            </a:r>
            <a:endParaRPr lang="en-US" altLang="zh-CN" dirty="0" smtClean="0"/>
          </a:p>
          <a:p>
            <a:pPr lvl="1">
              <a:buClr>
                <a:schemeClr val="tx1"/>
              </a:buClr>
              <a:buFont typeface="Wingdings" pitchFamily="2" charset="2"/>
              <a:buChar char="Ø"/>
              <a:defRPr/>
            </a:pPr>
            <a:endParaRPr lang="en-US" altLang="zh-CN" dirty="0"/>
          </a:p>
          <a:p>
            <a:pPr marL="342900" lvl="1" indent="-342900" defTabSz="457200">
              <a:buClr>
                <a:schemeClr val="tx1"/>
              </a:buClr>
              <a:buSzPct val="100000"/>
              <a:buBlip>
                <a:blip r:embed="rId3"/>
              </a:buBlip>
              <a:defRPr/>
            </a:pPr>
            <a:r>
              <a:rPr lang="zh-CN" altLang="en-US" sz="2400" b="1" dirty="0" smtClean="0"/>
              <a:t>变更</a:t>
            </a:r>
            <a:endParaRPr lang="en-US" altLang="zh-CN" sz="2400" b="1" dirty="0" smtClean="0"/>
          </a:p>
          <a:p>
            <a:pPr lvl="1">
              <a:buClr>
                <a:schemeClr val="tx1"/>
              </a:buClr>
              <a:buFont typeface="Wingdings" pitchFamily="2" charset="2"/>
              <a:buChar char="Ø"/>
              <a:defRPr/>
            </a:pPr>
            <a:r>
              <a:rPr lang="zh-CN" altLang="en-US" dirty="0"/>
              <a:t>与生产任务单</a:t>
            </a:r>
            <a:r>
              <a:rPr lang="zh-CN" altLang="en-US" dirty="0" smtClean="0"/>
              <a:t>的</a:t>
            </a:r>
            <a:r>
              <a:rPr lang="zh-CN" altLang="en-US" dirty="0"/>
              <a:t>变更</a:t>
            </a:r>
            <a:r>
              <a:rPr lang="zh-CN" altLang="en-US" dirty="0" smtClean="0"/>
              <a:t>原理</a:t>
            </a:r>
            <a:r>
              <a:rPr lang="zh-CN" altLang="en-US" dirty="0"/>
              <a:t>相同</a:t>
            </a:r>
            <a:endParaRPr lang="en-US" altLang="zh-CN" dirty="0"/>
          </a:p>
          <a:p>
            <a:pPr marL="342900" lvl="1" indent="-342900" defTabSz="457200">
              <a:buClr>
                <a:schemeClr val="tx1"/>
              </a:buClr>
              <a:buSzPct val="100000"/>
              <a:buBlip>
                <a:blip r:embed="rId3"/>
              </a:buBlip>
              <a:defRPr/>
            </a:pPr>
            <a:endParaRPr lang="en-US" altLang="zh-CN" sz="2400" b="1"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628800"/>
            <a:ext cx="8208912"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288" y="0"/>
            <a:ext cx="6534150" cy="620713"/>
          </a:xfrm>
        </p:spPr>
        <p:txBody>
          <a:bodyPr/>
          <a:lstStyle/>
          <a:p>
            <a:pPr eaLnBrk="1" hangingPunct="1"/>
            <a:r>
              <a:rPr lang="zh-CN" altLang="en-US" dirty="0" smtClean="0">
                <a:latin typeface="微软雅黑" pitchFamily="34" charset="-122"/>
                <a:ea typeface="微软雅黑" pitchFamily="34" charset="-122"/>
              </a:rPr>
              <a:t>日常业务流程</a:t>
            </a:r>
            <a:r>
              <a:rPr lang="en-US" altLang="zh-CN" dirty="0" smtClean="0">
                <a:latin typeface="微软雅黑" pitchFamily="34" charset="-122"/>
                <a:ea typeface="微软雅黑" pitchFamily="34" charset="-122"/>
              </a:rPr>
              <a:t>-</a:t>
            </a:r>
            <a:r>
              <a:rPr dirty="0" smtClean="0">
                <a:latin typeface="微软雅黑" pitchFamily="34" charset="-122"/>
                <a:ea typeface="微软雅黑" pitchFamily="34" charset="-122"/>
              </a:rPr>
              <a:t>委外</a:t>
            </a:r>
            <a:r>
              <a:rPr lang="zh-CN" altLang="en-US" dirty="0" smtClean="0">
                <a:latin typeface="微软雅黑" pitchFamily="34" charset="-122"/>
                <a:ea typeface="微软雅黑" pitchFamily="34" charset="-122"/>
              </a:rPr>
              <a:t>采购建议</a:t>
            </a:r>
            <a:endParaRPr dirty="0" smtClean="0">
              <a:latin typeface="微软雅黑" pitchFamily="34" charset="-122"/>
              <a:ea typeface="微软雅黑" pitchFamily="34" charset="-122"/>
            </a:endParaRPr>
          </a:p>
        </p:txBody>
      </p:sp>
      <p:sp>
        <p:nvSpPr>
          <p:cNvPr id="7171" name="Rectangle 3"/>
          <p:cNvSpPr>
            <a:spLocks noGrp="1" noChangeArrowheads="1"/>
          </p:cNvSpPr>
          <p:nvPr>
            <p:ph type="body" idx="1"/>
          </p:nvPr>
        </p:nvSpPr>
        <p:spPr>
          <a:xfrm>
            <a:off x="395536" y="980728"/>
            <a:ext cx="8424862" cy="5643563"/>
          </a:xfrm>
        </p:spPr>
        <p:txBody>
          <a:bodyPr/>
          <a:lstStyle/>
          <a:p>
            <a:pPr eaLnBrk="1" hangingPunct="1">
              <a:defRPr/>
            </a:pPr>
            <a:r>
              <a:rPr lang="zh-CN" altLang="en-US" dirty="0" smtClean="0"/>
              <a:t>源单类型</a:t>
            </a:r>
            <a:endParaRPr lang="en-US" altLang="zh-CN" dirty="0" smtClean="0"/>
          </a:p>
          <a:p>
            <a:pPr lvl="1">
              <a:buClr>
                <a:schemeClr val="tx1"/>
              </a:buClr>
              <a:buFont typeface="Wingdings" pitchFamily="2" charset="2"/>
              <a:buChar char="Ø"/>
              <a:defRPr/>
            </a:pPr>
            <a:r>
              <a:rPr lang="zh-CN" altLang="en-US" dirty="0">
                <a:solidFill>
                  <a:schemeClr val="tx1"/>
                </a:solidFill>
                <a:latin typeface="Arial" charset="0"/>
                <a:ea typeface="微软雅黑" pitchFamily="34" charset="-122"/>
                <a:cs typeface="+mn-cs"/>
              </a:rPr>
              <a:t>根据委外加工单和销售订单</a:t>
            </a:r>
            <a:r>
              <a:rPr lang="zh-CN" altLang="en-US" dirty="0" smtClean="0">
                <a:solidFill>
                  <a:schemeClr val="tx1"/>
                </a:solidFill>
                <a:latin typeface="Arial" charset="0"/>
                <a:ea typeface="微软雅黑" pitchFamily="34" charset="-122"/>
                <a:cs typeface="+mn-cs"/>
              </a:rPr>
              <a:t>生成</a:t>
            </a:r>
          </a:p>
          <a:p>
            <a:pPr eaLnBrk="1" hangingPunct="1">
              <a:defRPr/>
            </a:pPr>
            <a:r>
              <a:rPr lang="zh-CN" altLang="en-US" dirty="0" smtClean="0"/>
              <a:t>其它</a:t>
            </a:r>
            <a:r>
              <a:rPr lang="zh-CN" altLang="en-US" dirty="0"/>
              <a:t>功能同生产采购建议</a:t>
            </a:r>
          </a:p>
          <a:p>
            <a:pPr marL="0" indent="0" eaLnBrk="1" hangingPunct="1">
              <a:buNone/>
              <a:defRPr/>
            </a:pPr>
            <a:endParaRPr dirty="0" smtClean="0"/>
          </a:p>
        </p:txBody>
      </p:sp>
    </p:spTree>
    <p:extLst>
      <p:ext uri="{BB962C8B-B14F-4D97-AF65-F5344CB8AC3E}">
        <p14:creationId xmlns:p14="http://schemas.microsoft.com/office/powerpoint/2010/main" val="388065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95288" y="836613"/>
            <a:ext cx="8424862" cy="5329237"/>
          </a:xfrm>
        </p:spPr>
        <p:txBody>
          <a:bodyPr/>
          <a:lstStyle/>
          <a:p>
            <a:pPr eaLnBrk="1" hangingPunct="1">
              <a:defRPr/>
            </a:pPr>
            <a:r>
              <a:rPr dirty="0" smtClean="0"/>
              <a:t>委外发料单：</a:t>
            </a:r>
          </a:p>
          <a:p>
            <a:pPr lvl="1">
              <a:buClr>
                <a:schemeClr val="tx1"/>
              </a:buClr>
              <a:buFont typeface="Wingdings" pitchFamily="2" charset="2"/>
              <a:buChar char="Ø"/>
              <a:defRPr/>
            </a:pPr>
            <a:r>
              <a:rPr lang="zh-CN" altLang="en-US" dirty="0" smtClean="0">
                <a:solidFill>
                  <a:schemeClr val="tx1"/>
                </a:solidFill>
                <a:latin typeface="Arial" charset="0"/>
                <a:ea typeface="微软雅黑" pitchFamily="34" charset="-122"/>
                <a:cs typeface="+mn-cs"/>
              </a:rPr>
              <a:t>蓝字单据必须关联委外加工单生成</a:t>
            </a:r>
          </a:p>
          <a:p>
            <a:pPr lvl="1">
              <a:buClr>
                <a:schemeClr val="tx1"/>
              </a:buClr>
              <a:buFont typeface="Wingdings" pitchFamily="2" charset="2"/>
              <a:buChar char="Ø"/>
              <a:defRPr/>
            </a:pPr>
            <a:r>
              <a:rPr lang="zh-CN" altLang="en-US" dirty="0" smtClean="0">
                <a:solidFill>
                  <a:schemeClr val="tx1"/>
                </a:solidFill>
                <a:latin typeface="Arial" charset="0"/>
                <a:ea typeface="微软雅黑" pitchFamily="34" charset="-122"/>
                <a:cs typeface="+mn-cs"/>
              </a:rPr>
              <a:t>红字单据必须关联蓝字委外发料单生成</a:t>
            </a:r>
            <a:endParaRPr lang="en-US" altLang="zh-CN" dirty="0">
              <a:solidFill>
                <a:schemeClr val="tx1"/>
              </a:solidFill>
              <a:latin typeface="Arial" charset="0"/>
              <a:ea typeface="微软雅黑" pitchFamily="34" charset="-122"/>
              <a:cs typeface="+mn-cs"/>
            </a:endParaRPr>
          </a:p>
          <a:p>
            <a:pPr lvl="1">
              <a:buClr>
                <a:schemeClr val="tx1"/>
              </a:buClr>
              <a:buFont typeface="Wingdings" pitchFamily="2" charset="2"/>
              <a:buChar char="Ø"/>
              <a:defRPr/>
            </a:pPr>
            <a:r>
              <a:rPr lang="zh-CN" altLang="en-US" dirty="0" smtClean="0">
                <a:solidFill>
                  <a:schemeClr val="tx1"/>
                </a:solidFill>
                <a:latin typeface="Arial" charset="0"/>
                <a:ea typeface="微软雅黑" pitchFamily="34" charset="-122"/>
                <a:cs typeface="+mn-cs"/>
              </a:rPr>
              <a:t>委外产品原材料成本依据</a:t>
            </a:r>
          </a:p>
          <a:p>
            <a:pPr lvl="2">
              <a:defRPr/>
            </a:pPr>
            <a:endParaRPr dirty="0" smtClean="0"/>
          </a:p>
        </p:txBody>
      </p:sp>
      <p:pic>
        <p:nvPicPr>
          <p:cNvPr id="9222" name="Picture 6"/>
          <p:cNvPicPr>
            <a:picLocks noChangeAspect="1" noChangeArrowheads="1"/>
          </p:cNvPicPr>
          <p:nvPr/>
        </p:nvPicPr>
        <p:blipFill>
          <a:blip r:embed="rId3" cstate="print"/>
          <a:srcRect b="6250"/>
          <a:stretch>
            <a:fillRect/>
          </a:stretch>
        </p:blipFill>
        <p:spPr bwMode="auto">
          <a:xfrm>
            <a:off x="323528" y="1052736"/>
            <a:ext cx="8572500" cy="5630862"/>
          </a:xfrm>
          <a:prstGeom prst="rect">
            <a:avLst/>
          </a:prstGeom>
          <a:noFill/>
          <a:ln w="9525" cap="flat" cmpd="sng" algn="ctr">
            <a:noFill/>
            <a:prstDash val="solid"/>
            <a:miter lim="800000"/>
            <a:headEnd/>
            <a:tailEnd/>
          </a:ln>
          <a:effectLst>
            <a:outerShdw dist="17961" dir="2700000" algn="ctr" rotWithShape="0">
              <a:schemeClr val="bg2"/>
            </a:outerShdw>
          </a:effectLst>
        </p:spPr>
      </p:pic>
      <p:sp>
        <p:nvSpPr>
          <p:cNvPr id="7"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日常业务流程</a:t>
            </a:r>
            <a:r>
              <a:rPr lang="en-US" altLang="zh-CN" dirty="0" smtClean="0">
                <a:latin typeface="微软雅黑" pitchFamily="34" charset="-122"/>
                <a:ea typeface="微软雅黑" pitchFamily="34" charset="-122"/>
              </a:rPr>
              <a:t>-</a:t>
            </a:r>
            <a:r>
              <a:rPr dirty="0" smtClean="0">
                <a:latin typeface="微软雅黑" pitchFamily="34" charset="-122"/>
                <a:ea typeface="微软雅黑" pitchFamily="34" charset="-122"/>
              </a:rPr>
              <a:t>委外</a:t>
            </a:r>
            <a:r>
              <a:rPr lang="zh-CN" altLang="en-US" dirty="0">
                <a:latin typeface="微软雅黑" pitchFamily="34" charset="-122"/>
                <a:ea typeface="微软雅黑" pitchFamily="34" charset="-122"/>
              </a:rPr>
              <a:t>发</a:t>
            </a:r>
            <a:r>
              <a:rPr lang="zh-CN" altLang="en-US" dirty="0" smtClean="0">
                <a:latin typeface="微软雅黑" pitchFamily="34" charset="-122"/>
                <a:ea typeface="微软雅黑" pitchFamily="34" charset="-122"/>
              </a:rPr>
              <a:t>料单</a:t>
            </a:r>
            <a:endParaRPr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3388" y="84138"/>
            <a:ext cx="8424862" cy="608012"/>
          </a:xfrm>
        </p:spPr>
        <p:txBody>
          <a:bodyPr/>
          <a:lstStyle/>
          <a:p>
            <a:pPr eaLnBrk="1" hangingPunct="1"/>
            <a:r>
              <a:rPr lang="zh-CN" altLang="en-US" dirty="0">
                <a:latin typeface="微软雅黑" pitchFamily="34" charset="-122"/>
                <a:ea typeface="微软雅黑" pitchFamily="34" charset="-122"/>
              </a:rPr>
              <a:t>日常业务流程</a:t>
            </a:r>
            <a:r>
              <a:rPr lang="en-US" altLang="zh-CN" dirty="0">
                <a:latin typeface="微软雅黑" pitchFamily="34" charset="-122"/>
                <a:ea typeface="微软雅黑" pitchFamily="34" charset="-122"/>
              </a:rPr>
              <a:t>-</a:t>
            </a:r>
            <a:r>
              <a:rPr dirty="0" smtClean="0">
                <a:latin typeface="微软雅黑" pitchFamily="34" charset="-122"/>
                <a:ea typeface="微软雅黑" pitchFamily="34" charset="-122"/>
              </a:rPr>
              <a:t>委外产品入库单</a:t>
            </a:r>
          </a:p>
        </p:txBody>
      </p:sp>
      <p:sp>
        <p:nvSpPr>
          <p:cNvPr id="7" name="Rectangle 3"/>
          <p:cNvSpPr txBox="1">
            <a:spLocks noChangeArrowheads="1"/>
          </p:cNvSpPr>
          <p:nvPr/>
        </p:nvSpPr>
        <p:spPr bwMode="auto">
          <a:xfrm>
            <a:off x="228778" y="978694"/>
            <a:ext cx="8424862" cy="5329237"/>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defRPr/>
            </a:pPr>
            <a:r>
              <a:rPr kumimoji="1" lang="zh-CN" altLang="en-US" sz="2400" b="1" dirty="0">
                <a:solidFill>
                  <a:schemeClr val="tx1">
                    <a:lumMod val="85000"/>
                    <a:lumOff val="15000"/>
                  </a:schemeClr>
                </a:solidFill>
                <a:latin typeface="微软雅黑"/>
                <a:ea typeface="微软雅黑"/>
                <a:cs typeface="微软雅黑"/>
              </a:rPr>
              <a:t>委外产品入库单：</a:t>
            </a:r>
          </a:p>
          <a:p>
            <a:pPr marL="742950" lvl="1" indent="-285750">
              <a:spcBef>
                <a:spcPct val="20000"/>
              </a:spcBef>
              <a:buClr>
                <a:schemeClr val="tx1"/>
              </a:buClr>
              <a:buSzPct val="80000"/>
              <a:buFont typeface="Wingdings" pitchFamily="2" charset="2"/>
              <a:buChar char="Ø"/>
              <a:defRPr/>
            </a:pPr>
            <a:r>
              <a:rPr kumimoji="1" lang="zh-CN" altLang="en-US" dirty="0">
                <a:latin typeface="Arial" charset="0"/>
                <a:ea typeface="微软雅黑" pitchFamily="34" charset="-122"/>
              </a:rPr>
              <a:t>蓝字单据</a:t>
            </a:r>
            <a:r>
              <a:rPr kumimoji="1" lang="zh-CN" altLang="en-US" dirty="0">
                <a:solidFill>
                  <a:srgbClr val="FF0000"/>
                </a:solidFill>
                <a:latin typeface="Arial" charset="0"/>
                <a:ea typeface="微软雅黑" pitchFamily="34" charset="-122"/>
              </a:rPr>
              <a:t>必须</a:t>
            </a:r>
            <a:r>
              <a:rPr kumimoji="1" lang="zh-CN" altLang="en-US" dirty="0">
                <a:latin typeface="Arial" charset="0"/>
                <a:ea typeface="微软雅黑" pitchFamily="34" charset="-122"/>
              </a:rPr>
              <a:t>关联委外加工单</a:t>
            </a:r>
            <a:r>
              <a:rPr kumimoji="1" lang="zh-CN" altLang="en-US" dirty="0" smtClean="0">
                <a:latin typeface="Arial" charset="0"/>
                <a:ea typeface="微软雅黑" pitchFamily="34" charset="-122"/>
              </a:rPr>
              <a:t>生成，不可手工录入</a:t>
            </a:r>
            <a:endParaRPr kumimoji="1" lang="zh-CN" altLang="en-US" dirty="0">
              <a:latin typeface="Arial" charset="0"/>
              <a:ea typeface="微软雅黑" pitchFamily="34" charset="-122"/>
            </a:endParaRPr>
          </a:p>
          <a:p>
            <a:pPr marL="742950" lvl="1" indent="-285750">
              <a:spcBef>
                <a:spcPct val="20000"/>
              </a:spcBef>
              <a:buClr>
                <a:schemeClr val="tx1"/>
              </a:buClr>
              <a:buSzPct val="80000"/>
              <a:buFont typeface="Wingdings" pitchFamily="2" charset="2"/>
              <a:buChar char="Ø"/>
              <a:defRPr/>
            </a:pPr>
            <a:r>
              <a:rPr kumimoji="1" lang="zh-CN" altLang="en-US" dirty="0">
                <a:latin typeface="Arial" charset="0"/>
                <a:ea typeface="微软雅黑" pitchFamily="34" charset="-122"/>
              </a:rPr>
              <a:t>红字单据</a:t>
            </a:r>
            <a:r>
              <a:rPr kumimoji="1" lang="zh-CN" altLang="en-US" dirty="0">
                <a:solidFill>
                  <a:srgbClr val="FF0000"/>
                </a:solidFill>
                <a:latin typeface="Arial" charset="0"/>
                <a:ea typeface="微软雅黑" pitchFamily="34" charset="-122"/>
              </a:rPr>
              <a:t>必须</a:t>
            </a:r>
            <a:r>
              <a:rPr kumimoji="1" lang="zh-CN" altLang="en-US" dirty="0">
                <a:latin typeface="Arial" charset="0"/>
                <a:ea typeface="微软雅黑" pitchFamily="34" charset="-122"/>
              </a:rPr>
              <a:t>关联蓝字委</a:t>
            </a:r>
            <a:r>
              <a:rPr kumimoji="1" lang="zh-CN" altLang="en-US" dirty="0" smtClean="0">
                <a:latin typeface="Arial" charset="0"/>
                <a:ea typeface="微软雅黑" pitchFamily="34" charset="-122"/>
              </a:rPr>
              <a:t>外产品入库单生成</a:t>
            </a:r>
            <a:endParaRPr kumimoji="1" lang="en-US" altLang="zh-CN" dirty="0">
              <a:latin typeface="Arial" charset="0"/>
              <a:ea typeface="微软雅黑" pitchFamily="34" charset="-122"/>
            </a:endParaRPr>
          </a:p>
          <a:p>
            <a:pPr marL="742950" lvl="1" indent="-285750">
              <a:spcBef>
                <a:spcPct val="20000"/>
              </a:spcBef>
              <a:buClr>
                <a:schemeClr val="tx1"/>
              </a:buClr>
              <a:buSzPct val="80000"/>
              <a:buFont typeface="Wingdings" pitchFamily="2" charset="2"/>
              <a:buChar char="Ø"/>
              <a:defRPr/>
            </a:pPr>
            <a:r>
              <a:rPr kumimoji="1" lang="zh-CN" altLang="en-US" dirty="0" smtClean="0">
                <a:latin typeface="Arial" charset="0"/>
                <a:ea typeface="微软雅黑" pitchFamily="34" charset="-122"/>
              </a:rPr>
              <a:t>发</a:t>
            </a:r>
            <a:r>
              <a:rPr kumimoji="1" lang="zh-CN" altLang="en-US" dirty="0">
                <a:latin typeface="Arial" charset="0"/>
                <a:ea typeface="微软雅黑" pitchFamily="34" charset="-122"/>
              </a:rPr>
              <a:t>料不足的入库给予提示</a:t>
            </a:r>
          </a:p>
          <a:p>
            <a:pPr marL="1143000" lvl="2" indent="-228600">
              <a:buClr>
                <a:srgbClr val="003399"/>
              </a:buClr>
              <a:defRPr/>
            </a:pPr>
            <a:endParaRPr lang="zh-CN" altLang="en-US" b="1" kern="0" dirty="0">
              <a:latin typeface="+mn-lt"/>
              <a:ea typeface="+mn-ea"/>
            </a:endParaRPr>
          </a:p>
        </p:txBody>
      </p:sp>
      <p:pic>
        <p:nvPicPr>
          <p:cNvPr id="10250" name="Picture 10"/>
          <p:cNvPicPr>
            <a:picLocks noChangeAspect="1" noChangeArrowheads="1"/>
          </p:cNvPicPr>
          <p:nvPr/>
        </p:nvPicPr>
        <p:blipFill>
          <a:blip r:embed="rId3" cstate="print"/>
          <a:srcRect b="6250"/>
          <a:stretch>
            <a:fillRect/>
          </a:stretch>
        </p:blipFill>
        <p:spPr bwMode="auto">
          <a:xfrm>
            <a:off x="228778" y="1078752"/>
            <a:ext cx="8824912" cy="5643562"/>
          </a:xfrm>
          <a:prstGeom prst="rect">
            <a:avLst/>
          </a:prstGeom>
          <a:noFill/>
          <a:ln w="9525" cap="flat" cmpd="sng" algn="ctr">
            <a:noFill/>
            <a:prstDash val="solid"/>
            <a:miter lim="800000"/>
            <a:headEnd/>
            <a:tailEnd/>
          </a:ln>
          <a:effectLst>
            <a:outerShdw dist="17961" dir="2700000" algn="ctr" rotWithShape="0">
              <a:schemeClr val="bg2"/>
            </a:outerShdw>
          </a:effectLst>
        </p:spPr>
      </p:pic>
      <p:sp>
        <p:nvSpPr>
          <p:cNvPr id="8" name="TextBox 7"/>
          <p:cNvSpPr txBox="1">
            <a:spLocks noChangeArrowheads="1"/>
          </p:cNvSpPr>
          <p:nvPr/>
        </p:nvSpPr>
        <p:spPr bwMode="auto">
          <a:xfrm>
            <a:off x="7072313" y="3214688"/>
            <a:ext cx="1285875" cy="708025"/>
          </a:xfrm>
          <a:prstGeom prst="rect">
            <a:avLst/>
          </a:prstGeom>
          <a:noFill/>
          <a:ln w="9525">
            <a:solidFill>
              <a:srgbClr val="FF0000"/>
            </a:solidFill>
            <a:miter lim="800000"/>
            <a:headEnd/>
            <a:tailEnd/>
          </a:ln>
        </p:spPr>
        <p:txBody>
          <a:bodyPr>
            <a:spAutoFit/>
          </a:bodyPr>
          <a:lstStyle/>
          <a:p>
            <a:pPr>
              <a:buFont typeface="Wingdings" pitchFamily="2" charset="2"/>
              <a:buNone/>
            </a:pPr>
            <a:r>
              <a:rPr lang="zh-CN" altLang="en-US" b="1"/>
              <a:t>发料不足给予提示</a:t>
            </a:r>
          </a:p>
        </p:txBody>
      </p:sp>
      <p:cxnSp>
        <p:nvCxnSpPr>
          <p:cNvPr id="10" name="直接箭头连接符 9"/>
          <p:cNvCxnSpPr/>
          <p:nvPr/>
        </p:nvCxnSpPr>
        <p:spPr bwMode="auto">
          <a:xfrm flipV="1">
            <a:off x="6429375" y="3429000"/>
            <a:ext cx="642938" cy="214313"/>
          </a:xfrm>
          <a:prstGeom prst="straightConnector1">
            <a:avLst/>
          </a:prstGeom>
          <a:noFill/>
          <a:ln w="9525" cap="flat" cmpd="sng" algn="ctr">
            <a:solidFill>
              <a:srgbClr val="FF0000"/>
            </a:solidFill>
            <a:prstDash val="solid"/>
            <a:round/>
            <a:headEnd type="none" w="med" len="med"/>
            <a:tailEnd type="arrow"/>
          </a:ln>
          <a:effectLst>
            <a:outerShdw dist="17961" dir="2700000" algn="ctr" rotWithShape="0">
              <a:schemeClr val="bg2"/>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additive="base">
                                        <p:cTn id="13" dur="500" fill="hold"/>
                                        <p:tgtEl>
                                          <p:spTgt spid="10250"/>
                                        </p:tgtEl>
                                        <p:attrNameLst>
                                          <p:attrName>ppt_x</p:attrName>
                                        </p:attrNameLst>
                                      </p:cBhvr>
                                      <p:tavLst>
                                        <p:tav tm="0">
                                          <p:val>
                                            <p:strVal val="#ppt_x"/>
                                          </p:val>
                                        </p:tav>
                                        <p:tav tm="100000">
                                          <p:val>
                                            <p:strVal val="#ppt_x"/>
                                          </p:val>
                                        </p:tav>
                                      </p:tavLst>
                                    </p:anim>
                                    <p:anim calcmode="lin" valueType="num">
                                      <p:cBhvr additive="base">
                                        <p:cTn id="14"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0"/>
            <a:ext cx="6534150" cy="620713"/>
          </a:xfrm>
        </p:spPr>
        <p:txBody>
          <a:bodyPr/>
          <a:lstStyle/>
          <a:p>
            <a:pPr eaLnBrk="1" hangingPunct="1"/>
            <a:r>
              <a:rPr lang="zh-CN" altLang="en-US" dirty="0" smtClean="0">
                <a:latin typeface="微软雅黑" pitchFamily="34" charset="-122"/>
                <a:ea typeface="微软雅黑" pitchFamily="34" charset="-122"/>
              </a:rPr>
              <a:t>日常业务流程</a:t>
            </a:r>
            <a:r>
              <a:rPr lang="en-US" altLang="zh-CN" dirty="0" smtClean="0">
                <a:latin typeface="微软雅黑" pitchFamily="34" charset="-122"/>
                <a:ea typeface="微软雅黑" pitchFamily="34" charset="-122"/>
              </a:rPr>
              <a:t>-</a:t>
            </a:r>
            <a:r>
              <a:rPr dirty="0" smtClean="0">
                <a:latin typeface="微软雅黑" pitchFamily="34" charset="-122"/>
                <a:ea typeface="微软雅黑" pitchFamily="34" charset="-122"/>
              </a:rPr>
              <a:t>委外加工费用单</a:t>
            </a:r>
          </a:p>
        </p:txBody>
      </p:sp>
      <p:sp>
        <p:nvSpPr>
          <p:cNvPr id="11267" name="Rectangle 3"/>
          <p:cNvSpPr>
            <a:spLocks noGrp="1" noChangeArrowheads="1"/>
          </p:cNvSpPr>
          <p:nvPr>
            <p:ph type="body" idx="1"/>
          </p:nvPr>
        </p:nvSpPr>
        <p:spPr>
          <a:xfrm>
            <a:off x="107504" y="874565"/>
            <a:ext cx="8424862" cy="5256212"/>
          </a:xfrm>
        </p:spPr>
        <p:txBody>
          <a:bodyPr/>
          <a:lstStyle/>
          <a:p>
            <a:pPr eaLnBrk="1" hangingPunct="1">
              <a:defRPr/>
            </a:pPr>
            <a:r>
              <a:rPr dirty="0" smtClean="0"/>
              <a:t>以关联了委外加工单的委外产品入库单为依据</a:t>
            </a:r>
            <a:endParaRPr lang="en-US" altLang="zh-CN" dirty="0" smtClean="0"/>
          </a:p>
          <a:p>
            <a:pPr lvl="1">
              <a:buClrTx/>
              <a:buFont typeface="Wingdings" pitchFamily="2" charset="2"/>
              <a:buChar char="Ø"/>
              <a:defRPr/>
            </a:pPr>
            <a:r>
              <a:rPr dirty="0" smtClean="0"/>
              <a:t>产品入库单已审核</a:t>
            </a:r>
          </a:p>
          <a:p>
            <a:pPr lvl="1">
              <a:buClrTx/>
              <a:buFont typeface="Wingdings" pitchFamily="2" charset="2"/>
              <a:buChar char="Ø"/>
              <a:defRPr/>
            </a:pPr>
            <a:r>
              <a:rPr dirty="0" smtClean="0"/>
              <a:t>可同时选多个相同供应商的委外入库单</a:t>
            </a:r>
            <a:endParaRPr lang="en-US" altLang="zh-CN" dirty="0" smtClean="0"/>
          </a:p>
          <a:p>
            <a:pPr eaLnBrk="1" hangingPunct="1">
              <a:defRPr/>
            </a:pPr>
            <a:r>
              <a:rPr dirty="0" smtClean="0"/>
              <a:t>委外加工费两种录入方法</a:t>
            </a:r>
          </a:p>
          <a:p>
            <a:pPr lvl="1">
              <a:buClrTx/>
              <a:buFont typeface="Wingdings" pitchFamily="2" charset="2"/>
              <a:buChar char="Ø"/>
              <a:defRPr/>
            </a:pPr>
            <a:r>
              <a:rPr lang="zh-CN" altLang="en-US" dirty="0" smtClean="0"/>
              <a:t>由委外加工单自动带入</a:t>
            </a:r>
          </a:p>
          <a:p>
            <a:pPr lvl="1">
              <a:buClrTx/>
              <a:buFont typeface="Wingdings" pitchFamily="2" charset="2"/>
              <a:buChar char="Ø"/>
              <a:defRPr/>
            </a:pPr>
            <a:r>
              <a:rPr lang="zh-CN" altLang="en-US" dirty="0" smtClean="0"/>
              <a:t>可以手工录入，以最后录入金额为准</a:t>
            </a:r>
            <a:endParaRPr lang="en-US" altLang="zh-CN" dirty="0"/>
          </a:p>
          <a:p>
            <a:pPr eaLnBrk="1" hangingPunct="1">
              <a:defRPr/>
            </a:pPr>
            <a:r>
              <a:rPr dirty="0" smtClean="0">
                <a:latin typeface="+mn-ea"/>
              </a:rPr>
              <a:t>归集委外入库产品的加工费成本</a:t>
            </a:r>
            <a:endParaRPr lang="en-US" altLang="zh-CN" dirty="0" smtClean="0">
              <a:latin typeface="+mn-ea"/>
            </a:endParaRPr>
          </a:p>
          <a:p>
            <a:pPr eaLnBrk="1" hangingPunct="1">
              <a:defRPr/>
            </a:pPr>
            <a:r>
              <a:rPr dirty="0" smtClean="0">
                <a:latin typeface="+mn-ea"/>
              </a:rPr>
              <a:t>形成对委外加工商的应付账款</a:t>
            </a:r>
            <a:endParaRPr lang="en-US" altLang="zh-CN" dirty="0" smtClean="0">
              <a:latin typeface="+mn-ea"/>
            </a:endParaRPr>
          </a:p>
          <a:p>
            <a:pPr eaLnBrk="1" hangingPunct="1">
              <a:defRPr/>
            </a:pPr>
            <a:r>
              <a:rPr dirty="0" smtClean="0">
                <a:latin typeface="+mn-ea"/>
              </a:rPr>
              <a:t>红字费用单关联红字委外产品入库单生成，表示扣减加工费用</a:t>
            </a:r>
            <a:endParaRPr lang="en-US" altLang="zh-CN" dirty="0" smtClean="0">
              <a:latin typeface="+mn-ea"/>
            </a:endParaRPr>
          </a:p>
          <a:p>
            <a:pPr eaLnBrk="1" hangingPunct="1">
              <a:defRPr/>
            </a:pPr>
            <a:r>
              <a:rPr dirty="0" smtClean="0">
                <a:latin typeface="+mn-ea"/>
              </a:rPr>
              <a:t>一张委外加工费用单可以同时归集多张相同委外加工商的委外产品入库单的成本</a:t>
            </a:r>
            <a:endParaRPr lang="en-US" altLang="zh-CN" dirty="0" smtClean="0">
              <a:latin typeface="+mn-ea"/>
            </a:endParaRPr>
          </a:p>
          <a:p>
            <a:pPr lvl="1">
              <a:buFont typeface="Wingdings" pitchFamily="2" charset="2"/>
              <a:buNone/>
              <a:defRPr/>
            </a:pPr>
            <a:endParaRPr lang="en-US" altLang="zh-CN" dirty="0" smtClean="0"/>
          </a:p>
        </p:txBody>
      </p:sp>
      <p:pic>
        <p:nvPicPr>
          <p:cNvPr id="11272" name="Picture 8"/>
          <p:cNvPicPr>
            <a:picLocks noChangeAspect="1" noChangeArrowheads="1"/>
          </p:cNvPicPr>
          <p:nvPr/>
        </p:nvPicPr>
        <p:blipFill>
          <a:blip r:embed="rId3" cstate="print"/>
          <a:srcRect b="6250"/>
          <a:stretch>
            <a:fillRect/>
          </a:stretch>
        </p:blipFill>
        <p:spPr bwMode="auto">
          <a:xfrm>
            <a:off x="341051" y="1124744"/>
            <a:ext cx="8643938" cy="5448325"/>
          </a:xfrm>
          <a:prstGeom prst="rect">
            <a:avLst/>
          </a:prstGeom>
          <a:noFill/>
          <a:ln w="9525" cap="flat" cmpd="sng" algn="ctr">
            <a:noFill/>
            <a:prstDash val="solid"/>
            <a:miter lim="800000"/>
            <a:headEnd/>
            <a:tailEnd/>
          </a:ln>
          <a:effectLst>
            <a:outerShdw dist="17961" dir="2700000" algn="ctr" rotWithShape="0">
              <a:schemeClr val="bg2"/>
            </a:outerShdw>
          </a:effectLst>
        </p:spPr>
      </p:pic>
      <p:sp>
        <p:nvSpPr>
          <p:cNvPr id="7" name="矩形 6"/>
          <p:cNvSpPr/>
          <p:nvPr/>
        </p:nvSpPr>
        <p:spPr bwMode="auto">
          <a:xfrm>
            <a:off x="2643188" y="2928938"/>
            <a:ext cx="3571875" cy="2643187"/>
          </a:xfrm>
          <a:prstGeom prst="rect">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buFont typeface="Wingdings" pitchFamily="2" charset="2"/>
              <a:buNone/>
              <a:defRPr/>
            </a:pPr>
            <a:r>
              <a:rPr lang="en-US" altLang="zh-CN" sz="1600" b="1" dirty="0"/>
              <a:t>1.</a:t>
            </a:r>
            <a:r>
              <a:rPr lang="zh-CN" altLang="en-US" sz="1600" b="1" dirty="0"/>
              <a:t>自动带出，根据委外加工单上的加工费用总额除以数量算出每个单位产品所耗加工费金额，此处根据委外入库单数量自动算出该笔入库单所要承担的加工费。</a:t>
            </a:r>
            <a:endParaRPr lang="en-US" altLang="zh-CN" sz="1600" b="1" dirty="0"/>
          </a:p>
          <a:p>
            <a:pPr marL="342900" indent="-342900">
              <a:buFont typeface="Wingdings" pitchFamily="2" charset="2"/>
              <a:buNone/>
              <a:defRPr/>
            </a:pPr>
            <a:r>
              <a:rPr lang="en-US" altLang="zh-CN" sz="1600" b="1" dirty="0"/>
              <a:t>2.</a:t>
            </a:r>
            <a:r>
              <a:rPr lang="zh-CN" altLang="en-US" sz="1600" b="1" dirty="0"/>
              <a:t>手工录入，该字段可以手工修改录入。</a:t>
            </a:r>
            <a:endParaRPr lang="en-US" altLang="zh-CN" sz="1600" b="1" dirty="0"/>
          </a:p>
          <a:p>
            <a:pPr marL="342900" indent="-342900">
              <a:buFont typeface="Wingdings" pitchFamily="2" charset="2"/>
              <a:buNone/>
              <a:defRPr/>
            </a:pPr>
            <a:r>
              <a:rPr lang="en-US" altLang="zh-CN" sz="1600" b="1" dirty="0"/>
              <a:t>3.</a:t>
            </a:r>
            <a:r>
              <a:rPr lang="zh-CN" altLang="en-US" sz="1600" b="1" dirty="0"/>
              <a:t>委外入库单所承担的加工费用以最终审核状态的委外加工费用单上的金额为准。</a:t>
            </a:r>
          </a:p>
          <a:p>
            <a:pPr marL="342900" indent="-342900">
              <a:buFont typeface="Wingdings" pitchFamily="2" charset="2"/>
              <a:buNone/>
              <a:defRPr/>
            </a:pPr>
            <a:endParaRPr lang="zh-CN" altLang="en-US" sz="1600" dirty="0"/>
          </a:p>
        </p:txBody>
      </p:sp>
      <p:sp>
        <p:nvSpPr>
          <p:cNvPr id="8" name="下箭头 7"/>
          <p:cNvSpPr/>
          <p:nvPr/>
        </p:nvSpPr>
        <p:spPr bwMode="auto">
          <a:xfrm rot="2214992">
            <a:off x="7046913" y="2559050"/>
            <a:ext cx="393700" cy="2185988"/>
          </a:xfrm>
          <a:prstGeom prst="downArrow">
            <a:avLst/>
          </a:prstGeom>
          <a:solidFill>
            <a:srgbClr val="FF0000"/>
          </a:solid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ppt_x"/>
                                          </p:val>
                                        </p:tav>
                                        <p:tav tm="100000">
                                          <p:val>
                                            <p:strVal val="#ppt_x"/>
                                          </p:val>
                                        </p:tav>
                                      </p:tavLst>
                                    </p:anim>
                                    <p:anim calcmode="lin" valueType="num">
                                      <p:cBhvr additive="base">
                                        <p:cTn id="8"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0"/>
            <a:ext cx="6534150" cy="620713"/>
          </a:xfrm>
        </p:spPr>
        <p:txBody>
          <a:bodyPr/>
          <a:lstStyle/>
          <a:p>
            <a:pPr eaLnBrk="1" hangingPunct="1"/>
            <a:r>
              <a:rPr lang="zh-CN" altLang="en-US" dirty="0" smtClean="0">
                <a:latin typeface="微软雅黑" pitchFamily="34" charset="-122"/>
                <a:ea typeface="微软雅黑" pitchFamily="34" charset="-122"/>
              </a:rPr>
              <a:t>日常业务流程</a:t>
            </a:r>
            <a:r>
              <a:rPr lang="en-US" altLang="zh-CN" dirty="0" smtClean="0">
                <a:latin typeface="微软雅黑" pitchFamily="34" charset="-122"/>
                <a:ea typeface="微软雅黑" pitchFamily="34" charset="-122"/>
              </a:rPr>
              <a:t>-</a:t>
            </a:r>
            <a:r>
              <a:rPr dirty="0" smtClean="0">
                <a:latin typeface="微软雅黑" pitchFamily="34" charset="-122"/>
                <a:ea typeface="微软雅黑" pitchFamily="34" charset="-122"/>
              </a:rPr>
              <a:t>委外成本核算</a:t>
            </a:r>
          </a:p>
        </p:txBody>
      </p:sp>
      <p:sp>
        <p:nvSpPr>
          <p:cNvPr id="12291" name="Rectangle 3"/>
          <p:cNvSpPr>
            <a:spLocks noGrp="1" noChangeArrowheads="1"/>
          </p:cNvSpPr>
          <p:nvPr>
            <p:ph type="body" idx="1"/>
          </p:nvPr>
        </p:nvSpPr>
        <p:spPr>
          <a:xfrm>
            <a:off x="395536" y="980728"/>
            <a:ext cx="8569325" cy="5100637"/>
          </a:xfrm>
        </p:spPr>
        <p:txBody>
          <a:bodyPr/>
          <a:lstStyle/>
          <a:p>
            <a:pPr marL="342900" lvl="1" indent="-342900" defTabSz="457200">
              <a:buClr>
                <a:schemeClr val="tx1"/>
              </a:buClr>
              <a:buSzPct val="100000"/>
              <a:buBlip>
                <a:blip r:embed="rId3"/>
              </a:buBlip>
              <a:defRPr/>
            </a:pPr>
            <a:r>
              <a:rPr lang="zh-CN" altLang="en-US" sz="2600" b="1" dirty="0"/>
              <a:t>核算步骤</a:t>
            </a:r>
            <a:endParaRPr lang="en-US" altLang="zh-CN" sz="2600" b="1" dirty="0"/>
          </a:p>
          <a:p>
            <a:pPr lvl="1" defTabSz="457200">
              <a:buClr>
                <a:schemeClr val="tx1"/>
              </a:buClr>
              <a:buFont typeface="Wingdings" pitchFamily="2" charset="2"/>
              <a:buChar char="Ø"/>
              <a:defRPr/>
            </a:pPr>
            <a:r>
              <a:rPr lang="zh-CN" altLang="en-US" dirty="0">
                <a:latin typeface="Arial" pitchFamily="34" charset="0"/>
                <a:ea typeface="微软雅黑" pitchFamily="34" charset="-122"/>
              </a:rPr>
              <a:t>调用存货出库核算，针对本期关联</a:t>
            </a:r>
            <a:r>
              <a:rPr lang="zh-CN" altLang="en-US" dirty="0" smtClean="0">
                <a:latin typeface="Arial" pitchFamily="34" charset="0"/>
                <a:ea typeface="微软雅黑" pitchFamily="34" charset="-122"/>
              </a:rPr>
              <a:t>了</a:t>
            </a:r>
            <a:r>
              <a:rPr lang="zh-CN" altLang="en-US" dirty="0">
                <a:latin typeface="Arial" pitchFamily="34" charset="0"/>
                <a:ea typeface="微软雅黑" pitchFamily="34" charset="-122"/>
              </a:rPr>
              <a:t>委</a:t>
            </a:r>
            <a:r>
              <a:rPr lang="zh-CN" altLang="en-US" dirty="0" smtClean="0">
                <a:latin typeface="Arial" pitchFamily="34" charset="0"/>
                <a:ea typeface="微软雅黑" pitchFamily="34" charset="-122"/>
              </a:rPr>
              <a:t>外加工单的</a:t>
            </a:r>
            <a:r>
              <a:rPr lang="zh-CN" altLang="en-US" dirty="0">
                <a:solidFill>
                  <a:srgbClr val="FF0000"/>
                </a:solidFill>
                <a:latin typeface="Arial" pitchFamily="34" charset="0"/>
                <a:ea typeface="微软雅黑" pitchFamily="34" charset="-122"/>
              </a:rPr>
              <a:t>委</a:t>
            </a:r>
            <a:r>
              <a:rPr lang="zh-CN" altLang="en-US" dirty="0" smtClean="0">
                <a:solidFill>
                  <a:srgbClr val="FF0000"/>
                </a:solidFill>
                <a:latin typeface="Arial" pitchFamily="34" charset="0"/>
                <a:ea typeface="微软雅黑" pitchFamily="34" charset="-122"/>
              </a:rPr>
              <a:t>外发料</a:t>
            </a:r>
            <a:r>
              <a:rPr lang="zh-CN" altLang="en-US" dirty="0">
                <a:solidFill>
                  <a:srgbClr val="FF0000"/>
                </a:solidFill>
                <a:latin typeface="Arial" pitchFamily="34" charset="0"/>
                <a:ea typeface="微软雅黑" pitchFamily="34" charset="-122"/>
              </a:rPr>
              <a:t>单</a:t>
            </a:r>
            <a:r>
              <a:rPr lang="zh-CN" altLang="en-US" dirty="0">
                <a:latin typeface="Arial" pitchFamily="34" charset="0"/>
                <a:ea typeface="微软雅黑" pitchFamily="34" charset="-122"/>
              </a:rPr>
              <a:t>上的物料进行</a:t>
            </a:r>
            <a:r>
              <a:rPr lang="zh-CN" altLang="en-US" dirty="0">
                <a:solidFill>
                  <a:srgbClr val="FF0000"/>
                </a:solidFill>
                <a:latin typeface="Arial" pitchFamily="34" charset="0"/>
                <a:ea typeface="微软雅黑" pitchFamily="34" charset="-122"/>
              </a:rPr>
              <a:t>出库核算</a:t>
            </a:r>
            <a:endParaRPr lang="en-US" altLang="zh-CN" dirty="0">
              <a:solidFill>
                <a:srgbClr val="FF0000"/>
              </a:solidFill>
              <a:latin typeface="Arial" pitchFamily="34" charset="0"/>
              <a:ea typeface="微软雅黑" pitchFamily="34" charset="-122"/>
            </a:endParaRPr>
          </a:p>
          <a:p>
            <a:pPr lvl="1" defTabSz="457200">
              <a:buClr>
                <a:schemeClr val="tx1"/>
              </a:buClr>
              <a:buFont typeface="Wingdings" pitchFamily="2" charset="2"/>
              <a:buChar char="Ø"/>
              <a:defRPr/>
            </a:pPr>
            <a:r>
              <a:rPr lang="zh-CN" altLang="en-US" dirty="0" smtClean="0">
                <a:latin typeface="Arial" pitchFamily="34" charset="0"/>
                <a:ea typeface="微软雅黑" pitchFamily="34" charset="-122"/>
              </a:rPr>
              <a:t>结合委外费用单及发料</a:t>
            </a:r>
            <a:r>
              <a:rPr lang="zh-CN" altLang="en-US" dirty="0">
                <a:latin typeface="Arial" pitchFamily="34" charset="0"/>
                <a:ea typeface="微软雅黑" pitchFamily="34" charset="-122"/>
              </a:rPr>
              <a:t>成本进行产品入库核算，并对关联</a:t>
            </a:r>
            <a:r>
              <a:rPr lang="zh-CN" altLang="en-US" dirty="0" smtClean="0">
                <a:latin typeface="Arial" pitchFamily="34" charset="0"/>
                <a:ea typeface="微软雅黑" pitchFamily="34" charset="-122"/>
              </a:rPr>
              <a:t>了委外加工单的委外入库</a:t>
            </a:r>
            <a:r>
              <a:rPr lang="zh-CN" altLang="en-US" dirty="0">
                <a:latin typeface="Arial" pitchFamily="34" charset="0"/>
                <a:ea typeface="微软雅黑" pitchFamily="34" charset="-122"/>
              </a:rPr>
              <a:t>单上的产品进行核算和反写</a:t>
            </a:r>
            <a:endParaRPr lang="en-US" altLang="zh-CN" dirty="0">
              <a:solidFill>
                <a:srgbClr val="FF0000"/>
              </a:solidFill>
              <a:latin typeface="Arial" charset="0"/>
              <a:ea typeface="微软雅黑" pitchFamily="34" charset="-122"/>
            </a:endParaRPr>
          </a:p>
          <a:p>
            <a:pPr eaLnBrk="1" hangingPunct="1">
              <a:buFont typeface="Wingdings" pitchFamily="2" charset="2"/>
              <a:buNone/>
              <a:defRPr/>
            </a:pPr>
            <a:r>
              <a:rPr lang="en-US" altLang="zh-CN" b="0" dirty="0" smtClean="0"/>
              <a:t>  </a:t>
            </a:r>
            <a:endParaRPr dirty="0" smtClean="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9775" y="2060847"/>
            <a:ext cx="51244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4062" y="2636912"/>
            <a:ext cx="509587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234187336"/>
              </p:ext>
            </p:extLst>
          </p:nvPr>
        </p:nvGraphicFramePr>
        <p:xfrm>
          <a:off x="500063" y="1000125"/>
          <a:ext cx="6858000" cy="2070104"/>
        </p:xfrm>
        <a:graphic>
          <a:graphicData uri="http://schemas.openxmlformats.org/drawingml/2006/table">
            <a:tbl>
              <a:tblPr/>
              <a:tblGrid>
                <a:gridCol w="1371600"/>
                <a:gridCol w="1371600"/>
                <a:gridCol w="1371600"/>
                <a:gridCol w="1371600"/>
                <a:gridCol w="1371600"/>
              </a:tblGrid>
              <a:tr h="25876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1" i="0" u="none" strike="noStrike" cap="none" normalizeH="0" baseline="0" dirty="0" smtClean="0">
                        <a:ln>
                          <a:noFill/>
                        </a:ln>
                        <a:solidFill>
                          <a:srgbClr val="000000"/>
                        </a:solidFill>
                        <a:effectLst/>
                        <a:latin typeface="宋体" pitchFamily="2"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宋体" pitchFamily="2" charset="-122"/>
                          <a:ea typeface="微软雅黑" pitchFamily="34" charset="-122"/>
                        </a:rPr>
                        <a:t>产品名称</a:t>
                      </a:r>
                    </a:p>
                  </a:txBody>
                  <a:tcPr marL="9525" marR="9525" marT="9525" marB="0" anchor="ctr" horzOverflow="overflow">
                    <a:lnL>
                      <a:noFill/>
                    </a:lnL>
                    <a:lnR>
                      <a:noFill/>
                    </a:lnR>
                    <a:lnT>
                      <a:noFill/>
                    </a:lnT>
                    <a:lnB>
                      <a:noFill/>
                    </a:lnB>
                    <a:lnTlToBr>
                      <a:noFill/>
                    </a:lnTlToBr>
                    <a:lnBlToTr>
                      <a:noFill/>
                    </a:lnBlToTr>
                    <a:solidFill>
                      <a:srgbClr val="DDD9C3"/>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宋体" pitchFamily="2" charset="-122"/>
                          <a:ea typeface="微软雅黑" pitchFamily="34" charset="-122"/>
                        </a:rPr>
                        <a:t>数量</a:t>
                      </a:r>
                    </a:p>
                  </a:txBody>
                  <a:tcPr marL="9525" marR="9525" marT="9525" marB="0" anchor="ctr" horzOverflow="overflow">
                    <a:lnL>
                      <a:noFill/>
                    </a:lnL>
                    <a:lnR>
                      <a:noFill/>
                    </a:lnR>
                    <a:lnT>
                      <a:noFill/>
                    </a:lnT>
                    <a:lnB>
                      <a:noFill/>
                    </a:lnB>
                    <a:lnTlToBr>
                      <a:noFill/>
                    </a:lnTlToBr>
                    <a:lnBlToTr>
                      <a:noFill/>
                    </a:lnBlToTr>
                    <a:solidFill>
                      <a:srgbClr val="DDD9C3"/>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宋体" pitchFamily="2" charset="-122"/>
                          <a:ea typeface="微软雅黑" pitchFamily="34" charset="-122"/>
                        </a:rPr>
                        <a:t>单位</a:t>
                      </a:r>
                    </a:p>
                  </a:txBody>
                  <a:tcPr marL="9525" marR="9525" marT="9525" marB="0" anchor="ctr" horzOverflow="overflow">
                    <a:lnL>
                      <a:noFill/>
                    </a:lnL>
                    <a:lnR>
                      <a:noFill/>
                    </a:lnR>
                    <a:lnT>
                      <a:noFill/>
                    </a:lnT>
                    <a:lnB>
                      <a:noFill/>
                    </a:lnB>
                    <a:lnTlToBr>
                      <a:noFill/>
                    </a:lnTlToBr>
                    <a:lnBlToTr>
                      <a:noFill/>
                    </a:lnBlToTr>
                    <a:solidFill>
                      <a:srgbClr val="DDD9C3"/>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宋体" pitchFamily="2" charset="-122"/>
                          <a:ea typeface="微软雅黑" pitchFamily="34" charset="-122"/>
                        </a:rPr>
                        <a:t>料号</a:t>
                      </a:r>
                    </a:p>
                  </a:txBody>
                  <a:tcPr marL="9525" marR="9525" marT="9525" marB="0" anchor="ctr" horzOverflow="overflow">
                    <a:lnL>
                      <a:noFill/>
                    </a:lnL>
                    <a:lnR>
                      <a:noFill/>
                    </a:lnR>
                    <a:lnT>
                      <a:noFill/>
                    </a:lnT>
                    <a:lnB>
                      <a:noFill/>
                    </a:lnB>
                    <a:lnTlToBr>
                      <a:noFill/>
                    </a:lnTlToBr>
                    <a:lnBlToTr>
                      <a:noFill/>
                    </a:lnBlToTr>
                    <a:solidFill>
                      <a:srgbClr val="DDD9C3"/>
                    </a:solidFill>
                  </a:tcPr>
                </a:tc>
              </a:tr>
              <a:tr h="2587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主件</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电脑</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微软雅黑" pitchFamily="34" charset="-122"/>
                          <a:ea typeface="微软雅黑" pitchFamily="34" charset="-122"/>
                        </a:rPr>
                        <a:t>1</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套</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微软雅黑" pitchFamily="34" charset="-122"/>
                          <a:ea typeface="微软雅黑" pitchFamily="34" charset="-122"/>
                        </a:rPr>
                        <a:t>A</a:t>
                      </a:r>
                    </a:p>
                  </a:txBody>
                  <a:tcPr marL="9525" marR="9525" marT="9525" marB="0" anchor="ctr" horzOverflow="overflow">
                    <a:lnL>
                      <a:noFill/>
                    </a:lnL>
                    <a:lnR>
                      <a:noFill/>
                    </a:lnR>
                    <a:lnT>
                      <a:noFill/>
                    </a:lnT>
                    <a:lnB>
                      <a:noFill/>
                    </a:lnB>
                    <a:lnTlToBr>
                      <a:noFill/>
                    </a:lnTlToBr>
                    <a:lnBlToTr>
                      <a:noFill/>
                    </a:lnBlToTr>
                    <a:noFill/>
                  </a:tcPr>
                </a:tc>
              </a:tr>
              <a:tr h="258763">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子件</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键盘</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微软雅黑" pitchFamily="34" charset="-122"/>
                          <a:ea typeface="微软雅黑" pitchFamily="34" charset="-122"/>
                        </a:rPr>
                        <a:t>1</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套</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微软雅黑" pitchFamily="34" charset="-122"/>
                          <a:ea typeface="微软雅黑" pitchFamily="34" charset="-122"/>
                        </a:rPr>
                        <a:t>a</a:t>
                      </a:r>
                    </a:p>
                  </a:txBody>
                  <a:tcPr marL="9525" marR="9525" marT="9525" marB="0" anchor="ctr" horzOverflow="overflow">
                    <a:lnL>
                      <a:noFill/>
                    </a:lnL>
                    <a:lnR>
                      <a:noFill/>
                    </a:lnR>
                    <a:lnT>
                      <a:noFill/>
                    </a:lnT>
                    <a:lnB>
                      <a:noFill/>
                    </a:lnB>
                    <a:lnTlToBr>
                      <a:noFill/>
                    </a:lnTlToBr>
                    <a:lnBlToTr>
                      <a:noFill/>
                    </a:lnBlToTr>
                    <a:noFill/>
                  </a:tcPr>
                </a:tc>
              </a:tr>
              <a:tr h="258763">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主机</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微软雅黑" pitchFamily="34" charset="-122"/>
                          <a:ea typeface="微软雅黑" pitchFamily="34" charset="-122"/>
                        </a:rPr>
                        <a:t>1</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套</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b</a:t>
                      </a:r>
                    </a:p>
                  </a:txBody>
                  <a:tcPr marL="9525" marR="9525" marT="9525" marB="0"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宋体" pitchFamily="2"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rPr>
                        <a:t>基本单位：套</a:t>
                      </a:r>
                    </a:p>
                  </a:txBody>
                  <a:tcPr marL="9525" marR="9525" marT="9525" marB="0" anchor="ctr" horzOverflow="overflow">
                    <a:lnL>
                      <a:noFill/>
                    </a:lnL>
                    <a:lnR>
                      <a:noFill/>
                    </a:lnR>
                    <a:lnT>
                      <a:noFill/>
                    </a:lnT>
                    <a:lnB>
                      <a:noFill/>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宋体" pitchFamily="2"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损耗率：</a:t>
                      </a: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0</a:t>
                      </a:r>
                    </a:p>
                  </a:txBody>
                  <a:tcPr marL="9525" marR="9525" marT="9525" marB="0" anchor="ctr" horzOverflow="overflow">
                    <a:lnL>
                      <a:noFill/>
                    </a:lnL>
                    <a:lnR>
                      <a:noFill/>
                    </a:lnR>
                    <a:lnT>
                      <a:noFill/>
                    </a:lnT>
                    <a:lnB>
                      <a:noFill/>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宋体" pitchFamily="2"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微软雅黑" pitchFamily="34" charset="-122"/>
                      </a:endParaRPr>
                    </a:p>
                  </a:txBody>
                  <a:tcPr marL="9525" marR="9525" marT="9525" marB="0" anchor="ctr" horzOverflow="overflow">
                    <a:lnL>
                      <a:noFill/>
                    </a:lnL>
                    <a:lnR>
                      <a:noFill/>
                    </a:lnR>
                    <a:lnT>
                      <a:noFill/>
                    </a:lnT>
                    <a:lnB>
                      <a:noFill/>
                    </a:lnB>
                    <a:lnTlToBr>
                      <a:noFill/>
                    </a:lnTlToBr>
                    <a:lnBlToTr>
                      <a:noFill/>
                    </a:lnBlToTr>
                    <a:noFill/>
                  </a:tcPr>
                </a:tc>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损耗率公式：标准用量*（</a:t>
                      </a:r>
                      <a:r>
                        <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rPr>
                        <a:t>1+</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rPr>
                        <a:t>损耗率）</a:t>
                      </a:r>
                    </a:p>
                  </a:txBody>
                  <a:tcPr marL="9525" marR="9525" marT="9525" marB="0" anchor="ctr" horzOverflow="overflow">
                    <a:lnL>
                      <a:noFill/>
                    </a:lnL>
                    <a:lnR>
                      <a:noFill/>
                    </a:lnR>
                    <a:lnT>
                      <a:noFill/>
                    </a:lnT>
                    <a:lnB>
                      <a:noFill/>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34853" name="矩形 5"/>
          <p:cNvSpPr>
            <a:spLocks noChangeArrowheads="1"/>
          </p:cNvSpPr>
          <p:nvPr/>
        </p:nvSpPr>
        <p:spPr bwMode="auto">
          <a:xfrm>
            <a:off x="467544" y="3356992"/>
            <a:ext cx="8424936" cy="2500313"/>
          </a:xfrm>
          <a:prstGeom prst="rect">
            <a:avLst/>
          </a:prstGeom>
          <a:noFill/>
          <a:ln w="9525" algn="ctr">
            <a:noFill/>
            <a:round/>
            <a:headEnd/>
            <a:tailEnd/>
          </a:ln>
        </p:spPr>
        <p:txBody>
          <a:bodyPr/>
          <a:lstStyle/>
          <a:p>
            <a:pPr marL="342900" indent="-342900">
              <a:buFont typeface="Wingdings" pitchFamily="2" charset="2"/>
              <a:buNone/>
            </a:pPr>
            <a:r>
              <a:rPr lang="en-US" altLang="zh-CN" dirty="0">
                <a:latin typeface="微软雅黑" pitchFamily="34" charset="-122"/>
                <a:ea typeface="微软雅黑" pitchFamily="34" charset="-122"/>
              </a:rPr>
              <a:t>a</a:t>
            </a:r>
            <a:r>
              <a:rPr lang="zh-CN" altLang="en-US" dirty="0">
                <a:latin typeface="微软雅黑" pitchFamily="34" charset="-122"/>
                <a:ea typeface="微软雅黑" pitchFamily="34" charset="-122"/>
              </a:rPr>
              <a:t>材料成本单价</a:t>
            </a:r>
            <a:r>
              <a:rPr lang="en-US" altLang="zh-CN" dirty="0">
                <a:latin typeface="微软雅黑" pitchFamily="34" charset="-122"/>
                <a:ea typeface="微软雅黑" pitchFamily="34" charset="-122"/>
              </a:rPr>
              <a:t>=a</a:t>
            </a:r>
            <a:r>
              <a:rPr lang="zh-CN" altLang="en-US" dirty="0">
                <a:latin typeface="微软雅黑" pitchFamily="34" charset="-122"/>
                <a:ea typeface="微软雅黑" pitchFamily="34" charset="-122"/>
              </a:rPr>
              <a:t>发出材料金额总额</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发出总数量</a:t>
            </a:r>
            <a:endParaRPr lang="en-US" altLang="zh-CN" dirty="0">
              <a:latin typeface="微软雅黑" pitchFamily="34" charset="-122"/>
              <a:ea typeface="微软雅黑" pitchFamily="34" charset="-122"/>
            </a:endParaRPr>
          </a:p>
          <a:p>
            <a:pPr marL="342900" indent="-342900">
              <a:buFont typeface="Wingdings" pitchFamily="2" charset="2"/>
              <a:buNone/>
            </a:pPr>
            <a:r>
              <a:rPr lang="en-US" altLang="zh-CN" dirty="0">
                <a:latin typeface="微软雅黑" pitchFamily="34" charset="-122"/>
                <a:ea typeface="微软雅黑" pitchFamily="34" charset="-122"/>
              </a:rPr>
              <a:t>b</a:t>
            </a:r>
            <a:r>
              <a:rPr lang="zh-CN" altLang="en-US" dirty="0">
                <a:latin typeface="微软雅黑" pitchFamily="34" charset="-122"/>
                <a:ea typeface="微软雅黑" pitchFamily="34" charset="-122"/>
              </a:rPr>
              <a:t>材料成本单价</a:t>
            </a:r>
            <a:r>
              <a:rPr lang="en-US" altLang="zh-CN" dirty="0">
                <a:latin typeface="微软雅黑" pitchFamily="34" charset="-122"/>
                <a:ea typeface="微软雅黑" pitchFamily="34" charset="-122"/>
              </a:rPr>
              <a:t>=b</a:t>
            </a:r>
            <a:r>
              <a:rPr lang="zh-CN" altLang="en-US" dirty="0">
                <a:latin typeface="微软雅黑" pitchFamily="34" charset="-122"/>
                <a:ea typeface="微软雅黑" pitchFamily="34" charset="-122"/>
              </a:rPr>
              <a:t>发出材料金额总额</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发出总数量</a:t>
            </a:r>
            <a:endParaRPr lang="en-US" altLang="zh-CN" dirty="0">
              <a:latin typeface="微软雅黑" pitchFamily="34" charset="-122"/>
              <a:ea typeface="微软雅黑" pitchFamily="34" charset="-122"/>
            </a:endParaRPr>
          </a:p>
          <a:p>
            <a:pPr marL="342900" indent="-342900">
              <a:buFont typeface="Wingdings" pitchFamily="2" charset="2"/>
              <a:buNone/>
            </a:pPr>
            <a:r>
              <a:rPr lang="zh-CN" altLang="en-US" dirty="0">
                <a:latin typeface="微软雅黑" pitchFamily="34" charset="-122"/>
                <a:ea typeface="微软雅黑" pitchFamily="34" charset="-122"/>
              </a:rPr>
              <a:t>材料成本</a:t>
            </a:r>
            <a:r>
              <a:rPr lang="en-US" altLang="zh-CN" dirty="0">
                <a:latin typeface="微软雅黑" pitchFamily="34" charset="-122"/>
                <a:ea typeface="微软雅黑" pitchFamily="34" charset="-122"/>
              </a:rPr>
              <a:t>=a</a:t>
            </a:r>
            <a:r>
              <a:rPr lang="zh-CN" altLang="en-US" dirty="0">
                <a:latin typeface="微软雅黑" pitchFamily="34" charset="-122"/>
                <a:ea typeface="微软雅黑" pitchFamily="34" charset="-122"/>
              </a:rPr>
              <a:t>材料成本</a:t>
            </a:r>
            <a:r>
              <a:rPr lang="en-US" altLang="zh-CN" dirty="0">
                <a:latin typeface="微软雅黑" pitchFamily="34" charset="-122"/>
                <a:ea typeface="微软雅黑" pitchFamily="34" charset="-122"/>
              </a:rPr>
              <a:t>+b</a:t>
            </a:r>
            <a:r>
              <a:rPr lang="zh-CN" altLang="en-US" dirty="0">
                <a:latin typeface="微软雅黑" pitchFamily="34" charset="-122"/>
                <a:ea typeface="微软雅黑" pitchFamily="34" charset="-122"/>
              </a:rPr>
              <a:t>材料成本</a:t>
            </a:r>
            <a:endParaRPr lang="en-US" altLang="zh-CN" dirty="0">
              <a:latin typeface="微软雅黑" pitchFamily="34" charset="-122"/>
              <a:ea typeface="微软雅黑" pitchFamily="34" charset="-122"/>
            </a:endParaRPr>
          </a:p>
          <a:p>
            <a:pPr marL="342900" indent="-342900">
              <a:buFont typeface="Wingdings" pitchFamily="2" charset="2"/>
              <a:buNone/>
            </a:pPr>
            <a:r>
              <a:rPr lang="en-US" altLang="zh-CN" dirty="0">
                <a:latin typeface="微软雅黑" pitchFamily="34" charset="-122"/>
                <a:ea typeface="微软雅黑" pitchFamily="34" charset="-122"/>
              </a:rPr>
              <a:t>A</a:t>
            </a:r>
            <a:r>
              <a:rPr lang="zh-CN" altLang="en-US" dirty="0">
                <a:latin typeface="微软雅黑" pitchFamily="34" charset="-122"/>
                <a:ea typeface="微软雅黑" pitchFamily="34" charset="-122"/>
              </a:rPr>
              <a:t>成本</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材料成本</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加工费成本</a:t>
            </a:r>
            <a:endParaRPr lang="en-US" altLang="zh-CN" dirty="0">
              <a:latin typeface="微软雅黑" pitchFamily="34" charset="-122"/>
              <a:ea typeface="微软雅黑" pitchFamily="34" charset="-122"/>
            </a:endParaRPr>
          </a:p>
          <a:p>
            <a:pPr marL="342900" indent="-342900">
              <a:buFont typeface="Wingdings" pitchFamily="2" charset="2"/>
              <a:buNone/>
            </a:pPr>
            <a:r>
              <a:rPr lang="zh-CN" altLang="en-US" dirty="0">
                <a:latin typeface="微软雅黑" pitchFamily="34" charset="-122"/>
                <a:ea typeface="微软雅黑" pitchFamily="34" charset="-122"/>
              </a:rPr>
              <a:t>多次入库的最后一笔倒算分摊差异</a:t>
            </a:r>
            <a:endParaRPr lang="en-US" altLang="zh-CN" dirty="0">
              <a:latin typeface="微软雅黑" pitchFamily="34" charset="-122"/>
              <a:ea typeface="微软雅黑" pitchFamily="34" charset="-122"/>
            </a:endParaRPr>
          </a:p>
          <a:p>
            <a:pPr marL="342900" indent="-342900">
              <a:buFont typeface="Wingdings" pitchFamily="2" charset="2"/>
              <a:buNone/>
            </a:pPr>
            <a:endParaRPr lang="en-US" altLang="zh-CN" dirty="0"/>
          </a:p>
          <a:p>
            <a:pPr marL="342900" indent="-342900">
              <a:buFont typeface="Wingdings" pitchFamily="2" charset="2"/>
              <a:buNone/>
            </a:pPr>
            <a:endParaRPr lang="zh-CN" altLang="en-US" dirty="0"/>
          </a:p>
          <a:p>
            <a:pPr marL="342900" indent="-342900">
              <a:buFont typeface="Wingdings" pitchFamily="2" charset="2"/>
              <a:buNone/>
            </a:pPr>
            <a:endParaRPr lang="zh-CN" altLang="en-US" dirty="0"/>
          </a:p>
        </p:txBody>
      </p:sp>
      <p:sp>
        <p:nvSpPr>
          <p:cNvPr id="34854" name="Rectangle 2"/>
          <p:cNvSpPr>
            <a:spLocks noGrp="1" noChangeArrowheads="1"/>
          </p:cNvSpPr>
          <p:nvPr>
            <p:ph type="title"/>
          </p:nvPr>
        </p:nvSpPr>
        <p:spPr>
          <a:xfrm>
            <a:off x="395288" y="0"/>
            <a:ext cx="6534150" cy="620713"/>
          </a:xfrm>
        </p:spPr>
        <p:txBody>
          <a:bodyPr/>
          <a:lstStyle/>
          <a:p>
            <a:pPr eaLnBrk="1" hangingPunct="1"/>
            <a:r>
              <a:rPr dirty="0" smtClean="0">
                <a:latin typeface="微软雅黑" pitchFamily="34" charset="-122"/>
                <a:ea typeface="微软雅黑" pitchFamily="34" charset="-122"/>
              </a:rPr>
              <a:t>委外成本核算</a:t>
            </a:r>
            <a:r>
              <a:rPr lang="zh-CN" altLang="en-US" dirty="0" smtClean="0">
                <a:latin typeface="微软雅黑" pitchFamily="34" charset="-122"/>
                <a:ea typeface="微软雅黑" pitchFamily="34" charset="-122"/>
              </a:rPr>
              <a:t>案例</a:t>
            </a:r>
            <a:endParaRPr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3233" y="21265"/>
            <a:ext cx="8677275" cy="608013"/>
          </a:xfrm>
        </p:spPr>
        <p:txBody>
          <a:bodyPr anchor="t"/>
          <a:lstStyle/>
          <a:p>
            <a:pPr eaLnBrk="1" hangingPunct="1"/>
            <a:r>
              <a:rPr lang="zh-CN" altLang="en-US" sz="3000" dirty="0" smtClean="0">
                <a:solidFill>
                  <a:schemeClr val="tx1"/>
                </a:solidFill>
                <a:latin typeface="微软雅黑" pitchFamily="34" charset="-122"/>
                <a:ea typeface="微软雅黑" pitchFamily="34" charset="-122"/>
              </a:rPr>
              <a:t>系统概述</a:t>
            </a:r>
            <a:endParaRPr sz="3000" dirty="0" smtClean="0">
              <a:solidFill>
                <a:schemeClr val="tx1"/>
              </a:solidFill>
              <a:latin typeface="微软雅黑" pitchFamily="34" charset="-122"/>
              <a:ea typeface="微软雅黑" pitchFamily="34" charset="-122"/>
            </a:endParaRPr>
          </a:p>
        </p:txBody>
      </p:sp>
      <p:sp>
        <p:nvSpPr>
          <p:cNvPr id="4" name="矩形 3"/>
          <p:cNvSpPr/>
          <p:nvPr/>
        </p:nvSpPr>
        <p:spPr>
          <a:xfrm>
            <a:off x="395536" y="980727"/>
            <a:ext cx="8070764" cy="4345805"/>
          </a:xfrm>
          <a:prstGeom prst="rect">
            <a:avLst/>
          </a:prstGeom>
        </p:spPr>
        <p:txBody>
          <a:bodyPr wrap="square">
            <a:spAutoFit/>
          </a:bodyPr>
          <a:lstStyle/>
          <a:p>
            <a:pPr marL="342900" indent="-342900" defTabSz="457200">
              <a:spcBef>
                <a:spcPct val="20000"/>
              </a:spcBef>
              <a:buClr>
                <a:schemeClr val="tx1"/>
              </a:buClr>
              <a:buSzPct val="100000"/>
              <a:buBlip>
                <a:blip r:embed="rId2"/>
              </a:buBlip>
              <a:defRPr/>
            </a:pPr>
            <a:r>
              <a:rPr kumimoji="1" lang="zh-CN" altLang="en-US" sz="2600" b="1" dirty="0" smtClean="0">
                <a:solidFill>
                  <a:schemeClr val="tx1">
                    <a:lumMod val="85000"/>
                    <a:lumOff val="15000"/>
                  </a:schemeClr>
                </a:solidFill>
                <a:latin typeface="微软雅黑"/>
                <a:ea typeface="微软雅黑"/>
                <a:cs typeface="微软雅黑"/>
              </a:rPr>
              <a:t>系统概述</a:t>
            </a:r>
            <a:endParaRPr kumimoji="1" lang="en-US" altLang="zh-CN" sz="2600" b="1" dirty="0" smtClean="0">
              <a:solidFill>
                <a:schemeClr val="tx1">
                  <a:lumMod val="85000"/>
                  <a:lumOff val="15000"/>
                </a:schemeClr>
              </a:solidFill>
              <a:latin typeface="微软雅黑"/>
              <a:ea typeface="微软雅黑"/>
              <a:cs typeface="微软雅黑"/>
            </a:endParaRPr>
          </a:p>
          <a:p>
            <a:pPr marL="742950" lvl="1" indent="-285750">
              <a:spcBef>
                <a:spcPct val="20000"/>
              </a:spcBef>
              <a:buSzPct val="80000"/>
              <a:buFont typeface="Wingdings" pitchFamily="2" charset="2"/>
              <a:buChar char="Ø"/>
              <a:defRPr/>
            </a:pPr>
            <a:r>
              <a:rPr lang="zh-CN" altLang="en-US" dirty="0">
                <a:latin typeface="Arial" charset="0"/>
                <a:ea typeface="微软雅黑" pitchFamily="34" charset="-122"/>
              </a:rPr>
              <a:t>生产管理系统解决小型生产型企业，</a:t>
            </a:r>
            <a:r>
              <a:rPr lang="zh-CN" altLang="en-US" dirty="0">
                <a:solidFill>
                  <a:srgbClr val="FF0000"/>
                </a:solidFill>
                <a:latin typeface="Arial" charset="0"/>
                <a:ea typeface="微软雅黑" pitchFamily="34" charset="-122"/>
              </a:rPr>
              <a:t>以销定产</a:t>
            </a:r>
            <a:r>
              <a:rPr lang="zh-CN" altLang="en-US" dirty="0">
                <a:latin typeface="Arial" charset="0"/>
                <a:ea typeface="微软雅黑" pitchFamily="34" charset="-122"/>
              </a:rPr>
              <a:t>，</a:t>
            </a:r>
            <a:r>
              <a:rPr lang="zh-CN" altLang="en-US" dirty="0">
                <a:solidFill>
                  <a:srgbClr val="FF0000"/>
                </a:solidFill>
                <a:latin typeface="Arial" charset="0"/>
                <a:ea typeface="微软雅黑" pitchFamily="34" charset="-122"/>
              </a:rPr>
              <a:t>以产定购</a:t>
            </a:r>
            <a:r>
              <a:rPr lang="zh-CN" altLang="en-US" dirty="0">
                <a:latin typeface="Arial" charset="0"/>
                <a:ea typeface="微软雅黑" pitchFamily="34" charset="-122"/>
              </a:rPr>
              <a:t>，</a:t>
            </a:r>
            <a:r>
              <a:rPr lang="zh-CN" altLang="en-US" dirty="0">
                <a:solidFill>
                  <a:srgbClr val="FF0000"/>
                </a:solidFill>
                <a:latin typeface="Arial" charset="0"/>
                <a:ea typeface="微软雅黑" pitchFamily="34" charset="-122"/>
              </a:rPr>
              <a:t>自动核算生产成本</a:t>
            </a:r>
            <a:r>
              <a:rPr lang="zh-CN" altLang="en-US" dirty="0">
                <a:latin typeface="Arial" charset="0"/>
                <a:ea typeface="微软雅黑" pitchFamily="34" charset="-122"/>
              </a:rPr>
              <a:t>的三大核心</a:t>
            </a:r>
            <a:r>
              <a:rPr lang="zh-CN" altLang="en-US" dirty="0" smtClean="0">
                <a:latin typeface="Arial" charset="0"/>
                <a:ea typeface="微软雅黑" pitchFamily="34" charset="-122"/>
              </a:rPr>
              <a:t>需求</a:t>
            </a:r>
            <a:endParaRPr kumimoji="1" lang="en-US" altLang="zh-CN" dirty="0" smtClean="0">
              <a:solidFill>
                <a:schemeClr val="tx1">
                  <a:lumMod val="85000"/>
                  <a:lumOff val="15000"/>
                </a:schemeClr>
              </a:solidFill>
              <a:latin typeface="微软雅黑"/>
              <a:ea typeface="微软雅黑"/>
              <a:cs typeface="微软雅黑"/>
            </a:endParaRPr>
          </a:p>
          <a:p>
            <a:pPr marL="742950" lvl="1" indent="-285750">
              <a:spcBef>
                <a:spcPct val="20000"/>
              </a:spcBef>
              <a:buSzPct val="80000"/>
              <a:buFont typeface="Wingdings" pitchFamily="2" charset="2"/>
              <a:buChar char="Ø"/>
              <a:defRPr/>
            </a:pPr>
            <a:r>
              <a:rPr kumimoji="1" lang="zh-CN" altLang="en-US" dirty="0" smtClean="0">
                <a:solidFill>
                  <a:schemeClr val="tx1">
                    <a:lumMod val="85000"/>
                    <a:lumOff val="15000"/>
                  </a:schemeClr>
                </a:solidFill>
                <a:latin typeface="微软雅黑"/>
                <a:ea typeface="微软雅黑"/>
                <a:cs typeface="微软雅黑"/>
              </a:rPr>
              <a:t>生产管理系统</a:t>
            </a:r>
            <a:r>
              <a:rPr kumimoji="1" lang="zh-CN" altLang="en-US" dirty="0" smtClean="0">
                <a:solidFill>
                  <a:srgbClr val="FF0000"/>
                </a:solidFill>
                <a:latin typeface="微软雅黑"/>
                <a:ea typeface="微软雅黑"/>
                <a:cs typeface="微软雅黑"/>
              </a:rPr>
              <a:t>以生产任务单为核心</a:t>
            </a:r>
            <a:r>
              <a:rPr kumimoji="1" lang="zh-CN" altLang="en-US" dirty="0" smtClean="0">
                <a:solidFill>
                  <a:schemeClr val="tx1">
                    <a:lumMod val="85000"/>
                    <a:lumOff val="15000"/>
                  </a:schemeClr>
                </a:solidFill>
                <a:latin typeface="微软雅黑"/>
                <a:ea typeface="微软雅黑"/>
                <a:cs typeface="微软雅黑"/>
              </a:rPr>
              <a:t>，提供了采购建议、生产领料、产品入库、在产品产量录入、费用分摊、生产成本核算</a:t>
            </a:r>
            <a:r>
              <a:rPr kumimoji="1" lang="zh-CN" altLang="en-US" dirty="0">
                <a:solidFill>
                  <a:schemeClr val="tx1">
                    <a:lumMod val="85000"/>
                    <a:lumOff val="15000"/>
                  </a:schemeClr>
                </a:solidFill>
                <a:latin typeface="微软雅黑"/>
                <a:ea typeface="微软雅黑"/>
                <a:cs typeface="微软雅黑"/>
              </a:rPr>
              <a:t>等</a:t>
            </a:r>
            <a:r>
              <a:rPr kumimoji="1" lang="zh-CN" altLang="en-US" dirty="0" smtClean="0">
                <a:solidFill>
                  <a:schemeClr val="tx1">
                    <a:lumMod val="85000"/>
                    <a:lumOff val="15000"/>
                  </a:schemeClr>
                </a:solidFill>
                <a:latin typeface="微软雅黑"/>
                <a:ea typeface="微软雅黑"/>
                <a:cs typeface="微软雅黑"/>
              </a:rPr>
              <a:t>功能，并通过</a:t>
            </a:r>
            <a:r>
              <a:rPr kumimoji="1" lang="zh-CN" altLang="en-US" dirty="0">
                <a:solidFill>
                  <a:schemeClr val="tx1">
                    <a:lumMod val="85000"/>
                    <a:lumOff val="15000"/>
                  </a:schemeClr>
                </a:solidFill>
                <a:latin typeface="微软雅黑"/>
                <a:ea typeface="微软雅黑"/>
                <a:cs typeface="微软雅黑"/>
              </a:rPr>
              <a:t>生产成本核算功能</a:t>
            </a:r>
            <a:r>
              <a:rPr kumimoji="1" lang="zh-CN" altLang="en-US" dirty="0" smtClean="0">
                <a:solidFill>
                  <a:schemeClr val="tx1">
                    <a:lumMod val="85000"/>
                    <a:lumOff val="15000"/>
                  </a:schemeClr>
                </a:solidFill>
                <a:latin typeface="微软雅黑"/>
                <a:ea typeface="微软雅黑"/>
                <a:cs typeface="微软雅黑"/>
              </a:rPr>
              <a:t>，自动</a:t>
            </a:r>
            <a:r>
              <a:rPr kumimoji="1" lang="zh-CN" altLang="en-US" dirty="0">
                <a:solidFill>
                  <a:schemeClr val="tx1">
                    <a:lumMod val="85000"/>
                    <a:lumOff val="15000"/>
                  </a:schemeClr>
                </a:solidFill>
                <a:latin typeface="微软雅黑"/>
                <a:ea typeface="微软雅黑"/>
                <a:cs typeface="微软雅黑"/>
              </a:rPr>
              <a:t>计算产品入库成本，解决小型生产型企业成本核算复杂的</a:t>
            </a:r>
            <a:r>
              <a:rPr kumimoji="1" lang="zh-CN" altLang="en-US" dirty="0" smtClean="0">
                <a:solidFill>
                  <a:schemeClr val="tx1">
                    <a:lumMod val="85000"/>
                    <a:lumOff val="15000"/>
                  </a:schemeClr>
                </a:solidFill>
                <a:latin typeface="微软雅黑"/>
                <a:ea typeface="微软雅黑"/>
                <a:cs typeface="微软雅黑"/>
              </a:rPr>
              <a:t>问题</a:t>
            </a:r>
            <a:endParaRPr kumimoji="1" lang="en-US" altLang="zh-CN" dirty="0" smtClean="0">
              <a:solidFill>
                <a:schemeClr val="tx1">
                  <a:lumMod val="85000"/>
                  <a:lumOff val="15000"/>
                </a:schemeClr>
              </a:solidFill>
              <a:latin typeface="微软雅黑"/>
              <a:ea typeface="微软雅黑"/>
              <a:cs typeface="微软雅黑"/>
            </a:endParaRPr>
          </a:p>
          <a:p>
            <a:pPr marL="342900" lvl="1" indent="-342900" defTabSz="457200">
              <a:spcBef>
                <a:spcPct val="20000"/>
              </a:spcBef>
              <a:buClr>
                <a:schemeClr val="tx1"/>
              </a:buClr>
              <a:buSzPct val="100000"/>
              <a:buBlip>
                <a:blip r:embed="rId2"/>
              </a:buBlip>
              <a:defRPr/>
            </a:pPr>
            <a:r>
              <a:rPr kumimoji="1" lang="zh-CN" altLang="en-US" sz="2600" b="1" dirty="0">
                <a:solidFill>
                  <a:schemeClr val="tx1">
                    <a:lumMod val="85000"/>
                    <a:lumOff val="15000"/>
                  </a:schemeClr>
                </a:solidFill>
                <a:latin typeface="微软雅黑"/>
                <a:ea typeface="微软雅黑"/>
                <a:cs typeface="微软雅黑"/>
              </a:rPr>
              <a:t>与其他系统的</a:t>
            </a:r>
            <a:r>
              <a:rPr kumimoji="1" lang="zh-CN" altLang="en-US" sz="2600" b="1" dirty="0" smtClean="0">
                <a:solidFill>
                  <a:schemeClr val="tx1">
                    <a:lumMod val="85000"/>
                    <a:lumOff val="15000"/>
                  </a:schemeClr>
                </a:solidFill>
                <a:latin typeface="微软雅黑"/>
                <a:ea typeface="微软雅黑"/>
                <a:cs typeface="微软雅黑"/>
              </a:rPr>
              <a:t>接口</a:t>
            </a:r>
            <a:endParaRPr kumimoji="1" lang="en-US" altLang="zh-CN" sz="2600" b="1" dirty="0" smtClean="0">
              <a:solidFill>
                <a:schemeClr val="tx1">
                  <a:lumMod val="85000"/>
                  <a:lumOff val="15000"/>
                </a:schemeClr>
              </a:solidFill>
              <a:latin typeface="微软雅黑"/>
              <a:ea typeface="微软雅黑"/>
              <a:cs typeface="微软雅黑"/>
            </a:endParaRPr>
          </a:p>
          <a:p>
            <a:pPr marL="742950" lvl="1" indent="-285750" defTabSz="457200">
              <a:spcBef>
                <a:spcPct val="20000"/>
              </a:spcBef>
              <a:buClr>
                <a:schemeClr val="tx1"/>
              </a:buClr>
              <a:buSzPct val="80000"/>
              <a:buFont typeface="Wingdings" pitchFamily="2" charset="2"/>
              <a:buChar char="Ø"/>
              <a:defRPr/>
            </a:pPr>
            <a:r>
              <a:rPr lang="zh-CN" altLang="en-US" dirty="0">
                <a:latin typeface="Arial" charset="0"/>
                <a:ea typeface="微软雅黑" pitchFamily="34" charset="-122"/>
              </a:rPr>
              <a:t>采购</a:t>
            </a:r>
            <a:r>
              <a:rPr lang="zh-CN" altLang="en-US" dirty="0" smtClean="0">
                <a:latin typeface="Arial" charset="0"/>
                <a:ea typeface="微软雅黑" pitchFamily="34" charset="-122"/>
              </a:rPr>
              <a:t>系统</a:t>
            </a:r>
            <a:endParaRPr lang="en-US" altLang="zh-CN" dirty="0" smtClean="0">
              <a:latin typeface="Arial" charset="0"/>
              <a:ea typeface="微软雅黑" pitchFamily="34" charset="-122"/>
            </a:endParaRPr>
          </a:p>
          <a:p>
            <a:pPr marL="1200150" lvl="2" indent="-285750" defTabSz="457200">
              <a:spcBef>
                <a:spcPct val="20000"/>
              </a:spcBef>
              <a:buClr>
                <a:schemeClr val="tx1"/>
              </a:buClr>
              <a:buSzPct val="80000"/>
              <a:buFont typeface="Wingdings" pitchFamily="2" charset="2"/>
              <a:buChar char="ü"/>
              <a:defRPr/>
            </a:pPr>
            <a:r>
              <a:rPr lang="zh-CN" altLang="en-US" sz="1800" dirty="0" smtClean="0">
                <a:latin typeface="Arial" charset="0"/>
                <a:ea typeface="微软雅黑" pitchFamily="34" charset="-122"/>
              </a:rPr>
              <a:t>根据生产任务单或销售订单，通过采购建议生成采购订单</a:t>
            </a:r>
            <a:endParaRPr lang="en-US" altLang="zh-CN" sz="1800" dirty="0">
              <a:latin typeface="Arial" charset="0"/>
              <a:ea typeface="微软雅黑" pitchFamily="34" charset="-122"/>
            </a:endParaRPr>
          </a:p>
          <a:p>
            <a:pPr marL="742950" lvl="1" indent="-285750" defTabSz="457200">
              <a:spcBef>
                <a:spcPct val="20000"/>
              </a:spcBef>
              <a:buClr>
                <a:schemeClr val="tx1"/>
              </a:buClr>
              <a:buSzPct val="80000"/>
              <a:buFont typeface="Wingdings" pitchFamily="2" charset="2"/>
              <a:buChar char="Ø"/>
              <a:defRPr/>
            </a:pPr>
            <a:r>
              <a:rPr lang="zh-CN" altLang="en-US" dirty="0">
                <a:latin typeface="Arial" charset="0"/>
                <a:ea typeface="微软雅黑" pitchFamily="34" charset="-122"/>
              </a:rPr>
              <a:t>销售</a:t>
            </a:r>
            <a:r>
              <a:rPr lang="zh-CN" altLang="en-US" dirty="0" smtClean="0">
                <a:latin typeface="Arial" charset="0"/>
                <a:ea typeface="微软雅黑" pitchFamily="34" charset="-122"/>
              </a:rPr>
              <a:t>系统</a:t>
            </a:r>
            <a:endParaRPr lang="en-US" altLang="zh-CN" dirty="0" smtClean="0">
              <a:latin typeface="Arial" charset="0"/>
              <a:ea typeface="微软雅黑" pitchFamily="34" charset="-122"/>
            </a:endParaRPr>
          </a:p>
          <a:p>
            <a:pPr marL="1200150" lvl="2" indent="-285750" defTabSz="457200">
              <a:spcBef>
                <a:spcPct val="20000"/>
              </a:spcBef>
              <a:buClr>
                <a:schemeClr val="tx1"/>
              </a:buClr>
              <a:buSzPct val="80000"/>
              <a:buFont typeface="Wingdings" pitchFamily="2" charset="2"/>
              <a:buChar char="ü"/>
              <a:defRPr/>
            </a:pPr>
            <a:r>
              <a:rPr lang="zh-CN" altLang="en-US" sz="1800" dirty="0">
                <a:latin typeface="Arial" charset="0"/>
                <a:ea typeface="微软雅黑" pitchFamily="34" charset="-122"/>
              </a:rPr>
              <a:t>通过销售订单下推生产</a:t>
            </a:r>
            <a:r>
              <a:rPr lang="zh-CN" altLang="en-US" sz="1800" dirty="0" smtClean="0">
                <a:latin typeface="Arial" charset="0"/>
                <a:ea typeface="微软雅黑" pitchFamily="34" charset="-122"/>
              </a:rPr>
              <a:t>任务单，进行产品生产</a:t>
            </a:r>
            <a:endParaRPr lang="en-US" altLang="zh-CN" sz="1800" dirty="0">
              <a:latin typeface="Arial"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677275" cy="608013"/>
          </a:xfrm>
        </p:spPr>
        <p:txBody>
          <a:bodyPr anchor="t"/>
          <a:lstStyle/>
          <a:p>
            <a:pPr eaLnBrk="1" hangingPunct="1"/>
            <a:r>
              <a:rPr lang="zh-CN" altLang="en-US" sz="3000" dirty="0" smtClean="0">
                <a:solidFill>
                  <a:schemeClr val="tx1"/>
                </a:solidFill>
                <a:latin typeface="微软雅黑" pitchFamily="34" charset="-122"/>
                <a:ea typeface="微软雅黑" pitchFamily="34" charset="-122"/>
              </a:rPr>
              <a:t>生产管理整体业务流程</a:t>
            </a:r>
            <a:endParaRPr lang="zh-CN" altLang="en-US" sz="3000" dirty="0">
              <a:solidFill>
                <a:schemeClr val="tx1"/>
              </a:solidFill>
              <a:latin typeface="微软雅黑" pitchFamily="34" charset="-122"/>
              <a:ea typeface="微软雅黑" pitchFamily="34" charset="-122"/>
            </a:endParaRPr>
          </a:p>
        </p:txBody>
      </p:sp>
      <p:sp>
        <p:nvSpPr>
          <p:cNvPr id="193541" name="AutoShape 5"/>
          <p:cNvSpPr>
            <a:spLocks noChangeArrowheads="1"/>
          </p:cNvSpPr>
          <p:nvPr/>
        </p:nvSpPr>
        <p:spPr bwMode="auto">
          <a:xfrm>
            <a:off x="395288" y="2205038"/>
            <a:ext cx="865187" cy="287337"/>
          </a:xfrm>
          <a:prstGeom prst="flowChartProcess">
            <a:avLst/>
          </a:prstGeom>
          <a:solidFill>
            <a:srgbClr val="6666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销售订单</a:t>
            </a:r>
          </a:p>
        </p:txBody>
      </p:sp>
      <p:sp>
        <p:nvSpPr>
          <p:cNvPr id="193543" name="AutoShape 7"/>
          <p:cNvSpPr>
            <a:spLocks noChangeArrowheads="1"/>
          </p:cNvSpPr>
          <p:nvPr/>
        </p:nvSpPr>
        <p:spPr bwMode="auto">
          <a:xfrm>
            <a:off x="1908175" y="2205038"/>
            <a:ext cx="935038" cy="287337"/>
          </a:xfrm>
          <a:prstGeom prst="flowChartProcess">
            <a:avLst/>
          </a:prstGeom>
          <a:solidFill>
            <a:srgbClr val="6666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生产任务单</a:t>
            </a:r>
          </a:p>
        </p:txBody>
      </p:sp>
      <p:sp>
        <p:nvSpPr>
          <p:cNvPr id="193544" name="Line 8"/>
          <p:cNvSpPr>
            <a:spLocks noChangeShapeType="1"/>
          </p:cNvSpPr>
          <p:nvPr/>
        </p:nvSpPr>
        <p:spPr bwMode="auto">
          <a:xfrm>
            <a:off x="2268538" y="2565400"/>
            <a:ext cx="0" cy="647700"/>
          </a:xfrm>
          <a:prstGeom prst="line">
            <a:avLst/>
          </a:prstGeom>
          <a:noFill/>
          <a:ln w="9525">
            <a:solidFill>
              <a:srgbClr val="FFCC00"/>
            </a:solidFill>
            <a:round/>
            <a:headEnd/>
            <a:tailEnd type="triangl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45" name="AutoShape 9"/>
          <p:cNvSpPr>
            <a:spLocks noChangeArrowheads="1"/>
          </p:cNvSpPr>
          <p:nvPr/>
        </p:nvSpPr>
        <p:spPr bwMode="auto">
          <a:xfrm>
            <a:off x="3563938" y="2238375"/>
            <a:ext cx="792162" cy="287338"/>
          </a:xfrm>
          <a:prstGeom prst="flowChartProcess">
            <a:avLst/>
          </a:prstGeom>
          <a:solidFill>
            <a:srgbClr val="6666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采购建议</a:t>
            </a:r>
          </a:p>
        </p:txBody>
      </p:sp>
      <p:sp>
        <p:nvSpPr>
          <p:cNvPr id="193546" name="AutoShape 10"/>
          <p:cNvSpPr>
            <a:spLocks noChangeArrowheads="1"/>
          </p:cNvSpPr>
          <p:nvPr/>
        </p:nvSpPr>
        <p:spPr bwMode="auto">
          <a:xfrm>
            <a:off x="5003800" y="2205038"/>
            <a:ext cx="863600" cy="287337"/>
          </a:xfrm>
          <a:prstGeom prst="flowChartProcess">
            <a:avLst/>
          </a:prstGeom>
          <a:solidFill>
            <a:srgbClr val="6666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采购订单</a:t>
            </a:r>
          </a:p>
        </p:txBody>
      </p:sp>
      <p:sp>
        <p:nvSpPr>
          <p:cNvPr id="193548" name="Line 12"/>
          <p:cNvSpPr>
            <a:spLocks noChangeShapeType="1"/>
          </p:cNvSpPr>
          <p:nvPr/>
        </p:nvSpPr>
        <p:spPr bwMode="auto">
          <a:xfrm>
            <a:off x="1331913" y="2349500"/>
            <a:ext cx="506412" cy="0"/>
          </a:xfrm>
          <a:prstGeom prst="line">
            <a:avLst/>
          </a:prstGeom>
          <a:noFill/>
          <a:ln w="9525">
            <a:solidFill>
              <a:srgbClr val="FFCC00"/>
            </a:solidFill>
            <a:round/>
            <a:headEnd/>
            <a:tailEnd type="triangl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49" name="AutoShape 13"/>
          <p:cNvSpPr>
            <a:spLocks noChangeArrowheads="1"/>
          </p:cNvSpPr>
          <p:nvPr/>
        </p:nvSpPr>
        <p:spPr bwMode="auto">
          <a:xfrm>
            <a:off x="2916238" y="3284538"/>
            <a:ext cx="936625" cy="287337"/>
          </a:xfrm>
          <a:prstGeom prst="flowChartProcess">
            <a:avLst/>
          </a:prstGeom>
          <a:solidFill>
            <a:srgbClr val="6666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生产领料单</a:t>
            </a:r>
          </a:p>
        </p:txBody>
      </p:sp>
      <p:sp>
        <p:nvSpPr>
          <p:cNvPr id="193551" name="AutoShape 15"/>
          <p:cNvSpPr>
            <a:spLocks noChangeArrowheads="1"/>
          </p:cNvSpPr>
          <p:nvPr/>
        </p:nvSpPr>
        <p:spPr bwMode="auto">
          <a:xfrm>
            <a:off x="1763713" y="3284538"/>
            <a:ext cx="1008062" cy="287337"/>
          </a:xfrm>
          <a:prstGeom prst="flowChartProcess">
            <a:avLst/>
          </a:prstGeom>
          <a:solidFill>
            <a:srgbClr val="6666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产品入库单</a:t>
            </a:r>
          </a:p>
        </p:txBody>
      </p:sp>
      <p:sp>
        <p:nvSpPr>
          <p:cNvPr id="193552" name="Line 16"/>
          <p:cNvSpPr>
            <a:spLocks noChangeShapeType="1"/>
          </p:cNvSpPr>
          <p:nvPr/>
        </p:nvSpPr>
        <p:spPr bwMode="auto">
          <a:xfrm>
            <a:off x="1619250" y="836613"/>
            <a:ext cx="0" cy="4751387"/>
          </a:xfrm>
          <a:prstGeom prst="line">
            <a:avLst/>
          </a:prstGeom>
          <a:noFill/>
          <a:ln w="9525">
            <a:solidFill>
              <a:srgbClr val="666699"/>
            </a:solidFill>
            <a:round/>
            <a:headEnd/>
            <a:tailEn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53" name="AutoShape 17"/>
          <p:cNvSpPr>
            <a:spLocks noChangeArrowheads="1"/>
          </p:cNvSpPr>
          <p:nvPr/>
        </p:nvSpPr>
        <p:spPr bwMode="auto">
          <a:xfrm>
            <a:off x="250825" y="909638"/>
            <a:ext cx="1223963" cy="287337"/>
          </a:xfrm>
          <a:prstGeom prst="flowChartProcess">
            <a:avLst/>
          </a:prstGeom>
          <a:solidFill>
            <a:srgbClr val="3333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销售部</a:t>
            </a:r>
          </a:p>
        </p:txBody>
      </p:sp>
      <p:sp>
        <p:nvSpPr>
          <p:cNvPr id="193554" name="AutoShape 18"/>
          <p:cNvSpPr>
            <a:spLocks noChangeArrowheads="1"/>
          </p:cNvSpPr>
          <p:nvPr/>
        </p:nvSpPr>
        <p:spPr bwMode="auto">
          <a:xfrm>
            <a:off x="2627313" y="908050"/>
            <a:ext cx="1223962" cy="287338"/>
          </a:xfrm>
          <a:prstGeom prst="flowChartProcess">
            <a:avLst/>
          </a:prstGeom>
          <a:solidFill>
            <a:srgbClr val="3333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生产部</a:t>
            </a:r>
          </a:p>
        </p:txBody>
      </p:sp>
      <p:sp>
        <p:nvSpPr>
          <p:cNvPr id="193556" name="Line 20"/>
          <p:cNvSpPr>
            <a:spLocks noChangeShapeType="1"/>
          </p:cNvSpPr>
          <p:nvPr/>
        </p:nvSpPr>
        <p:spPr bwMode="auto">
          <a:xfrm>
            <a:off x="2916238" y="2349500"/>
            <a:ext cx="576262" cy="0"/>
          </a:xfrm>
          <a:prstGeom prst="line">
            <a:avLst/>
          </a:prstGeom>
          <a:noFill/>
          <a:ln w="9525">
            <a:solidFill>
              <a:srgbClr val="FFCC00"/>
            </a:solidFill>
            <a:round/>
            <a:headEnd/>
            <a:tailEnd type="triangl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57" name="Line 21"/>
          <p:cNvSpPr>
            <a:spLocks noChangeShapeType="1"/>
          </p:cNvSpPr>
          <p:nvPr/>
        </p:nvSpPr>
        <p:spPr bwMode="auto">
          <a:xfrm>
            <a:off x="4427538" y="836613"/>
            <a:ext cx="0" cy="4751387"/>
          </a:xfrm>
          <a:prstGeom prst="line">
            <a:avLst/>
          </a:prstGeom>
          <a:noFill/>
          <a:ln w="9525">
            <a:solidFill>
              <a:srgbClr val="666699"/>
            </a:solidFill>
            <a:round/>
            <a:headEnd/>
            <a:tailEn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58" name="Line 22"/>
          <p:cNvSpPr>
            <a:spLocks noChangeShapeType="1"/>
          </p:cNvSpPr>
          <p:nvPr/>
        </p:nvSpPr>
        <p:spPr bwMode="auto">
          <a:xfrm>
            <a:off x="4389438" y="2349500"/>
            <a:ext cx="530225" cy="0"/>
          </a:xfrm>
          <a:prstGeom prst="line">
            <a:avLst/>
          </a:prstGeom>
          <a:noFill/>
          <a:ln w="9525">
            <a:solidFill>
              <a:srgbClr val="FFCC00"/>
            </a:solidFill>
            <a:round/>
            <a:headEnd/>
            <a:tailEnd type="triangl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59" name="Line 23"/>
          <p:cNvSpPr>
            <a:spLocks noChangeShapeType="1"/>
          </p:cNvSpPr>
          <p:nvPr/>
        </p:nvSpPr>
        <p:spPr bwMode="auto">
          <a:xfrm>
            <a:off x="6011863" y="836613"/>
            <a:ext cx="0" cy="4751387"/>
          </a:xfrm>
          <a:prstGeom prst="line">
            <a:avLst/>
          </a:prstGeom>
          <a:noFill/>
          <a:ln w="9525">
            <a:solidFill>
              <a:srgbClr val="666699"/>
            </a:solidFill>
            <a:round/>
            <a:headEnd/>
            <a:tailEn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60" name="AutoShape 24"/>
          <p:cNvSpPr>
            <a:spLocks noChangeArrowheads="1"/>
          </p:cNvSpPr>
          <p:nvPr/>
        </p:nvSpPr>
        <p:spPr bwMode="auto">
          <a:xfrm>
            <a:off x="6156325" y="2205038"/>
            <a:ext cx="863600" cy="287337"/>
          </a:xfrm>
          <a:prstGeom prst="flowChartProcess">
            <a:avLst/>
          </a:prstGeom>
          <a:solidFill>
            <a:srgbClr val="6666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费用分摊</a:t>
            </a:r>
          </a:p>
        </p:txBody>
      </p:sp>
      <p:sp>
        <p:nvSpPr>
          <p:cNvPr id="193561" name="AutoShape 25"/>
          <p:cNvSpPr>
            <a:spLocks noChangeArrowheads="1"/>
          </p:cNvSpPr>
          <p:nvPr/>
        </p:nvSpPr>
        <p:spPr bwMode="auto">
          <a:xfrm>
            <a:off x="7235825" y="2205038"/>
            <a:ext cx="1295400" cy="287337"/>
          </a:xfrm>
          <a:prstGeom prst="flowChartProcess">
            <a:avLst/>
          </a:prstGeom>
          <a:solidFill>
            <a:srgbClr val="6666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在产品产量录入</a:t>
            </a:r>
          </a:p>
        </p:txBody>
      </p:sp>
      <p:sp>
        <p:nvSpPr>
          <p:cNvPr id="193562" name="AutoShape 26"/>
          <p:cNvSpPr>
            <a:spLocks noChangeArrowheads="1"/>
          </p:cNvSpPr>
          <p:nvPr/>
        </p:nvSpPr>
        <p:spPr bwMode="auto">
          <a:xfrm>
            <a:off x="4643438" y="908050"/>
            <a:ext cx="1223962" cy="287338"/>
          </a:xfrm>
          <a:prstGeom prst="flowChartProcess">
            <a:avLst/>
          </a:prstGeom>
          <a:solidFill>
            <a:srgbClr val="3333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采购部</a:t>
            </a:r>
          </a:p>
        </p:txBody>
      </p:sp>
      <p:sp>
        <p:nvSpPr>
          <p:cNvPr id="193563" name="AutoShape 27"/>
          <p:cNvSpPr>
            <a:spLocks noChangeArrowheads="1"/>
          </p:cNvSpPr>
          <p:nvPr/>
        </p:nvSpPr>
        <p:spPr bwMode="auto">
          <a:xfrm>
            <a:off x="6300788" y="908050"/>
            <a:ext cx="1223962" cy="287338"/>
          </a:xfrm>
          <a:prstGeom prst="flowChartProcess">
            <a:avLst/>
          </a:prstGeom>
          <a:solidFill>
            <a:srgbClr val="3333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财务部</a:t>
            </a:r>
          </a:p>
        </p:txBody>
      </p:sp>
      <p:sp>
        <p:nvSpPr>
          <p:cNvPr id="193564" name="AutoShape 28"/>
          <p:cNvSpPr>
            <a:spLocks noChangeArrowheads="1"/>
          </p:cNvSpPr>
          <p:nvPr/>
        </p:nvSpPr>
        <p:spPr bwMode="auto">
          <a:xfrm>
            <a:off x="6516688" y="3284538"/>
            <a:ext cx="1295400" cy="287337"/>
          </a:xfrm>
          <a:prstGeom prst="flowChartProcess">
            <a:avLst/>
          </a:prstGeom>
          <a:solidFill>
            <a:srgbClr val="6666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产成品成本核算</a:t>
            </a:r>
          </a:p>
        </p:txBody>
      </p:sp>
      <p:sp>
        <p:nvSpPr>
          <p:cNvPr id="193565" name="Line 29"/>
          <p:cNvSpPr>
            <a:spLocks noChangeShapeType="1"/>
          </p:cNvSpPr>
          <p:nvPr/>
        </p:nvSpPr>
        <p:spPr bwMode="auto">
          <a:xfrm>
            <a:off x="6732588" y="2565400"/>
            <a:ext cx="0" cy="647700"/>
          </a:xfrm>
          <a:prstGeom prst="line">
            <a:avLst/>
          </a:prstGeom>
          <a:noFill/>
          <a:ln w="9525">
            <a:solidFill>
              <a:srgbClr val="FFCC00"/>
            </a:solidFill>
            <a:round/>
            <a:headEnd/>
            <a:tailEnd type="triangl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66" name="Line 30"/>
          <p:cNvSpPr>
            <a:spLocks noChangeShapeType="1"/>
          </p:cNvSpPr>
          <p:nvPr/>
        </p:nvSpPr>
        <p:spPr bwMode="auto">
          <a:xfrm>
            <a:off x="7524750" y="2565400"/>
            <a:ext cx="0" cy="647700"/>
          </a:xfrm>
          <a:prstGeom prst="line">
            <a:avLst/>
          </a:prstGeom>
          <a:noFill/>
          <a:ln w="9525">
            <a:solidFill>
              <a:srgbClr val="FFCC00"/>
            </a:solidFill>
            <a:round/>
            <a:headEnd/>
            <a:tailEnd type="triangl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67" name="Text Box 31"/>
          <p:cNvSpPr txBox="1">
            <a:spLocks noChangeArrowheads="1"/>
          </p:cNvSpPr>
          <p:nvPr/>
        </p:nvSpPr>
        <p:spPr bwMode="auto">
          <a:xfrm>
            <a:off x="179388" y="5013325"/>
            <a:ext cx="8640762" cy="915988"/>
          </a:xfrm>
          <a:prstGeom prst="rect">
            <a:avLst/>
          </a:prstGeom>
          <a:solidFill>
            <a:srgbClr val="FF6600"/>
          </a:solidFill>
          <a:ln w="9525" algn="ctr">
            <a:noFill/>
            <a:miter lim="800000"/>
            <a:headEnd/>
            <a:tailEnd/>
          </a:ln>
          <a:effectLst>
            <a:outerShdw dist="17961" dir="2700000" algn="ctr" rotWithShape="0">
              <a:schemeClr val="bg2"/>
            </a:outerShdw>
          </a:effectLst>
        </p:spPr>
        <p:txBody>
          <a:bodyPr>
            <a:spAutoFit/>
          </a:bodyPr>
          <a:lstStyle/>
          <a:p>
            <a:pPr marL="342900" indent="-342900">
              <a:spcBef>
                <a:spcPct val="50000"/>
              </a:spcBef>
              <a:buClr>
                <a:srgbClr val="E1B40C"/>
              </a:buClr>
              <a:buSzPct val="80000"/>
              <a:buFont typeface="Wingdings" pitchFamily="2" charset="2"/>
              <a:buNone/>
              <a:defRPr/>
            </a:pPr>
            <a:r>
              <a:rPr lang="zh-CN" altLang="en-US" sz="1800" b="1" dirty="0">
                <a:solidFill>
                  <a:schemeClr val="bg1"/>
                </a:solidFill>
                <a:latin typeface="微软雅黑" pitchFamily="34" charset="-122"/>
                <a:ea typeface="微软雅黑" pitchFamily="34" charset="-122"/>
              </a:rPr>
              <a:t>   生产管理将销售与采购贯通起来，同时生产也能与仓库管理紧密结合，实现小型制造企业整个业务流的管理；通过生产管理环节，也实现了成本核算全自动化，成本核算更准确</a:t>
            </a:r>
          </a:p>
        </p:txBody>
      </p:sp>
      <p:sp>
        <p:nvSpPr>
          <p:cNvPr id="193573" name="Rectangle 37"/>
          <p:cNvSpPr>
            <a:spLocks noChangeArrowheads="1"/>
          </p:cNvSpPr>
          <p:nvPr/>
        </p:nvSpPr>
        <p:spPr bwMode="auto">
          <a:xfrm>
            <a:off x="1692275" y="3068638"/>
            <a:ext cx="2236788" cy="865187"/>
          </a:xfrm>
          <a:prstGeom prst="rect">
            <a:avLst/>
          </a:prstGeom>
          <a:noFill/>
          <a:ln w="12700" algn="ctr">
            <a:solidFill>
              <a:srgbClr val="FFCC00"/>
            </a:solidFill>
            <a:prstDash val="solid"/>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74" name="AutoShape 38"/>
          <p:cNvSpPr>
            <a:spLocks noChangeArrowheads="1"/>
          </p:cNvSpPr>
          <p:nvPr/>
        </p:nvSpPr>
        <p:spPr bwMode="auto">
          <a:xfrm>
            <a:off x="5003800" y="3286125"/>
            <a:ext cx="863600" cy="287338"/>
          </a:xfrm>
          <a:prstGeom prst="flowChartProcess">
            <a:avLst/>
          </a:prstGeom>
          <a:solidFill>
            <a:srgbClr val="666699"/>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1200" b="1">
                <a:solidFill>
                  <a:schemeClr val="bg1"/>
                </a:solidFill>
                <a:effectLst>
                  <a:outerShdw blurRad="38100" dist="38100" dir="2700000" algn="tl">
                    <a:srgbClr val="000000"/>
                  </a:outerShdw>
                </a:effectLst>
                <a:latin typeface="微软雅黑" pitchFamily="34" charset="-122"/>
                <a:ea typeface="微软雅黑" pitchFamily="34" charset="-122"/>
              </a:rPr>
              <a:t>采购入库</a:t>
            </a:r>
          </a:p>
        </p:txBody>
      </p:sp>
      <p:sp>
        <p:nvSpPr>
          <p:cNvPr id="193575" name="Line 39"/>
          <p:cNvSpPr>
            <a:spLocks noChangeShapeType="1"/>
          </p:cNvSpPr>
          <p:nvPr/>
        </p:nvSpPr>
        <p:spPr bwMode="auto">
          <a:xfrm>
            <a:off x="5435600" y="2565400"/>
            <a:ext cx="0" cy="647700"/>
          </a:xfrm>
          <a:prstGeom prst="line">
            <a:avLst/>
          </a:prstGeom>
          <a:noFill/>
          <a:ln w="9525">
            <a:solidFill>
              <a:srgbClr val="FFCC00"/>
            </a:solidFill>
            <a:round/>
            <a:headEnd/>
            <a:tailEnd type="triangl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dirty="0">
              <a:effectLst>
                <a:outerShdw blurRad="38100" dist="38100" dir="2700000" algn="tl">
                  <a:srgbClr val="000000">
                    <a:alpha val="43137"/>
                  </a:srgbClr>
                </a:outerShdw>
              </a:effectLst>
            </a:endParaRPr>
          </a:p>
        </p:txBody>
      </p:sp>
      <p:sp>
        <p:nvSpPr>
          <p:cNvPr id="193576" name="Line 40"/>
          <p:cNvSpPr>
            <a:spLocks noChangeShapeType="1"/>
          </p:cNvSpPr>
          <p:nvPr/>
        </p:nvSpPr>
        <p:spPr bwMode="auto">
          <a:xfrm flipH="1">
            <a:off x="3924300" y="3429000"/>
            <a:ext cx="1008063" cy="0"/>
          </a:xfrm>
          <a:prstGeom prst="line">
            <a:avLst/>
          </a:prstGeom>
          <a:noFill/>
          <a:ln w="12700">
            <a:solidFill>
              <a:srgbClr val="FFCC00"/>
            </a:solidFill>
            <a:round/>
            <a:headEnd/>
            <a:tailEnd type="triangl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77" name="Line 41"/>
          <p:cNvSpPr>
            <a:spLocks noChangeShapeType="1"/>
          </p:cNvSpPr>
          <p:nvPr/>
        </p:nvSpPr>
        <p:spPr bwMode="auto">
          <a:xfrm>
            <a:off x="2555875" y="2636838"/>
            <a:ext cx="0" cy="287337"/>
          </a:xfrm>
          <a:prstGeom prst="line">
            <a:avLst/>
          </a:prstGeom>
          <a:noFill/>
          <a:ln w="9525">
            <a:solidFill>
              <a:srgbClr val="FFCC00"/>
            </a:solidFill>
            <a:round/>
            <a:headEnd/>
            <a:tailEn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78" name="Line 42"/>
          <p:cNvSpPr>
            <a:spLocks noChangeShapeType="1"/>
          </p:cNvSpPr>
          <p:nvPr/>
        </p:nvSpPr>
        <p:spPr bwMode="auto">
          <a:xfrm>
            <a:off x="2555875" y="2924175"/>
            <a:ext cx="792163" cy="0"/>
          </a:xfrm>
          <a:prstGeom prst="line">
            <a:avLst/>
          </a:prstGeom>
          <a:noFill/>
          <a:ln w="9525">
            <a:solidFill>
              <a:srgbClr val="FFCC00"/>
            </a:solidFill>
            <a:round/>
            <a:headEnd/>
            <a:tailEn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93579" name="Line 43"/>
          <p:cNvSpPr>
            <a:spLocks noChangeShapeType="1"/>
          </p:cNvSpPr>
          <p:nvPr/>
        </p:nvSpPr>
        <p:spPr bwMode="auto">
          <a:xfrm>
            <a:off x="3348038" y="2924175"/>
            <a:ext cx="0" cy="288925"/>
          </a:xfrm>
          <a:prstGeom prst="line">
            <a:avLst/>
          </a:prstGeom>
          <a:noFill/>
          <a:ln w="9525">
            <a:solidFill>
              <a:srgbClr val="FFCC00"/>
            </a:solidFill>
            <a:round/>
            <a:headEnd/>
            <a:tailEnd type="triangl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38" name="Line 33"/>
          <p:cNvSpPr>
            <a:spLocks noChangeShapeType="1"/>
          </p:cNvSpPr>
          <p:nvPr/>
        </p:nvSpPr>
        <p:spPr bwMode="auto">
          <a:xfrm>
            <a:off x="2214563" y="4286250"/>
            <a:ext cx="4176712" cy="0"/>
          </a:xfrm>
          <a:prstGeom prst="line">
            <a:avLst/>
          </a:prstGeom>
          <a:noFill/>
          <a:ln w="12700">
            <a:solidFill>
              <a:srgbClr val="FFCC00"/>
            </a:solidFill>
            <a:prstDash val="lgDash"/>
            <a:round/>
            <a:headEnd/>
            <a:tailEn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40" name="Rectangle 37"/>
          <p:cNvSpPr>
            <a:spLocks noChangeArrowheads="1"/>
          </p:cNvSpPr>
          <p:nvPr/>
        </p:nvSpPr>
        <p:spPr bwMode="auto">
          <a:xfrm>
            <a:off x="6072188" y="1992313"/>
            <a:ext cx="2500312" cy="722312"/>
          </a:xfrm>
          <a:prstGeom prst="rect">
            <a:avLst/>
          </a:prstGeom>
          <a:noFill/>
          <a:ln w="12700" algn="ctr">
            <a:solidFill>
              <a:srgbClr val="FFCC00"/>
            </a:solidFill>
            <a:prstDash val="solid"/>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46" name="Line 39"/>
          <p:cNvSpPr>
            <a:spLocks noChangeShapeType="1"/>
          </p:cNvSpPr>
          <p:nvPr/>
        </p:nvSpPr>
        <p:spPr bwMode="auto">
          <a:xfrm>
            <a:off x="6429375" y="2735263"/>
            <a:ext cx="0" cy="1550987"/>
          </a:xfrm>
          <a:prstGeom prst="line">
            <a:avLst/>
          </a:prstGeom>
          <a:noFill/>
          <a:ln w="9525">
            <a:solidFill>
              <a:srgbClr val="FFCC00"/>
            </a:solidFill>
            <a:prstDash val="lgDash"/>
            <a:round/>
            <a:headEnd type="triangle"/>
            <a:tailEnd type="non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dirty="0">
              <a:effectLst>
                <a:outerShdw blurRad="38100" dist="38100" dir="2700000" algn="tl">
                  <a:srgbClr val="000000">
                    <a:alpha val="43137"/>
                  </a:srgbClr>
                </a:outerShdw>
              </a:effectLst>
            </a:endParaRPr>
          </a:p>
        </p:txBody>
      </p:sp>
      <p:sp>
        <p:nvSpPr>
          <p:cNvPr id="47" name="Line 39"/>
          <p:cNvSpPr>
            <a:spLocks noChangeShapeType="1"/>
          </p:cNvSpPr>
          <p:nvPr/>
        </p:nvSpPr>
        <p:spPr bwMode="auto">
          <a:xfrm>
            <a:off x="2214563" y="3929063"/>
            <a:ext cx="0" cy="357187"/>
          </a:xfrm>
          <a:prstGeom prst="line">
            <a:avLst/>
          </a:prstGeom>
          <a:noFill/>
          <a:ln w="9525">
            <a:solidFill>
              <a:srgbClr val="FFCC00"/>
            </a:solidFill>
            <a:prstDash val="lgDash"/>
            <a:round/>
            <a:headEnd/>
            <a:tailEnd type="non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dirty="0">
              <a:effectLst>
                <a:outerShdw blurRad="38100" dist="38100" dir="2700000" algn="tl">
                  <a:srgbClr val="000000">
                    <a:alpha val="43137"/>
                  </a:srgbClr>
                </a:outerShdw>
              </a:effectLst>
            </a:endParaRPr>
          </a:p>
        </p:txBody>
      </p:sp>
      <p:sp>
        <p:nvSpPr>
          <p:cNvPr id="48" name="Line 39"/>
          <p:cNvSpPr>
            <a:spLocks noChangeShapeType="1"/>
          </p:cNvSpPr>
          <p:nvPr/>
        </p:nvSpPr>
        <p:spPr bwMode="auto">
          <a:xfrm>
            <a:off x="857250" y="1785938"/>
            <a:ext cx="0" cy="428625"/>
          </a:xfrm>
          <a:prstGeom prst="line">
            <a:avLst/>
          </a:prstGeom>
          <a:noFill/>
          <a:ln w="9525">
            <a:solidFill>
              <a:srgbClr val="FFCC00"/>
            </a:solidFill>
            <a:round/>
            <a:headEnd/>
            <a:tailEnd type="non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dirty="0">
              <a:effectLst>
                <a:outerShdw blurRad="38100" dist="38100" dir="2700000" algn="tl">
                  <a:srgbClr val="000000">
                    <a:alpha val="43137"/>
                  </a:srgbClr>
                </a:outerShdw>
              </a:effectLst>
            </a:endParaRPr>
          </a:p>
        </p:txBody>
      </p:sp>
      <p:sp>
        <p:nvSpPr>
          <p:cNvPr id="49" name="Line 12"/>
          <p:cNvSpPr>
            <a:spLocks noChangeShapeType="1"/>
          </p:cNvSpPr>
          <p:nvPr/>
        </p:nvSpPr>
        <p:spPr bwMode="auto">
          <a:xfrm>
            <a:off x="857250" y="1785938"/>
            <a:ext cx="3143250" cy="0"/>
          </a:xfrm>
          <a:prstGeom prst="line">
            <a:avLst/>
          </a:prstGeom>
          <a:noFill/>
          <a:ln w="9525">
            <a:solidFill>
              <a:srgbClr val="FFCC00"/>
            </a:solidFill>
            <a:round/>
            <a:headEnd/>
            <a:tailEnd type="non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50" name="Line 39"/>
          <p:cNvSpPr>
            <a:spLocks noChangeShapeType="1"/>
          </p:cNvSpPr>
          <p:nvPr/>
        </p:nvSpPr>
        <p:spPr bwMode="auto">
          <a:xfrm>
            <a:off x="4000500" y="1785938"/>
            <a:ext cx="0" cy="428625"/>
          </a:xfrm>
          <a:prstGeom prst="line">
            <a:avLst/>
          </a:prstGeom>
          <a:noFill/>
          <a:ln w="9525">
            <a:solidFill>
              <a:srgbClr val="FFCC00"/>
            </a:solidFill>
            <a:round/>
            <a:headEnd/>
            <a:tailEnd type="triangle" w="med" len="me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Char char="n"/>
              <a:defRPr/>
            </a:pPr>
            <a:endParaRPr lang="zh-CN" alt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93548"/>
                                        </p:tgtEl>
                                        <p:attrNameLst>
                                          <p:attrName>style.visibility</p:attrName>
                                        </p:attrNameLst>
                                      </p:cBhvr>
                                      <p:to>
                                        <p:strVal val="visible"/>
                                      </p:to>
                                    </p:set>
                                    <p:anim calcmode="lin" valueType="num">
                                      <p:cBhvr>
                                        <p:cTn id="7" dur="500" fill="hold"/>
                                        <p:tgtEl>
                                          <p:spTgt spid="193548"/>
                                        </p:tgtEl>
                                        <p:attrNameLst>
                                          <p:attrName>ppt_w</p:attrName>
                                        </p:attrNameLst>
                                      </p:cBhvr>
                                      <p:tavLst>
                                        <p:tav tm="0">
                                          <p:val>
                                            <p:strVal val="#ppt_w*0.05"/>
                                          </p:val>
                                        </p:tav>
                                        <p:tav tm="100000">
                                          <p:val>
                                            <p:strVal val="#ppt_w"/>
                                          </p:val>
                                        </p:tav>
                                      </p:tavLst>
                                    </p:anim>
                                    <p:anim calcmode="lin" valueType="num">
                                      <p:cBhvr>
                                        <p:cTn id="8" dur="500" fill="hold"/>
                                        <p:tgtEl>
                                          <p:spTgt spid="193548"/>
                                        </p:tgtEl>
                                        <p:attrNameLst>
                                          <p:attrName>ppt_h</p:attrName>
                                        </p:attrNameLst>
                                      </p:cBhvr>
                                      <p:tavLst>
                                        <p:tav tm="0">
                                          <p:val>
                                            <p:strVal val="#ppt_h"/>
                                          </p:val>
                                        </p:tav>
                                        <p:tav tm="100000">
                                          <p:val>
                                            <p:strVal val="#ppt_h"/>
                                          </p:val>
                                        </p:tav>
                                      </p:tavLst>
                                    </p:anim>
                                    <p:anim calcmode="lin" valueType="num">
                                      <p:cBhvr>
                                        <p:cTn id="9" dur="500" fill="hold"/>
                                        <p:tgtEl>
                                          <p:spTgt spid="193548"/>
                                        </p:tgtEl>
                                        <p:attrNameLst>
                                          <p:attrName>ppt_x</p:attrName>
                                        </p:attrNameLst>
                                      </p:cBhvr>
                                      <p:tavLst>
                                        <p:tav tm="0">
                                          <p:val>
                                            <p:strVal val="#ppt_x-.2"/>
                                          </p:val>
                                        </p:tav>
                                        <p:tav tm="100000">
                                          <p:val>
                                            <p:strVal val="#ppt_x"/>
                                          </p:val>
                                        </p:tav>
                                      </p:tavLst>
                                    </p:anim>
                                    <p:anim calcmode="lin" valueType="num">
                                      <p:cBhvr>
                                        <p:cTn id="10" dur="500" fill="hold"/>
                                        <p:tgtEl>
                                          <p:spTgt spid="193548"/>
                                        </p:tgtEl>
                                        <p:attrNameLst>
                                          <p:attrName>ppt_y</p:attrName>
                                        </p:attrNameLst>
                                      </p:cBhvr>
                                      <p:tavLst>
                                        <p:tav tm="0">
                                          <p:val>
                                            <p:strVal val="#ppt_y"/>
                                          </p:val>
                                        </p:tav>
                                        <p:tav tm="100000">
                                          <p:val>
                                            <p:strVal val="#ppt_y"/>
                                          </p:val>
                                        </p:tav>
                                      </p:tavLst>
                                    </p:anim>
                                    <p:animEffect transition="in" filter="fade">
                                      <p:cBhvr>
                                        <p:cTn id="11" dur="500"/>
                                        <p:tgtEl>
                                          <p:spTgt spid="193548"/>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93556"/>
                                        </p:tgtEl>
                                        <p:attrNameLst>
                                          <p:attrName>style.visibility</p:attrName>
                                        </p:attrNameLst>
                                      </p:cBhvr>
                                      <p:to>
                                        <p:strVal val="visible"/>
                                      </p:to>
                                    </p:set>
                                    <p:anim calcmode="lin" valueType="num">
                                      <p:cBhvr>
                                        <p:cTn id="16" dur="500" fill="hold"/>
                                        <p:tgtEl>
                                          <p:spTgt spid="193556"/>
                                        </p:tgtEl>
                                        <p:attrNameLst>
                                          <p:attrName>ppt_w</p:attrName>
                                        </p:attrNameLst>
                                      </p:cBhvr>
                                      <p:tavLst>
                                        <p:tav tm="0">
                                          <p:val>
                                            <p:strVal val="#ppt_w*0.05"/>
                                          </p:val>
                                        </p:tav>
                                        <p:tav tm="100000">
                                          <p:val>
                                            <p:strVal val="#ppt_w"/>
                                          </p:val>
                                        </p:tav>
                                      </p:tavLst>
                                    </p:anim>
                                    <p:anim calcmode="lin" valueType="num">
                                      <p:cBhvr>
                                        <p:cTn id="17" dur="500" fill="hold"/>
                                        <p:tgtEl>
                                          <p:spTgt spid="193556"/>
                                        </p:tgtEl>
                                        <p:attrNameLst>
                                          <p:attrName>ppt_h</p:attrName>
                                        </p:attrNameLst>
                                      </p:cBhvr>
                                      <p:tavLst>
                                        <p:tav tm="0">
                                          <p:val>
                                            <p:strVal val="#ppt_h"/>
                                          </p:val>
                                        </p:tav>
                                        <p:tav tm="100000">
                                          <p:val>
                                            <p:strVal val="#ppt_h"/>
                                          </p:val>
                                        </p:tav>
                                      </p:tavLst>
                                    </p:anim>
                                    <p:anim calcmode="lin" valueType="num">
                                      <p:cBhvr>
                                        <p:cTn id="18" dur="500" fill="hold"/>
                                        <p:tgtEl>
                                          <p:spTgt spid="193556"/>
                                        </p:tgtEl>
                                        <p:attrNameLst>
                                          <p:attrName>ppt_x</p:attrName>
                                        </p:attrNameLst>
                                      </p:cBhvr>
                                      <p:tavLst>
                                        <p:tav tm="0">
                                          <p:val>
                                            <p:strVal val="#ppt_x-.2"/>
                                          </p:val>
                                        </p:tav>
                                        <p:tav tm="100000">
                                          <p:val>
                                            <p:strVal val="#ppt_x"/>
                                          </p:val>
                                        </p:tav>
                                      </p:tavLst>
                                    </p:anim>
                                    <p:anim calcmode="lin" valueType="num">
                                      <p:cBhvr>
                                        <p:cTn id="19" dur="500" fill="hold"/>
                                        <p:tgtEl>
                                          <p:spTgt spid="193556"/>
                                        </p:tgtEl>
                                        <p:attrNameLst>
                                          <p:attrName>ppt_y</p:attrName>
                                        </p:attrNameLst>
                                      </p:cBhvr>
                                      <p:tavLst>
                                        <p:tav tm="0">
                                          <p:val>
                                            <p:strVal val="#ppt_y"/>
                                          </p:val>
                                        </p:tav>
                                        <p:tav tm="100000">
                                          <p:val>
                                            <p:strVal val="#ppt_y"/>
                                          </p:val>
                                        </p:tav>
                                      </p:tavLst>
                                    </p:anim>
                                    <p:animEffect transition="in" filter="fade">
                                      <p:cBhvr>
                                        <p:cTn id="20" dur="500"/>
                                        <p:tgtEl>
                                          <p:spTgt spid="193556"/>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strVal val="#ppt_w*0.05"/>
                                          </p:val>
                                        </p:tav>
                                        <p:tav tm="100000">
                                          <p:val>
                                            <p:strVal val="#ppt_w"/>
                                          </p:val>
                                        </p:tav>
                                      </p:tavLst>
                                    </p:anim>
                                    <p:anim calcmode="lin" valueType="num">
                                      <p:cBhvr>
                                        <p:cTn id="24" dur="500" fill="hold"/>
                                        <p:tgtEl>
                                          <p:spTgt spid="48"/>
                                        </p:tgtEl>
                                        <p:attrNameLst>
                                          <p:attrName>ppt_h</p:attrName>
                                        </p:attrNameLst>
                                      </p:cBhvr>
                                      <p:tavLst>
                                        <p:tav tm="0">
                                          <p:val>
                                            <p:strVal val="#ppt_h"/>
                                          </p:val>
                                        </p:tav>
                                        <p:tav tm="100000">
                                          <p:val>
                                            <p:strVal val="#ppt_h"/>
                                          </p:val>
                                        </p:tav>
                                      </p:tavLst>
                                    </p:anim>
                                    <p:anim calcmode="lin" valueType="num">
                                      <p:cBhvr>
                                        <p:cTn id="25" dur="500" fill="hold"/>
                                        <p:tgtEl>
                                          <p:spTgt spid="48"/>
                                        </p:tgtEl>
                                        <p:attrNameLst>
                                          <p:attrName>ppt_x</p:attrName>
                                        </p:attrNameLst>
                                      </p:cBhvr>
                                      <p:tavLst>
                                        <p:tav tm="0">
                                          <p:val>
                                            <p:strVal val="#ppt_x-.2"/>
                                          </p:val>
                                        </p:tav>
                                        <p:tav tm="100000">
                                          <p:val>
                                            <p:strVal val="#ppt_x"/>
                                          </p:val>
                                        </p:tav>
                                      </p:tavLst>
                                    </p:anim>
                                    <p:anim calcmode="lin" valueType="num">
                                      <p:cBhvr>
                                        <p:cTn id="26" dur="500" fill="hold"/>
                                        <p:tgtEl>
                                          <p:spTgt spid="48"/>
                                        </p:tgtEl>
                                        <p:attrNameLst>
                                          <p:attrName>ppt_y</p:attrName>
                                        </p:attrNameLst>
                                      </p:cBhvr>
                                      <p:tavLst>
                                        <p:tav tm="0">
                                          <p:val>
                                            <p:strVal val="#ppt_y"/>
                                          </p:val>
                                        </p:tav>
                                        <p:tav tm="100000">
                                          <p:val>
                                            <p:strVal val="#ppt_y"/>
                                          </p:val>
                                        </p:tav>
                                      </p:tavLst>
                                    </p:anim>
                                    <p:animEffect transition="in" filter="fade">
                                      <p:cBhvr>
                                        <p:cTn id="27" dur="500"/>
                                        <p:tgtEl>
                                          <p:spTgt spid="48"/>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strVal val="#ppt_w*0.05"/>
                                          </p:val>
                                        </p:tav>
                                        <p:tav tm="100000">
                                          <p:val>
                                            <p:strVal val="#ppt_w"/>
                                          </p:val>
                                        </p:tav>
                                      </p:tavLst>
                                    </p:anim>
                                    <p:anim calcmode="lin" valueType="num">
                                      <p:cBhvr>
                                        <p:cTn id="31" dur="500" fill="hold"/>
                                        <p:tgtEl>
                                          <p:spTgt spid="49"/>
                                        </p:tgtEl>
                                        <p:attrNameLst>
                                          <p:attrName>ppt_h</p:attrName>
                                        </p:attrNameLst>
                                      </p:cBhvr>
                                      <p:tavLst>
                                        <p:tav tm="0">
                                          <p:val>
                                            <p:strVal val="#ppt_h"/>
                                          </p:val>
                                        </p:tav>
                                        <p:tav tm="100000">
                                          <p:val>
                                            <p:strVal val="#ppt_h"/>
                                          </p:val>
                                        </p:tav>
                                      </p:tavLst>
                                    </p:anim>
                                    <p:anim calcmode="lin" valueType="num">
                                      <p:cBhvr>
                                        <p:cTn id="32" dur="500" fill="hold"/>
                                        <p:tgtEl>
                                          <p:spTgt spid="49"/>
                                        </p:tgtEl>
                                        <p:attrNameLst>
                                          <p:attrName>ppt_x</p:attrName>
                                        </p:attrNameLst>
                                      </p:cBhvr>
                                      <p:tavLst>
                                        <p:tav tm="0">
                                          <p:val>
                                            <p:strVal val="#ppt_x-.2"/>
                                          </p:val>
                                        </p:tav>
                                        <p:tav tm="100000">
                                          <p:val>
                                            <p:strVal val="#ppt_x"/>
                                          </p:val>
                                        </p:tav>
                                      </p:tavLst>
                                    </p:anim>
                                    <p:anim calcmode="lin" valueType="num">
                                      <p:cBhvr>
                                        <p:cTn id="33" dur="500" fill="hold"/>
                                        <p:tgtEl>
                                          <p:spTgt spid="49"/>
                                        </p:tgtEl>
                                        <p:attrNameLst>
                                          <p:attrName>ppt_y</p:attrName>
                                        </p:attrNameLst>
                                      </p:cBhvr>
                                      <p:tavLst>
                                        <p:tav tm="0">
                                          <p:val>
                                            <p:strVal val="#ppt_y"/>
                                          </p:val>
                                        </p:tav>
                                        <p:tav tm="100000">
                                          <p:val>
                                            <p:strVal val="#ppt_y"/>
                                          </p:val>
                                        </p:tav>
                                      </p:tavLst>
                                    </p:anim>
                                    <p:animEffect transition="in" filter="fade">
                                      <p:cBhvr>
                                        <p:cTn id="34" dur="500"/>
                                        <p:tgtEl>
                                          <p:spTgt spid="49"/>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strVal val="#ppt_w*0.05"/>
                                          </p:val>
                                        </p:tav>
                                        <p:tav tm="100000">
                                          <p:val>
                                            <p:strVal val="#ppt_w"/>
                                          </p:val>
                                        </p:tav>
                                      </p:tavLst>
                                    </p:anim>
                                    <p:anim calcmode="lin" valueType="num">
                                      <p:cBhvr>
                                        <p:cTn id="38" dur="500" fill="hold"/>
                                        <p:tgtEl>
                                          <p:spTgt spid="50"/>
                                        </p:tgtEl>
                                        <p:attrNameLst>
                                          <p:attrName>ppt_h</p:attrName>
                                        </p:attrNameLst>
                                      </p:cBhvr>
                                      <p:tavLst>
                                        <p:tav tm="0">
                                          <p:val>
                                            <p:strVal val="#ppt_h"/>
                                          </p:val>
                                        </p:tav>
                                        <p:tav tm="100000">
                                          <p:val>
                                            <p:strVal val="#ppt_h"/>
                                          </p:val>
                                        </p:tav>
                                      </p:tavLst>
                                    </p:anim>
                                    <p:anim calcmode="lin" valueType="num">
                                      <p:cBhvr>
                                        <p:cTn id="39" dur="500" fill="hold"/>
                                        <p:tgtEl>
                                          <p:spTgt spid="50"/>
                                        </p:tgtEl>
                                        <p:attrNameLst>
                                          <p:attrName>ppt_x</p:attrName>
                                        </p:attrNameLst>
                                      </p:cBhvr>
                                      <p:tavLst>
                                        <p:tav tm="0">
                                          <p:val>
                                            <p:strVal val="#ppt_x-.2"/>
                                          </p:val>
                                        </p:tav>
                                        <p:tav tm="100000">
                                          <p:val>
                                            <p:strVal val="#ppt_x"/>
                                          </p:val>
                                        </p:tav>
                                      </p:tavLst>
                                    </p:anim>
                                    <p:anim calcmode="lin" valueType="num">
                                      <p:cBhvr>
                                        <p:cTn id="40" dur="500" fill="hold"/>
                                        <p:tgtEl>
                                          <p:spTgt spid="50"/>
                                        </p:tgtEl>
                                        <p:attrNameLst>
                                          <p:attrName>ppt_y</p:attrName>
                                        </p:attrNameLst>
                                      </p:cBhvr>
                                      <p:tavLst>
                                        <p:tav tm="0">
                                          <p:val>
                                            <p:strVal val="#ppt_y"/>
                                          </p:val>
                                        </p:tav>
                                        <p:tav tm="100000">
                                          <p:val>
                                            <p:strVal val="#ppt_y"/>
                                          </p:val>
                                        </p:tav>
                                      </p:tavLst>
                                    </p:anim>
                                    <p:animEffect transition="in" filter="fade">
                                      <p:cBhvr>
                                        <p:cTn id="41" dur="50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nodeType="clickEffect">
                                  <p:stCondLst>
                                    <p:cond delay="0"/>
                                  </p:stCondLst>
                                  <p:childTnLst>
                                    <p:set>
                                      <p:cBhvr>
                                        <p:cTn id="45" dur="1" fill="hold">
                                          <p:stCondLst>
                                            <p:cond delay="0"/>
                                          </p:stCondLst>
                                        </p:cTn>
                                        <p:tgtEl>
                                          <p:spTgt spid="193558"/>
                                        </p:tgtEl>
                                        <p:attrNameLst>
                                          <p:attrName>style.visibility</p:attrName>
                                        </p:attrNameLst>
                                      </p:cBhvr>
                                      <p:to>
                                        <p:strVal val="visible"/>
                                      </p:to>
                                    </p:set>
                                    <p:anim calcmode="lin" valueType="num">
                                      <p:cBhvr>
                                        <p:cTn id="46" dur="500" fill="hold"/>
                                        <p:tgtEl>
                                          <p:spTgt spid="193558"/>
                                        </p:tgtEl>
                                        <p:attrNameLst>
                                          <p:attrName>ppt_w</p:attrName>
                                        </p:attrNameLst>
                                      </p:cBhvr>
                                      <p:tavLst>
                                        <p:tav tm="0">
                                          <p:val>
                                            <p:strVal val="#ppt_w*0.05"/>
                                          </p:val>
                                        </p:tav>
                                        <p:tav tm="100000">
                                          <p:val>
                                            <p:strVal val="#ppt_w"/>
                                          </p:val>
                                        </p:tav>
                                      </p:tavLst>
                                    </p:anim>
                                    <p:anim calcmode="lin" valueType="num">
                                      <p:cBhvr>
                                        <p:cTn id="47" dur="500" fill="hold"/>
                                        <p:tgtEl>
                                          <p:spTgt spid="193558"/>
                                        </p:tgtEl>
                                        <p:attrNameLst>
                                          <p:attrName>ppt_h</p:attrName>
                                        </p:attrNameLst>
                                      </p:cBhvr>
                                      <p:tavLst>
                                        <p:tav tm="0">
                                          <p:val>
                                            <p:strVal val="#ppt_h"/>
                                          </p:val>
                                        </p:tav>
                                        <p:tav tm="100000">
                                          <p:val>
                                            <p:strVal val="#ppt_h"/>
                                          </p:val>
                                        </p:tav>
                                      </p:tavLst>
                                    </p:anim>
                                    <p:anim calcmode="lin" valueType="num">
                                      <p:cBhvr>
                                        <p:cTn id="48" dur="500" fill="hold"/>
                                        <p:tgtEl>
                                          <p:spTgt spid="193558"/>
                                        </p:tgtEl>
                                        <p:attrNameLst>
                                          <p:attrName>ppt_x</p:attrName>
                                        </p:attrNameLst>
                                      </p:cBhvr>
                                      <p:tavLst>
                                        <p:tav tm="0">
                                          <p:val>
                                            <p:strVal val="#ppt_x-.2"/>
                                          </p:val>
                                        </p:tav>
                                        <p:tav tm="100000">
                                          <p:val>
                                            <p:strVal val="#ppt_x"/>
                                          </p:val>
                                        </p:tav>
                                      </p:tavLst>
                                    </p:anim>
                                    <p:anim calcmode="lin" valueType="num">
                                      <p:cBhvr>
                                        <p:cTn id="49" dur="500" fill="hold"/>
                                        <p:tgtEl>
                                          <p:spTgt spid="193558"/>
                                        </p:tgtEl>
                                        <p:attrNameLst>
                                          <p:attrName>ppt_y</p:attrName>
                                        </p:attrNameLst>
                                      </p:cBhvr>
                                      <p:tavLst>
                                        <p:tav tm="0">
                                          <p:val>
                                            <p:strVal val="#ppt_y"/>
                                          </p:val>
                                        </p:tav>
                                        <p:tav tm="100000">
                                          <p:val>
                                            <p:strVal val="#ppt_y"/>
                                          </p:val>
                                        </p:tav>
                                      </p:tavLst>
                                    </p:anim>
                                    <p:animEffect transition="in" filter="fade">
                                      <p:cBhvr>
                                        <p:cTn id="50" dur="500"/>
                                        <p:tgtEl>
                                          <p:spTgt spid="193558"/>
                                        </p:tgtEl>
                                      </p:cBhvr>
                                    </p:animEffect>
                                  </p:childTnLst>
                                </p:cTn>
                              </p:par>
                            </p:childTnLst>
                          </p:cTn>
                        </p:par>
                      </p:childTnLst>
                    </p:cTn>
                  </p:par>
                  <p:par>
                    <p:cTn id="51" fill="hold">
                      <p:stCondLst>
                        <p:cond delay="indefinite"/>
                      </p:stCondLst>
                      <p:childTnLst>
                        <p:par>
                          <p:cTn id="52" fill="hold">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193575"/>
                                        </p:tgtEl>
                                        <p:attrNameLst>
                                          <p:attrName>style.visibility</p:attrName>
                                        </p:attrNameLst>
                                      </p:cBhvr>
                                      <p:to>
                                        <p:strVal val="visible"/>
                                      </p:to>
                                    </p:set>
                                    <p:anim calcmode="lin" valueType="num">
                                      <p:cBhvr>
                                        <p:cTn id="55" dur="500" fill="hold"/>
                                        <p:tgtEl>
                                          <p:spTgt spid="193575"/>
                                        </p:tgtEl>
                                        <p:attrNameLst>
                                          <p:attrName>ppt_w</p:attrName>
                                        </p:attrNameLst>
                                      </p:cBhvr>
                                      <p:tavLst>
                                        <p:tav tm="0">
                                          <p:val>
                                            <p:strVal val="#ppt_w*0.05"/>
                                          </p:val>
                                        </p:tav>
                                        <p:tav tm="100000">
                                          <p:val>
                                            <p:strVal val="#ppt_w"/>
                                          </p:val>
                                        </p:tav>
                                      </p:tavLst>
                                    </p:anim>
                                    <p:anim calcmode="lin" valueType="num">
                                      <p:cBhvr>
                                        <p:cTn id="56" dur="500" fill="hold"/>
                                        <p:tgtEl>
                                          <p:spTgt spid="193575"/>
                                        </p:tgtEl>
                                        <p:attrNameLst>
                                          <p:attrName>ppt_h</p:attrName>
                                        </p:attrNameLst>
                                      </p:cBhvr>
                                      <p:tavLst>
                                        <p:tav tm="0">
                                          <p:val>
                                            <p:strVal val="#ppt_h"/>
                                          </p:val>
                                        </p:tav>
                                        <p:tav tm="100000">
                                          <p:val>
                                            <p:strVal val="#ppt_h"/>
                                          </p:val>
                                        </p:tav>
                                      </p:tavLst>
                                    </p:anim>
                                    <p:anim calcmode="lin" valueType="num">
                                      <p:cBhvr>
                                        <p:cTn id="57" dur="500" fill="hold"/>
                                        <p:tgtEl>
                                          <p:spTgt spid="193575"/>
                                        </p:tgtEl>
                                        <p:attrNameLst>
                                          <p:attrName>ppt_x</p:attrName>
                                        </p:attrNameLst>
                                      </p:cBhvr>
                                      <p:tavLst>
                                        <p:tav tm="0">
                                          <p:val>
                                            <p:strVal val="#ppt_x-.2"/>
                                          </p:val>
                                        </p:tav>
                                        <p:tav tm="100000">
                                          <p:val>
                                            <p:strVal val="#ppt_x"/>
                                          </p:val>
                                        </p:tav>
                                      </p:tavLst>
                                    </p:anim>
                                    <p:anim calcmode="lin" valueType="num">
                                      <p:cBhvr>
                                        <p:cTn id="58" dur="500" fill="hold"/>
                                        <p:tgtEl>
                                          <p:spTgt spid="193575"/>
                                        </p:tgtEl>
                                        <p:attrNameLst>
                                          <p:attrName>ppt_y</p:attrName>
                                        </p:attrNameLst>
                                      </p:cBhvr>
                                      <p:tavLst>
                                        <p:tav tm="0">
                                          <p:val>
                                            <p:strVal val="#ppt_y"/>
                                          </p:val>
                                        </p:tav>
                                        <p:tav tm="100000">
                                          <p:val>
                                            <p:strVal val="#ppt_y"/>
                                          </p:val>
                                        </p:tav>
                                      </p:tavLst>
                                    </p:anim>
                                    <p:animEffect transition="in" filter="fade">
                                      <p:cBhvr>
                                        <p:cTn id="59" dur="500"/>
                                        <p:tgtEl>
                                          <p:spTgt spid="193575"/>
                                        </p:tgtEl>
                                      </p:cBhvr>
                                    </p:animEffect>
                                  </p:childTnLst>
                                </p:cTn>
                              </p:par>
                            </p:childTnLst>
                          </p:cTn>
                        </p:par>
                      </p:childTnLst>
                    </p:cTn>
                  </p:par>
                  <p:par>
                    <p:cTn id="60" fill="hold">
                      <p:stCondLst>
                        <p:cond delay="indefinite"/>
                      </p:stCondLst>
                      <p:childTnLst>
                        <p:par>
                          <p:cTn id="61" fill="hold">
                            <p:stCondLst>
                              <p:cond delay="0"/>
                            </p:stCondLst>
                            <p:childTnLst>
                              <p:par>
                                <p:cTn id="62" presetID="54" presetClass="entr" presetSubtype="0" accel="100000" fill="hold" nodeType="clickEffect">
                                  <p:stCondLst>
                                    <p:cond delay="0"/>
                                  </p:stCondLst>
                                  <p:childTnLst>
                                    <p:set>
                                      <p:cBhvr>
                                        <p:cTn id="63" dur="1" fill="hold">
                                          <p:stCondLst>
                                            <p:cond delay="0"/>
                                          </p:stCondLst>
                                        </p:cTn>
                                        <p:tgtEl>
                                          <p:spTgt spid="193576"/>
                                        </p:tgtEl>
                                        <p:attrNameLst>
                                          <p:attrName>style.visibility</p:attrName>
                                        </p:attrNameLst>
                                      </p:cBhvr>
                                      <p:to>
                                        <p:strVal val="visible"/>
                                      </p:to>
                                    </p:set>
                                    <p:anim calcmode="lin" valueType="num">
                                      <p:cBhvr>
                                        <p:cTn id="64" dur="500" fill="hold"/>
                                        <p:tgtEl>
                                          <p:spTgt spid="193576"/>
                                        </p:tgtEl>
                                        <p:attrNameLst>
                                          <p:attrName>ppt_w</p:attrName>
                                        </p:attrNameLst>
                                      </p:cBhvr>
                                      <p:tavLst>
                                        <p:tav tm="0">
                                          <p:val>
                                            <p:strVal val="#ppt_w*0.05"/>
                                          </p:val>
                                        </p:tav>
                                        <p:tav tm="100000">
                                          <p:val>
                                            <p:strVal val="#ppt_w"/>
                                          </p:val>
                                        </p:tav>
                                      </p:tavLst>
                                    </p:anim>
                                    <p:anim calcmode="lin" valueType="num">
                                      <p:cBhvr>
                                        <p:cTn id="65" dur="500" fill="hold"/>
                                        <p:tgtEl>
                                          <p:spTgt spid="193576"/>
                                        </p:tgtEl>
                                        <p:attrNameLst>
                                          <p:attrName>ppt_h</p:attrName>
                                        </p:attrNameLst>
                                      </p:cBhvr>
                                      <p:tavLst>
                                        <p:tav tm="0">
                                          <p:val>
                                            <p:strVal val="#ppt_h"/>
                                          </p:val>
                                        </p:tav>
                                        <p:tav tm="100000">
                                          <p:val>
                                            <p:strVal val="#ppt_h"/>
                                          </p:val>
                                        </p:tav>
                                      </p:tavLst>
                                    </p:anim>
                                    <p:anim calcmode="lin" valueType="num">
                                      <p:cBhvr>
                                        <p:cTn id="66" dur="500" fill="hold"/>
                                        <p:tgtEl>
                                          <p:spTgt spid="193576"/>
                                        </p:tgtEl>
                                        <p:attrNameLst>
                                          <p:attrName>ppt_x</p:attrName>
                                        </p:attrNameLst>
                                      </p:cBhvr>
                                      <p:tavLst>
                                        <p:tav tm="0">
                                          <p:val>
                                            <p:strVal val="#ppt_x-.2"/>
                                          </p:val>
                                        </p:tav>
                                        <p:tav tm="100000">
                                          <p:val>
                                            <p:strVal val="#ppt_x"/>
                                          </p:val>
                                        </p:tav>
                                      </p:tavLst>
                                    </p:anim>
                                    <p:anim calcmode="lin" valueType="num">
                                      <p:cBhvr>
                                        <p:cTn id="67" dur="500" fill="hold"/>
                                        <p:tgtEl>
                                          <p:spTgt spid="193576"/>
                                        </p:tgtEl>
                                        <p:attrNameLst>
                                          <p:attrName>ppt_y</p:attrName>
                                        </p:attrNameLst>
                                      </p:cBhvr>
                                      <p:tavLst>
                                        <p:tav tm="0">
                                          <p:val>
                                            <p:strVal val="#ppt_y"/>
                                          </p:val>
                                        </p:tav>
                                        <p:tav tm="100000">
                                          <p:val>
                                            <p:strVal val="#ppt_y"/>
                                          </p:val>
                                        </p:tav>
                                      </p:tavLst>
                                    </p:anim>
                                    <p:animEffect transition="in" filter="fade">
                                      <p:cBhvr>
                                        <p:cTn id="68" dur="500"/>
                                        <p:tgtEl>
                                          <p:spTgt spid="193576"/>
                                        </p:tgtEl>
                                      </p:cBhvr>
                                    </p:animEffect>
                                  </p:childTnLst>
                                </p:cTn>
                              </p:par>
                              <p:par>
                                <p:cTn id="69" presetID="54" presetClass="entr" presetSubtype="0" accel="100000" fill="hold" nodeType="withEffect">
                                  <p:stCondLst>
                                    <p:cond delay="0"/>
                                  </p:stCondLst>
                                  <p:childTnLst>
                                    <p:set>
                                      <p:cBhvr>
                                        <p:cTn id="70" dur="1" fill="hold">
                                          <p:stCondLst>
                                            <p:cond delay="0"/>
                                          </p:stCondLst>
                                        </p:cTn>
                                        <p:tgtEl>
                                          <p:spTgt spid="193544"/>
                                        </p:tgtEl>
                                        <p:attrNameLst>
                                          <p:attrName>style.visibility</p:attrName>
                                        </p:attrNameLst>
                                      </p:cBhvr>
                                      <p:to>
                                        <p:strVal val="visible"/>
                                      </p:to>
                                    </p:set>
                                    <p:anim calcmode="lin" valueType="num">
                                      <p:cBhvr>
                                        <p:cTn id="71" dur="500" fill="hold"/>
                                        <p:tgtEl>
                                          <p:spTgt spid="193544"/>
                                        </p:tgtEl>
                                        <p:attrNameLst>
                                          <p:attrName>ppt_w</p:attrName>
                                        </p:attrNameLst>
                                      </p:cBhvr>
                                      <p:tavLst>
                                        <p:tav tm="0">
                                          <p:val>
                                            <p:strVal val="#ppt_w*0.05"/>
                                          </p:val>
                                        </p:tav>
                                        <p:tav tm="100000">
                                          <p:val>
                                            <p:strVal val="#ppt_w"/>
                                          </p:val>
                                        </p:tav>
                                      </p:tavLst>
                                    </p:anim>
                                    <p:anim calcmode="lin" valueType="num">
                                      <p:cBhvr>
                                        <p:cTn id="72" dur="500" fill="hold"/>
                                        <p:tgtEl>
                                          <p:spTgt spid="193544"/>
                                        </p:tgtEl>
                                        <p:attrNameLst>
                                          <p:attrName>ppt_h</p:attrName>
                                        </p:attrNameLst>
                                      </p:cBhvr>
                                      <p:tavLst>
                                        <p:tav tm="0">
                                          <p:val>
                                            <p:strVal val="#ppt_h"/>
                                          </p:val>
                                        </p:tav>
                                        <p:tav tm="100000">
                                          <p:val>
                                            <p:strVal val="#ppt_h"/>
                                          </p:val>
                                        </p:tav>
                                      </p:tavLst>
                                    </p:anim>
                                    <p:anim calcmode="lin" valueType="num">
                                      <p:cBhvr>
                                        <p:cTn id="73" dur="500" fill="hold"/>
                                        <p:tgtEl>
                                          <p:spTgt spid="193544"/>
                                        </p:tgtEl>
                                        <p:attrNameLst>
                                          <p:attrName>ppt_x</p:attrName>
                                        </p:attrNameLst>
                                      </p:cBhvr>
                                      <p:tavLst>
                                        <p:tav tm="0">
                                          <p:val>
                                            <p:strVal val="#ppt_x-.2"/>
                                          </p:val>
                                        </p:tav>
                                        <p:tav tm="100000">
                                          <p:val>
                                            <p:strVal val="#ppt_x"/>
                                          </p:val>
                                        </p:tav>
                                      </p:tavLst>
                                    </p:anim>
                                    <p:anim calcmode="lin" valueType="num">
                                      <p:cBhvr>
                                        <p:cTn id="74" dur="500" fill="hold"/>
                                        <p:tgtEl>
                                          <p:spTgt spid="193544"/>
                                        </p:tgtEl>
                                        <p:attrNameLst>
                                          <p:attrName>ppt_y</p:attrName>
                                        </p:attrNameLst>
                                      </p:cBhvr>
                                      <p:tavLst>
                                        <p:tav tm="0">
                                          <p:val>
                                            <p:strVal val="#ppt_y"/>
                                          </p:val>
                                        </p:tav>
                                        <p:tav tm="100000">
                                          <p:val>
                                            <p:strVal val="#ppt_y"/>
                                          </p:val>
                                        </p:tav>
                                      </p:tavLst>
                                    </p:anim>
                                    <p:animEffect transition="in" filter="fade">
                                      <p:cBhvr>
                                        <p:cTn id="75" dur="500"/>
                                        <p:tgtEl>
                                          <p:spTgt spid="193544"/>
                                        </p:tgtEl>
                                      </p:cBhvr>
                                    </p:animEffect>
                                  </p:childTnLst>
                                </p:cTn>
                              </p:par>
                              <p:par>
                                <p:cTn id="76" presetID="54" presetClass="entr" presetSubtype="0" accel="100000" fill="hold" nodeType="withEffect">
                                  <p:stCondLst>
                                    <p:cond delay="0"/>
                                  </p:stCondLst>
                                  <p:childTnLst>
                                    <p:set>
                                      <p:cBhvr>
                                        <p:cTn id="77" dur="1" fill="hold">
                                          <p:stCondLst>
                                            <p:cond delay="0"/>
                                          </p:stCondLst>
                                        </p:cTn>
                                        <p:tgtEl>
                                          <p:spTgt spid="193577"/>
                                        </p:tgtEl>
                                        <p:attrNameLst>
                                          <p:attrName>style.visibility</p:attrName>
                                        </p:attrNameLst>
                                      </p:cBhvr>
                                      <p:to>
                                        <p:strVal val="visible"/>
                                      </p:to>
                                    </p:set>
                                    <p:anim calcmode="lin" valueType="num">
                                      <p:cBhvr>
                                        <p:cTn id="78" dur="500" fill="hold"/>
                                        <p:tgtEl>
                                          <p:spTgt spid="193577"/>
                                        </p:tgtEl>
                                        <p:attrNameLst>
                                          <p:attrName>ppt_w</p:attrName>
                                        </p:attrNameLst>
                                      </p:cBhvr>
                                      <p:tavLst>
                                        <p:tav tm="0">
                                          <p:val>
                                            <p:strVal val="#ppt_w*0.05"/>
                                          </p:val>
                                        </p:tav>
                                        <p:tav tm="100000">
                                          <p:val>
                                            <p:strVal val="#ppt_w"/>
                                          </p:val>
                                        </p:tav>
                                      </p:tavLst>
                                    </p:anim>
                                    <p:anim calcmode="lin" valueType="num">
                                      <p:cBhvr>
                                        <p:cTn id="79" dur="500" fill="hold"/>
                                        <p:tgtEl>
                                          <p:spTgt spid="193577"/>
                                        </p:tgtEl>
                                        <p:attrNameLst>
                                          <p:attrName>ppt_h</p:attrName>
                                        </p:attrNameLst>
                                      </p:cBhvr>
                                      <p:tavLst>
                                        <p:tav tm="0">
                                          <p:val>
                                            <p:strVal val="#ppt_h"/>
                                          </p:val>
                                        </p:tav>
                                        <p:tav tm="100000">
                                          <p:val>
                                            <p:strVal val="#ppt_h"/>
                                          </p:val>
                                        </p:tav>
                                      </p:tavLst>
                                    </p:anim>
                                    <p:anim calcmode="lin" valueType="num">
                                      <p:cBhvr>
                                        <p:cTn id="80" dur="500" fill="hold"/>
                                        <p:tgtEl>
                                          <p:spTgt spid="193577"/>
                                        </p:tgtEl>
                                        <p:attrNameLst>
                                          <p:attrName>ppt_x</p:attrName>
                                        </p:attrNameLst>
                                      </p:cBhvr>
                                      <p:tavLst>
                                        <p:tav tm="0">
                                          <p:val>
                                            <p:strVal val="#ppt_x-.2"/>
                                          </p:val>
                                        </p:tav>
                                        <p:tav tm="100000">
                                          <p:val>
                                            <p:strVal val="#ppt_x"/>
                                          </p:val>
                                        </p:tav>
                                      </p:tavLst>
                                    </p:anim>
                                    <p:anim calcmode="lin" valueType="num">
                                      <p:cBhvr>
                                        <p:cTn id="81" dur="500" fill="hold"/>
                                        <p:tgtEl>
                                          <p:spTgt spid="193577"/>
                                        </p:tgtEl>
                                        <p:attrNameLst>
                                          <p:attrName>ppt_y</p:attrName>
                                        </p:attrNameLst>
                                      </p:cBhvr>
                                      <p:tavLst>
                                        <p:tav tm="0">
                                          <p:val>
                                            <p:strVal val="#ppt_y"/>
                                          </p:val>
                                        </p:tav>
                                        <p:tav tm="100000">
                                          <p:val>
                                            <p:strVal val="#ppt_y"/>
                                          </p:val>
                                        </p:tav>
                                      </p:tavLst>
                                    </p:anim>
                                    <p:animEffect transition="in" filter="fade">
                                      <p:cBhvr>
                                        <p:cTn id="82" dur="500"/>
                                        <p:tgtEl>
                                          <p:spTgt spid="193577"/>
                                        </p:tgtEl>
                                      </p:cBhvr>
                                    </p:animEffect>
                                  </p:childTnLst>
                                </p:cTn>
                              </p:par>
                              <p:par>
                                <p:cTn id="83" presetID="54" presetClass="entr" presetSubtype="0" accel="100000" fill="hold" nodeType="withEffect">
                                  <p:stCondLst>
                                    <p:cond delay="0"/>
                                  </p:stCondLst>
                                  <p:childTnLst>
                                    <p:set>
                                      <p:cBhvr>
                                        <p:cTn id="84" dur="1" fill="hold">
                                          <p:stCondLst>
                                            <p:cond delay="0"/>
                                          </p:stCondLst>
                                        </p:cTn>
                                        <p:tgtEl>
                                          <p:spTgt spid="193578"/>
                                        </p:tgtEl>
                                        <p:attrNameLst>
                                          <p:attrName>style.visibility</p:attrName>
                                        </p:attrNameLst>
                                      </p:cBhvr>
                                      <p:to>
                                        <p:strVal val="visible"/>
                                      </p:to>
                                    </p:set>
                                    <p:anim calcmode="lin" valueType="num">
                                      <p:cBhvr>
                                        <p:cTn id="85" dur="500" fill="hold"/>
                                        <p:tgtEl>
                                          <p:spTgt spid="193578"/>
                                        </p:tgtEl>
                                        <p:attrNameLst>
                                          <p:attrName>ppt_w</p:attrName>
                                        </p:attrNameLst>
                                      </p:cBhvr>
                                      <p:tavLst>
                                        <p:tav tm="0">
                                          <p:val>
                                            <p:strVal val="#ppt_w*0.05"/>
                                          </p:val>
                                        </p:tav>
                                        <p:tav tm="100000">
                                          <p:val>
                                            <p:strVal val="#ppt_w"/>
                                          </p:val>
                                        </p:tav>
                                      </p:tavLst>
                                    </p:anim>
                                    <p:anim calcmode="lin" valueType="num">
                                      <p:cBhvr>
                                        <p:cTn id="86" dur="500" fill="hold"/>
                                        <p:tgtEl>
                                          <p:spTgt spid="193578"/>
                                        </p:tgtEl>
                                        <p:attrNameLst>
                                          <p:attrName>ppt_h</p:attrName>
                                        </p:attrNameLst>
                                      </p:cBhvr>
                                      <p:tavLst>
                                        <p:tav tm="0">
                                          <p:val>
                                            <p:strVal val="#ppt_h"/>
                                          </p:val>
                                        </p:tav>
                                        <p:tav tm="100000">
                                          <p:val>
                                            <p:strVal val="#ppt_h"/>
                                          </p:val>
                                        </p:tav>
                                      </p:tavLst>
                                    </p:anim>
                                    <p:anim calcmode="lin" valueType="num">
                                      <p:cBhvr>
                                        <p:cTn id="87" dur="500" fill="hold"/>
                                        <p:tgtEl>
                                          <p:spTgt spid="193578"/>
                                        </p:tgtEl>
                                        <p:attrNameLst>
                                          <p:attrName>ppt_x</p:attrName>
                                        </p:attrNameLst>
                                      </p:cBhvr>
                                      <p:tavLst>
                                        <p:tav tm="0">
                                          <p:val>
                                            <p:strVal val="#ppt_x-.2"/>
                                          </p:val>
                                        </p:tav>
                                        <p:tav tm="100000">
                                          <p:val>
                                            <p:strVal val="#ppt_x"/>
                                          </p:val>
                                        </p:tav>
                                      </p:tavLst>
                                    </p:anim>
                                    <p:anim calcmode="lin" valueType="num">
                                      <p:cBhvr>
                                        <p:cTn id="88" dur="500" fill="hold"/>
                                        <p:tgtEl>
                                          <p:spTgt spid="193578"/>
                                        </p:tgtEl>
                                        <p:attrNameLst>
                                          <p:attrName>ppt_y</p:attrName>
                                        </p:attrNameLst>
                                      </p:cBhvr>
                                      <p:tavLst>
                                        <p:tav tm="0">
                                          <p:val>
                                            <p:strVal val="#ppt_y"/>
                                          </p:val>
                                        </p:tav>
                                        <p:tav tm="100000">
                                          <p:val>
                                            <p:strVal val="#ppt_y"/>
                                          </p:val>
                                        </p:tav>
                                      </p:tavLst>
                                    </p:anim>
                                    <p:animEffect transition="in" filter="fade">
                                      <p:cBhvr>
                                        <p:cTn id="89" dur="500"/>
                                        <p:tgtEl>
                                          <p:spTgt spid="193578"/>
                                        </p:tgtEl>
                                      </p:cBhvr>
                                    </p:animEffect>
                                  </p:childTnLst>
                                </p:cTn>
                              </p:par>
                              <p:par>
                                <p:cTn id="90" presetID="54" presetClass="entr" presetSubtype="0" accel="100000" fill="hold" nodeType="withEffect">
                                  <p:stCondLst>
                                    <p:cond delay="0"/>
                                  </p:stCondLst>
                                  <p:childTnLst>
                                    <p:set>
                                      <p:cBhvr>
                                        <p:cTn id="91" dur="1" fill="hold">
                                          <p:stCondLst>
                                            <p:cond delay="0"/>
                                          </p:stCondLst>
                                        </p:cTn>
                                        <p:tgtEl>
                                          <p:spTgt spid="193579"/>
                                        </p:tgtEl>
                                        <p:attrNameLst>
                                          <p:attrName>style.visibility</p:attrName>
                                        </p:attrNameLst>
                                      </p:cBhvr>
                                      <p:to>
                                        <p:strVal val="visible"/>
                                      </p:to>
                                    </p:set>
                                    <p:anim calcmode="lin" valueType="num">
                                      <p:cBhvr>
                                        <p:cTn id="92" dur="500" fill="hold"/>
                                        <p:tgtEl>
                                          <p:spTgt spid="193579"/>
                                        </p:tgtEl>
                                        <p:attrNameLst>
                                          <p:attrName>ppt_w</p:attrName>
                                        </p:attrNameLst>
                                      </p:cBhvr>
                                      <p:tavLst>
                                        <p:tav tm="0">
                                          <p:val>
                                            <p:strVal val="#ppt_w*0.05"/>
                                          </p:val>
                                        </p:tav>
                                        <p:tav tm="100000">
                                          <p:val>
                                            <p:strVal val="#ppt_w"/>
                                          </p:val>
                                        </p:tav>
                                      </p:tavLst>
                                    </p:anim>
                                    <p:anim calcmode="lin" valueType="num">
                                      <p:cBhvr>
                                        <p:cTn id="93" dur="500" fill="hold"/>
                                        <p:tgtEl>
                                          <p:spTgt spid="193579"/>
                                        </p:tgtEl>
                                        <p:attrNameLst>
                                          <p:attrName>ppt_h</p:attrName>
                                        </p:attrNameLst>
                                      </p:cBhvr>
                                      <p:tavLst>
                                        <p:tav tm="0">
                                          <p:val>
                                            <p:strVal val="#ppt_h"/>
                                          </p:val>
                                        </p:tav>
                                        <p:tav tm="100000">
                                          <p:val>
                                            <p:strVal val="#ppt_h"/>
                                          </p:val>
                                        </p:tav>
                                      </p:tavLst>
                                    </p:anim>
                                    <p:anim calcmode="lin" valueType="num">
                                      <p:cBhvr>
                                        <p:cTn id="94" dur="500" fill="hold"/>
                                        <p:tgtEl>
                                          <p:spTgt spid="193579"/>
                                        </p:tgtEl>
                                        <p:attrNameLst>
                                          <p:attrName>ppt_x</p:attrName>
                                        </p:attrNameLst>
                                      </p:cBhvr>
                                      <p:tavLst>
                                        <p:tav tm="0">
                                          <p:val>
                                            <p:strVal val="#ppt_x-.2"/>
                                          </p:val>
                                        </p:tav>
                                        <p:tav tm="100000">
                                          <p:val>
                                            <p:strVal val="#ppt_x"/>
                                          </p:val>
                                        </p:tav>
                                      </p:tavLst>
                                    </p:anim>
                                    <p:anim calcmode="lin" valueType="num">
                                      <p:cBhvr>
                                        <p:cTn id="95" dur="500" fill="hold"/>
                                        <p:tgtEl>
                                          <p:spTgt spid="193579"/>
                                        </p:tgtEl>
                                        <p:attrNameLst>
                                          <p:attrName>ppt_y</p:attrName>
                                        </p:attrNameLst>
                                      </p:cBhvr>
                                      <p:tavLst>
                                        <p:tav tm="0">
                                          <p:val>
                                            <p:strVal val="#ppt_y"/>
                                          </p:val>
                                        </p:tav>
                                        <p:tav tm="100000">
                                          <p:val>
                                            <p:strVal val="#ppt_y"/>
                                          </p:val>
                                        </p:tav>
                                      </p:tavLst>
                                    </p:anim>
                                    <p:animEffect transition="in" filter="fade">
                                      <p:cBhvr>
                                        <p:cTn id="96" dur="500"/>
                                        <p:tgtEl>
                                          <p:spTgt spid="193579"/>
                                        </p:tgtEl>
                                      </p:cBhvr>
                                    </p:animEffect>
                                  </p:childTnLst>
                                </p:cTn>
                              </p:par>
                            </p:childTnLst>
                          </p:cTn>
                        </p:par>
                      </p:childTnLst>
                    </p:cTn>
                  </p:par>
                  <p:par>
                    <p:cTn id="97" fill="hold">
                      <p:stCondLst>
                        <p:cond delay="indefinite"/>
                      </p:stCondLst>
                      <p:childTnLst>
                        <p:par>
                          <p:cTn id="98" fill="hold">
                            <p:stCondLst>
                              <p:cond delay="0"/>
                            </p:stCondLst>
                            <p:childTnLst>
                              <p:par>
                                <p:cTn id="99" presetID="54" presetClass="entr" presetSubtype="0" accel="100000" fill="hold" grpId="0" nodeType="clickEffect">
                                  <p:stCondLst>
                                    <p:cond delay="0"/>
                                  </p:stCondLst>
                                  <p:childTnLst>
                                    <p:set>
                                      <p:cBhvr>
                                        <p:cTn id="100" dur="1" fill="hold">
                                          <p:stCondLst>
                                            <p:cond delay="0"/>
                                          </p:stCondLst>
                                        </p:cTn>
                                        <p:tgtEl>
                                          <p:spTgt spid="193573"/>
                                        </p:tgtEl>
                                        <p:attrNameLst>
                                          <p:attrName>style.visibility</p:attrName>
                                        </p:attrNameLst>
                                      </p:cBhvr>
                                      <p:to>
                                        <p:strVal val="visible"/>
                                      </p:to>
                                    </p:set>
                                    <p:anim calcmode="lin" valueType="num">
                                      <p:cBhvr>
                                        <p:cTn id="101" dur="500" fill="hold"/>
                                        <p:tgtEl>
                                          <p:spTgt spid="193573"/>
                                        </p:tgtEl>
                                        <p:attrNameLst>
                                          <p:attrName>ppt_w</p:attrName>
                                        </p:attrNameLst>
                                      </p:cBhvr>
                                      <p:tavLst>
                                        <p:tav tm="0">
                                          <p:val>
                                            <p:strVal val="#ppt_w*0.05"/>
                                          </p:val>
                                        </p:tav>
                                        <p:tav tm="100000">
                                          <p:val>
                                            <p:strVal val="#ppt_w"/>
                                          </p:val>
                                        </p:tav>
                                      </p:tavLst>
                                    </p:anim>
                                    <p:anim calcmode="lin" valueType="num">
                                      <p:cBhvr>
                                        <p:cTn id="102" dur="500" fill="hold"/>
                                        <p:tgtEl>
                                          <p:spTgt spid="193573"/>
                                        </p:tgtEl>
                                        <p:attrNameLst>
                                          <p:attrName>ppt_h</p:attrName>
                                        </p:attrNameLst>
                                      </p:cBhvr>
                                      <p:tavLst>
                                        <p:tav tm="0">
                                          <p:val>
                                            <p:strVal val="#ppt_h"/>
                                          </p:val>
                                        </p:tav>
                                        <p:tav tm="100000">
                                          <p:val>
                                            <p:strVal val="#ppt_h"/>
                                          </p:val>
                                        </p:tav>
                                      </p:tavLst>
                                    </p:anim>
                                    <p:anim calcmode="lin" valueType="num">
                                      <p:cBhvr>
                                        <p:cTn id="103" dur="500" fill="hold"/>
                                        <p:tgtEl>
                                          <p:spTgt spid="193573"/>
                                        </p:tgtEl>
                                        <p:attrNameLst>
                                          <p:attrName>ppt_x</p:attrName>
                                        </p:attrNameLst>
                                      </p:cBhvr>
                                      <p:tavLst>
                                        <p:tav tm="0">
                                          <p:val>
                                            <p:strVal val="#ppt_x-.2"/>
                                          </p:val>
                                        </p:tav>
                                        <p:tav tm="100000">
                                          <p:val>
                                            <p:strVal val="#ppt_x"/>
                                          </p:val>
                                        </p:tav>
                                      </p:tavLst>
                                    </p:anim>
                                    <p:anim calcmode="lin" valueType="num">
                                      <p:cBhvr>
                                        <p:cTn id="104" dur="500" fill="hold"/>
                                        <p:tgtEl>
                                          <p:spTgt spid="193573"/>
                                        </p:tgtEl>
                                        <p:attrNameLst>
                                          <p:attrName>ppt_y</p:attrName>
                                        </p:attrNameLst>
                                      </p:cBhvr>
                                      <p:tavLst>
                                        <p:tav tm="0">
                                          <p:val>
                                            <p:strVal val="#ppt_y"/>
                                          </p:val>
                                        </p:tav>
                                        <p:tav tm="100000">
                                          <p:val>
                                            <p:strVal val="#ppt_y"/>
                                          </p:val>
                                        </p:tav>
                                      </p:tavLst>
                                    </p:anim>
                                    <p:animEffect transition="in" filter="fade">
                                      <p:cBhvr>
                                        <p:cTn id="105" dur="500"/>
                                        <p:tgtEl>
                                          <p:spTgt spid="193573"/>
                                        </p:tgtEl>
                                      </p:cBhvr>
                                    </p:animEffect>
                                  </p:childTnLst>
                                </p:cTn>
                              </p:par>
                              <p:par>
                                <p:cTn id="106" presetID="54" presetClass="entr" presetSubtype="0" accel="100000"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 calcmode="lin" valueType="num">
                                      <p:cBhvr>
                                        <p:cTn id="108" dur="500" fill="hold"/>
                                        <p:tgtEl>
                                          <p:spTgt spid="47"/>
                                        </p:tgtEl>
                                        <p:attrNameLst>
                                          <p:attrName>ppt_w</p:attrName>
                                        </p:attrNameLst>
                                      </p:cBhvr>
                                      <p:tavLst>
                                        <p:tav tm="0">
                                          <p:val>
                                            <p:strVal val="#ppt_w*0.05"/>
                                          </p:val>
                                        </p:tav>
                                        <p:tav tm="100000">
                                          <p:val>
                                            <p:strVal val="#ppt_w"/>
                                          </p:val>
                                        </p:tav>
                                      </p:tavLst>
                                    </p:anim>
                                    <p:anim calcmode="lin" valueType="num">
                                      <p:cBhvr>
                                        <p:cTn id="109" dur="500" fill="hold"/>
                                        <p:tgtEl>
                                          <p:spTgt spid="47"/>
                                        </p:tgtEl>
                                        <p:attrNameLst>
                                          <p:attrName>ppt_h</p:attrName>
                                        </p:attrNameLst>
                                      </p:cBhvr>
                                      <p:tavLst>
                                        <p:tav tm="0">
                                          <p:val>
                                            <p:strVal val="#ppt_h"/>
                                          </p:val>
                                        </p:tav>
                                        <p:tav tm="100000">
                                          <p:val>
                                            <p:strVal val="#ppt_h"/>
                                          </p:val>
                                        </p:tav>
                                      </p:tavLst>
                                    </p:anim>
                                    <p:anim calcmode="lin" valueType="num">
                                      <p:cBhvr>
                                        <p:cTn id="110" dur="500" fill="hold"/>
                                        <p:tgtEl>
                                          <p:spTgt spid="47"/>
                                        </p:tgtEl>
                                        <p:attrNameLst>
                                          <p:attrName>ppt_x</p:attrName>
                                        </p:attrNameLst>
                                      </p:cBhvr>
                                      <p:tavLst>
                                        <p:tav tm="0">
                                          <p:val>
                                            <p:strVal val="#ppt_x-.2"/>
                                          </p:val>
                                        </p:tav>
                                        <p:tav tm="100000">
                                          <p:val>
                                            <p:strVal val="#ppt_x"/>
                                          </p:val>
                                        </p:tav>
                                      </p:tavLst>
                                    </p:anim>
                                    <p:anim calcmode="lin" valueType="num">
                                      <p:cBhvr>
                                        <p:cTn id="111" dur="500" fill="hold"/>
                                        <p:tgtEl>
                                          <p:spTgt spid="47"/>
                                        </p:tgtEl>
                                        <p:attrNameLst>
                                          <p:attrName>ppt_y</p:attrName>
                                        </p:attrNameLst>
                                      </p:cBhvr>
                                      <p:tavLst>
                                        <p:tav tm="0">
                                          <p:val>
                                            <p:strVal val="#ppt_y"/>
                                          </p:val>
                                        </p:tav>
                                        <p:tav tm="100000">
                                          <p:val>
                                            <p:strVal val="#ppt_y"/>
                                          </p:val>
                                        </p:tav>
                                      </p:tavLst>
                                    </p:anim>
                                    <p:animEffect transition="in" filter="fade">
                                      <p:cBhvr>
                                        <p:cTn id="112" dur="500"/>
                                        <p:tgtEl>
                                          <p:spTgt spid="47"/>
                                        </p:tgtEl>
                                      </p:cBhvr>
                                    </p:animEffect>
                                  </p:childTnLst>
                                </p:cTn>
                              </p:par>
                              <p:par>
                                <p:cTn id="113" presetID="54" presetClass="entr" presetSubtype="0" accel="100000" fill="hold"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p:cTn id="115" dur="500" fill="hold"/>
                                        <p:tgtEl>
                                          <p:spTgt spid="38"/>
                                        </p:tgtEl>
                                        <p:attrNameLst>
                                          <p:attrName>ppt_w</p:attrName>
                                        </p:attrNameLst>
                                      </p:cBhvr>
                                      <p:tavLst>
                                        <p:tav tm="0">
                                          <p:val>
                                            <p:strVal val="#ppt_w*0.05"/>
                                          </p:val>
                                        </p:tav>
                                        <p:tav tm="100000">
                                          <p:val>
                                            <p:strVal val="#ppt_w"/>
                                          </p:val>
                                        </p:tav>
                                      </p:tavLst>
                                    </p:anim>
                                    <p:anim calcmode="lin" valueType="num">
                                      <p:cBhvr>
                                        <p:cTn id="116" dur="500" fill="hold"/>
                                        <p:tgtEl>
                                          <p:spTgt spid="38"/>
                                        </p:tgtEl>
                                        <p:attrNameLst>
                                          <p:attrName>ppt_h</p:attrName>
                                        </p:attrNameLst>
                                      </p:cBhvr>
                                      <p:tavLst>
                                        <p:tav tm="0">
                                          <p:val>
                                            <p:strVal val="#ppt_h"/>
                                          </p:val>
                                        </p:tav>
                                        <p:tav tm="100000">
                                          <p:val>
                                            <p:strVal val="#ppt_h"/>
                                          </p:val>
                                        </p:tav>
                                      </p:tavLst>
                                    </p:anim>
                                    <p:anim calcmode="lin" valueType="num">
                                      <p:cBhvr>
                                        <p:cTn id="117" dur="500" fill="hold"/>
                                        <p:tgtEl>
                                          <p:spTgt spid="38"/>
                                        </p:tgtEl>
                                        <p:attrNameLst>
                                          <p:attrName>ppt_x</p:attrName>
                                        </p:attrNameLst>
                                      </p:cBhvr>
                                      <p:tavLst>
                                        <p:tav tm="0">
                                          <p:val>
                                            <p:strVal val="#ppt_x-.2"/>
                                          </p:val>
                                        </p:tav>
                                        <p:tav tm="100000">
                                          <p:val>
                                            <p:strVal val="#ppt_x"/>
                                          </p:val>
                                        </p:tav>
                                      </p:tavLst>
                                    </p:anim>
                                    <p:anim calcmode="lin" valueType="num">
                                      <p:cBhvr>
                                        <p:cTn id="118" dur="500" fill="hold"/>
                                        <p:tgtEl>
                                          <p:spTgt spid="38"/>
                                        </p:tgtEl>
                                        <p:attrNameLst>
                                          <p:attrName>ppt_y</p:attrName>
                                        </p:attrNameLst>
                                      </p:cBhvr>
                                      <p:tavLst>
                                        <p:tav tm="0">
                                          <p:val>
                                            <p:strVal val="#ppt_y"/>
                                          </p:val>
                                        </p:tav>
                                        <p:tav tm="100000">
                                          <p:val>
                                            <p:strVal val="#ppt_y"/>
                                          </p:val>
                                        </p:tav>
                                      </p:tavLst>
                                    </p:anim>
                                    <p:animEffect transition="in" filter="fade">
                                      <p:cBhvr>
                                        <p:cTn id="119" dur="500"/>
                                        <p:tgtEl>
                                          <p:spTgt spid="38"/>
                                        </p:tgtEl>
                                      </p:cBhvr>
                                    </p:animEffect>
                                  </p:childTnLst>
                                </p:cTn>
                              </p:par>
                              <p:par>
                                <p:cTn id="120" presetID="54" presetClass="entr" presetSubtype="0" accel="100000" fill="hold" nodeType="withEffect">
                                  <p:stCondLst>
                                    <p:cond delay="0"/>
                                  </p:stCondLst>
                                  <p:childTnLst>
                                    <p:set>
                                      <p:cBhvr>
                                        <p:cTn id="121" dur="1" fill="hold">
                                          <p:stCondLst>
                                            <p:cond delay="0"/>
                                          </p:stCondLst>
                                        </p:cTn>
                                        <p:tgtEl>
                                          <p:spTgt spid="46"/>
                                        </p:tgtEl>
                                        <p:attrNameLst>
                                          <p:attrName>style.visibility</p:attrName>
                                        </p:attrNameLst>
                                      </p:cBhvr>
                                      <p:to>
                                        <p:strVal val="visible"/>
                                      </p:to>
                                    </p:set>
                                    <p:anim calcmode="lin" valueType="num">
                                      <p:cBhvr>
                                        <p:cTn id="122" dur="500" fill="hold"/>
                                        <p:tgtEl>
                                          <p:spTgt spid="46"/>
                                        </p:tgtEl>
                                        <p:attrNameLst>
                                          <p:attrName>ppt_w</p:attrName>
                                        </p:attrNameLst>
                                      </p:cBhvr>
                                      <p:tavLst>
                                        <p:tav tm="0">
                                          <p:val>
                                            <p:strVal val="#ppt_w*0.05"/>
                                          </p:val>
                                        </p:tav>
                                        <p:tav tm="100000">
                                          <p:val>
                                            <p:strVal val="#ppt_w"/>
                                          </p:val>
                                        </p:tav>
                                      </p:tavLst>
                                    </p:anim>
                                    <p:anim calcmode="lin" valueType="num">
                                      <p:cBhvr>
                                        <p:cTn id="123" dur="500" fill="hold"/>
                                        <p:tgtEl>
                                          <p:spTgt spid="46"/>
                                        </p:tgtEl>
                                        <p:attrNameLst>
                                          <p:attrName>ppt_h</p:attrName>
                                        </p:attrNameLst>
                                      </p:cBhvr>
                                      <p:tavLst>
                                        <p:tav tm="0">
                                          <p:val>
                                            <p:strVal val="#ppt_h"/>
                                          </p:val>
                                        </p:tav>
                                        <p:tav tm="100000">
                                          <p:val>
                                            <p:strVal val="#ppt_h"/>
                                          </p:val>
                                        </p:tav>
                                      </p:tavLst>
                                    </p:anim>
                                    <p:anim calcmode="lin" valueType="num">
                                      <p:cBhvr>
                                        <p:cTn id="124" dur="500" fill="hold"/>
                                        <p:tgtEl>
                                          <p:spTgt spid="46"/>
                                        </p:tgtEl>
                                        <p:attrNameLst>
                                          <p:attrName>ppt_x</p:attrName>
                                        </p:attrNameLst>
                                      </p:cBhvr>
                                      <p:tavLst>
                                        <p:tav tm="0">
                                          <p:val>
                                            <p:strVal val="#ppt_x-.2"/>
                                          </p:val>
                                        </p:tav>
                                        <p:tav tm="100000">
                                          <p:val>
                                            <p:strVal val="#ppt_x"/>
                                          </p:val>
                                        </p:tav>
                                      </p:tavLst>
                                    </p:anim>
                                    <p:anim calcmode="lin" valueType="num">
                                      <p:cBhvr>
                                        <p:cTn id="125" dur="500" fill="hold"/>
                                        <p:tgtEl>
                                          <p:spTgt spid="46"/>
                                        </p:tgtEl>
                                        <p:attrNameLst>
                                          <p:attrName>ppt_y</p:attrName>
                                        </p:attrNameLst>
                                      </p:cBhvr>
                                      <p:tavLst>
                                        <p:tav tm="0">
                                          <p:val>
                                            <p:strVal val="#ppt_y"/>
                                          </p:val>
                                        </p:tav>
                                        <p:tav tm="100000">
                                          <p:val>
                                            <p:strVal val="#ppt_y"/>
                                          </p:val>
                                        </p:tav>
                                      </p:tavLst>
                                    </p:anim>
                                    <p:animEffect transition="in" filter="fade">
                                      <p:cBhvr>
                                        <p:cTn id="126" dur="500"/>
                                        <p:tgtEl>
                                          <p:spTgt spid="46"/>
                                        </p:tgtEl>
                                      </p:cBhvr>
                                    </p:animEffect>
                                  </p:childTnLst>
                                </p:cTn>
                              </p:par>
                              <p:par>
                                <p:cTn id="127" presetID="54" presetClass="entr" presetSubtype="0" accel="100000" fill="hold" grpId="0" nodeType="withEffect">
                                  <p:stCondLst>
                                    <p:cond delay="0"/>
                                  </p:stCondLst>
                                  <p:childTnLst>
                                    <p:set>
                                      <p:cBhvr>
                                        <p:cTn id="128" dur="1" fill="hold">
                                          <p:stCondLst>
                                            <p:cond delay="0"/>
                                          </p:stCondLst>
                                        </p:cTn>
                                        <p:tgtEl>
                                          <p:spTgt spid="40"/>
                                        </p:tgtEl>
                                        <p:attrNameLst>
                                          <p:attrName>style.visibility</p:attrName>
                                        </p:attrNameLst>
                                      </p:cBhvr>
                                      <p:to>
                                        <p:strVal val="visible"/>
                                      </p:to>
                                    </p:set>
                                    <p:anim calcmode="lin" valueType="num">
                                      <p:cBhvr>
                                        <p:cTn id="129" dur="500" fill="hold"/>
                                        <p:tgtEl>
                                          <p:spTgt spid="40"/>
                                        </p:tgtEl>
                                        <p:attrNameLst>
                                          <p:attrName>ppt_w</p:attrName>
                                        </p:attrNameLst>
                                      </p:cBhvr>
                                      <p:tavLst>
                                        <p:tav tm="0">
                                          <p:val>
                                            <p:strVal val="#ppt_w*0.05"/>
                                          </p:val>
                                        </p:tav>
                                        <p:tav tm="100000">
                                          <p:val>
                                            <p:strVal val="#ppt_w"/>
                                          </p:val>
                                        </p:tav>
                                      </p:tavLst>
                                    </p:anim>
                                    <p:anim calcmode="lin" valueType="num">
                                      <p:cBhvr>
                                        <p:cTn id="130" dur="500" fill="hold"/>
                                        <p:tgtEl>
                                          <p:spTgt spid="40"/>
                                        </p:tgtEl>
                                        <p:attrNameLst>
                                          <p:attrName>ppt_h</p:attrName>
                                        </p:attrNameLst>
                                      </p:cBhvr>
                                      <p:tavLst>
                                        <p:tav tm="0">
                                          <p:val>
                                            <p:strVal val="#ppt_h"/>
                                          </p:val>
                                        </p:tav>
                                        <p:tav tm="100000">
                                          <p:val>
                                            <p:strVal val="#ppt_h"/>
                                          </p:val>
                                        </p:tav>
                                      </p:tavLst>
                                    </p:anim>
                                    <p:anim calcmode="lin" valueType="num">
                                      <p:cBhvr>
                                        <p:cTn id="131" dur="500" fill="hold"/>
                                        <p:tgtEl>
                                          <p:spTgt spid="40"/>
                                        </p:tgtEl>
                                        <p:attrNameLst>
                                          <p:attrName>ppt_x</p:attrName>
                                        </p:attrNameLst>
                                      </p:cBhvr>
                                      <p:tavLst>
                                        <p:tav tm="0">
                                          <p:val>
                                            <p:strVal val="#ppt_x-.2"/>
                                          </p:val>
                                        </p:tav>
                                        <p:tav tm="100000">
                                          <p:val>
                                            <p:strVal val="#ppt_x"/>
                                          </p:val>
                                        </p:tav>
                                      </p:tavLst>
                                    </p:anim>
                                    <p:anim calcmode="lin" valueType="num">
                                      <p:cBhvr>
                                        <p:cTn id="132" dur="500" fill="hold"/>
                                        <p:tgtEl>
                                          <p:spTgt spid="40"/>
                                        </p:tgtEl>
                                        <p:attrNameLst>
                                          <p:attrName>ppt_y</p:attrName>
                                        </p:attrNameLst>
                                      </p:cBhvr>
                                      <p:tavLst>
                                        <p:tav tm="0">
                                          <p:val>
                                            <p:strVal val="#ppt_y"/>
                                          </p:val>
                                        </p:tav>
                                        <p:tav tm="100000">
                                          <p:val>
                                            <p:strVal val="#ppt_y"/>
                                          </p:val>
                                        </p:tav>
                                      </p:tavLst>
                                    </p:anim>
                                    <p:animEffect transition="in" filter="fade">
                                      <p:cBhvr>
                                        <p:cTn id="133" dur="500"/>
                                        <p:tgtEl>
                                          <p:spTgt spid="40"/>
                                        </p:tgtEl>
                                      </p:cBhvr>
                                    </p:animEffect>
                                  </p:childTnLst>
                                </p:cTn>
                              </p:par>
                            </p:childTnLst>
                          </p:cTn>
                        </p:par>
                      </p:childTnLst>
                    </p:cTn>
                  </p:par>
                  <p:par>
                    <p:cTn id="134" fill="hold">
                      <p:stCondLst>
                        <p:cond delay="indefinite"/>
                      </p:stCondLst>
                      <p:childTnLst>
                        <p:par>
                          <p:cTn id="135" fill="hold">
                            <p:stCondLst>
                              <p:cond delay="0"/>
                            </p:stCondLst>
                            <p:childTnLst>
                              <p:par>
                                <p:cTn id="136" presetID="54" presetClass="entr" presetSubtype="0" accel="100000" fill="hold" nodeType="clickEffect">
                                  <p:stCondLst>
                                    <p:cond delay="0"/>
                                  </p:stCondLst>
                                  <p:childTnLst>
                                    <p:set>
                                      <p:cBhvr>
                                        <p:cTn id="137" dur="1" fill="hold">
                                          <p:stCondLst>
                                            <p:cond delay="0"/>
                                          </p:stCondLst>
                                        </p:cTn>
                                        <p:tgtEl>
                                          <p:spTgt spid="193565"/>
                                        </p:tgtEl>
                                        <p:attrNameLst>
                                          <p:attrName>style.visibility</p:attrName>
                                        </p:attrNameLst>
                                      </p:cBhvr>
                                      <p:to>
                                        <p:strVal val="visible"/>
                                      </p:to>
                                    </p:set>
                                    <p:anim calcmode="lin" valueType="num">
                                      <p:cBhvr>
                                        <p:cTn id="138" dur="500" fill="hold"/>
                                        <p:tgtEl>
                                          <p:spTgt spid="193565"/>
                                        </p:tgtEl>
                                        <p:attrNameLst>
                                          <p:attrName>ppt_w</p:attrName>
                                        </p:attrNameLst>
                                      </p:cBhvr>
                                      <p:tavLst>
                                        <p:tav tm="0">
                                          <p:val>
                                            <p:strVal val="#ppt_w*0.05"/>
                                          </p:val>
                                        </p:tav>
                                        <p:tav tm="100000">
                                          <p:val>
                                            <p:strVal val="#ppt_w"/>
                                          </p:val>
                                        </p:tav>
                                      </p:tavLst>
                                    </p:anim>
                                    <p:anim calcmode="lin" valueType="num">
                                      <p:cBhvr>
                                        <p:cTn id="139" dur="500" fill="hold"/>
                                        <p:tgtEl>
                                          <p:spTgt spid="193565"/>
                                        </p:tgtEl>
                                        <p:attrNameLst>
                                          <p:attrName>ppt_h</p:attrName>
                                        </p:attrNameLst>
                                      </p:cBhvr>
                                      <p:tavLst>
                                        <p:tav tm="0">
                                          <p:val>
                                            <p:strVal val="#ppt_h"/>
                                          </p:val>
                                        </p:tav>
                                        <p:tav tm="100000">
                                          <p:val>
                                            <p:strVal val="#ppt_h"/>
                                          </p:val>
                                        </p:tav>
                                      </p:tavLst>
                                    </p:anim>
                                    <p:anim calcmode="lin" valueType="num">
                                      <p:cBhvr>
                                        <p:cTn id="140" dur="500" fill="hold"/>
                                        <p:tgtEl>
                                          <p:spTgt spid="193565"/>
                                        </p:tgtEl>
                                        <p:attrNameLst>
                                          <p:attrName>ppt_x</p:attrName>
                                        </p:attrNameLst>
                                      </p:cBhvr>
                                      <p:tavLst>
                                        <p:tav tm="0">
                                          <p:val>
                                            <p:strVal val="#ppt_x-.2"/>
                                          </p:val>
                                        </p:tav>
                                        <p:tav tm="100000">
                                          <p:val>
                                            <p:strVal val="#ppt_x"/>
                                          </p:val>
                                        </p:tav>
                                      </p:tavLst>
                                    </p:anim>
                                    <p:anim calcmode="lin" valueType="num">
                                      <p:cBhvr>
                                        <p:cTn id="141" dur="500" fill="hold"/>
                                        <p:tgtEl>
                                          <p:spTgt spid="193565"/>
                                        </p:tgtEl>
                                        <p:attrNameLst>
                                          <p:attrName>ppt_y</p:attrName>
                                        </p:attrNameLst>
                                      </p:cBhvr>
                                      <p:tavLst>
                                        <p:tav tm="0">
                                          <p:val>
                                            <p:strVal val="#ppt_y"/>
                                          </p:val>
                                        </p:tav>
                                        <p:tav tm="100000">
                                          <p:val>
                                            <p:strVal val="#ppt_y"/>
                                          </p:val>
                                        </p:tav>
                                      </p:tavLst>
                                    </p:anim>
                                    <p:animEffect transition="in" filter="fade">
                                      <p:cBhvr>
                                        <p:cTn id="142" dur="500"/>
                                        <p:tgtEl>
                                          <p:spTgt spid="193565"/>
                                        </p:tgtEl>
                                      </p:cBhvr>
                                    </p:animEffect>
                                  </p:childTnLst>
                                </p:cTn>
                              </p:par>
                              <p:par>
                                <p:cTn id="143" presetID="54" presetClass="entr" presetSubtype="0" accel="100000" fill="hold" nodeType="withEffect">
                                  <p:stCondLst>
                                    <p:cond delay="0"/>
                                  </p:stCondLst>
                                  <p:childTnLst>
                                    <p:set>
                                      <p:cBhvr>
                                        <p:cTn id="144" dur="1" fill="hold">
                                          <p:stCondLst>
                                            <p:cond delay="0"/>
                                          </p:stCondLst>
                                        </p:cTn>
                                        <p:tgtEl>
                                          <p:spTgt spid="193566"/>
                                        </p:tgtEl>
                                        <p:attrNameLst>
                                          <p:attrName>style.visibility</p:attrName>
                                        </p:attrNameLst>
                                      </p:cBhvr>
                                      <p:to>
                                        <p:strVal val="visible"/>
                                      </p:to>
                                    </p:set>
                                    <p:anim calcmode="lin" valueType="num">
                                      <p:cBhvr>
                                        <p:cTn id="145" dur="500" fill="hold"/>
                                        <p:tgtEl>
                                          <p:spTgt spid="193566"/>
                                        </p:tgtEl>
                                        <p:attrNameLst>
                                          <p:attrName>ppt_w</p:attrName>
                                        </p:attrNameLst>
                                      </p:cBhvr>
                                      <p:tavLst>
                                        <p:tav tm="0">
                                          <p:val>
                                            <p:strVal val="#ppt_w*0.05"/>
                                          </p:val>
                                        </p:tav>
                                        <p:tav tm="100000">
                                          <p:val>
                                            <p:strVal val="#ppt_w"/>
                                          </p:val>
                                        </p:tav>
                                      </p:tavLst>
                                    </p:anim>
                                    <p:anim calcmode="lin" valueType="num">
                                      <p:cBhvr>
                                        <p:cTn id="146" dur="500" fill="hold"/>
                                        <p:tgtEl>
                                          <p:spTgt spid="193566"/>
                                        </p:tgtEl>
                                        <p:attrNameLst>
                                          <p:attrName>ppt_h</p:attrName>
                                        </p:attrNameLst>
                                      </p:cBhvr>
                                      <p:tavLst>
                                        <p:tav tm="0">
                                          <p:val>
                                            <p:strVal val="#ppt_h"/>
                                          </p:val>
                                        </p:tav>
                                        <p:tav tm="100000">
                                          <p:val>
                                            <p:strVal val="#ppt_h"/>
                                          </p:val>
                                        </p:tav>
                                      </p:tavLst>
                                    </p:anim>
                                    <p:anim calcmode="lin" valueType="num">
                                      <p:cBhvr>
                                        <p:cTn id="147" dur="500" fill="hold"/>
                                        <p:tgtEl>
                                          <p:spTgt spid="193566"/>
                                        </p:tgtEl>
                                        <p:attrNameLst>
                                          <p:attrName>ppt_x</p:attrName>
                                        </p:attrNameLst>
                                      </p:cBhvr>
                                      <p:tavLst>
                                        <p:tav tm="0">
                                          <p:val>
                                            <p:strVal val="#ppt_x-.2"/>
                                          </p:val>
                                        </p:tav>
                                        <p:tav tm="100000">
                                          <p:val>
                                            <p:strVal val="#ppt_x"/>
                                          </p:val>
                                        </p:tav>
                                      </p:tavLst>
                                    </p:anim>
                                    <p:anim calcmode="lin" valueType="num">
                                      <p:cBhvr>
                                        <p:cTn id="148" dur="500" fill="hold"/>
                                        <p:tgtEl>
                                          <p:spTgt spid="193566"/>
                                        </p:tgtEl>
                                        <p:attrNameLst>
                                          <p:attrName>ppt_y</p:attrName>
                                        </p:attrNameLst>
                                      </p:cBhvr>
                                      <p:tavLst>
                                        <p:tav tm="0">
                                          <p:val>
                                            <p:strVal val="#ppt_y"/>
                                          </p:val>
                                        </p:tav>
                                        <p:tav tm="100000">
                                          <p:val>
                                            <p:strVal val="#ppt_y"/>
                                          </p:val>
                                        </p:tav>
                                      </p:tavLst>
                                    </p:anim>
                                    <p:animEffect transition="in" filter="fade">
                                      <p:cBhvr>
                                        <p:cTn id="149" dur="500"/>
                                        <p:tgtEl>
                                          <p:spTgt spid="193566"/>
                                        </p:tgtEl>
                                      </p:cBhvr>
                                    </p:animEffect>
                                  </p:childTnLst>
                                </p:cTn>
                              </p:par>
                              <p:par>
                                <p:cTn id="150" presetID="54" presetClass="entr" presetSubtype="0" accel="100000" fill="hold" grpId="0" nodeType="withEffect">
                                  <p:stCondLst>
                                    <p:cond delay="0"/>
                                  </p:stCondLst>
                                  <p:childTnLst>
                                    <p:set>
                                      <p:cBhvr>
                                        <p:cTn id="151" dur="1" fill="hold">
                                          <p:stCondLst>
                                            <p:cond delay="0"/>
                                          </p:stCondLst>
                                        </p:cTn>
                                        <p:tgtEl>
                                          <p:spTgt spid="193564"/>
                                        </p:tgtEl>
                                        <p:attrNameLst>
                                          <p:attrName>style.visibility</p:attrName>
                                        </p:attrNameLst>
                                      </p:cBhvr>
                                      <p:to>
                                        <p:strVal val="visible"/>
                                      </p:to>
                                    </p:set>
                                    <p:anim calcmode="lin" valueType="num">
                                      <p:cBhvr>
                                        <p:cTn id="152" dur="500" fill="hold"/>
                                        <p:tgtEl>
                                          <p:spTgt spid="193564"/>
                                        </p:tgtEl>
                                        <p:attrNameLst>
                                          <p:attrName>ppt_w</p:attrName>
                                        </p:attrNameLst>
                                      </p:cBhvr>
                                      <p:tavLst>
                                        <p:tav tm="0">
                                          <p:val>
                                            <p:strVal val="#ppt_w*0.05"/>
                                          </p:val>
                                        </p:tav>
                                        <p:tav tm="100000">
                                          <p:val>
                                            <p:strVal val="#ppt_w"/>
                                          </p:val>
                                        </p:tav>
                                      </p:tavLst>
                                    </p:anim>
                                    <p:anim calcmode="lin" valueType="num">
                                      <p:cBhvr>
                                        <p:cTn id="153" dur="500" fill="hold"/>
                                        <p:tgtEl>
                                          <p:spTgt spid="193564"/>
                                        </p:tgtEl>
                                        <p:attrNameLst>
                                          <p:attrName>ppt_h</p:attrName>
                                        </p:attrNameLst>
                                      </p:cBhvr>
                                      <p:tavLst>
                                        <p:tav tm="0">
                                          <p:val>
                                            <p:strVal val="#ppt_h"/>
                                          </p:val>
                                        </p:tav>
                                        <p:tav tm="100000">
                                          <p:val>
                                            <p:strVal val="#ppt_h"/>
                                          </p:val>
                                        </p:tav>
                                      </p:tavLst>
                                    </p:anim>
                                    <p:anim calcmode="lin" valueType="num">
                                      <p:cBhvr>
                                        <p:cTn id="154" dur="500" fill="hold"/>
                                        <p:tgtEl>
                                          <p:spTgt spid="193564"/>
                                        </p:tgtEl>
                                        <p:attrNameLst>
                                          <p:attrName>ppt_x</p:attrName>
                                        </p:attrNameLst>
                                      </p:cBhvr>
                                      <p:tavLst>
                                        <p:tav tm="0">
                                          <p:val>
                                            <p:strVal val="#ppt_x-.2"/>
                                          </p:val>
                                        </p:tav>
                                        <p:tav tm="100000">
                                          <p:val>
                                            <p:strVal val="#ppt_x"/>
                                          </p:val>
                                        </p:tav>
                                      </p:tavLst>
                                    </p:anim>
                                    <p:anim calcmode="lin" valueType="num">
                                      <p:cBhvr>
                                        <p:cTn id="155" dur="500" fill="hold"/>
                                        <p:tgtEl>
                                          <p:spTgt spid="193564"/>
                                        </p:tgtEl>
                                        <p:attrNameLst>
                                          <p:attrName>ppt_y</p:attrName>
                                        </p:attrNameLst>
                                      </p:cBhvr>
                                      <p:tavLst>
                                        <p:tav tm="0">
                                          <p:val>
                                            <p:strVal val="#ppt_y"/>
                                          </p:val>
                                        </p:tav>
                                        <p:tav tm="100000">
                                          <p:val>
                                            <p:strVal val="#ppt_y"/>
                                          </p:val>
                                        </p:tav>
                                      </p:tavLst>
                                    </p:anim>
                                    <p:animEffect transition="in" filter="fade">
                                      <p:cBhvr>
                                        <p:cTn id="156" dur="500"/>
                                        <p:tgtEl>
                                          <p:spTgt spid="19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64" grpId="0" animBg="1"/>
      <p:bldP spid="193573"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chor="t"/>
          <a:lstStyle/>
          <a:p>
            <a:pPr eaLnBrk="1" hangingPunct="1"/>
            <a:r>
              <a:rPr lang="zh-CN" altLang="en-US" sz="3000" dirty="0" smtClean="0">
                <a:solidFill>
                  <a:schemeClr val="tx1"/>
                </a:solidFill>
                <a:latin typeface="微软雅黑" pitchFamily="34" charset="-122"/>
                <a:ea typeface="微软雅黑" pitchFamily="34" charset="-122"/>
              </a:rPr>
              <a:t>基础资料及系统参数</a:t>
            </a:r>
            <a:endParaRPr lang="zh-CN" altLang="en-US" sz="3000" dirty="0">
              <a:solidFill>
                <a:schemeClr val="tx1"/>
              </a:solidFill>
              <a:latin typeface="微软雅黑" pitchFamily="34" charset="-122"/>
              <a:ea typeface="微软雅黑" pitchFamily="34" charset="-122"/>
            </a:endParaRPr>
          </a:p>
        </p:txBody>
      </p:sp>
      <p:sp>
        <p:nvSpPr>
          <p:cNvPr id="5" name="矩形 4"/>
          <p:cNvSpPr/>
          <p:nvPr/>
        </p:nvSpPr>
        <p:spPr>
          <a:xfrm>
            <a:off x="395536" y="980727"/>
            <a:ext cx="8070764" cy="4351961"/>
          </a:xfrm>
          <a:prstGeom prst="rect">
            <a:avLst/>
          </a:prstGeom>
        </p:spPr>
        <p:txBody>
          <a:bodyPr wrap="square">
            <a:spAutoFit/>
          </a:bodyPr>
          <a:lstStyle/>
          <a:p>
            <a:pPr marL="342900" indent="-342900" defTabSz="457200">
              <a:spcBef>
                <a:spcPct val="20000"/>
              </a:spcBef>
              <a:buClr>
                <a:schemeClr val="tx1"/>
              </a:buClr>
              <a:buSzPct val="100000"/>
              <a:buBlip>
                <a:blip r:embed="rId2"/>
              </a:buBlip>
              <a:defRPr/>
            </a:pPr>
            <a:r>
              <a:rPr kumimoji="1" lang="zh-CN" altLang="en-US" sz="2600" b="1" dirty="0" smtClean="0">
                <a:solidFill>
                  <a:schemeClr val="tx1">
                    <a:lumMod val="85000"/>
                    <a:lumOff val="15000"/>
                  </a:schemeClr>
                </a:solidFill>
                <a:latin typeface="微软雅黑"/>
                <a:ea typeface="微软雅黑"/>
                <a:cs typeface="微软雅黑"/>
              </a:rPr>
              <a:t>基础资料</a:t>
            </a:r>
            <a:endParaRPr kumimoji="1" lang="en-US" altLang="zh-CN" sz="2600" b="1" dirty="0" smtClean="0">
              <a:solidFill>
                <a:schemeClr val="tx1">
                  <a:lumMod val="85000"/>
                  <a:lumOff val="15000"/>
                </a:schemeClr>
              </a:solidFill>
              <a:latin typeface="微软雅黑"/>
              <a:ea typeface="微软雅黑"/>
              <a:cs typeface="微软雅黑"/>
            </a:endParaRPr>
          </a:p>
          <a:p>
            <a:pPr marL="742950" lvl="1" indent="-285750">
              <a:spcBef>
                <a:spcPct val="20000"/>
              </a:spcBef>
              <a:buSzPct val="80000"/>
              <a:buFont typeface="Wingdings" pitchFamily="2" charset="2"/>
              <a:buChar char="Ø"/>
              <a:defRPr/>
            </a:pPr>
            <a:r>
              <a:rPr lang="zh-CN" altLang="en-US" dirty="0" smtClean="0">
                <a:latin typeface="Arial" charset="0"/>
                <a:ea typeface="微软雅黑" pitchFamily="34" charset="-122"/>
              </a:rPr>
              <a:t>物料</a:t>
            </a:r>
            <a:endParaRPr lang="en-US" altLang="zh-CN" dirty="0" smtClean="0">
              <a:latin typeface="Arial" charset="0"/>
              <a:ea typeface="微软雅黑" pitchFamily="34" charset="-122"/>
            </a:endParaRPr>
          </a:p>
          <a:p>
            <a:pPr marL="1200150" lvl="2" indent="-285750">
              <a:spcBef>
                <a:spcPct val="20000"/>
              </a:spcBef>
              <a:buSzPct val="80000"/>
              <a:buFont typeface="Wingdings" pitchFamily="2" charset="2"/>
              <a:buChar char="ü"/>
              <a:defRPr/>
            </a:pPr>
            <a:r>
              <a:rPr lang="zh-CN" altLang="en-US" sz="1800" dirty="0" smtClean="0">
                <a:latin typeface="Arial" charset="0"/>
                <a:ea typeface="微软雅黑" pitchFamily="34" charset="-122"/>
              </a:rPr>
              <a:t>外购</a:t>
            </a:r>
            <a:endParaRPr lang="en-US" altLang="zh-CN" sz="1800" dirty="0" smtClean="0">
              <a:latin typeface="Arial" charset="0"/>
              <a:ea typeface="微软雅黑" pitchFamily="34" charset="-122"/>
            </a:endParaRPr>
          </a:p>
          <a:p>
            <a:pPr marL="1200150" lvl="2" indent="-285750">
              <a:spcBef>
                <a:spcPct val="20000"/>
              </a:spcBef>
              <a:buSzPct val="80000"/>
              <a:buFont typeface="Wingdings" pitchFamily="2" charset="2"/>
              <a:buChar char="ü"/>
              <a:defRPr/>
            </a:pPr>
            <a:r>
              <a:rPr lang="zh-CN" altLang="en-US" sz="1800" dirty="0" smtClean="0">
                <a:latin typeface="Arial" charset="0"/>
                <a:ea typeface="微软雅黑" pitchFamily="34" charset="-122"/>
              </a:rPr>
              <a:t>组装件、自制件</a:t>
            </a:r>
            <a:endParaRPr lang="en-US" altLang="zh-CN" sz="1800" dirty="0" smtClean="0">
              <a:latin typeface="Arial" charset="0"/>
              <a:ea typeface="微软雅黑" pitchFamily="34" charset="-122"/>
            </a:endParaRPr>
          </a:p>
          <a:p>
            <a:pPr marL="742950" lvl="1" indent="-285750">
              <a:spcBef>
                <a:spcPct val="20000"/>
              </a:spcBef>
              <a:buSzPct val="80000"/>
              <a:buFont typeface="Wingdings" pitchFamily="2" charset="2"/>
              <a:buChar char="Ø"/>
              <a:defRPr/>
            </a:pPr>
            <a:r>
              <a:rPr kumimoji="1" lang="en-US" altLang="zh-CN" dirty="0" smtClean="0">
                <a:solidFill>
                  <a:schemeClr val="tx1">
                    <a:lumMod val="85000"/>
                    <a:lumOff val="15000"/>
                  </a:schemeClr>
                </a:solidFill>
                <a:latin typeface="Arial" charset="0"/>
                <a:ea typeface="微软雅黑" pitchFamily="34" charset="-122"/>
                <a:cs typeface="微软雅黑"/>
              </a:rPr>
              <a:t>BOM</a:t>
            </a:r>
            <a:r>
              <a:rPr kumimoji="1" lang="zh-CN" altLang="en-US" dirty="0" smtClean="0">
                <a:solidFill>
                  <a:schemeClr val="tx1">
                    <a:lumMod val="85000"/>
                    <a:lumOff val="15000"/>
                  </a:schemeClr>
                </a:solidFill>
                <a:latin typeface="Arial" charset="0"/>
                <a:ea typeface="微软雅黑" pitchFamily="34" charset="-122"/>
                <a:cs typeface="微软雅黑"/>
              </a:rPr>
              <a:t>单</a:t>
            </a:r>
            <a:endParaRPr kumimoji="1" lang="en-US" altLang="zh-CN" dirty="0" smtClean="0">
              <a:solidFill>
                <a:schemeClr val="tx1">
                  <a:lumMod val="85000"/>
                  <a:lumOff val="15000"/>
                </a:schemeClr>
              </a:solidFill>
              <a:latin typeface="Arial" charset="0"/>
              <a:ea typeface="微软雅黑" pitchFamily="34" charset="-122"/>
              <a:cs typeface="微软雅黑"/>
            </a:endParaRPr>
          </a:p>
          <a:p>
            <a:pPr marL="1200150" lvl="2" indent="-285750">
              <a:spcBef>
                <a:spcPct val="20000"/>
              </a:spcBef>
              <a:buSzPct val="80000"/>
              <a:buFont typeface="Wingdings" pitchFamily="2" charset="2"/>
              <a:buChar char="ü"/>
              <a:defRPr/>
            </a:pPr>
            <a:r>
              <a:rPr lang="en-US" altLang="zh-CN" sz="1800" dirty="0">
                <a:latin typeface="Arial" charset="0"/>
                <a:ea typeface="微软雅黑" pitchFamily="34" charset="-122"/>
              </a:rPr>
              <a:t>BOM</a:t>
            </a:r>
            <a:r>
              <a:rPr lang="zh-CN" altLang="en-US" sz="1800" dirty="0">
                <a:latin typeface="Arial" charset="0"/>
                <a:ea typeface="微软雅黑" pitchFamily="34" charset="-122"/>
              </a:rPr>
              <a:t>单生效</a:t>
            </a:r>
            <a:r>
              <a:rPr lang="zh-CN" altLang="en-US" sz="1800" dirty="0" smtClean="0">
                <a:latin typeface="Arial" charset="0"/>
                <a:ea typeface="微软雅黑" pitchFamily="34" charset="-122"/>
              </a:rPr>
              <a:t>条件：审核并使用</a:t>
            </a:r>
            <a:endParaRPr lang="en-US" altLang="zh-CN" sz="1800" dirty="0" smtClean="0">
              <a:latin typeface="Arial" charset="0"/>
              <a:ea typeface="微软雅黑" pitchFamily="34" charset="-122"/>
            </a:endParaRPr>
          </a:p>
          <a:p>
            <a:pPr marL="1200150" lvl="2" indent="-285750">
              <a:spcBef>
                <a:spcPct val="20000"/>
              </a:spcBef>
              <a:buSzPct val="80000"/>
              <a:buFont typeface="Wingdings" pitchFamily="2" charset="2"/>
              <a:buChar char="ü"/>
              <a:defRPr/>
            </a:pPr>
            <a:r>
              <a:rPr lang="en-US" altLang="zh-CN" sz="1800" dirty="0">
                <a:latin typeface="Arial" charset="0"/>
                <a:ea typeface="微软雅黑" pitchFamily="34" charset="-122"/>
              </a:rPr>
              <a:t>BOM</a:t>
            </a:r>
            <a:r>
              <a:rPr lang="zh-CN" altLang="en-US" sz="1800" dirty="0">
                <a:latin typeface="Arial" charset="0"/>
                <a:ea typeface="微软雅黑" pitchFamily="34" charset="-122"/>
              </a:rPr>
              <a:t>清单参考材料成本：参考单价取数来源：本期有采购，取最近采购价；本期无采购，取上期结存价</a:t>
            </a:r>
            <a:endParaRPr lang="en-US" altLang="zh-CN" sz="1800" dirty="0">
              <a:latin typeface="Arial" charset="0"/>
              <a:ea typeface="微软雅黑" pitchFamily="34" charset="-122"/>
            </a:endParaRPr>
          </a:p>
          <a:p>
            <a:pPr marL="342900" lvl="1" indent="-342900" defTabSz="457200">
              <a:spcBef>
                <a:spcPct val="20000"/>
              </a:spcBef>
              <a:buClr>
                <a:schemeClr val="tx1"/>
              </a:buClr>
              <a:buSzPct val="100000"/>
              <a:buBlip>
                <a:blip r:embed="rId2"/>
              </a:buBlip>
              <a:defRPr/>
            </a:pPr>
            <a:r>
              <a:rPr kumimoji="1" lang="zh-CN" altLang="en-US" sz="2600" b="1" dirty="0" smtClean="0">
                <a:solidFill>
                  <a:schemeClr val="tx1">
                    <a:lumMod val="85000"/>
                    <a:lumOff val="15000"/>
                  </a:schemeClr>
                </a:solidFill>
                <a:latin typeface="微软雅黑"/>
                <a:ea typeface="微软雅黑"/>
                <a:cs typeface="微软雅黑"/>
              </a:rPr>
              <a:t>系统参数</a:t>
            </a:r>
            <a:endParaRPr kumimoji="1" lang="en-US" altLang="zh-CN" sz="2600" b="1" dirty="0" smtClean="0">
              <a:solidFill>
                <a:schemeClr val="tx1">
                  <a:lumMod val="85000"/>
                  <a:lumOff val="15000"/>
                </a:schemeClr>
              </a:solidFill>
              <a:latin typeface="微软雅黑"/>
              <a:ea typeface="微软雅黑"/>
              <a:cs typeface="微软雅黑"/>
            </a:endParaRPr>
          </a:p>
          <a:p>
            <a:pPr marL="742950" lvl="1" indent="-285750" defTabSz="457200">
              <a:spcBef>
                <a:spcPct val="20000"/>
              </a:spcBef>
              <a:buClr>
                <a:schemeClr val="tx1"/>
              </a:buClr>
              <a:buSzPct val="80000"/>
              <a:buFont typeface="Wingdings" pitchFamily="2" charset="2"/>
              <a:buChar char="Ø"/>
              <a:defRPr/>
            </a:pPr>
            <a:r>
              <a:rPr lang="en-US" altLang="zh-CN" dirty="0" smtClean="0">
                <a:latin typeface="Arial" charset="0"/>
                <a:ea typeface="微软雅黑" pitchFamily="34" charset="-122"/>
              </a:rPr>
              <a:t>BOM</a:t>
            </a:r>
            <a:r>
              <a:rPr lang="zh-CN" altLang="en-US" dirty="0" smtClean="0">
                <a:latin typeface="Arial" charset="0"/>
                <a:ea typeface="微软雅黑" pitchFamily="34" charset="-122"/>
              </a:rPr>
              <a:t>单损耗率公式</a:t>
            </a:r>
            <a:endParaRPr lang="en-US" altLang="zh-CN" dirty="0" smtClean="0">
              <a:latin typeface="Arial" charset="0"/>
              <a:ea typeface="微软雅黑" pitchFamily="34" charset="-122"/>
            </a:endParaRPr>
          </a:p>
          <a:p>
            <a:pPr marL="1200150" lvl="2" indent="-285750" defTabSz="457200">
              <a:spcBef>
                <a:spcPct val="20000"/>
              </a:spcBef>
              <a:buClr>
                <a:schemeClr val="tx1"/>
              </a:buClr>
              <a:buSzPct val="80000"/>
              <a:buFont typeface="Wingdings" pitchFamily="2" charset="2"/>
              <a:buChar char="ü"/>
              <a:defRPr/>
            </a:pPr>
            <a:r>
              <a:rPr lang="zh-CN" altLang="en-US" sz="1800" dirty="0" smtClean="0">
                <a:latin typeface="Arial" charset="0"/>
                <a:ea typeface="微软雅黑" pitchFamily="34" charset="-122"/>
              </a:rPr>
              <a:t>标准用量</a:t>
            </a:r>
            <a:r>
              <a:rPr lang="en-US" altLang="zh-CN" sz="1800" dirty="0" smtClean="0">
                <a:latin typeface="Arial" charset="0"/>
                <a:ea typeface="微软雅黑" pitchFamily="34" charset="-122"/>
              </a:rPr>
              <a:t>/</a:t>
            </a:r>
            <a:r>
              <a:rPr lang="zh-CN" altLang="en-US" sz="1800" dirty="0" smtClean="0">
                <a:latin typeface="Arial" charset="0"/>
                <a:ea typeface="微软雅黑" pitchFamily="34" charset="-122"/>
              </a:rPr>
              <a:t>（</a:t>
            </a:r>
            <a:r>
              <a:rPr lang="en-US" altLang="zh-CN" sz="1800" dirty="0" smtClean="0">
                <a:latin typeface="Arial" charset="0"/>
                <a:ea typeface="微软雅黑" pitchFamily="34" charset="-122"/>
              </a:rPr>
              <a:t>1-</a:t>
            </a:r>
            <a:r>
              <a:rPr lang="zh-CN" altLang="en-US" sz="1800" dirty="0" smtClean="0">
                <a:latin typeface="Arial" charset="0"/>
                <a:ea typeface="微软雅黑" pitchFamily="34" charset="-122"/>
              </a:rPr>
              <a:t>损耗率）</a:t>
            </a:r>
            <a:endParaRPr lang="en-US" altLang="zh-CN" sz="1800" dirty="0" smtClean="0">
              <a:latin typeface="Arial" charset="0"/>
              <a:ea typeface="微软雅黑" pitchFamily="34" charset="-122"/>
            </a:endParaRPr>
          </a:p>
          <a:p>
            <a:pPr marL="1200150" lvl="2" indent="-285750" defTabSz="457200">
              <a:spcBef>
                <a:spcPct val="20000"/>
              </a:spcBef>
              <a:buClr>
                <a:schemeClr val="tx1"/>
              </a:buClr>
              <a:buSzPct val="80000"/>
              <a:buFont typeface="Wingdings" pitchFamily="2" charset="2"/>
              <a:buChar char="ü"/>
              <a:defRPr/>
            </a:pPr>
            <a:r>
              <a:rPr lang="zh-CN" altLang="en-US" sz="1800" dirty="0" smtClean="0">
                <a:latin typeface="Arial" charset="0"/>
                <a:ea typeface="微软雅黑" pitchFamily="34" charset="-122"/>
              </a:rPr>
              <a:t>标准用量*（</a:t>
            </a:r>
            <a:r>
              <a:rPr lang="en-US" altLang="zh-CN" sz="1800" dirty="0" smtClean="0">
                <a:latin typeface="Arial" charset="0"/>
                <a:ea typeface="微软雅黑" pitchFamily="34" charset="-122"/>
              </a:rPr>
              <a:t>1+</a:t>
            </a:r>
            <a:r>
              <a:rPr lang="zh-CN" altLang="en-US" sz="1800" dirty="0" smtClean="0">
                <a:latin typeface="Arial" charset="0"/>
                <a:ea typeface="微软雅黑" pitchFamily="34" charset="-122"/>
              </a:rPr>
              <a:t>损耗率）</a:t>
            </a:r>
            <a:endParaRPr lang="en-US" altLang="zh-CN" sz="1800" dirty="0" smtClean="0">
              <a:latin typeface="Arial" charset="0"/>
              <a:ea typeface="微软雅黑" pitchFamily="34" charset="-122"/>
            </a:endParaRPr>
          </a:p>
        </p:txBody>
      </p:sp>
    </p:spTree>
    <p:extLst>
      <p:ext uri="{BB962C8B-B14F-4D97-AF65-F5344CB8AC3E}">
        <p14:creationId xmlns:p14="http://schemas.microsoft.com/office/powerpoint/2010/main" val="402998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生产任务单</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80859" y="908720"/>
            <a:ext cx="8786813" cy="5572125"/>
          </a:xfrm>
        </p:spPr>
        <p:txBody>
          <a:bodyPr/>
          <a:lstStyle/>
          <a:p>
            <a:pPr eaLnBrk="1" hangingPunct="1">
              <a:buClr>
                <a:schemeClr val="tx1"/>
              </a:buClr>
              <a:buSzPct val="100000"/>
              <a:buBlip>
                <a:blip r:embed="rId3"/>
              </a:buBlip>
              <a:defRPr/>
            </a:pPr>
            <a:r>
              <a:rPr lang="zh-CN" altLang="en-US" sz="2600" dirty="0">
                <a:solidFill>
                  <a:schemeClr val="tx1">
                    <a:lumMod val="85000"/>
                    <a:lumOff val="15000"/>
                  </a:schemeClr>
                </a:solidFill>
                <a:cs typeface="微软雅黑"/>
              </a:rPr>
              <a:t>概述</a:t>
            </a:r>
            <a:endParaRPr sz="2600" dirty="0" smtClean="0">
              <a:solidFill>
                <a:schemeClr val="tx1">
                  <a:lumMod val="85000"/>
                  <a:lumOff val="15000"/>
                </a:schemeClr>
              </a:solidFill>
              <a:cs typeface="微软雅黑"/>
            </a:endParaRPr>
          </a:p>
          <a:p>
            <a:pPr lvl="1" eaLnBrk="1" hangingPunct="1">
              <a:buClr>
                <a:schemeClr val="tx1"/>
              </a:buClr>
              <a:buFont typeface="Wingdings" pitchFamily="2" charset="2"/>
              <a:buChar char="Ø"/>
              <a:defRPr/>
            </a:pPr>
            <a:r>
              <a:rPr lang="zh-CN" altLang="zh-CN" sz="2000" dirty="0"/>
              <a:t>生产管理模块的核心单据，是生产管理模块应用的起点单据</a:t>
            </a:r>
            <a:endParaRPr lang="en-US" sz="2000" dirty="0" smtClean="0">
              <a:solidFill>
                <a:schemeClr val="tx1"/>
              </a:solidFill>
              <a:latin typeface="Arial" charset="0"/>
              <a:ea typeface="微软雅黑" pitchFamily="34" charset="-122"/>
            </a:endParaRPr>
          </a:p>
          <a:p>
            <a:pPr lvl="1" eaLnBrk="1" hangingPunct="1">
              <a:buClr>
                <a:schemeClr val="tx1"/>
              </a:buClr>
              <a:buFont typeface="Wingdings" pitchFamily="2" charset="2"/>
              <a:buChar char="Ø"/>
              <a:defRPr/>
            </a:pPr>
            <a:r>
              <a:rPr sz="2000" dirty="0" smtClean="0">
                <a:solidFill>
                  <a:schemeClr val="tx1"/>
                </a:solidFill>
                <a:latin typeface="Arial" charset="0"/>
                <a:ea typeface="微软雅黑" pitchFamily="34" charset="-122"/>
              </a:rPr>
              <a:t>下游的生产领料单和产品入库单都必须关联此单</a:t>
            </a:r>
            <a:r>
              <a:rPr sz="2000" dirty="0">
                <a:solidFill>
                  <a:schemeClr val="tx1"/>
                </a:solidFill>
                <a:latin typeface="Arial" charset="0"/>
                <a:ea typeface="微软雅黑" pitchFamily="34" charset="-122"/>
              </a:rPr>
              <a:t>，才能实现成本自动核算</a:t>
            </a:r>
            <a:r>
              <a:rPr sz="2000" dirty="0" smtClean="0">
                <a:solidFill>
                  <a:schemeClr val="tx1"/>
                </a:solidFill>
                <a:latin typeface="Arial" charset="0"/>
                <a:ea typeface="微软雅黑" pitchFamily="34" charset="-122"/>
              </a:rPr>
              <a:t>。</a:t>
            </a:r>
            <a:endParaRPr lang="en-US" sz="2000" dirty="0" smtClean="0">
              <a:solidFill>
                <a:schemeClr val="tx1"/>
              </a:solidFill>
              <a:latin typeface="Arial" charset="0"/>
              <a:ea typeface="微软雅黑" pitchFamily="34" charset="-122"/>
            </a:endParaRPr>
          </a:p>
          <a:p>
            <a:pPr lvl="1" eaLnBrk="1" hangingPunct="1">
              <a:buClr>
                <a:schemeClr val="tx1"/>
              </a:buClr>
              <a:buFont typeface="Wingdings" pitchFamily="2" charset="2"/>
              <a:buChar char="Ø"/>
              <a:defRPr/>
            </a:pPr>
            <a:endParaRPr lang="en-US" sz="2000" dirty="0" smtClean="0">
              <a:solidFill>
                <a:schemeClr val="tx1"/>
              </a:solidFill>
              <a:latin typeface="Arial" charset="0"/>
              <a:ea typeface="微软雅黑" pitchFamily="34" charset="-122"/>
            </a:endParaRPr>
          </a:p>
          <a:p>
            <a:pPr marL="342900" lvl="1" indent="-342900" defTabSz="457200" eaLnBrk="1" hangingPunct="1">
              <a:buClr>
                <a:schemeClr val="tx1"/>
              </a:buClr>
              <a:buSzPct val="100000"/>
              <a:buBlip>
                <a:blip r:embed="rId3"/>
              </a:buBlip>
              <a:defRPr/>
            </a:pPr>
            <a:r>
              <a:rPr lang="zh-CN" altLang="en-US" sz="2600" b="1" dirty="0">
                <a:solidFill>
                  <a:schemeClr val="tx1">
                    <a:lumMod val="85000"/>
                    <a:lumOff val="15000"/>
                  </a:schemeClr>
                </a:solidFill>
                <a:cs typeface="微软雅黑"/>
              </a:rPr>
              <a:t>新增</a:t>
            </a:r>
            <a:r>
              <a:rPr lang="zh-CN" altLang="en-US" sz="2600" b="1" dirty="0" smtClean="0">
                <a:solidFill>
                  <a:schemeClr val="tx1">
                    <a:lumMod val="85000"/>
                    <a:lumOff val="15000"/>
                  </a:schemeClr>
                </a:solidFill>
                <a:cs typeface="微软雅黑"/>
              </a:rPr>
              <a:t>方式</a:t>
            </a:r>
            <a:endParaRPr lang="en-US" altLang="zh-CN" sz="2600" b="1" dirty="0" smtClean="0">
              <a:solidFill>
                <a:schemeClr val="tx1">
                  <a:lumMod val="85000"/>
                  <a:lumOff val="15000"/>
                </a:schemeClr>
              </a:solidFill>
              <a:cs typeface="微软雅黑"/>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手工</a:t>
            </a:r>
            <a:r>
              <a:rPr lang="zh-CN" altLang="en-US" sz="2000" dirty="0" smtClean="0">
                <a:solidFill>
                  <a:schemeClr val="tx1"/>
                </a:solidFill>
                <a:latin typeface="Arial" charset="0"/>
                <a:ea typeface="微软雅黑" pitchFamily="34" charset="-122"/>
              </a:rPr>
              <a:t>新增</a:t>
            </a:r>
            <a:endParaRPr lang="en-US" altLang="zh-CN" sz="2000" dirty="0" smtClean="0">
              <a:solidFill>
                <a:schemeClr val="tx1"/>
              </a:solidFill>
              <a:latin typeface="Arial" charset="0"/>
              <a:ea typeface="微软雅黑" pitchFamily="34" charset="-122"/>
            </a:endParaRPr>
          </a:p>
          <a:p>
            <a:pPr marL="1200150" lvl="2" indent="-285750"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表头</a:t>
            </a:r>
            <a:r>
              <a:rPr lang="zh-CN" altLang="zh-CN" sz="1800" dirty="0"/>
              <a:t>产品代码：指生产的产品</a:t>
            </a:r>
            <a:r>
              <a:rPr lang="zh-CN" altLang="zh-CN" sz="1800" dirty="0" smtClean="0"/>
              <a:t>代码</a:t>
            </a:r>
            <a:endParaRPr lang="en-US" altLang="zh-CN" sz="1800" dirty="0" smtClean="0"/>
          </a:p>
          <a:p>
            <a:pPr marL="1200150" lvl="2" indent="-285750" defTabSz="457200" eaLnBrk="1" hangingPunct="1">
              <a:buClr>
                <a:schemeClr val="tx1"/>
              </a:buClr>
              <a:buFont typeface="Wingdings" pitchFamily="2" charset="2"/>
              <a:buChar char="ü"/>
              <a:defRPr/>
            </a:pPr>
            <a:r>
              <a:rPr lang="zh-CN" altLang="en-US" sz="1800" dirty="0">
                <a:solidFill>
                  <a:schemeClr val="tx1"/>
                </a:solidFill>
                <a:latin typeface="Arial" charset="0"/>
                <a:ea typeface="微软雅黑" pitchFamily="34" charset="-122"/>
              </a:rPr>
              <a:t>表</a:t>
            </a:r>
            <a:r>
              <a:rPr lang="zh-CN" altLang="en-US" sz="1800" dirty="0" smtClean="0">
                <a:solidFill>
                  <a:schemeClr val="tx1"/>
                </a:solidFill>
                <a:latin typeface="Arial" charset="0"/>
                <a:ea typeface="微软雅黑" pitchFamily="34" charset="-122"/>
              </a:rPr>
              <a:t>体物料代码：指生产所需原材料</a:t>
            </a:r>
            <a:endParaRPr lang="en-US" altLang="zh-CN" sz="1800" dirty="0" smtClean="0">
              <a:solidFill>
                <a:schemeClr val="tx1"/>
              </a:solidFill>
              <a:latin typeface="Arial" charset="0"/>
              <a:ea typeface="微软雅黑" pitchFamily="34" charset="-122"/>
            </a:endParaRPr>
          </a:p>
          <a:p>
            <a:pPr marL="1200150" lvl="2" indent="-285750"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产品代码存在</a:t>
            </a:r>
            <a:r>
              <a:rPr lang="en-US" altLang="zh-CN" sz="1800" dirty="0" smtClean="0">
                <a:solidFill>
                  <a:schemeClr val="tx1"/>
                </a:solidFill>
                <a:latin typeface="Arial" charset="0"/>
                <a:ea typeface="微软雅黑" pitchFamily="34" charset="-122"/>
              </a:rPr>
              <a:t>BOM</a:t>
            </a:r>
            <a:r>
              <a:rPr lang="zh-CN" altLang="en-US" sz="1800" dirty="0">
                <a:solidFill>
                  <a:schemeClr val="tx1"/>
                </a:solidFill>
                <a:latin typeface="Arial" charset="0"/>
                <a:ea typeface="微软雅黑" pitchFamily="34" charset="-122"/>
              </a:rPr>
              <a:t>单</a:t>
            </a:r>
            <a:r>
              <a:rPr lang="zh-CN" altLang="en-US" sz="1800" dirty="0" smtClean="0">
                <a:solidFill>
                  <a:schemeClr val="tx1"/>
                </a:solidFill>
                <a:latin typeface="Arial" charset="0"/>
                <a:ea typeface="微软雅黑" pitchFamily="34" charset="-122"/>
              </a:rPr>
              <a:t>关联</a:t>
            </a:r>
            <a:endParaRPr lang="en-US" altLang="zh-CN" sz="1800" dirty="0" smtClean="0">
              <a:solidFill>
                <a:schemeClr val="tx1"/>
              </a:solidFill>
              <a:latin typeface="Arial" charset="0"/>
              <a:ea typeface="微软雅黑" pitchFamily="34" charset="-122"/>
            </a:endParaRPr>
          </a:p>
          <a:p>
            <a:pPr lvl="3" defTabSz="457200" eaLnBrk="1" hangingPunct="1">
              <a:buClr>
                <a:schemeClr val="tx1"/>
              </a:buClr>
              <a:buFont typeface="Arial" pitchFamily="34" charset="0"/>
              <a:buChar char="•"/>
              <a:defRPr/>
            </a:pPr>
            <a:r>
              <a:rPr lang="zh-CN" altLang="en-US" sz="1600" dirty="0" smtClean="0">
                <a:solidFill>
                  <a:schemeClr val="tx1"/>
                </a:solidFill>
                <a:latin typeface="Arial" charset="0"/>
                <a:ea typeface="微软雅黑" pitchFamily="34" charset="-122"/>
              </a:rPr>
              <a:t>多级</a:t>
            </a:r>
            <a:r>
              <a:rPr lang="en-US" altLang="zh-CN" sz="1600" dirty="0" smtClean="0">
                <a:solidFill>
                  <a:schemeClr val="tx1"/>
                </a:solidFill>
                <a:latin typeface="Arial" charset="0"/>
                <a:ea typeface="微软雅黑" pitchFamily="34" charset="-122"/>
              </a:rPr>
              <a:t>BOM</a:t>
            </a:r>
            <a:r>
              <a:rPr lang="zh-CN" altLang="en-US" sz="1600" dirty="0" smtClean="0">
                <a:solidFill>
                  <a:schemeClr val="tx1"/>
                </a:solidFill>
                <a:latin typeface="Arial" charset="0"/>
                <a:ea typeface="微软雅黑" pitchFamily="34" charset="-122"/>
              </a:rPr>
              <a:t>单可展开到最明细物料</a:t>
            </a:r>
            <a:endParaRPr lang="en-US" altLang="zh-CN" sz="1600" dirty="0">
              <a:solidFill>
                <a:schemeClr val="tx1"/>
              </a:solidFill>
              <a:latin typeface="Arial" charset="0"/>
              <a:ea typeface="微软雅黑" pitchFamily="34" charset="-122"/>
            </a:endParaRPr>
          </a:p>
          <a:p>
            <a:pPr marL="1200150" lvl="2" indent="-285750"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产品代码无</a:t>
            </a:r>
            <a:r>
              <a:rPr lang="en-US" altLang="zh-CN" sz="1800" dirty="0">
                <a:solidFill>
                  <a:schemeClr val="tx1"/>
                </a:solidFill>
                <a:latin typeface="Arial" charset="0"/>
                <a:ea typeface="微软雅黑" pitchFamily="34" charset="-122"/>
              </a:rPr>
              <a:t>BOM</a:t>
            </a:r>
            <a:r>
              <a:rPr lang="zh-CN" altLang="en-US" sz="1800" dirty="0">
                <a:solidFill>
                  <a:schemeClr val="tx1"/>
                </a:solidFill>
                <a:latin typeface="Arial" charset="0"/>
                <a:ea typeface="微软雅黑" pitchFamily="34" charset="-122"/>
              </a:rPr>
              <a:t>单</a:t>
            </a:r>
            <a:r>
              <a:rPr lang="zh-CN" altLang="en-US" sz="1800" dirty="0" smtClean="0">
                <a:solidFill>
                  <a:schemeClr val="tx1"/>
                </a:solidFill>
                <a:latin typeface="Arial" charset="0"/>
                <a:ea typeface="微软雅黑" pitchFamily="34" charset="-122"/>
              </a:rPr>
              <a:t>关联</a:t>
            </a:r>
            <a:endParaRPr lang="en-US" altLang="zh-CN" sz="1800" dirty="0" smtClean="0">
              <a:solidFill>
                <a:schemeClr val="tx1"/>
              </a:solidFill>
              <a:latin typeface="Arial" charset="0"/>
              <a:ea typeface="微软雅黑" pitchFamily="34" charset="-122"/>
            </a:endParaRPr>
          </a:p>
          <a:p>
            <a:pPr marL="1200150" lvl="2" indent="-285750"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数量：系统参数控制销售订单是否扣减销售出库数量</a:t>
            </a:r>
            <a:endParaRPr lang="en-US" altLang="zh-CN" sz="1800" dirty="0" smtClean="0">
              <a:solidFill>
                <a:schemeClr val="tx1"/>
              </a:solidFill>
              <a:latin typeface="Arial" charset="0"/>
              <a:ea typeface="微软雅黑" pitchFamily="34" charset="-122"/>
            </a:endParaRPr>
          </a:p>
          <a:p>
            <a:pPr marL="1200150" lvl="2" indent="-285750"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完工数量：根据关联入库单数量自动取数</a:t>
            </a:r>
            <a:endParaRPr lang="en-US" altLang="zh-CN" sz="1800" dirty="0">
              <a:solidFill>
                <a:schemeClr val="tx1"/>
              </a:solidFill>
              <a:latin typeface="Arial" charset="0"/>
              <a:ea typeface="微软雅黑" pitchFamily="34" charset="-122"/>
            </a:endParaRPr>
          </a:p>
        </p:txBody>
      </p:sp>
      <p:grpSp>
        <p:nvGrpSpPr>
          <p:cNvPr id="5" name="Group 20"/>
          <p:cNvGrpSpPr>
            <a:grpSpLocks/>
          </p:cNvGrpSpPr>
          <p:nvPr/>
        </p:nvGrpSpPr>
        <p:grpSpPr bwMode="auto">
          <a:xfrm>
            <a:off x="521606" y="1484853"/>
            <a:ext cx="8208912" cy="4645249"/>
            <a:chOff x="146" y="556"/>
            <a:chExt cx="5489" cy="3660"/>
          </a:xfrm>
        </p:grpSpPr>
        <p:pic>
          <p:nvPicPr>
            <p:cNvPr id="6" name="Picture 14"/>
            <p:cNvPicPr>
              <a:picLocks noChangeAspect="1" noChangeArrowheads="1"/>
            </p:cNvPicPr>
            <p:nvPr/>
          </p:nvPicPr>
          <p:blipFill>
            <a:blip r:embed="rId4" cstate="print"/>
            <a:srcRect/>
            <a:stretch>
              <a:fillRect/>
            </a:stretch>
          </p:blipFill>
          <p:spPr bwMode="auto">
            <a:xfrm>
              <a:off x="146" y="556"/>
              <a:ext cx="5489" cy="3660"/>
            </a:xfrm>
            <a:prstGeom prst="rect">
              <a:avLst/>
            </a:prstGeom>
            <a:noFill/>
            <a:ln w="9525">
              <a:noFill/>
              <a:miter lim="800000"/>
              <a:headEnd/>
              <a:tailEnd/>
            </a:ln>
          </p:spPr>
        </p:pic>
        <p:sp>
          <p:nvSpPr>
            <p:cNvPr id="7" name="AutoShape 16"/>
            <p:cNvSpPr>
              <a:spLocks noChangeArrowheads="1"/>
            </p:cNvSpPr>
            <p:nvPr/>
          </p:nvSpPr>
          <p:spPr bwMode="auto">
            <a:xfrm rot="2252619">
              <a:off x="2562" y="1979"/>
              <a:ext cx="130" cy="1239"/>
            </a:xfrm>
            <a:prstGeom prst="downArrow">
              <a:avLst>
                <a:gd name="adj1" fmla="val 50000"/>
                <a:gd name="adj2" fmla="val 238269"/>
              </a:avLst>
            </a:prstGeom>
            <a:solidFill>
              <a:srgbClr val="3366FF"/>
            </a:solidFill>
            <a:ln w="9525">
              <a:solidFill>
                <a:schemeClr val="tx1"/>
              </a:solidFill>
              <a:miter lim="800000"/>
              <a:headEnd/>
              <a:tailEnd/>
            </a:ln>
          </p:spPr>
          <p:txBody>
            <a:bodyPr wrap="none" anchor="ctr"/>
            <a:lstStyle/>
            <a:p>
              <a:endParaRPr lang="zh-CN" altLang="en-US"/>
            </a:p>
          </p:txBody>
        </p:sp>
        <p:sp>
          <p:nvSpPr>
            <p:cNvPr id="8" name="Text Box 17"/>
            <p:cNvSpPr txBox="1">
              <a:spLocks noChangeArrowheads="1"/>
            </p:cNvSpPr>
            <p:nvPr/>
          </p:nvSpPr>
          <p:spPr bwMode="auto">
            <a:xfrm>
              <a:off x="1292" y="3067"/>
              <a:ext cx="2994" cy="442"/>
            </a:xfrm>
            <a:prstGeom prst="rect">
              <a:avLst/>
            </a:prstGeom>
            <a:noFill/>
            <a:ln w="9525">
              <a:noFill/>
              <a:miter lim="800000"/>
              <a:headEnd/>
              <a:tailEnd/>
            </a:ln>
          </p:spPr>
          <p:txBody>
            <a:bodyPr>
              <a:spAutoFit/>
            </a:bodyPr>
            <a:lstStyle/>
            <a:p>
              <a:pPr>
                <a:spcBef>
                  <a:spcPct val="50000"/>
                </a:spcBef>
              </a:pPr>
              <a:r>
                <a:rPr lang="zh-CN" altLang="en-US" b="1" dirty="0">
                  <a:solidFill>
                    <a:srgbClr val="FF0000"/>
                  </a:solidFill>
                </a:rPr>
                <a:t>多级</a:t>
              </a:r>
              <a:r>
                <a:rPr lang="en-US" altLang="zh-CN" b="1" dirty="0">
                  <a:solidFill>
                    <a:srgbClr val="FF0000"/>
                  </a:solidFill>
                </a:rPr>
                <a:t>BOM</a:t>
              </a:r>
              <a:r>
                <a:rPr lang="zh-CN" altLang="en-US" b="1" dirty="0">
                  <a:solidFill>
                    <a:srgbClr val="FF0000"/>
                  </a:solidFill>
                </a:rPr>
                <a:t>嵌套时，此选项可展开到最明细，否则只能展开一层</a:t>
              </a:r>
            </a:p>
          </p:txBody>
        </p:sp>
      </p:grpSp>
      <p:sp>
        <p:nvSpPr>
          <p:cNvPr id="2" name="矩形 1"/>
          <p:cNvSpPr/>
          <p:nvPr/>
        </p:nvSpPr>
        <p:spPr>
          <a:xfrm>
            <a:off x="611560" y="2996952"/>
            <a:ext cx="2448272" cy="21602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矩形 2"/>
          <p:cNvSpPr/>
          <p:nvPr/>
        </p:nvSpPr>
        <p:spPr>
          <a:xfrm>
            <a:off x="611560" y="4082092"/>
            <a:ext cx="1008112" cy="87510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764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anim calcmode="lin" valueType="num">
                                      <p:cBhvr additive="base">
                                        <p:cTn id="11"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49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4979">
                                            <p:txEl>
                                              <p:pRg st="2" end="2"/>
                                            </p:txEl>
                                          </p:spTgt>
                                        </p:tgtEl>
                                        <p:attrNameLst>
                                          <p:attrName>style.visibility</p:attrName>
                                        </p:attrNameLst>
                                      </p:cBhvr>
                                      <p:to>
                                        <p:strVal val="visible"/>
                                      </p:to>
                                    </p:set>
                                    <p:anim calcmode="lin" valueType="num">
                                      <p:cBhvr additive="base">
                                        <p:cTn id="15"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49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4979">
                                            <p:txEl>
                                              <p:pRg st="4" end="4"/>
                                            </p:txEl>
                                          </p:spTgt>
                                        </p:tgtEl>
                                        <p:attrNameLst>
                                          <p:attrName>style.visibility</p:attrName>
                                        </p:attrNameLst>
                                      </p:cBhvr>
                                      <p:to>
                                        <p:strVal val="visible"/>
                                      </p:to>
                                    </p:set>
                                    <p:anim calcmode="lin" valueType="num">
                                      <p:cBhvr additive="base">
                                        <p:cTn id="21"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497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4979">
                                            <p:txEl>
                                              <p:pRg st="5" end="5"/>
                                            </p:txEl>
                                          </p:spTgt>
                                        </p:tgtEl>
                                        <p:attrNameLst>
                                          <p:attrName>style.visibility</p:attrName>
                                        </p:attrNameLst>
                                      </p:cBhvr>
                                      <p:to>
                                        <p:strVal val="visible"/>
                                      </p:to>
                                    </p:set>
                                    <p:anim calcmode="lin" valueType="num">
                                      <p:cBhvr additive="base">
                                        <p:cTn id="25" dur="5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497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4979">
                                            <p:txEl>
                                              <p:pRg st="6" end="6"/>
                                            </p:txEl>
                                          </p:spTgt>
                                        </p:tgtEl>
                                        <p:attrNameLst>
                                          <p:attrName>style.visibility</p:attrName>
                                        </p:attrNameLst>
                                      </p:cBhvr>
                                      <p:to>
                                        <p:strVal val="visible"/>
                                      </p:to>
                                    </p:set>
                                    <p:anim calcmode="lin" valueType="num">
                                      <p:cBhvr additive="base">
                                        <p:cTn id="29" dur="5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4979">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4979">
                                            <p:txEl>
                                              <p:pRg st="7" end="7"/>
                                            </p:txEl>
                                          </p:spTgt>
                                        </p:tgtEl>
                                        <p:attrNameLst>
                                          <p:attrName>style.visibility</p:attrName>
                                        </p:attrNameLst>
                                      </p:cBhvr>
                                      <p:to>
                                        <p:strVal val="visible"/>
                                      </p:to>
                                    </p:set>
                                    <p:anim calcmode="lin" valueType="num">
                                      <p:cBhvr additive="base">
                                        <p:cTn id="33" dur="500" fill="hold"/>
                                        <p:tgtEl>
                                          <p:spTgt spid="254979">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4979">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54979">
                                            <p:txEl>
                                              <p:pRg st="8" end="8"/>
                                            </p:txEl>
                                          </p:spTgt>
                                        </p:tgtEl>
                                        <p:attrNameLst>
                                          <p:attrName>style.visibility</p:attrName>
                                        </p:attrNameLst>
                                      </p:cBhvr>
                                      <p:to>
                                        <p:strVal val="visible"/>
                                      </p:to>
                                    </p:set>
                                    <p:anim calcmode="lin" valueType="num">
                                      <p:cBhvr additive="base">
                                        <p:cTn id="37" dur="500" fill="hold"/>
                                        <p:tgtEl>
                                          <p:spTgt spid="25497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4979">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54979">
                                            <p:txEl>
                                              <p:pRg st="9" end="9"/>
                                            </p:txEl>
                                          </p:spTgt>
                                        </p:tgtEl>
                                        <p:attrNameLst>
                                          <p:attrName>style.visibility</p:attrName>
                                        </p:attrNameLst>
                                      </p:cBhvr>
                                      <p:to>
                                        <p:strVal val="visible"/>
                                      </p:to>
                                    </p:set>
                                    <p:anim calcmode="lin" valueType="num">
                                      <p:cBhvr additive="base">
                                        <p:cTn id="41" dur="500" fill="hold"/>
                                        <p:tgtEl>
                                          <p:spTgt spid="254979">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4979">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54979">
                                            <p:txEl>
                                              <p:pRg st="10" end="10"/>
                                            </p:txEl>
                                          </p:spTgt>
                                        </p:tgtEl>
                                        <p:attrNameLst>
                                          <p:attrName>style.visibility</p:attrName>
                                        </p:attrNameLst>
                                      </p:cBhvr>
                                      <p:to>
                                        <p:strVal val="visible"/>
                                      </p:to>
                                    </p:set>
                                    <p:anim calcmode="lin" valueType="num">
                                      <p:cBhvr additive="base">
                                        <p:cTn id="45" dur="500" fill="hold"/>
                                        <p:tgtEl>
                                          <p:spTgt spid="254979">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54979">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54979">
                                            <p:txEl>
                                              <p:pRg st="11" end="11"/>
                                            </p:txEl>
                                          </p:spTgt>
                                        </p:tgtEl>
                                        <p:attrNameLst>
                                          <p:attrName>style.visibility</p:attrName>
                                        </p:attrNameLst>
                                      </p:cBhvr>
                                      <p:to>
                                        <p:strVal val="visible"/>
                                      </p:to>
                                    </p:set>
                                    <p:anim calcmode="lin" valueType="num">
                                      <p:cBhvr additive="base">
                                        <p:cTn id="49" dur="500" fill="hold"/>
                                        <p:tgtEl>
                                          <p:spTgt spid="254979">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4979">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54979">
                                            <p:txEl>
                                              <p:pRg st="12" end="12"/>
                                            </p:txEl>
                                          </p:spTgt>
                                        </p:tgtEl>
                                        <p:attrNameLst>
                                          <p:attrName>style.visibility</p:attrName>
                                        </p:attrNameLst>
                                      </p:cBhvr>
                                      <p:to>
                                        <p:strVal val="visible"/>
                                      </p:to>
                                    </p:set>
                                    <p:anim calcmode="lin" valueType="num">
                                      <p:cBhvr additive="base">
                                        <p:cTn id="53" dur="500" fill="hold"/>
                                        <p:tgtEl>
                                          <p:spTgt spid="254979">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5497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1+#ppt_w/2"/>
                                          </p:val>
                                        </p:tav>
                                        <p:tav tm="100000">
                                          <p:val>
                                            <p:strVal val="#ppt_x"/>
                                          </p:val>
                                        </p:tav>
                                      </p:tavLst>
                                    </p:anim>
                                    <p:anim calcmode="lin" valueType="num">
                                      <p:cBhvr additive="base">
                                        <p:cTn id="6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生产任务单</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135979" y="908720"/>
            <a:ext cx="8786813" cy="5572125"/>
          </a:xfrm>
        </p:spPr>
        <p:txBody>
          <a:bodyPr/>
          <a:lstStyle/>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新增方式</a:t>
            </a:r>
            <a:endParaRPr lang="en-US" sz="2000" dirty="0" smtClean="0">
              <a:solidFill>
                <a:schemeClr val="tx1"/>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charset="0"/>
                <a:ea typeface="微软雅黑" pitchFamily="34" charset="-122"/>
              </a:rPr>
              <a:t>根据销售订单下推</a:t>
            </a:r>
            <a:endParaRPr lang="en-US" altLang="zh-CN" sz="20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自制、组装产品的物料</a:t>
            </a:r>
            <a:endParaRPr lang="en-US" altLang="zh-CN" sz="18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已审核、未关闭和未完全关联生产任务单的</a:t>
            </a:r>
            <a:endParaRPr lang="en-US" altLang="zh-CN" sz="18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同一个产品的多张销售订单关联生成任务单</a:t>
            </a:r>
            <a:endParaRPr lang="en-US" altLang="zh-CN" sz="1800" dirty="0" smtClean="0">
              <a:solidFill>
                <a:schemeClr val="tx1"/>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思考：生产任务单中选择不到部分销售订单的原因？</a:t>
            </a:r>
            <a:endParaRPr lang="en-US" altLang="zh-CN" sz="2000" dirty="0">
              <a:solidFill>
                <a:schemeClr val="tx1"/>
              </a:solidFill>
              <a:latin typeface="Arial" charset="0"/>
              <a:ea typeface="微软雅黑" pitchFamily="34" charset="-122"/>
            </a:endParaRPr>
          </a:p>
          <a:p>
            <a:pPr marL="342900" lvl="1" indent="-342900" defTabSz="457200" eaLnBrk="1" hangingPunct="1">
              <a:buClr>
                <a:schemeClr val="tx1"/>
              </a:buClr>
              <a:buSzPct val="100000"/>
              <a:buBlip>
                <a:blip r:embed="rId3"/>
              </a:buBlip>
              <a:defRPr/>
            </a:pPr>
            <a:r>
              <a:rPr lang="zh-CN" altLang="en-US" sz="2600" b="1" dirty="0">
                <a:solidFill>
                  <a:schemeClr val="tx1">
                    <a:lumMod val="85000"/>
                    <a:lumOff val="15000"/>
                  </a:schemeClr>
                </a:solidFill>
              </a:rPr>
              <a:t>关闭</a:t>
            </a:r>
            <a:r>
              <a:rPr lang="en-US" altLang="zh-CN" sz="2600" b="1" dirty="0">
                <a:solidFill>
                  <a:schemeClr val="tx1">
                    <a:lumMod val="85000"/>
                    <a:lumOff val="15000"/>
                  </a:schemeClr>
                </a:solidFill>
              </a:rPr>
              <a:t>/</a:t>
            </a:r>
            <a:r>
              <a:rPr lang="zh-CN" altLang="en-US" sz="2600" b="1" dirty="0">
                <a:solidFill>
                  <a:schemeClr val="tx1">
                    <a:lumMod val="85000"/>
                    <a:lumOff val="15000"/>
                  </a:schemeClr>
                </a:solidFill>
              </a:rPr>
              <a:t>反</a:t>
            </a:r>
            <a:r>
              <a:rPr lang="zh-CN" altLang="en-US" sz="2600" b="1" dirty="0" smtClean="0">
                <a:solidFill>
                  <a:schemeClr val="tx1">
                    <a:lumMod val="85000"/>
                    <a:lumOff val="15000"/>
                  </a:schemeClr>
                </a:solidFill>
              </a:rPr>
              <a:t>关闭</a:t>
            </a:r>
            <a:endParaRPr lang="en-US" altLang="zh-CN" sz="2600" b="1" dirty="0" smtClean="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自动</a:t>
            </a:r>
            <a:r>
              <a:rPr lang="zh-CN" altLang="en-US" sz="2000" dirty="0" smtClean="0">
                <a:solidFill>
                  <a:schemeClr val="tx1"/>
                </a:solidFill>
                <a:latin typeface="Arial" charset="0"/>
                <a:ea typeface="微软雅黑" pitchFamily="34" charset="-122"/>
              </a:rPr>
              <a:t>关闭</a:t>
            </a:r>
            <a:endParaRPr lang="en-US" altLang="zh-CN" sz="20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a:solidFill>
                  <a:schemeClr val="tx1"/>
                </a:solidFill>
                <a:latin typeface="Arial" charset="0"/>
                <a:ea typeface="微软雅黑" pitchFamily="34" charset="-122"/>
              </a:rPr>
              <a:t>任务单表头“生产进度”</a:t>
            </a:r>
            <a:r>
              <a:rPr lang="en-US" altLang="zh-CN" sz="1800" dirty="0">
                <a:solidFill>
                  <a:schemeClr val="tx1"/>
                </a:solidFill>
                <a:latin typeface="Arial" charset="0"/>
                <a:ea typeface="微软雅黑" pitchFamily="34" charset="-122"/>
              </a:rPr>
              <a:t>&gt;=100</a:t>
            </a:r>
            <a:r>
              <a:rPr lang="en-US" altLang="zh-CN" sz="1800" dirty="0" smtClean="0">
                <a:solidFill>
                  <a:schemeClr val="tx1"/>
                </a:solidFill>
                <a:latin typeface="Arial" charset="0"/>
                <a:ea typeface="微软雅黑" pitchFamily="34" charset="-122"/>
              </a:rPr>
              <a:t>%</a:t>
            </a:r>
          </a:p>
          <a:p>
            <a:pPr lvl="2"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删除对应入库单</a:t>
            </a:r>
            <a:endParaRPr lang="en-US" altLang="zh-CN" sz="1800" dirty="0">
              <a:solidFill>
                <a:schemeClr val="tx1"/>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手工</a:t>
            </a:r>
            <a:r>
              <a:rPr lang="zh-CN" altLang="en-US" sz="2000" dirty="0" smtClean="0">
                <a:solidFill>
                  <a:schemeClr val="tx1"/>
                </a:solidFill>
                <a:latin typeface="Arial" charset="0"/>
                <a:ea typeface="微软雅黑" pitchFamily="34" charset="-122"/>
              </a:rPr>
              <a:t>关闭</a:t>
            </a:r>
            <a:endParaRPr lang="en-US" altLang="zh-CN" sz="2000" dirty="0">
              <a:solidFill>
                <a:schemeClr val="tx1"/>
              </a:solidFill>
              <a:latin typeface="Arial" charset="0"/>
              <a:ea typeface="微软雅黑" pitchFamily="34" charset="-122"/>
            </a:endParaRPr>
          </a:p>
        </p:txBody>
      </p:sp>
      <p:grpSp>
        <p:nvGrpSpPr>
          <p:cNvPr id="2" name="组合 1"/>
          <p:cNvGrpSpPr/>
          <p:nvPr/>
        </p:nvGrpSpPr>
        <p:grpSpPr>
          <a:xfrm>
            <a:off x="382012" y="1402216"/>
            <a:ext cx="8321745" cy="4824536"/>
            <a:chOff x="-475022" y="1628800"/>
            <a:chExt cx="8713788" cy="5500687"/>
          </a:xfrm>
        </p:grpSpPr>
        <p:pic>
          <p:nvPicPr>
            <p:cNvPr id="11" name="Picture 13"/>
            <p:cNvPicPr>
              <a:picLocks noChangeAspect="1" noChangeArrowheads="1"/>
            </p:cNvPicPr>
            <p:nvPr/>
          </p:nvPicPr>
          <p:blipFill>
            <a:blip r:embed="rId4" cstate="print"/>
            <a:srcRect/>
            <a:stretch>
              <a:fillRect/>
            </a:stretch>
          </p:blipFill>
          <p:spPr bwMode="auto">
            <a:xfrm>
              <a:off x="-475022" y="1628800"/>
              <a:ext cx="8713788" cy="5500687"/>
            </a:xfrm>
            <a:prstGeom prst="rect">
              <a:avLst/>
            </a:prstGeom>
            <a:noFill/>
            <a:ln w="9525">
              <a:noFill/>
              <a:miter lim="800000"/>
              <a:headEnd/>
              <a:tailEnd/>
            </a:ln>
          </p:spPr>
        </p:pic>
        <p:sp>
          <p:nvSpPr>
            <p:cNvPr id="7" name="AutoShape 16"/>
            <p:cNvSpPr>
              <a:spLocks noChangeArrowheads="1"/>
            </p:cNvSpPr>
            <p:nvPr/>
          </p:nvSpPr>
          <p:spPr bwMode="auto">
            <a:xfrm rot="4436764">
              <a:off x="2119718" y="2128241"/>
              <a:ext cx="138170" cy="1368425"/>
            </a:xfrm>
            <a:prstGeom prst="upArrow">
              <a:avLst>
                <a:gd name="adj1" fmla="val 50000"/>
                <a:gd name="adj2" fmla="val 239444"/>
              </a:avLst>
            </a:prstGeom>
            <a:solidFill>
              <a:srgbClr val="3366FF"/>
            </a:solidFill>
            <a:ln w="9525">
              <a:solidFill>
                <a:schemeClr val="tx1"/>
              </a:solidFill>
              <a:miter lim="800000"/>
              <a:headEnd/>
              <a:tailEnd/>
            </a:ln>
          </p:spPr>
          <p:txBody>
            <a:bodyPr vert="eaVert" wrap="none" anchor="ctr"/>
            <a:lstStyle/>
            <a:p>
              <a:endParaRPr lang="zh-CN" altLang="en-US"/>
            </a:p>
          </p:txBody>
        </p:sp>
        <p:pic>
          <p:nvPicPr>
            <p:cNvPr id="8" name="Picture 17"/>
            <p:cNvPicPr>
              <a:picLocks noChangeAspect="1" noChangeArrowheads="1"/>
            </p:cNvPicPr>
            <p:nvPr/>
          </p:nvPicPr>
          <p:blipFill>
            <a:blip r:embed="rId5" cstate="print"/>
            <a:srcRect/>
            <a:stretch>
              <a:fillRect/>
            </a:stretch>
          </p:blipFill>
          <p:spPr bwMode="auto">
            <a:xfrm>
              <a:off x="-295634" y="4553391"/>
              <a:ext cx="8497888" cy="2146235"/>
            </a:xfrm>
            <a:prstGeom prst="rect">
              <a:avLst/>
            </a:prstGeom>
            <a:noFill/>
            <a:ln w="9525">
              <a:noFill/>
              <a:miter lim="800000"/>
              <a:headEnd/>
              <a:tailEnd/>
            </a:ln>
          </p:spPr>
        </p:pic>
        <p:sp>
          <p:nvSpPr>
            <p:cNvPr id="9" name="AutoShape 18"/>
            <p:cNvSpPr>
              <a:spLocks noChangeArrowheads="1"/>
            </p:cNvSpPr>
            <p:nvPr/>
          </p:nvSpPr>
          <p:spPr bwMode="auto">
            <a:xfrm rot="21056076">
              <a:off x="3160353" y="2681960"/>
              <a:ext cx="142875" cy="1671853"/>
            </a:xfrm>
            <a:prstGeom prst="downArrow">
              <a:avLst>
                <a:gd name="adj1" fmla="val 50000"/>
                <a:gd name="adj2" fmla="val 302500"/>
              </a:avLst>
            </a:prstGeom>
            <a:solidFill>
              <a:srgbClr val="3366FF"/>
            </a:solidFill>
            <a:ln w="9525">
              <a:solidFill>
                <a:schemeClr val="tx1"/>
              </a:solidFill>
              <a:miter lim="800000"/>
              <a:headEnd/>
              <a:tailEnd/>
            </a:ln>
          </p:spPr>
          <p:txBody>
            <a:bodyPr vert="eaVert" wrap="none" anchor="ctr"/>
            <a:lstStyle/>
            <a:p>
              <a:endParaRPr lang="zh-CN" altLang="en-US"/>
            </a:p>
          </p:txBody>
        </p:sp>
        <p:sp>
          <p:nvSpPr>
            <p:cNvPr id="10" name="Text Box 20"/>
            <p:cNvSpPr txBox="1">
              <a:spLocks noChangeArrowheads="1"/>
            </p:cNvSpPr>
            <p:nvPr/>
          </p:nvSpPr>
          <p:spPr bwMode="auto">
            <a:xfrm>
              <a:off x="5141553" y="2463959"/>
              <a:ext cx="1944688" cy="678566"/>
            </a:xfrm>
            <a:prstGeom prst="rect">
              <a:avLst/>
            </a:prstGeom>
            <a:noFill/>
            <a:ln w="9525">
              <a:noFill/>
              <a:miter lim="800000"/>
              <a:headEnd/>
              <a:tailEnd/>
            </a:ln>
          </p:spPr>
          <p:txBody>
            <a:bodyPr>
              <a:spAutoFit/>
            </a:bodyPr>
            <a:lstStyle/>
            <a:p>
              <a:pPr>
                <a:spcBef>
                  <a:spcPct val="50000"/>
                </a:spcBef>
              </a:pPr>
              <a:r>
                <a:rPr lang="zh-CN" altLang="en-US" b="1" dirty="0">
                  <a:solidFill>
                    <a:srgbClr val="FF0000"/>
                  </a:solidFill>
                </a:rPr>
                <a:t>直接关联销售订单生成</a:t>
              </a:r>
            </a:p>
          </p:txBody>
        </p:sp>
      </p:grpSp>
      <p:sp>
        <p:nvSpPr>
          <p:cNvPr id="5" name="Rectangle 6"/>
          <p:cNvSpPr>
            <a:spLocks noChangeArrowheads="1"/>
          </p:cNvSpPr>
          <p:nvPr/>
        </p:nvSpPr>
        <p:spPr bwMode="auto">
          <a:xfrm>
            <a:off x="146612" y="5661248"/>
            <a:ext cx="8817876" cy="692150"/>
          </a:xfrm>
          <a:prstGeom prst="rect">
            <a:avLst/>
          </a:prstGeom>
          <a:solidFill>
            <a:srgbClr val="3366FF"/>
          </a:solidFill>
          <a:ln w="9525" algn="ctr">
            <a:noFill/>
            <a:miter lim="800000"/>
            <a:headEnd/>
            <a:tailEnd/>
          </a:ln>
          <a:effectLst>
            <a:outerShdw dist="17961" dir="2700000" algn="ctr" rotWithShape="0">
              <a:schemeClr val="bg2"/>
            </a:outerShdw>
          </a:effectLst>
        </p:spPr>
        <p:txBody>
          <a:bodyPr wrap="none" anchor="ctr"/>
          <a:lstStyle/>
          <a:p>
            <a:pPr marL="342900" indent="-342900" algn="ctr">
              <a:spcBef>
                <a:spcPct val="20000"/>
              </a:spcBef>
              <a:buClr>
                <a:srgbClr val="E1B40C"/>
              </a:buClr>
              <a:buSzPct val="80000"/>
              <a:buFont typeface="Wingdings" pitchFamily="2" charset="2"/>
              <a:buNone/>
              <a:defRPr/>
            </a:pPr>
            <a:r>
              <a:rPr lang="zh-CN" altLang="en-US" sz="2800" b="1" dirty="0">
                <a:solidFill>
                  <a:schemeClr val="bg1"/>
                </a:solidFill>
              </a:rPr>
              <a:t>根据销售订单下达生产，实现以销定产的业务模式。</a:t>
            </a:r>
          </a:p>
        </p:txBody>
      </p:sp>
      <p:grpSp>
        <p:nvGrpSpPr>
          <p:cNvPr id="13" name="组合 12"/>
          <p:cNvGrpSpPr/>
          <p:nvPr/>
        </p:nvGrpSpPr>
        <p:grpSpPr>
          <a:xfrm>
            <a:off x="783804" y="1359212"/>
            <a:ext cx="7505700" cy="4475832"/>
            <a:chOff x="776260" y="1185416"/>
            <a:chExt cx="7505700" cy="4475832"/>
          </a:xfrm>
        </p:grpSpPr>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260" y="1185416"/>
              <a:ext cx="7505700" cy="447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圆角矩形标注 14"/>
            <p:cNvSpPr/>
            <p:nvPr/>
          </p:nvSpPr>
          <p:spPr>
            <a:xfrm>
              <a:off x="1835696" y="1340768"/>
              <a:ext cx="1656184" cy="596500"/>
            </a:xfrm>
            <a:prstGeom prst="wedgeRoundRect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dirty="0">
                  <a:ln>
                    <a:solidFill>
                      <a:schemeClr val="accent5">
                        <a:lumMod val="20000"/>
                        <a:lumOff val="80000"/>
                      </a:schemeClr>
                    </a:solidFill>
                  </a:ln>
                </a:rPr>
                <a:t>可以多选了</a:t>
              </a:r>
            </a:p>
          </p:txBody>
        </p:sp>
        <p:sp>
          <p:nvSpPr>
            <p:cNvPr id="16" name="矩形 15"/>
            <p:cNvSpPr/>
            <p:nvPr/>
          </p:nvSpPr>
          <p:spPr>
            <a:xfrm>
              <a:off x="819150" y="2060575"/>
              <a:ext cx="2528888" cy="26375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17" name="矩形 16"/>
            <p:cNvSpPr/>
            <p:nvPr/>
          </p:nvSpPr>
          <p:spPr>
            <a:xfrm>
              <a:off x="819150" y="2679303"/>
              <a:ext cx="2240682" cy="28050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18" name="圆角矩形标注 17"/>
            <p:cNvSpPr/>
            <p:nvPr/>
          </p:nvSpPr>
          <p:spPr>
            <a:xfrm>
              <a:off x="3478108" y="2224074"/>
              <a:ext cx="2102004" cy="596500"/>
            </a:xfrm>
            <a:prstGeom prst="wedgeRoundRectCallout">
              <a:avLst>
                <a:gd name="adj1" fmla="val -59563"/>
                <a:gd name="adj2" fmla="val 67076"/>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dirty="0">
                  <a:ln>
                    <a:solidFill>
                      <a:schemeClr val="accent5">
                        <a:lumMod val="20000"/>
                        <a:lumOff val="80000"/>
                      </a:schemeClr>
                    </a:solidFill>
                  </a:ln>
                </a:rPr>
                <a:t>数量可以合计</a:t>
              </a:r>
            </a:p>
          </p:txBody>
        </p:sp>
      </p:grpSp>
    </p:spTree>
    <p:extLst>
      <p:ext uri="{BB962C8B-B14F-4D97-AF65-F5344CB8AC3E}">
        <p14:creationId xmlns:p14="http://schemas.microsoft.com/office/powerpoint/2010/main" val="31954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anim calcmode="lin" valueType="num">
                                      <p:cBhvr additive="base">
                                        <p:cTn id="11"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49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4979">
                                            <p:txEl>
                                              <p:pRg st="2" end="2"/>
                                            </p:txEl>
                                          </p:spTgt>
                                        </p:tgtEl>
                                        <p:attrNameLst>
                                          <p:attrName>style.visibility</p:attrName>
                                        </p:attrNameLst>
                                      </p:cBhvr>
                                      <p:to>
                                        <p:strVal val="visible"/>
                                      </p:to>
                                    </p:set>
                                    <p:anim calcmode="lin" valueType="num">
                                      <p:cBhvr additive="base">
                                        <p:cTn id="15"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49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4979">
                                            <p:txEl>
                                              <p:pRg st="3" end="3"/>
                                            </p:txEl>
                                          </p:spTgt>
                                        </p:tgtEl>
                                        <p:attrNameLst>
                                          <p:attrName>style.visibility</p:attrName>
                                        </p:attrNameLst>
                                      </p:cBhvr>
                                      <p:to>
                                        <p:strVal val="visible"/>
                                      </p:to>
                                    </p:set>
                                    <p:anim calcmode="lin" valueType="num">
                                      <p:cBhvr additive="base">
                                        <p:cTn id="19"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49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4979">
                                            <p:txEl>
                                              <p:pRg st="4" end="4"/>
                                            </p:txEl>
                                          </p:spTgt>
                                        </p:tgtEl>
                                        <p:attrNameLst>
                                          <p:attrName>style.visibility</p:attrName>
                                        </p:attrNameLst>
                                      </p:cBhvr>
                                      <p:to>
                                        <p:strVal val="visible"/>
                                      </p:to>
                                    </p:set>
                                    <p:anim calcmode="lin" valueType="num">
                                      <p:cBhvr additive="base">
                                        <p:cTn id="23"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49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2"/>
                                        </p:tgtEl>
                                        <p:attrNameLst>
                                          <p:attrName>ppt_x</p:attrName>
                                        </p:attrNameLst>
                                      </p:cBhvr>
                                      <p:tavLst>
                                        <p:tav tm="0">
                                          <p:val>
                                            <p:strVal val="ppt_x"/>
                                          </p:val>
                                        </p:tav>
                                        <p:tav tm="100000">
                                          <p:val>
                                            <p:strVal val="ppt_x"/>
                                          </p:val>
                                        </p:tav>
                                      </p:tavLst>
                                    </p:anim>
                                    <p:anim calcmode="lin" valueType="num">
                                      <p:cBhvr additive="base">
                                        <p:cTn id="41" dur="500"/>
                                        <p:tgtEl>
                                          <p:spTgt spid="2"/>
                                        </p:tgtEl>
                                        <p:attrNameLst>
                                          <p:attrName>ppt_y</p:attrName>
                                        </p:attrNameLst>
                                      </p:cBhvr>
                                      <p:tavLst>
                                        <p:tav tm="0">
                                          <p:val>
                                            <p:strVal val="ppt_y"/>
                                          </p:val>
                                        </p:tav>
                                        <p:tav tm="100000">
                                          <p:val>
                                            <p:strVal val="1+ppt_h/2"/>
                                          </p:val>
                                        </p:tav>
                                      </p:tavLst>
                                    </p:anim>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5"/>
                                        </p:tgtEl>
                                        <p:attrNameLst>
                                          <p:attrName>ppt_x</p:attrName>
                                        </p:attrNameLst>
                                      </p:cBhvr>
                                      <p:tavLst>
                                        <p:tav tm="0">
                                          <p:val>
                                            <p:strVal val="ppt_x"/>
                                          </p:val>
                                        </p:tav>
                                        <p:tav tm="100000">
                                          <p:val>
                                            <p:strVal val="ppt_x"/>
                                          </p:val>
                                        </p:tav>
                                      </p:tavLst>
                                    </p:anim>
                                    <p:anim calcmode="lin" valueType="num">
                                      <p:cBhvr additive="base">
                                        <p:cTn id="47" dur="500"/>
                                        <p:tgtEl>
                                          <p:spTgt spid="5"/>
                                        </p:tgtEl>
                                        <p:attrNameLst>
                                          <p:attrName>ppt_y</p:attrName>
                                        </p:attrNameLst>
                                      </p:cBhvr>
                                      <p:tavLst>
                                        <p:tav tm="0">
                                          <p:val>
                                            <p:strVal val="ppt_y"/>
                                          </p:val>
                                        </p:tav>
                                        <p:tav tm="100000">
                                          <p:val>
                                            <p:strVal val="1+ppt_h/2"/>
                                          </p:val>
                                        </p:tav>
                                      </p:tavLst>
                                    </p:anim>
                                    <p:set>
                                      <p:cBhvr>
                                        <p:cTn id="48" dur="1" fill="hold">
                                          <p:stCondLst>
                                            <p:cond delay="499"/>
                                          </p:stCondLst>
                                        </p:cTn>
                                        <p:tgtEl>
                                          <p:spTgt spid="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13"/>
                                        </p:tgtEl>
                                        <p:attrNameLst>
                                          <p:attrName>ppt_x</p:attrName>
                                        </p:attrNameLst>
                                      </p:cBhvr>
                                      <p:tavLst>
                                        <p:tav tm="0">
                                          <p:val>
                                            <p:strVal val="ppt_x"/>
                                          </p:val>
                                        </p:tav>
                                        <p:tav tm="100000">
                                          <p:val>
                                            <p:strVal val="ppt_x"/>
                                          </p:val>
                                        </p:tav>
                                      </p:tavLst>
                                    </p:anim>
                                    <p:anim calcmode="lin" valueType="num">
                                      <p:cBhvr additive="base">
                                        <p:cTn id="59" dur="500"/>
                                        <p:tgtEl>
                                          <p:spTgt spid="13"/>
                                        </p:tgtEl>
                                        <p:attrNameLst>
                                          <p:attrName>ppt_y</p:attrName>
                                        </p:attrNameLst>
                                      </p:cBhvr>
                                      <p:tavLst>
                                        <p:tav tm="0">
                                          <p:val>
                                            <p:strVal val="ppt_y"/>
                                          </p:val>
                                        </p:tav>
                                        <p:tav tm="100000">
                                          <p:val>
                                            <p:strVal val="1+ppt_h/2"/>
                                          </p:val>
                                        </p:tav>
                                      </p:tavLst>
                                    </p:anim>
                                    <p:set>
                                      <p:cBhvr>
                                        <p:cTn id="60" dur="1" fill="hold">
                                          <p:stCondLst>
                                            <p:cond delay="499"/>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54979">
                                            <p:txEl>
                                              <p:pRg st="5" end="5"/>
                                            </p:txEl>
                                          </p:spTgt>
                                        </p:tgtEl>
                                        <p:attrNameLst>
                                          <p:attrName>style.visibility</p:attrName>
                                        </p:attrNameLst>
                                      </p:cBhvr>
                                      <p:to>
                                        <p:strVal val="visible"/>
                                      </p:to>
                                    </p:set>
                                    <p:anim calcmode="lin" valueType="num">
                                      <p:cBhvr additive="base">
                                        <p:cTn id="65" dur="5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549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54979">
                                            <p:txEl>
                                              <p:pRg st="6" end="6"/>
                                            </p:txEl>
                                          </p:spTgt>
                                        </p:tgtEl>
                                        <p:attrNameLst>
                                          <p:attrName>style.visibility</p:attrName>
                                        </p:attrNameLst>
                                      </p:cBhvr>
                                      <p:to>
                                        <p:strVal val="visible"/>
                                      </p:to>
                                    </p:set>
                                    <p:anim calcmode="lin" valueType="num">
                                      <p:cBhvr additive="base">
                                        <p:cTn id="71" dur="5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54979">
                                            <p:txEl>
                                              <p:pRg st="6" end="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54979">
                                            <p:txEl>
                                              <p:pRg st="7" end="7"/>
                                            </p:txEl>
                                          </p:spTgt>
                                        </p:tgtEl>
                                        <p:attrNameLst>
                                          <p:attrName>style.visibility</p:attrName>
                                        </p:attrNameLst>
                                      </p:cBhvr>
                                      <p:to>
                                        <p:strVal val="visible"/>
                                      </p:to>
                                    </p:set>
                                    <p:anim calcmode="lin" valueType="num">
                                      <p:cBhvr additive="base">
                                        <p:cTn id="75" dur="500" fill="hold"/>
                                        <p:tgtEl>
                                          <p:spTgt spid="254979">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54979">
                                            <p:txEl>
                                              <p:pRg st="7" end="7"/>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54979">
                                            <p:txEl>
                                              <p:pRg st="8" end="8"/>
                                            </p:txEl>
                                          </p:spTgt>
                                        </p:tgtEl>
                                        <p:attrNameLst>
                                          <p:attrName>style.visibility</p:attrName>
                                        </p:attrNameLst>
                                      </p:cBhvr>
                                      <p:to>
                                        <p:strVal val="visible"/>
                                      </p:to>
                                    </p:set>
                                    <p:anim calcmode="lin" valueType="num">
                                      <p:cBhvr additive="base">
                                        <p:cTn id="79" dur="500" fill="hold"/>
                                        <p:tgtEl>
                                          <p:spTgt spid="254979">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54979">
                                            <p:txEl>
                                              <p:pRg st="8" end="8"/>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54979">
                                            <p:txEl>
                                              <p:pRg st="9" end="9"/>
                                            </p:txEl>
                                          </p:spTgt>
                                        </p:tgtEl>
                                        <p:attrNameLst>
                                          <p:attrName>style.visibility</p:attrName>
                                        </p:attrNameLst>
                                      </p:cBhvr>
                                      <p:to>
                                        <p:strVal val="visible"/>
                                      </p:to>
                                    </p:set>
                                    <p:anim calcmode="lin" valueType="num">
                                      <p:cBhvr additive="base">
                                        <p:cTn id="83" dur="500" fill="hold"/>
                                        <p:tgtEl>
                                          <p:spTgt spid="254979">
                                            <p:txEl>
                                              <p:pRg st="9" end="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54979">
                                            <p:txEl>
                                              <p:pRg st="9" end="9"/>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54979">
                                            <p:txEl>
                                              <p:pRg st="10" end="10"/>
                                            </p:txEl>
                                          </p:spTgt>
                                        </p:tgtEl>
                                        <p:attrNameLst>
                                          <p:attrName>style.visibility</p:attrName>
                                        </p:attrNameLst>
                                      </p:cBhvr>
                                      <p:to>
                                        <p:strVal val="visible"/>
                                      </p:to>
                                    </p:set>
                                    <p:anim calcmode="lin" valueType="num">
                                      <p:cBhvr additive="base">
                                        <p:cTn id="87" dur="500" fill="hold"/>
                                        <p:tgtEl>
                                          <p:spTgt spid="254979">
                                            <p:txEl>
                                              <p:pRg st="10" end="1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549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生产任务单</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142875" y="857250"/>
            <a:ext cx="8786813" cy="5572125"/>
          </a:xfrm>
        </p:spPr>
        <p:txBody>
          <a:bodyPr/>
          <a:lstStyle/>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变更</a:t>
            </a:r>
            <a:endParaRPr lang="en-US" altLang="zh-CN" sz="2600" b="1" dirty="0" smtClean="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charset="0"/>
                <a:ea typeface="微软雅黑" pitchFamily="34" charset="-122"/>
              </a:rPr>
              <a:t>变更条件</a:t>
            </a:r>
            <a:endParaRPr lang="en-US" altLang="zh-CN" sz="20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smtClean="0">
                <a:solidFill>
                  <a:schemeClr val="tx1"/>
                </a:solidFill>
                <a:latin typeface="Arial" charset="0"/>
                <a:ea typeface="微软雅黑" pitchFamily="34" charset="-122"/>
              </a:rPr>
              <a:t>以前</a:t>
            </a:r>
            <a:r>
              <a:rPr lang="zh-CN" altLang="zh-CN" sz="1800" dirty="0">
                <a:solidFill>
                  <a:schemeClr val="tx1"/>
                </a:solidFill>
                <a:latin typeface="Arial" charset="0"/>
                <a:ea typeface="微软雅黑" pitchFamily="34" charset="-122"/>
              </a:rPr>
              <a:t>期间已审核</a:t>
            </a:r>
            <a:r>
              <a:rPr lang="zh-CN" altLang="zh-CN" sz="1800" dirty="0">
                <a:solidFill>
                  <a:srgbClr val="FF0000"/>
                </a:solidFill>
                <a:latin typeface="Arial" charset="0"/>
                <a:ea typeface="微软雅黑" pitchFamily="34" charset="-122"/>
              </a:rPr>
              <a:t>未关闭</a:t>
            </a:r>
            <a:r>
              <a:rPr lang="zh-CN" altLang="zh-CN" sz="1800" dirty="0">
                <a:solidFill>
                  <a:schemeClr val="tx1"/>
                </a:solidFill>
                <a:latin typeface="Arial" charset="0"/>
                <a:ea typeface="微软雅黑" pitchFamily="34" charset="-122"/>
              </a:rPr>
              <a:t>的生产任务单</a:t>
            </a:r>
            <a:r>
              <a:rPr lang="zh-CN" altLang="zh-CN" sz="1800" dirty="0" smtClean="0">
                <a:solidFill>
                  <a:schemeClr val="tx1"/>
                </a:solidFill>
                <a:latin typeface="Arial" charset="0"/>
                <a:ea typeface="微软雅黑" pitchFamily="34" charset="-122"/>
              </a:rPr>
              <a:t>；</a:t>
            </a:r>
            <a:endParaRPr lang="en-US" altLang="zh-CN" sz="18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smtClean="0">
                <a:solidFill>
                  <a:schemeClr val="tx1"/>
                </a:solidFill>
                <a:latin typeface="Arial" charset="0"/>
                <a:ea typeface="微软雅黑" pitchFamily="34" charset="-122"/>
              </a:rPr>
              <a:t>当前</a:t>
            </a:r>
            <a:r>
              <a:rPr lang="zh-CN" altLang="zh-CN" sz="1800" dirty="0">
                <a:solidFill>
                  <a:schemeClr val="tx1"/>
                </a:solidFill>
                <a:latin typeface="Arial" charset="0"/>
                <a:ea typeface="微软雅黑" pitchFamily="34" charset="-122"/>
              </a:rPr>
              <a:t>期间已审核</a:t>
            </a:r>
            <a:r>
              <a:rPr lang="zh-CN" altLang="zh-CN" sz="1800" dirty="0">
                <a:solidFill>
                  <a:srgbClr val="FF0000"/>
                </a:solidFill>
                <a:latin typeface="Arial" charset="0"/>
                <a:ea typeface="微软雅黑" pitchFamily="34" charset="-122"/>
              </a:rPr>
              <a:t>未关闭</a:t>
            </a:r>
            <a:r>
              <a:rPr lang="zh-CN" altLang="zh-CN" sz="1800" dirty="0">
                <a:solidFill>
                  <a:schemeClr val="tx1"/>
                </a:solidFill>
                <a:latin typeface="Arial" charset="0"/>
                <a:ea typeface="微软雅黑" pitchFamily="34" charset="-122"/>
              </a:rPr>
              <a:t>、且已关联了其它单据的生产任务</a:t>
            </a:r>
            <a:r>
              <a:rPr lang="zh-CN" altLang="zh-CN" sz="1800" dirty="0" smtClean="0">
                <a:solidFill>
                  <a:schemeClr val="tx1"/>
                </a:solidFill>
                <a:latin typeface="Arial" charset="0"/>
                <a:ea typeface="微软雅黑" pitchFamily="34" charset="-122"/>
              </a:rPr>
              <a:t>单</a:t>
            </a:r>
            <a:endParaRPr lang="en-US" altLang="zh-CN" sz="1800" dirty="0" smtClean="0">
              <a:solidFill>
                <a:schemeClr val="tx1"/>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变更</a:t>
            </a:r>
            <a:r>
              <a:rPr lang="zh-CN" altLang="en-US" sz="2000" dirty="0" smtClean="0">
                <a:solidFill>
                  <a:schemeClr val="tx1"/>
                </a:solidFill>
                <a:latin typeface="Arial" charset="0"/>
                <a:ea typeface="微软雅黑" pitchFamily="34" charset="-122"/>
              </a:rPr>
              <a:t>内容</a:t>
            </a:r>
            <a:endParaRPr lang="en-US" altLang="zh-CN" sz="20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a:solidFill>
                  <a:schemeClr val="tx1"/>
                </a:solidFill>
                <a:latin typeface="Arial" charset="0"/>
                <a:ea typeface="微软雅黑" pitchFamily="34" charset="-122"/>
              </a:rPr>
              <a:t>表头“数量”</a:t>
            </a:r>
            <a:r>
              <a:rPr lang="zh-CN" altLang="en-US" sz="1800" dirty="0">
                <a:solidFill>
                  <a:schemeClr val="tx1"/>
                </a:solidFill>
                <a:latin typeface="Arial" charset="0"/>
                <a:ea typeface="微软雅黑" pitchFamily="34" charset="-122"/>
              </a:rPr>
              <a:t>、</a:t>
            </a:r>
            <a:r>
              <a:rPr lang="zh-CN" altLang="zh-CN" sz="1800" dirty="0">
                <a:solidFill>
                  <a:schemeClr val="tx1"/>
                </a:solidFill>
                <a:latin typeface="Arial" charset="0"/>
                <a:ea typeface="微软雅黑" pitchFamily="34" charset="-122"/>
              </a:rPr>
              <a:t>“开工日期”、“计划完工日期”</a:t>
            </a:r>
            <a:endParaRPr lang="en-US" altLang="zh-CN" sz="1800" dirty="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a:solidFill>
                  <a:schemeClr val="tx1"/>
                </a:solidFill>
                <a:latin typeface="Arial" charset="0"/>
                <a:ea typeface="微软雅黑" pitchFamily="34" charset="-122"/>
              </a:rPr>
              <a:t>表体已经存在物料的“标准用量”和“损耗率”</a:t>
            </a:r>
            <a:endParaRPr lang="en-US" altLang="zh-CN" sz="1800" dirty="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a:solidFill>
                  <a:schemeClr val="tx1"/>
                </a:solidFill>
                <a:latin typeface="Arial" charset="0"/>
                <a:ea typeface="微软雅黑" pitchFamily="34" charset="-122"/>
              </a:rPr>
              <a:t>增加表体物料、删除表体物料。</a:t>
            </a:r>
            <a:endParaRPr lang="zh-CN" altLang="en-US" sz="1800" dirty="0">
              <a:solidFill>
                <a:schemeClr val="tx1"/>
              </a:solidFill>
              <a:latin typeface="Arial" charset="0"/>
              <a:ea typeface="微软雅黑" pitchFamily="34" charset="-122"/>
            </a:endParaRPr>
          </a:p>
        </p:txBody>
      </p:sp>
    </p:spTree>
    <p:extLst>
      <p:ext uri="{BB962C8B-B14F-4D97-AF65-F5344CB8AC3E}">
        <p14:creationId xmlns:p14="http://schemas.microsoft.com/office/powerpoint/2010/main" val="44551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 y="44450"/>
            <a:ext cx="7127875" cy="608013"/>
          </a:xfrm>
        </p:spPr>
        <p:txBody>
          <a:bodyPr/>
          <a:lstStyle/>
          <a:p>
            <a:pPr eaLnBrk="1" hangingPunct="1">
              <a:lnSpc>
                <a:spcPct val="90000"/>
              </a:lnSpc>
            </a:pPr>
            <a:r>
              <a:rPr lang="zh-CN" altLang="en-US" sz="3000" dirty="0" smtClean="0">
                <a:latin typeface="微软雅黑" pitchFamily="34" charset="-122"/>
                <a:ea typeface="微软雅黑" pitchFamily="34" charset="-122"/>
              </a:rPr>
              <a:t>日常业务流程</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采购建议</a:t>
            </a:r>
            <a:endParaRPr lang="zh-CN" altLang="en-US" sz="3000" dirty="0">
              <a:latin typeface="微软雅黑" pitchFamily="34" charset="-122"/>
              <a:ea typeface="微软雅黑" pitchFamily="34" charset="-122"/>
            </a:endParaRPr>
          </a:p>
        </p:txBody>
      </p:sp>
      <p:sp>
        <p:nvSpPr>
          <p:cNvPr id="254979" name="Rectangle 3"/>
          <p:cNvSpPr>
            <a:spLocks noGrp="1" noChangeArrowheads="1"/>
          </p:cNvSpPr>
          <p:nvPr>
            <p:ph sz="half" idx="4294967295"/>
          </p:nvPr>
        </p:nvSpPr>
        <p:spPr>
          <a:xfrm>
            <a:off x="199761" y="908720"/>
            <a:ext cx="8597881" cy="5572125"/>
          </a:xfrm>
        </p:spPr>
        <p:txBody>
          <a:bodyPr/>
          <a:lstStyle/>
          <a:p>
            <a:pPr marL="342900" lvl="1" indent="-342900" defTabSz="457200" eaLnBrk="1" hangingPunct="1">
              <a:buClr>
                <a:schemeClr val="tx1"/>
              </a:buClr>
              <a:buSzPct val="100000"/>
              <a:buBlip>
                <a:blip r:embed="rId3"/>
              </a:buBlip>
              <a:defRPr/>
            </a:pPr>
            <a:r>
              <a:rPr lang="zh-CN" altLang="en-US" sz="2600" b="1" dirty="0" smtClean="0">
                <a:solidFill>
                  <a:schemeClr val="tx1">
                    <a:lumMod val="85000"/>
                    <a:lumOff val="15000"/>
                  </a:schemeClr>
                </a:solidFill>
              </a:rPr>
              <a:t>采购建议</a:t>
            </a:r>
            <a:endParaRPr lang="en-US" altLang="zh-CN" sz="2600" b="1" dirty="0" smtClean="0">
              <a:solidFill>
                <a:schemeClr val="tx1">
                  <a:lumMod val="85000"/>
                  <a:lumOff val="15000"/>
                </a:schemeClr>
              </a:solidFill>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源</a:t>
            </a:r>
            <a:r>
              <a:rPr lang="zh-CN" altLang="en-US" sz="2000" dirty="0" smtClean="0">
                <a:solidFill>
                  <a:schemeClr val="tx1"/>
                </a:solidFill>
                <a:latin typeface="Arial" charset="0"/>
                <a:ea typeface="微软雅黑" pitchFamily="34" charset="-122"/>
              </a:rPr>
              <a:t>单类型：</a:t>
            </a:r>
            <a:r>
              <a:rPr lang="zh-CN" altLang="en-US" sz="2000" dirty="0">
                <a:solidFill>
                  <a:schemeClr val="tx1"/>
                </a:solidFill>
                <a:latin typeface="Arial" charset="0"/>
                <a:ea typeface="微软雅黑" pitchFamily="34" charset="-122"/>
              </a:rPr>
              <a:t>已审核未关闭的生产任务单或销售</a:t>
            </a:r>
            <a:r>
              <a:rPr lang="zh-CN" altLang="en-US" sz="2000" dirty="0" smtClean="0">
                <a:solidFill>
                  <a:schemeClr val="tx1"/>
                </a:solidFill>
                <a:latin typeface="Arial" charset="0"/>
                <a:ea typeface="微软雅黑" pitchFamily="34" charset="-122"/>
              </a:rPr>
              <a:t>订单</a:t>
            </a:r>
            <a:endParaRPr lang="en-US" altLang="zh-CN" sz="2000" dirty="0">
              <a:solidFill>
                <a:schemeClr val="tx1"/>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charset="0"/>
                <a:ea typeface="微软雅黑" pitchFamily="34" charset="-122"/>
              </a:rPr>
              <a:t>多级</a:t>
            </a:r>
            <a:r>
              <a:rPr lang="en-US" altLang="zh-CN" sz="2000" dirty="0" smtClean="0">
                <a:solidFill>
                  <a:schemeClr val="tx1"/>
                </a:solidFill>
                <a:latin typeface="Arial" charset="0"/>
                <a:ea typeface="微软雅黑" pitchFamily="34" charset="-122"/>
              </a:rPr>
              <a:t>BOM</a:t>
            </a:r>
            <a:r>
              <a:rPr lang="zh-CN" altLang="en-US" sz="2000" dirty="0" smtClean="0">
                <a:solidFill>
                  <a:schemeClr val="tx1"/>
                </a:solidFill>
                <a:latin typeface="Arial" charset="0"/>
                <a:ea typeface="微软雅黑" pitchFamily="34" charset="-122"/>
              </a:rPr>
              <a:t>单：子件展开到最明细物料</a:t>
            </a:r>
            <a:endParaRPr lang="en-US" altLang="zh-CN" sz="1800" dirty="0" smtClean="0">
              <a:solidFill>
                <a:schemeClr val="tx1"/>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smtClean="0">
                <a:solidFill>
                  <a:schemeClr val="tx1"/>
                </a:solidFill>
                <a:latin typeface="Arial" charset="0"/>
                <a:ea typeface="微软雅黑" pitchFamily="34" charset="-122"/>
              </a:rPr>
              <a:t>计算采购建议量</a:t>
            </a:r>
            <a:endParaRPr lang="en-US" altLang="zh-CN" sz="20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计算公式</a:t>
            </a:r>
            <a:endParaRPr lang="en-US" altLang="zh-CN" sz="18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仓库范围</a:t>
            </a:r>
            <a:endParaRPr lang="en-US" altLang="zh-CN" sz="1800" dirty="0" smtClean="0">
              <a:solidFill>
                <a:schemeClr val="tx1"/>
              </a:solidFill>
              <a:latin typeface="Arial" charset="0"/>
              <a:ea typeface="微软雅黑" pitchFamily="34" charset="-122"/>
            </a:endParaRPr>
          </a:p>
          <a:p>
            <a:pPr lvl="1" defTabSz="457200" eaLnBrk="1" hangingPunct="1">
              <a:buClr>
                <a:schemeClr val="tx1"/>
              </a:buClr>
              <a:buFont typeface="Wingdings" pitchFamily="2" charset="2"/>
              <a:buChar char="Ø"/>
              <a:defRPr/>
            </a:pPr>
            <a:r>
              <a:rPr lang="zh-CN" altLang="en-US" sz="2000" dirty="0">
                <a:solidFill>
                  <a:schemeClr val="tx1"/>
                </a:solidFill>
                <a:latin typeface="Arial" charset="0"/>
                <a:ea typeface="微软雅黑" pitchFamily="34" charset="-122"/>
              </a:rPr>
              <a:t>生成采购</a:t>
            </a:r>
            <a:r>
              <a:rPr lang="zh-CN" altLang="en-US" sz="2000" dirty="0" smtClean="0">
                <a:solidFill>
                  <a:schemeClr val="tx1"/>
                </a:solidFill>
                <a:latin typeface="Arial" charset="0"/>
                <a:ea typeface="微软雅黑" pitchFamily="34" charset="-122"/>
              </a:rPr>
              <a:t>计划表</a:t>
            </a:r>
            <a:endParaRPr lang="en-US" altLang="zh-CN" sz="20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a:solidFill>
                  <a:schemeClr val="tx1"/>
                </a:solidFill>
                <a:latin typeface="Arial" charset="0"/>
                <a:ea typeface="微软雅黑" pitchFamily="34" charset="-122"/>
              </a:rPr>
              <a:t>供应</a:t>
            </a:r>
            <a:r>
              <a:rPr lang="zh-CN" altLang="zh-CN" sz="1800" dirty="0" smtClean="0">
                <a:solidFill>
                  <a:schemeClr val="tx1"/>
                </a:solidFill>
                <a:latin typeface="Arial" charset="0"/>
                <a:ea typeface="微软雅黑" pitchFamily="34" charset="-122"/>
              </a:rPr>
              <a:t>商</a:t>
            </a:r>
            <a:r>
              <a:rPr lang="zh-CN" altLang="en-US" sz="1800" dirty="0">
                <a:solidFill>
                  <a:schemeClr val="tx1"/>
                </a:solidFill>
                <a:latin typeface="Arial" charset="0"/>
                <a:ea typeface="微软雅黑" pitchFamily="34" charset="-122"/>
              </a:rPr>
              <a:t>：</a:t>
            </a:r>
            <a:r>
              <a:rPr lang="zh-CN" altLang="zh-CN" sz="1800" dirty="0" smtClean="0">
                <a:solidFill>
                  <a:schemeClr val="tx1"/>
                </a:solidFill>
                <a:latin typeface="Arial" charset="0"/>
                <a:ea typeface="微软雅黑" pitchFamily="34" charset="-122"/>
              </a:rPr>
              <a:t>优先</a:t>
            </a:r>
            <a:r>
              <a:rPr lang="zh-CN" altLang="zh-CN" sz="1800" dirty="0">
                <a:solidFill>
                  <a:schemeClr val="tx1"/>
                </a:solidFill>
                <a:latin typeface="Arial" charset="0"/>
                <a:ea typeface="微软雅黑" pitchFamily="34" charset="-122"/>
              </a:rPr>
              <a:t>默认取此物料最近一次采购时的供应商代码</a:t>
            </a:r>
            <a:r>
              <a:rPr lang="zh-CN" altLang="en-US" sz="1800" dirty="0">
                <a:solidFill>
                  <a:schemeClr val="tx1"/>
                </a:solidFill>
                <a:latin typeface="Arial" charset="0"/>
                <a:ea typeface="微软雅黑" pitchFamily="34" charset="-122"/>
              </a:rPr>
              <a:t>；如最近无</a:t>
            </a:r>
            <a:r>
              <a:rPr lang="zh-CN" altLang="zh-CN" sz="1800" dirty="0">
                <a:solidFill>
                  <a:schemeClr val="tx1"/>
                </a:solidFill>
                <a:latin typeface="Arial" charset="0"/>
                <a:ea typeface="微软雅黑" pitchFamily="34" charset="-122"/>
              </a:rPr>
              <a:t>采购，默认取物料</a:t>
            </a:r>
            <a:r>
              <a:rPr lang="zh-CN" altLang="en-US" sz="1800" dirty="0">
                <a:solidFill>
                  <a:schemeClr val="tx1"/>
                </a:solidFill>
                <a:latin typeface="Arial" charset="0"/>
                <a:ea typeface="微软雅黑" pitchFamily="34" charset="-122"/>
              </a:rPr>
              <a:t>属性中</a:t>
            </a:r>
            <a:r>
              <a:rPr lang="zh-CN" altLang="zh-CN" sz="1800" dirty="0">
                <a:solidFill>
                  <a:schemeClr val="tx1"/>
                </a:solidFill>
                <a:latin typeface="Arial" charset="0"/>
                <a:ea typeface="微软雅黑" pitchFamily="34" charset="-122"/>
              </a:rPr>
              <a:t>“来源”</a:t>
            </a:r>
            <a:r>
              <a:rPr lang="zh-CN" altLang="en-US" sz="1800" dirty="0">
                <a:solidFill>
                  <a:schemeClr val="tx1"/>
                </a:solidFill>
                <a:latin typeface="Arial" charset="0"/>
                <a:ea typeface="微软雅黑" pitchFamily="34" charset="-122"/>
              </a:rPr>
              <a:t>；如“来源”为空，</a:t>
            </a:r>
            <a:r>
              <a:rPr lang="zh-CN" altLang="zh-CN" sz="1800" dirty="0">
                <a:solidFill>
                  <a:schemeClr val="tx1"/>
                </a:solidFill>
                <a:latin typeface="Arial" charset="0"/>
                <a:ea typeface="微软雅黑" pitchFamily="34" charset="-122"/>
              </a:rPr>
              <a:t> 则</a:t>
            </a:r>
            <a:r>
              <a:rPr lang="zh-CN" altLang="en-US" sz="1800" dirty="0">
                <a:solidFill>
                  <a:schemeClr val="tx1"/>
                </a:solidFill>
                <a:latin typeface="Arial" charset="0"/>
                <a:ea typeface="微软雅黑" pitchFamily="34" charset="-122"/>
              </a:rPr>
              <a:t>供应商</a:t>
            </a:r>
            <a:r>
              <a:rPr lang="zh-CN" altLang="zh-CN" sz="1800" dirty="0">
                <a:solidFill>
                  <a:schemeClr val="tx1"/>
                </a:solidFill>
                <a:latin typeface="Arial" charset="0"/>
                <a:ea typeface="微软雅黑" pitchFamily="34" charset="-122"/>
              </a:rPr>
              <a:t>默认为空，可以修改</a:t>
            </a:r>
            <a:endParaRPr lang="en-US" altLang="zh-CN" sz="1800" dirty="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en-US" sz="1800" dirty="0" smtClean="0">
                <a:solidFill>
                  <a:schemeClr val="tx1"/>
                </a:solidFill>
                <a:latin typeface="Arial" charset="0"/>
                <a:ea typeface="微软雅黑" pitchFamily="34" charset="-122"/>
              </a:rPr>
              <a:t>汇总：采购</a:t>
            </a:r>
            <a:r>
              <a:rPr lang="zh-CN" altLang="en-US" sz="1800" dirty="0">
                <a:solidFill>
                  <a:schemeClr val="tx1"/>
                </a:solidFill>
                <a:latin typeface="Arial" charset="0"/>
                <a:ea typeface="微软雅黑" pitchFamily="34" charset="-122"/>
              </a:rPr>
              <a:t>计划记录中</a:t>
            </a:r>
            <a:r>
              <a:rPr lang="zh-CN" altLang="zh-CN" sz="1800" dirty="0">
                <a:solidFill>
                  <a:schemeClr val="tx1"/>
                </a:solidFill>
                <a:latin typeface="Arial" charset="0"/>
                <a:ea typeface="微软雅黑" pitchFamily="34" charset="-122"/>
              </a:rPr>
              <a:t>物料代码、物料名称、规格型号、辅助属性、供应商代码一致的记录进行汇总显示</a:t>
            </a:r>
            <a:endParaRPr lang="en-US" altLang="zh-CN" sz="1800" dirty="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zh-CN" sz="1800" dirty="0">
                <a:solidFill>
                  <a:schemeClr val="tx1"/>
                </a:solidFill>
                <a:latin typeface="Arial" charset="0"/>
                <a:ea typeface="微软雅黑" pitchFamily="34" charset="-122"/>
              </a:rPr>
              <a:t>删除</a:t>
            </a:r>
            <a:r>
              <a:rPr lang="zh-CN" altLang="zh-CN" sz="1800" dirty="0" smtClean="0">
                <a:solidFill>
                  <a:schemeClr val="tx1"/>
                </a:solidFill>
                <a:latin typeface="Arial" charset="0"/>
                <a:ea typeface="微软雅黑" pitchFamily="34" charset="-122"/>
              </a:rPr>
              <a:t>：</a:t>
            </a:r>
            <a:r>
              <a:rPr lang="zh-CN" altLang="en-US" sz="1800" dirty="0" smtClean="0">
                <a:solidFill>
                  <a:schemeClr val="tx1"/>
                </a:solidFill>
                <a:latin typeface="Arial" charset="0"/>
                <a:ea typeface="微软雅黑" pitchFamily="34" charset="-122"/>
              </a:rPr>
              <a:t>删除</a:t>
            </a:r>
            <a:r>
              <a:rPr lang="zh-CN" altLang="zh-CN" sz="1800" dirty="0" smtClean="0">
                <a:solidFill>
                  <a:schemeClr val="tx1"/>
                </a:solidFill>
                <a:latin typeface="Arial" charset="0"/>
                <a:ea typeface="微软雅黑" pitchFamily="34" charset="-122"/>
              </a:rPr>
              <a:t>对勾</a:t>
            </a:r>
            <a:r>
              <a:rPr lang="zh-CN" altLang="zh-CN" sz="1800" dirty="0">
                <a:solidFill>
                  <a:schemeClr val="tx1"/>
                </a:solidFill>
                <a:latin typeface="Arial" charset="0"/>
                <a:ea typeface="微软雅黑" pitchFamily="34" charset="-122"/>
              </a:rPr>
              <a:t>选的采购计划记录对应的采购建议</a:t>
            </a:r>
            <a:r>
              <a:rPr lang="zh-CN" altLang="zh-CN" sz="1800" dirty="0" smtClean="0">
                <a:solidFill>
                  <a:schemeClr val="tx1"/>
                </a:solidFill>
                <a:latin typeface="Arial" charset="0"/>
                <a:ea typeface="微软雅黑" pitchFamily="34" charset="-122"/>
              </a:rPr>
              <a:t>号所关联的所有采购</a:t>
            </a:r>
            <a:r>
              <a:rPr lang="zh-CN" altLang="zh-CN" sz="1800" dirty="0">
                <a:solidFill>
                  <a:schemeClr val="tx1"/>
                </a:solidFill>
                <a:latin typeface="Arial" charset="0"/>
                <a:ea typeface="微软雅黑" pitchFamily="34" charset="-122"/>
              </a:rPr>
              <a:t>计划记录</a:t>
            </a:r>
            <a:r>
              <a:rPr lang="zh-CN" altLang="en-US" sz="1800" dirty="0">
                <a:solidFill>
                  <a:schemeClr val="tx1"/>
                </a:solidFill>
                <a:latin typeface="Arial" charset="0"/>
                <a:ea typeface="微软雅黑" pitchFamily="34" charset="-122"/>
              </a:rPr>
              <a:t>，</a:t>
            </a:r>
            <a:r>
              <a:rPr lang="zh-CN" altLang="zh-CN" sz="1800" dirty="0">
                <a:solidFill>
                  <a:schemeClr val="tx1"/>
                </a:solidFill>
                <a:latin typeface="Arial" charset="0"/>
                <a:ea typeface="微软雅黑" pitchFamily="34" charset="-122"/>
              </a:rPr>
              <a:t>可重新生成采购</a:t>
            </a:r>
            <a:r>
              <a:rPr lang="zh-CN" altLang="zh-CN" sz="1800" dirty="0" smtClean="0">
                <a:solidFill>
                  <a:schemeClr val="tx1"/>
                </a:solidFill>
                <a:latin typeface="Arial" charset="0"/>
                <a:ea typeface="微软雅黑" pitchFamily="34" charset="-122"/>
              </a:rPr>
              <a:t>计划</a:t>
            </a:r>
            <a:endParaRPr lang="en-US" altLang="zh-CN" sz="18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en-US" sz="1800" dirty="0">
                <a:solidFill>
                  <a:schemeClr val="tx1"/>
                </a:solidFill>
                <a:latin typeface="Arial" charset="0"/>
                <a:ea typeface="微软雅黑" pitchFamily="34" charset="-122"/>
              </a:rPr>
              <a:t>下</a:t>
            </a:r>
            <a:r>
              <a:rPr lang="zh-CN" altLang="en-US" sz="1800" dirty="0" smtClean="0">
                <a:solidFill>
                  <a:schemeClr val="tx1"/>
                </a:solidFill>
                <a:latin typeface="Arial" charset="0"/>
                <a:ea typeface="微软雅黑" pitchFamily="34" charset="-122"/>
              </a:rPr>
              <a:t>推：单选、多选下推生成采购订单</a:t>
            </a:r>
            <a:endParaRPr lang="en-US" altLang="zh-CN" sz="1800" dirty="0" smtClean="0">
              <a:solidFill>
                <a:schemeClr val="tx1"/>
              </a:solidFill>
              <a:latin typeface="Arial" charset="0"/>
              <a:ea typeface="微软雅黑" pitchFamily="34" charset="-122"/>
            </a:endParaRPr>
          </a:p>
          <a:p>
            <a:pPr lvl="2" defTabSz="457200" eaLnBrk="1" hangingPunct="1">
              <a:buClr>
                <a:schemeClr val="tx1"/>
              </a:buClr>
              <a:buFont typeface="Wingdings" pitchFamily="2" charset="2"/>
              <a:buChar char="ü"/>
              <a:defRPr/>
            </a:pPr>
            <a:r>
              <a:rPr lang="zh-CN" altLang="en-US" sz="1800" dirty="0">
                <a:solidFill>
                  <a:schemeClr val="tx1"/>
                </a:solidFill>
                <a:latin typeface="Arial" charset="0"/>
                <a:ea typeface="微软雅黑" pitchFamily="34" charset="-122"/>
              </a:rPr>
              <a:t>含</a:t>
            </a:r>
            <a:r>
              <a:rPr lang="zh-CN" altLang="en-US" sz="1800" dirty="0" smtClean="0">
                <a:solidFill>
                  <a:schemeClr val="tx1"/>
                </a:solidFill>
                <a:latin typeface="Arial" charset="0"/>
                <a:ea typeface="微软雅黑" pitchFamily="34" charset="-122"/>
              </a:rPr>
              <a:t>税单价：采购价格资料</a:t>
            </a:r>
            <a:r>
              <a:rPr lang="en-US" altLang="zh-CN" sz="1800" dirty="0" smtClean="0">
                <a:solidFill>
                  <a:schemeClr val="tx1"/>
                </a:solidFill>
                <a:latin typeface="Arial" charset="0"/>
                <a:ea typeface="微软雅黑" pitchFamily="34" charset="-122"/>
              </a:rPr>
              <a:t>-</a:t>
            </a:r>
            <a:r>
              <a:rPr lang="zh-CN" altLang="en-US" sz="1800" dirty="0" smtClean="0">
                <a:solidFill>
                  <a:schemeClr val="tx1"/>
                </a:solidFill>
                <a:latin typeface="Arial" charset="0"/>
                <a:ea typeface="微软雅黑" pitchFamily="34" charset="-122"/>
              </a:rPr>
              <a:t>物料中采购单价</a:t>
            </a:r>
            <a:r>
              <a:rPr lang="en-US" altLang="zh-CN" sz="1800" dirty="0" smtClean="0">
                <a:solidFill>
                  <a:schemeClr val="tx1"/>
                </a:solidFill>
                <a:latin typeface="Arial" charset="0"/>
                <a:ea typeface="微软雅黑" pitchFamily="34" charset="-122"/>
              </a:rPr>
              <a:t>-</a:t>
            </a:r>
            <a:r>
              <a:rPr lang="zh-CN" altLang="en-US" sz="1800" dirty="0" smtClean="0">
                <a:solidFill>
                  <a:schemeClr val="tx1"/>
                </a:solidFill>
                <a:latin typeface="Arial" charset="0"/>
                <a:ea typeface="微软雅黑" pitchFamily="34" charset="-122"/>
              </a:rPr>
              <a:t>最近采购发票的含税单价</a:t>
            </a:r>
            <a:endParaRPr lang="en-US" altLang="zh-CN" sz="1800" dirty="0">
              <a:solidFill>
                <a:schemeClr val="tx1"/>
              </a:solidFill>
              <a:latin typeface="Arial" charset="0"/>
              <a:ea typeface="微软雅黑" pitchFamily="34" charset="-122"/>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916832"/>
            <a:ext cx="6334125" cy="41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598" y="2276871"/>
            <a:ext cx="7200800" cy="399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7727" y="2276871"/>
            <a:ext cx="5941950" cy="381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940152" y="5805264"/>
            <a:ext cx="720080"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9" name="Picture 37"/>
          <p:cNvPicPr>
            <a:picLocks noChangeAspect="1" noChangeArrowheads="1"/>
          </p:cNvPicPr>
          <p:nvPr/>
        </p:nvPicPr>
        <p:blipFill>
          <a:blip r:embed="rId7" cstate="print"/>
          <a:srcRect/>
          <a:stretch>
            <a:fillRect/>
          </a:stretch>
        </p:blipFill>
        <p:spPr bwMode="auto">
          <a:xfrm>
            <a:off x="2483768" y="3349816"/>
            <a:ext cx="3676650" cy="1666875"/>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750" y="1325467"/>
            <a:ext cx="7828495" cy="286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73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1" end="1"/>
                                            </p:txEl>
                                          </p:spTgt>
                                        </p:tgtEl>
                                        <p:attrNameLst>
                                          <p:attrName>style.visibility</p:attrName>
                                        </p:attrNameLst>
                                      </p:cBhvr>
                                      <p:to>
                                        <p:strVal val="visible"/>
                                      </p:to>
                                    </p:set>
                                    <p:anim calcmode="lin" valueType="num">
                                      <p:cBhvr additive="base">
                                        <p:cTn id="7" dur="5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4979">
                                            <p:txEl>
                                              <p:pRg st="2" end="2"/>
                                            </p:txEl>
                                          </p:spTgt>
                                        </p:tgtEl>
                                        <p:attrNameLst>
                                          <p:attrName>style.visibility</p:attrName>
                                        </p:attrNameLst>
                                      </p:cBhvr>
                                      <p:to>
                                        <p:strVal val="visible"/>
                                      </p:to>
                                    </p:set>
                                    <p:anim calcmode="lin" valueType="num">
                                      <p:cBhvr additive="base">
                                        <p:cTn id="11" dur="5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49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050"/>
                                        </p:tgtEl>
                                        <p:attrNameLst>
                                          <p:attrName>ppt_x</p:attrName>
                                        </p:attrNameLst>
                                      </p:cBhvr>
                                      <p:tavLst>
                                        <p:tav tm="0">
                                          <p:val>
                                            <p:strVal val="ppt_x"/>
                                          </p:val>
                                        </p:tav>
                                        <p:tav tm="100000">
                                          <p:val>
                                            <p:strVal val="ppt_x"/>
                                          </p:val>
                                        </p:tav>
                                      </p:tavLst>
                                    </p:anim>
                                    <p:anim calcmode="lin" valueType="num">
                                      <p:cBhvr additive="base">
                                        <p:cTn id="29" dur="500"/>
                                        <p:tgtEl>
                                          <p:spTgt spid="2050"/>
                                        </p:tgtEl>
                                        <p:attrNameLst>
                                          <p:attrName>ppt_y</p:attrName>
                                        </p:attrNameLst>
                                      </p:cBhvr>
                                      <p:tavLst>
                                        <p:tav tm="0">
                                          <p:val>
                                            <p:strVal val="ppt_y"/>
                                          </p:val>
                                        </p:tav>
                                        <p:tav tm="100000">
                                          <p:val>
                                            <p:strVal val="1+ppt_h/2"/>
                                          </p:val>
                                        </p:tav>
                                      </p:tavLst>
                                    </p:anim>
                                    <p:set>
                                      <p:cBhvr>
                                        <p:cTn id="30" dur="1" fill="hold">
                                          <p:stCondLst>
                                            <p:cond delay="499"/>
                                          </p:stCondLst>
                                        </p:cTn>
                                        <p:tgtEl>
                                          <p:spTgt spid="2050"/>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2052"/>
                                        </p:tgtEl>
                                        <p:attrNameLst>
                                          <p:attrName>ppt_x</p:attrName>
                                        </p:attrNameLst>
                                      </p:cBhvr>
                                      <p:tavLst>
                                        <p:tav tm="0">
                                          <p:val>
                                            <p:strVal val="ppt_x"/>
                                          </p:val>
                                        </p:tav>
                                        <p:tav tm="100000">
                                          <p:val>
                                            <p:strVal val="ppt_x"/>
                                          </p:val>
                                        </p:tav>
                                      </p:tavLst>
                                    </p:anim>
                                    <p:anim calcmode="lin" valueType="num">
                                      <p:cBhvr additive="base">
                                        <p:cTn id="33" dur="500"/>
                                        <p:tgtEl>
                                          <p:spTgt spid="2052"/>
                                        </p:tgtEl>
                                        <p:attrNameLst>
                                          <p:attrName>ppt_y</p:attrName>
                                        </p:attrNameLst>
                                      </p:cBhvr>
                                      <p:tavLst>
                                        <p:tav tm="0">
                                          <p:val>
                                            <p:strVal val="ppt_y"/>
                                          </p:val>
                                        </p:tav>
                                        <p:tav tm="100000">
                                          <p:val>
                                            <p:strVal val="1+ppt_h/2"/>
                                          </p:val>
                                        </p:tav>
                                      </p:tavLst>
                                    </p:anim>
                                    <p:set>
                                      <p:cBhvr>
                                        <p:cTn id="34" dur="1" fill="hold">
                                          <p:stCondLst>
                                            <p:cond delay="499"/>
                                          </p:stCondLst>
                                        </p:cTn>
                                        <p:tgtEl>
                                          <p:spTgt spid="205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54979">
                                            <p:txEl>
                                              <p:pRg st="3" end="3"/>
                                            </p:txEl>
                                          </p:spTgt>
                                        </p:tgtEl>
                                        <p:attrNameLst>
                                          <p:attrName>style.visibility</p:attrName>
                                        </p:attrNameLst>
                                      </p:cBhvr>
                                      <p:to>
                                        <p:strVal val="visible"/>
                                      </p:to>
                                    </p:set>
                                    <p:anim calcmode="lin" valueType="num">
                                      <p:cBhvr additive="base">
                                        <p:cTn id="39" dur="5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54979">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4979">
                                            <p:txEl>
                                              <p:pRg st="4" end="4"/>
                                            </p:txEl>
                                          </p:spTgt>
                                        </p:tgtEl>
                                        <p:attrNameLst>
                                          <p:attrName>style.visibility</p:attrName>
                                        </p:attrNameLst>
                                      </p:cBhvr>
                                      <p:to>
                                        <p:strVal val="visible"/>
                                      </p:to>
                                    </p:set>
                                    <p:anim calcmode="lin" valueType="num">
                                      <p:cBhvr additive="base">
                                        <p:cTn id="43" dur="5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4979">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4979">
                                            <p:txEl>
                                              <p:pRg st="5" end="5"/>
                                            </p:txEl>
                                          </p:spTgt>
                                        </p:tgtEl>
                                        <p:attrNameLst>
                                          <p:attrName>style.visibility</p:attrName>
                                        </p:attrNameLst>
                                      </p:cBhvr>
                                      <p:to>
                                        <p:strVal val="visible"/>
                                      </p:to>
                                    </p:set>
                                    <p:anim calcmode="lin" valueType="num">
                                      <p:cBhvr additive="base">
                                        <p:cTn id="47" dur="5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49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53"/>
                                        </p:tgtEl>
                                        <p:attrNameLst>
                                          <p:attrName>style.visibility</p:attrName>
                                        </p:attrNameLst>
                                      </p:cBhvr>
                                      <p:to>
                                        <p:strVal val="visible"/>
                                      </p:to>
                                    </p:set>
                                    <p:anim calcmode="lin" valueType="num">
                                      <p:cBhvr additive="base">
                                        <p:cTn id="53" dur="500" fill="hold"/>
                                        <p:tgtEl>
                                          <p:spTgt spid="2053"/>
                                        </p:tgtEl>
                                        <p:attrNameLst>
                                          <p:attrName>ppt_x</p:attrName>
                                        </p:attrNameLst>
                                      </p:cBhvr>
                                      <p:tavLst>
                                        <p:tav tm="0">
                                          <p:val>
                                            <p:strVal val="#ppt_x"/>
                                          </p:val>
                                        </p:tav>
                                        <p:tav tm="100000">
                                          <p:val>
                                            <p:strVal val="#ppt_x"/>
                                          </p:val>
                                        </p:tav>
                                      </p:tavLst>
                                    </p:anim>
                                    <p:anim calcmode="lin" valueType="num">
                                      <p:cBhvr additive="base">
                                        <p:cTn id="54" dur="500" fill="hold"/>
                                        <p:tgtEl>
                                          <p:spTgt spid="205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nodeType="clickEffect">
                                  <p:stCondLst>
                                    <p:cond delay="0"/>
                                  </p:stCondLst>
                                  <p:childTnLst>
                                    <p:anim calcmode="lin" valueType="num">
                                      <p:cBhvr additive="base">
                                        <p:cTn id="68" dur="500"/>
                                        <p:tgtEl>
                                          <p:spTgt spid="9"/>
                                        </p:tgtEl>
                                        <p:attrNameLst>
                                          <p:attrName>ppt_x</p:attrName>
                                        </p:attrNameLst>
                                      </p:cBhvr>
                                      <p:tavLst>
                                        <p:tav tm="0">
                                          <p:val>
                                            <p:strVal val="ppt_x"/>
                                          </p:val>
                                        </p:tav>
                                        <p:tav tm="100000">
                                          <p:val>
                                            <p:strVal val="ppt_x"/>
                                          </p:val>
                                        </p:tav>
                                      </p:tavLst>
                                    </p:anim>
                                    <p:anim calcmode="lin" valueType="num">
                                      <p:cBhvr additive="base">
                                        <p:cTn id="69" dur="500"/>
                                        <p:tgtEl>
                                          <p:spTgt spid="9"/>
                                        </p:tgtEl>
                                        <p:attrNameLst>
                                          <p:attrName>ppt_y</p:attrName>
                                        </p:attrNameLst>
                                      </p:cBhvr>
                                      <p:tavLst>
                                        <p:tav tm="0">
                                          <p:val>
                                            <p:strVal val="ppt_y"/>
                                          </p:val>
                                        </p:tav>
                                        <p:tav tm="100000">
                                          <p:val>
                                            <p:strVal val="1+ppt_h/2"/>
                                          </p:val>
                                        </p:tav>
                                      </p:tavLst>
                                    </p:anim>
                                    <p:set>
                                      <p:cBhvr>
                                        <p:cTn id="70" dur="1" fill="hold">
                                          <p:stCondLst>
                                            <p:cond delay="499"/>
                                          </p:stCondLst>
                                        </p:cTn>
                                        <p:tgtEl>
                                          <p:spTgt spid="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9"/>
                                        </p:tgtEl>
                                        <p:attrNameLst>
                                          <p:attrName>ppt_x</p:attrName>
                                        </p:attrNameLst>
                                      </p:cBhvr>
                                      <p:tavLst>
                                        <p:tav tm="0">
                                          <p:val>
                                            <p:strVal val="ppt_x"/>
                                          </p:val>
                                        </p:tav>
                                        <p:tav tm="100000">
                                          <p:val>
                                            <p:strVal val="ppt_x"/>
                                          </p:val>
                                        </p:tav>
                                      </p:tavLst>
                                    </p:anim>
                                    <p:anim calcmode="lin" valueType="num">
                                      <p:cBhvr additive="base">
                                        <p:cTn id="75" dur="500"/>
                                        <p:tgtEl>
                                          <p:spTgt spid="9"/>
                                        </p:tgtEl>
                                        <p:attrNameLst>
                                          <p:attrName>ppt_y</p:attrName>
                                        </p:attrNameLst>
                                      </p:cBhvr>
                                      <p:tavLst>
                                        <p:tav tm="0">
                                          <p:val>
                                            <p:strVal val="ppt_y"/>
                                          </p:val>
                                        </p:tav>
                                        <p:tav tm="100000">
                                          <p:val>
                                            <p:strVal val="1+ppt_h/2"/>
                                          </p:val>
                                        </p:tav>
                                      </p:tavLst>
                                    </p:anim>
                                    <p:set>
                                      <p:cBhvr>
                                        <p:cTn id="76" dur="1" fill="hold">
                                          <p:stCondLst>
                                            <p:cond delay="499"/>
                                          </p:stCondLst>
                                        </p:cTn>
                                        <p:tgtEl>
                                          <p:spTgt spid="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nodeType="clickEffect">
                                  <p:stCondLst>
                                    <p:cond delay="0"/>
                                  </p:stCondLst>
                                  <p:childTnLst>
                                    <p:anim calcmode="lin" valueType="num">
                                      <p:cBhvr additive="base">
                                        <p:cTn id="80" dur="500"/>
                                        <p:tgtEl>
                                          <p:spTgt spid="2053"/>
                                        </p:tgtEl>
                                        <p:attrNameLst>
                                          <p:attrName>ppt_x</p:attrName>
                                        </p:attrNameLst>
                                      </p:cBhvr>
                                      <p:tavLst>
                                        <p:tav tm="0">
                                          <p:val>
                                            <p:strVal val="ppt_x"/>
                                          </p:val>
                                        </p:tav>
                                        <p:tav tm="100000">
                                          <p:val>
                                            <p:strVal val="ppt_x"/>
                                          </p:val>
                                        </p:tav>
                                      </p:tavLst>
                                    </p:anim>
                                    <p:anim calcmode="lin" valueType="num">
                                      <p:cBhvr additive="base">
                                        <p:cTn id="81" dur="500"/>
                                        <p:tgtEl>
                                          <p:spTgt spid="2053"/>
                                        </p:tgtEl>
                                        <p:attrNameLst>
                                          <p:attrName>ppt_y</p:attrName>
                                        </p:attrNameLst>
                                      </p:cBhvr>
                                      <p:tavLst>
                                        <p:tav tm="0">
                                          <p:val>
                                            <p:strVal val="ppt_y"/>
                                          </p:val>
                                        </p:tav>
                                        <p:tav tm="100000">
                                          <p:val>
                                            <p:strVal val="1+ppt_h/2"/>
                                          </p:val>
                                        </p:tav>
                                      </p:tavLst>
                                    </p:anim>
                                    <p:set>
                                      <p:cBhvr>
                                        <p:cTn id="82" dur="1" fill="hold">
                                          <p:stCondLst>
                                            <p:cond delay="499"/>
                                          </p:stCondLst>
                                        </p:cTn>
                                        <p:tgtEl>
                                          <p:spTgt spid="205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54979">
                                            <p:txEl>
                                              <p:pRg st="6" end="6"/>
                                            </p:txEl>
                                          </p:spTgt>
                                        </p:tgtEl>
                                        <p:attrNameLst>
                                          <p:attrName>style.visibility</p:attrName>
                                        </p:attrNameLst>
                                      </p:cBhvr>
                                      <p:to>
                                        <p:strVal val="visible"/>
                                      </p:to>
                                    </p:set>
                                    <p:anim calcmode="lin" valueType="num">
                                      <p:cBhvr additive="base">
                                        <p:cTn id="87" dur="5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54979">
                                            <p:txEl>
                                              <p:pRg st="6" end="6"/>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54979">
                                            <p:txEl>
                                              <p:pRg st="7" end="7"/>
                                            </p:txEl>
                                          </p:spTgt>
                                        </p:tgtEl>
                                        <p:attrNameLst>
                                          <p:attrName>style.visibility</p:attrName>
                                        </p:attrNameLst>
                                      </p:cBhvr>
                                      <p:to>
                                        <p:strVal val="visible"/>
                                      </p:to>
                                    </p:set>
                                    <p:anim calcmode="lin" valueType="num">
                                      <p:cBhvr additive="base">
                                        <p:cTn id="91" dur="500" fill="hold"/>
                                        <p:tgtEl>
                                          <p:spTgt spid="254979">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54979">
                                            <p:txEl>
                                              <p:pRg st="7" end="7"/>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54979">
                                            <p:txEl>
                                              <p:pRg st="8" end="8"/>
                                            </p:txEl>
                                          </p:spTgt>
                                        </p:tgtEl>
                                        <p:attrNameLst>
                                          <p:attrName>style.visibility</p:attrName>
                                        </p:attrNameLst>
                                      </p:cBhvr>
                                      <p:to>
                                        <p:strVal val="visible"/>
                                      </p:to>
                                    </p:set>
                                    <p:anim calcmode="lin" valueType="num">
                                      <p:cBhvr additive="base">
                                        <p:cTn id="95" dur="500" fill="hold"/>
                                        <p:tgtEl>
                                          <p:spTgt spid="254979">
                                            <p:txEl>
                                              <p:pRg st="8" end="8"/>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54979">
                                            <p:txEl>
                                              <p:pRg st="8" end="8"/>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54979">
                                            <p:txEl>
                                              <p:pRg st="9" end="9"/>
                                            </p:txEl>
                                          </p:spTgt>
                                        </p:tgtEl>
                                        <p:attrNameLst>
                                          <p:attrName>style.visibility</p:attrName>
                                        </p:attrNameLst>
                                      </p:cBhvr>
                                      <p:to>
                                        <p:strVal val="visible"/>
                                      </p:to>
                                    </p:set>
                                    <p:anim calcmode="lin" valueType="num">
                                      <p:cBhvr additive="base">
                                        <p:cTn id="99" dur="500" fill="hold"/>
                                        <p:tgtEl>
                                          <p:spTgt spid="254979">
                                            <p:txEl>
                                              <p:pRg st="9" end="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54979">
                                            <p:txEl>
                                              <p:pRg st="9" end="9"/>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54979">
                                            <p:txEl>
                                              <p:pRg st="10" end="10"/>
                                            </p:txEl>
                                          </p:spTgt>
                                        </p:tgtEl>
                                        <p:attrNameLst>
                                          <p:attrName>style.visibility</p:attrName>
                                        </p:attrNameLst>
                                      </p:cBhvr>
                                      <p:to>
                                        <p:strVal val="visible"/>
                                      </p:to>
                                    </p:set>
                                    <p:anim calcmode="lin" valueType="num">
                                      <p:cBhvr additive="base">
                                        <p:cTn id="103" dur="500" fill="hold"/>
                                        <p:tgtEl>
                                          <p:spTgt spid="254979">
                                            <p:txEl>
                                              <p:pRg st="10" end="1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54979">
                                            <p:txEl>
                                              <p:pRg st="10" end="10"/>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54979">
                                            <p:txEl>
                                              <p:pRg st="11" end="11"/>
                                            </p:txEl>
                                          </p:spTgt>
                                        </p:tgtEl>
                                        <p:attrNameLst>
                                          <p:attrName>style.visibility</p:attrName>
                                        </p:attrNameLst>
                                      </p:cBhvr>
                                      <p:to>
                                        <p:strVal val="visible"/>
                                      </p:to>
                                    </p:set>
                                    <p:anim calcmode="lin" valueType="num">
                                      <p:cBhvr additive="base">
                                        <p:cTn id="107" dur="500" fill="hold"/>
                                        <p:tgtEl>
                                          <p:spTgt spid="254979">
                                            <p:txEl>
                                              <p:pRg st="11" end="11"/>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25497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2054"/>
                                        </p:tgtEl>
                                        <p:attrNameLst>
                                          <p:attrName>style.visibility</p:attrName>
                                        </p:attrNameLst>
                                      </p:cBhvr>
                                      <p:to>
                                        <p:strVal val="visible"/>
                                      </p:to>
                                    </p:set>
                                    <p:anim calcmode="lin" valueType="num">
                                      <p:cBhvr additive="base">
                                        <p:cTn id="113" dur="500" fill="hold"/>
                                        <p:tgtEl>
                                          <p:spTgt spid="2054"/>
                                        </p:tgtEl>
                                        <p:attrNameLst>
                                          <p:attrName>ppt_x</p:attrName>
                                        </p:attrNameLst>
                                      </p:cBhvr>
                                      <p:tavLst>
                                        <p:tav tm="0">
                                          <p:val>
                                            <p:strVal val="#ppt_x"/>
                                          </p:val>
                                        </p:tav>
                                        <p:tav tm="100000">
                                          <p:val>
                                            <p:strVal val="#ppt_x"/>
                                          </p:val>
                                        </p:tav>
                                      </p:tavLst>
                                    </p:anim>
                                    <p:anim calcmode="lin" valueType="num">
                                      <p:cBhvr additive="base">
                                        <p:cTn id="1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Ppt0000003">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Ppt0000003</Template>
  <TotalTime>3221</TotalTime>
  <Words>2480</Words>
  <Application>Microsoft Office PowerPoint</Application>
  <PresentationFormat>全屏显示(4:3)</PresentationFormat>
  <Paragraphs>308</Paragraphs>
  <Slides>28</Slides>
  <Notes>20</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Ppt0000003</vt:lpstr>
      <vt:lpstr>KIS专业版V14.1培训大纲                                          —生产与委外模块</vt:lpstr>
      <vt:lpstr>生产管理</vt:lpstr>
      <vt:lpstr>系统概述</vt:lpstr>
      <vt:lpstr>生产管理整体业务流程</vt:lpstr>
      <vt:lpstr>基础资料及系统参数</vt:lpstr>
      <vt:lpstr>日常业务流程—生产任务单</vt:lpstr>
      <vt:lpstr>日常业务流程—生产任务单</vt:lpstr>
      <vt:lpstr>日常业务流程—生产任务单</vt:lpstr>
      <vt:lpstr>日常业务流程—采购建议</vt:lpstr>
      <vt:lpstr>日常业务流程—生产领料单</vt:lpstr>
      <vt:lpstr>日常业务流程—产品入库单</vt:lpstr>
      <vt:lpstr>日常业务流程—在产品录入</vt:lpstr>
      <vt:lpstr>日常业务流程—费用分摊单</vt:lpstr>
      <vt:lpstr>日常业务流程—生产成本核算</vt:lpstr>
      <vt:lpstr>日常业务流程—生产成本核算</vt:lpstr>
      <vt:lpstr>日常业务流程—生产成本核算</vt:lpstr>
      <vt:lpstr>日常业务流程—生产业务场景</vt:lpstr>
      <vt:lpstr>日常业务流程—生产报表</vt:lpstr>
      <vt:lpstr>委外管理</vt:lpstr>
      <vt:lpstr>委外管理系统概述</vt:lpstr>
      <vt:lpstr>日常业务流程-委外订单</vt:lpstr>
      <vt:lpstr>日常业务流程-委外加工单</vt:lpstr>
      <vt:lpstr>日常业务流程-委外采购建议</vt:lpstr>
      <vt:lpstr>日常业务流程-委外发料单</vt:lpstr>
      <vt:lpstr>日常业务流程-委外产品入库单</vt:lpstr>
      <vt:lpstr>日常业务流程-委外加工费用单</vt:lpstr>
      <vt:lpstr>日常业务流程-委外成本核算</vt:lpstr>
      <vt:lpstr>委外成本核算案例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此处增加标题 注：云图标可根据标题长度移动</dc:title>
  <dc:creator>lijuan_zhou</dc:creator>
  <cp:lastModifiedBy>pc</cp:lastModifiedBy>
  <cp:revision>119</cp:revision>
  <dcterms:created xsi:type="dcterms:W3CDTF">2012-04-26T08:43:22Z</dcterms:created>
  <dcterms:modified xsi:type="dcterms:W3CDTF">2015-08-16T14:50:51Z</dcterms:modified>
</cp:coreProperties>
</file>