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16" r:id="rId1"/>
  </p:sldMasterIdLst>
  <p:notesMasterIdLst>
    <p:notesMasterId r:id="rId40"/>
  </p:notesMasterIdLst>
  <p:sldIdLst>
    <p:sldId id="477" r:id="rId2"/>
    <p:sldId id="669" r:id="rId3"/>
    <p:sldId id="670" r:id="rId4"/>
    <p:sldId id="671" r:id="rId5"/>
    <p:sldId id="707" r:id="rId6"/>
    <p:sldId id="672" r:id="rId7"/>
    <p:sldId id="673" r:id="rId8"/>
    <p:sldId id="674" r:id="rId9"/>
    <p:sldId id="675" r:id="rId10"/>
    <p:sldId id="676" r:id="rId11"/>
    <p:sldId id="678" r:id="rId12"/>
    <p:sldId id="679" r:id="rId13"/>
    <p:sldId id="680" r:id="rId14"/>
    <p:sldId id="681" r:id="rId15"/>
    <p:sldId id="682" r:id="rId16"/>
    <p:sldId id="683" r:id="rId17"/>
    <p:sldId id="684" r:id="rId18"/>
    <p:sldId id="685" r:id="rId19"/>
    <p:sldId id="686" r:id="rId20"/>
    <p:sldId id="687" r:id="rId21"/>
    <p:sldId id="705" r:id="rId22"/>
    <p:sldId id="698" r:id="rId23"/>
    <p:sldId id="700" r:id="rId24"/>
    <p:sldId id="699" r:id="rId25"/>
    <p:sldId id="702" r:id="rId26"/>
    <p:sldId id="703" r:id="rId27"/>
    <p:sldId id="704" r:id="rId28"/>
    <p:sldId id="688" r:id="rId29"/>
    <p:sldId id="689" r:id="rId30"/>
    <p:sldId id="690" r:id="rId31"/>
    <p:sldId id="691" r:id="rId32"/>
    <p:sldId id="693" r:id="rId33"/>
    <p:sldId id="694" r:id="rId34"/>
    <p:sldId id="695" r:id="rId35"/>
    <p:sldId id="706" r:id="rId36"/>
    <p:sldId id="697" r:id="rId37"/>
    <p:sldId id="696" r:id="rId38"/>
    <p:sldId id="636" r:id="rId39"/>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92929"/>
    <a:srgbClr val="EAEAEA"/>
    <a:srgbClr val="5F5F5F"/>
    <a:srgbClr val="D8D8D8"/>
    <a:srgbClr val="003B76"/>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94394" autoAdjust="0"/>
  </p:normalViewPr>
  <p:slideViewPr>
    <p:cSldViewPr>
      <p:cViewPr varScale="1">
        <p:scale>
          <a:sx n="67" d="100"/>
          <a:sy n="67" d="100"/>
        </p:scale>
        <p:origin x="-726" y="-96"/>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81F9241-D044-4F0D-9337-7718D5E580D0}" type="datetimeFigureOut">
              <a:rPr lang="zh-CN" altLang="en-US"/>
              <a:pPr>
                <a:defRPr/>
              </a:pPr>
              <a:t>2015-10-30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19333DB-890D-4771-B4F1-BCB7EC6C0D15}" type="slidenum">
              <a:rPr lang="zh-CN" altLang="en-US"/>
              <a:pPr>
                <a:defRPr/>
              </a:pPr>
              <a:t>‹#›</a:t>
            </a:fld>
            <a:endParaRPr lang="zh-CN" altLang="en-US"/>
          </a:p>
        </p:txBody>
      </p:sp>
    </p:spTree>
    <p:extLst>
      <p:ext uri="{BB962C8B-B14F-4D97-AF65-F5344CB8AC3E}">
        <p14:creationId xmlns:p14="http://schemas.microsoft.com/office/powerpoint/2010/main" val="30162775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p:spPr>
      </p:sp>
      <p:sp>
        <p:nvSpPr>
          <p:cNvPr id="3584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3584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722AAC-4F2B-4D83-A3DC-BA2F4870E085}" type="slidenum">
              <a:rPr lang="zh-CN" altLang="en-US" smtClean="0"/>
              <a:pPr/>
              <a:t>1</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讲解：调整数量，和选单数量</a:t>
            </a:r>
            <a:endParaRPr lang="zh-CN" altLang="en-US" dirty="0"/>
          </a:p>
        </p:txBody>
      </p:sp>
      <p:sp>
        <p:nvSpPr>
          <p:cNvPr id="4" name="灯片编号占位符 3"/>
          <p:cNvSpPr>
            <a:spLocks noGrp="1"/>
          </p:cNvSpPr>
          <p:nvPr>
            <p:ph type="sldNum" sz="quarter" idx="10"/>
          </p:nvPr>
        </p:nvSpPr>
        <p:spPr/>
        <p:txBody>
          <a:bodyPr/>
          <a:lstStyle/>
          <a:p>
            <a:pPr>
              <a:defRPr/>
            </a:pPr>
            <a:fld id="{019333DB-890D-4771-B4F1-BCB7EC6C0D15}" type="slidenum">
              <a:rPr lang="zh-CN" altLang="en-US" smtClean="0"/>
              <a:pPr>
                <a:defRPr/>
              </a:pPr>
              <a:t>4</a:t>
            </a:fld>
            <a:endParaRPr lang="zh-CN" altLang="en-US"/>
          </a:p>
        </p:txBody>
      </p:sp>
    </p:spTree>
    <p:extLst>
      <p:ext uri="{BB962C8B-B14F-4D97-AF65-F5344CB8AC3E}">
        <p14:creationId xmlns:p14="http://schemas.microsoft.com/office/powerpoint/2010/main" val="374931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讲解：调整数量，和选单数量</a:t>
            </a:r>
            <a:endParaRPr lang="zh-CN" altLang="en-US" dirty="0"/>
          </a:p>
        </p:txBody>
      </p:sp>
      <p:sp>
        <p:nvSpPr>
          <p:cNvPr id="4" name="灯片编号占位符 3"/>
          <p:cNvSpPr>
            <a:spLocks noGrp="1"/>
          </p:cNvSpPr>
          <p:nvPr>
            <p:ph type="sldNum" sz="quarter" idx="10"/>
          </p:nvPr>
        </p:nvSpPr>
        <p:spPr/>
        <p:txBody>
          <a:bodyPr/>
          <a:lstStyle/>
          <a:p>
            <a:pPr>
              <a:defRPr/>
            </a:pPr>
            <a:fld id="{019333DB-890D-4771-B4F1-BCB7EC6C0D15}" type="slidenum">
              <a:rPr lang="zh-CN" altLang="en-US" smtClean="0"/>
              <a:pPr>
                <a:defRPr/>
              </a:pPr>
              <a:t>5</a:t>
            </a:fld>
            <a:endParaRPr lang="zh-CN" altLang="en-US"/>
          </a:p>
        </p:txBody>
      </p:sp>
    </p:spTree>
    <p:extLst>
      <p:ext uri="{BB962C8B-B14F-4D97-AF65-F5344CB8AC3E}">
        <p14:creationId xmlns:p14="http://schemas.microsoft.com/office/powerpoint/2010/main" val="374931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p:spPr>
      </p:sp>
      <p:sp>
        <p:nvSpPr>
          <p:cNvPr id="36867" name="备注占位符 2"/>
          <p:cNvSpPr>
            <a:spLocks noGrp="1"/>
          </p:cNvSpPr>
          <p:nvPr>
            <p:ph type="body" idx="1"/>
          </p:nvPr>
        </p:nvSpPr>
        <p:spPr bwMode="auto">
          <a:noFill/>
        </p:spPr>
        <p:txBody>
          <a:bodyPr wrap="square" numCol="1" anchor="t" anchorCtr="0" compatLnSpc="1">
            <a:prstTxWarp prst="textNoShape">
              <a:avLst/>
            </a:prstTxWarp>
          </a:bodyPr>
          <a:lstStyle/>
          <a:p>
            <a:endParaRPr lang="zh-CN" altLang="en-US" smtClean="0">
              <a:latin typeface="Arial" pitchFamily="34" charset="0"/>
            </a:endParaRPr>
          </a:p>
        </p:txBody>
      </p:sp>
      <p:sp>
        <p:nvSpPr>
          <p:cNvPr id="3686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75557C-10B9-4349-B628-C905AD4DFF7F}" type="slidenum">
              <a:rPr lang="en-US" altLang="zh-CN" smtClean="0">
                <a:latin typeface="Arial" pitchFamily="34" charset="0"/>
              </a:rPr>
              <a:pPr/>
              <a:t>8</a:t>
            </a:fld>
            <a:endParaRPr lang="en-US" altLang="zh-CN"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660" y="0"/>
            <a:ext cx="9858444" cy="6855925"/>
          </a:xfrm>
          <a:prstGeom prst="rect">
            <a:avLst/>
          </a:prstGeom>
        </p:spPr>
      </p:pic>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dirty="0"/>
          </a:p>
        </p:txBody>
      </p:sp>
      <p:pic>
        <p:nvPicPr>
          <p:cNvPr id="7" name="图片 6"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232" y="452672"/>
            <a:ext cx="1872208" cy="621265"/>
          </a:xfrm>
          <a:prstGeom prst="rect">
            <a:avLst/>
          </a:prstGeom>
        </p:spPr>
      </p:pic>
      <p:sp>
        <p:nvSpPr>
          <p:cNvPr id="9" name="Rectangle 37"/>
          <p:cNvSpPr>
            <a:spLocks/>
          </p:cNvSpPr>
          <p:nvPr userDrawn="1"/>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©1993-2012</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金蝶软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spTree>
    <p:extLst>
      <p:ext uri="{BB962C8B-B14F-4D97-AF65-F5344CB8AC3E}">
        <p14:creationId xmlns:p14="http://schemas.microsoft.com/office/powerpoint/2010/main" val="27390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2"/>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kumimoji="1" lang="zh-CN" altLang="en-US" dirty="0" smtClean="0"/>
              <a:t>单击此处编辑母版文本样式</a:t>
            </a:r>
          </a:p>
          <a:p>
            <a:pPr lvl="1"/>
            <a:r>
              <a:rPr kumimoji="1" lang="zh-CN" altLang="en-US" dirty="0" smtClean="0"/>
              <a:t>第二级</a:t>
            </a:r>
          </a:p>
          <a:p>
            <a:pPr lvl="2"/>
            <a:r>
              <a:rPr kumimoji="1" lang="zh-CN" altLang="en-US" dirty="0" smtClean="0"/>
              <a:t>第三级</a:t>
            </a:r>
          </a:p>
          <a:p>
            <a:pPr lvl="3"/>
            <a:r>
              <a:rPr kumimoji="1" lang="zh-CN" altLang="en-US" dirty="0" smtClean="0"/>
              <a:t>第四级</a:t>
            </a:r>
          </a:p>
          <a:p>
            <a:pPr lvl="4"/>
            <a:r>
              <a:rPr kumimoji="1" lang="zh-CN" altLang="en-US" dirty="0" smtClean="0"/>
              <a:t>第五级</a:t>
            </a:r>
            <a:endParaRPr kumimoji="1" lang="zh-CN" altLang="en-US" dirty="0"/>
          </a:p>
        </p:txBody>
      </p:sp>
      <p:sp>
        <p:nvSpPr>
          <p:cNvPr id="6" name="幻灯片编号占位符 5"/>
          <p:cNvSpPr>
            <a:spLocks noGrp="1"/>
          </p:cNvSpPr>
          <p:nvPr>
            <p:ph type="sldNum" sz="quarter" idx="12"/>
          </p:nvPr>
        </p:nvSpPr>
        <p:spPr>
          <a:xfrm>
            <a:off x="8432799" y="6398284"/>
            <a:ext cx="616858" cy="323192"/>
          </a:xfrm>
        </p:spPr>
        <p:txBody>
          <a:bodyPr/>
          <a:lstStyle/>
          <a:p>
            <a:fld id="{4DD4F2D8-A516-0140-BEC0-D965DF04B8AF}" type="slidenum">
              <a:rPr kumimoji="1" lang="zh-CN" altLang="en-US" smtClean="0"/>
              <a:pPr/>
              <a:t>‹#›</a:t>
            </a:fld>
            <a:endParaRPr kumimoji="1" lang="zh-CN" altLang="en-US"/>
          </a:p>
        </p:txBody>
      </p:sp>
      <p:pic>
        <p:nvPicPr>
          <p:cNvPr id="7" name="图片 6" descr="卷页.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
            <a:ext cx="9144000" cy="693460"/>
          </a:xfrm>
          <a:prstGeom prst="rect">
            <a:avLst/>
          </a:prstGeom>
          <a:effectLst>
            <a:outerShdw blurRad="50800" dist="38100" dir="6000000" sx="101000" sy="101000" algn="tl" rotWithShape="0">
              <a:prstClr val="black">
                <a:alpha val="40000"/>
              </a:prstClr>
            </a:outerShdw>
          </a:effectLst>
        </p:spPr>
      </p:pic>
      <p:sp>
        <p:nvSpPr>
          <p:cNvPr id="2"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kumimoji="1" lang="zh-CN" altLang="en-US" dirty="0" smtClean="0"/>
              <a:t>单击此处编辑母版标题样式</a:t>
            </a:r>
            <a:endParaRPr kumimoji="1" lang="zh-CN" altLang="en-US" dirty="0"/>
          </a:p>
        </p:txBody>
      </p:sp>
      <p:grpSp>
        <p:nvGrpSpPr>
          <p:cNvPr id="5" name="组合 4"/>
          <p:cNvGrpSpPr/>
          <p:nvPr userDrawn="1"/>
        </p:nvGrpSpPr>
        <p:grpSpPr>
          <a:xfrm>
            <a:off x="7431855" y="6103038"/>
            <a:ext cx="1299892" cy="846796"/>
            <a:chOff x="6559883" y="4147099"/>
            <a:chExt cx="2316937" cy="1132002"/>
          </a:xfrm>
        </p:grpSpPr>
        <p:pic>
          <p:nvPicPr>
            <p:cNvPr id="12" name="图片 11" descr="PPT C Lego.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6005" y="4172857"/>
              <a:ext cx="1510815" cy="1106244"/>
            </a:xfrm>
            <a:prstGeom prst="rect">
              <a:avLst/>
            </a:prstGeom>
          </p:spPr>
        </p:pic>
        <p:pic>
          <p:nvPicPr>
            <p:cNvPr id="4" name="图片 3" descr="PPT C-orang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9883" y="4147099"/>
              <a:ext cx="1106244" cy="1106244"/>
            </a:xfrm>
            <a:prstGeom prst="rect">
              <a:avLst/>
            </a:prstGeom>
          </p:spPr>
        </p:pic>
      </p:grpSp>
      <p:pic>
        <p:nvPicPr>
          <p:cNvPr id="10" name="图片 9" descr="0310金蝶品牌下属logo-00.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83" t="8816" r="33315" b="79649"/>
          <a:stretch/>
        </p:blipFill>
        <p:spPr>
          <a:xfrm>
            <a:off x="7545746" y="148968"/>
            <a:ext cx="1130710" cy="395528"/>
          </a:xfrm>
          <a:prstGeom prst="rect">
            <a:avLst/>
          </a:prstGeom>
        </p:spPr>
      </p:pic>
    </p:spTree>
    <p:extLst>
      <p:ext uri="{BB962C8B-B14F-4D97-AF65-F5344CB8AC3E}">
        <p14:creationId xmlns:p14="http://schemas.microsoft.com/office/powerpoint/2010/main" val="370060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空白">
    <p:spTree>
      <p:nvGrpSpPr>
        <p:cNvPr id="1" name=""/>
        <p:cNvGrpSpPr/>
        <p:nvPr/>
      </p:nvGrpSpPr>
      <p:grpSpPr>
        <a:xfrm>
          <a:off x="0" y="0"/>
          <a:ext cx="0" cy="0"/>
          <a:chOff x="0" y="0"/>
          <a:chExt cx="0" cy="0"/>
        </a:xfrm>
      </p:grpSpPr>
      <p:sp>
        <p:nvSpPr>
          <p:cNvPr id="2"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2"/>
              </a:buBlip>
              <a:defRPr sz="2000" b="0" i="0">
                <a:solidFill>
                  <a:schemeClr val="tx1">
                    <a:lumMod val="85000"/>
                    <a:lumOff val="15000"/>
                  </a:schemeClr>
                </a:solidFill>
                <a:latin typeface="微软雅黑"/>
                <a:ea typeface="微软雅黑"/>
                <a:cs typeface="微软雅黑"/>
              </a:defRPr>
            </a:lvl1pPr>
            <a:lvl2pPr>
              <a:buFont typeface="Wingdings" pitchFamily="2" charset="2"/>
              <a:buChar char="Ø"/>
              <a:defRPr sz="1800" b="0" i="0">
                <a:solidFill>
                  <a:schemeClr val="tx1">
                    <a:lumMod val="85000"/>
                    <a:lumOff val="15000"/>
                  </a:schemeClr>
                </a:solidFill>
                <a:latin typeface="微软雅黑"/>
                <a:ea typeface="微软雅黑"/>
                <a:cs typeface="微软雅黑"/>
              </a:defRPr>
            </a:lvl2pPr>
            <a:lvl3pPr>
              <a:buFont typeface="Wingdings" pitchFamily="2" charset="2"/>
              <a:buChar char="ü"/>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kumimoji="1" lang="zh-CN" altLang="en-US" dirty="0" smtClean="0"/>
              <a:t>单击此处编辑母版文本样式</a:t>
            </a:r>
          </a:p>
          <a:p>
            <a:pPr lvl="1"/>
            <a:r>
              <a:rPr kumimoji="1" lang="zh-CN" altLang="en-US" dirty="0" smtClean="0"/>
              <a:t>第二级</a:t>
            </a:r>
          </a:p>
          <a:p>
            <a:pPr lvl="2"/>
            <a:r>
              <a:rPr kumimoji="1" lang="zh-CN" altLang="en-US" dirty="0" smtClean="0"/>
              <a:t>第三级</a:t>
            </a:r>
          </a:p>
          <a:p>
            <a:pPr lvl="3"/>
            <a:r>
              <a:rPr kumimoji="1" lang="zh-CN" altLang="en-US" dirty="0" smtClean="0"/>
              <a:t>第四级</a:t>
            </a:r>
          </a:p>
          <a:p>
            <a:pPr lvl="4"/>
            <a:r>
              <a:rPr kumimoji="1" lang="zh-CN" altLang="en-US" dirty="0" smtClean="0"/>
              <a:t>第五级</a:t>
            </a:r>
            <a:endParaRPr kumimoji="1" lang="zh-CN" altLang="en-US" dirty="0"/>
          </a:p>
        </p:txBody>
      </p:sp>
      <p:pic>
        <p:nvPicPr>
          <p:cNvPr id="3" name="图片 2" descr="卷页.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3"/>
            <a:ext cx="9144000" cy="693460"/>
          </a:xfrm>
          <a:prstGeom prst="rect">
            <a:avLst/>
          </a:prstGeom>
          <a:effectLst>
            <a:outerShdw blurRad="50800" dist="38100" dir="6000000" sx="101000" sy="101000" algn="tl" rotWithShape="0">
              <a:prstClr val="black">
                <a:alpha val="40000"/>
              </a:prstClr>
            </a:outerShdw>
          </a:effectLst>
        </p:spPr>
      </p:pic>
      <p:sp>
        <p:nvSpPr>
          <p:cNvPr id="4"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kumimoji="1" lang="zh-CN" altLang="en-US" dirty="0" smtClean="0"/>
              <a:t>单击此处编辑母版标题样式</a:t>
            </a:r>
            <a:endParaRPr kumimoji="1" lang="zh-CN" altLang="en-US" dirty="0"/>
          </a:p>
        </p:txBody>
      </p:sp>
      <p:grpSp>
        <p:nvGrpSpPr>
          <p:cNvPr id="5" name="组合 4"/>
          <p:cNvGrpSpPr/>
          <p:nvPr userDrawn="1"/>
        </p:nvGrpSpPr>
        <p:grpSpPr>
          <a:xfrm>
            <a:off x="7431855" y="6103038"/>
            <a:ext cx="1299892" cy="846796"/>
            <a:chOff x="6559883" y="4147099"/>
            <a:chExt cx="2316937" cy="1132002"/>
          </a:xfrm>
        </p:grpSpPr>
        <p:pic>
          <p:nvPicPr>
            <p:cNvPr id="6" name="图片 5" descr="PPT C Lego.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6005" y="4172857"/>
              <a:ext cx="1510815" cy="1106244"/>
            </a:xfrm>
            <a:prstGeom prst="rect">
              <a:avLst/>
            </a:prstGeom>
          </p:spPr>
        </p:pic>
        <p:pic>
          <p:nvPicPr>
            <p:cNvPr id="7" name="图片 6" descr="PPT C-orang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9883" y="4147099"/>
              <a:ext cx="1106244" cy="1106244"/>
            </a:xfrm>
            <a:prstGeom prst="rect">
              <a:avLst/>
            </a:prstGeom>
          </p:spPr>
        </p:pic>
      </p:grpSp>
      <p:pic>
        <p:nvPicPr>
          <p:cNvPr id="8" name="图片 7" descr="0310金蝶品牌下属logo-00.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83" t="8816" r="33315" b="79649"/>
          <a:stretch/>
        </p:blipFill>
        <p:spPr>
          <a:xfrm>
            <a:off x="7545746" y="148968"/>
            <a:ext cx="1130710" cy="395528"/>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12" name="图片 11"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84" y="0"/>
            <a:ext cx="9644130" cy="6858000"/>
          </a:xfrm>
          <a:prstGeom prst="rect">
            <a:avLst/>
          </a:prstGeom>
        </p:spPr>
      </p:pic>
      <p:sp>
        <p:nvSpPr>
          <p:cNvPr id="6" name="Rectangle 4"/>
          <p:cNvSpPr>
            <a:spLocks/>
          </p:cNvSpPr>
          <p:nvPr/>
        </p:nvSpPr>
        <p:spPr bwMode="auto">
          <a:xfrm>
            <a:off x="4395184" y="1817412"/>
            <a:ext cx="2021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7" name="Rectangle 5"/>
          <p:cNvSpPr>
            <a:spLocks/>
          </p:cNvSpPr>
          <p:nvPr/>
        </p:nvSpPr>
        <p:spPr bwMode="auto">
          <a:xfrm>
            <a:off x="3924309" y="2822213"/>
            <a:ext cx="1021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8" name="Rectangle 6"/>
          <p:cNvSpPr>
            <a:spLocks/>
          </p:cNvSpPr>
          <p:nvPr/>
        </p:nvSpPr>
        <p:spPr bwMode="auto">
          <a:xfrm>
            <a:off x="3365500" y="1602825"/>
            <a:ext cx="923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3600" dirty="0">
                <a:solidFill>
                  <a:srgbClr val="343434"/>
                </a:solidFill>
                <a:latin typeface="Arial" charset="0"/>
                <a:sym typeface="Arial" charset="0"/>
              </a:rPr>
              <a:t>感謝</a:t>
            </a:r>
          </a:p>
        </p:txBody>
      </p:sp>
      <p:sp>
        <p:nvSpPr>
          <p:cNvPr id="9" name="Rectangle 7"/>
          <p:cNvSpPr>
            <a:spLocks/>
          </p:cNvSpPr>
          <p:nvPr/>
        </p:nvSpPr>
        <p:spPr bwMode="auto">
          <a:xfrm>
            <a:off x="5072803" y="2699099"/>
            <a:ext cx="1231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10" name="Rectangle 8"/>
          <p:cNvSpPr>
            <a:spLocks/>
          </p:cNvSpPr>
          <p:nvPr/>
        </p:nvSpPr>
        <p:spPr bwMode="auto">
          <a:xfrm>
            <a:off x="5277987" y="1683466"/>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1600" dirty="0">
                <a:solidFill>
                  <a:srgbClr val="9A9A9A"/>
                </a:solidFill>
                <a:latin typeface="Arial" charset="0"/>
                <a:sym typeface="Arial" charset="0"/>
              </a:rPr>
              <a:t>ありがとう</a:t>
            </a:r>
          </a:p>
        </p:txBody>
      </p:sp>
      <p:sp>
        <p:nvSpPr>
          <p:cNvPr id="11" name="Rectangle 9"/>
          <p:cNvSpPr>
            <a:spLocks/>
          </p:cNvSpPr>
          <p:nvPr/>
        </p:nvSpPr>
        <p:spPr bwMode="auto">
          <a:xfrm>
            <a:off x="3365506" y="2402538"/>
            <a:ext cx="846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14" name="Rectangle 37"/>
          <p:cNvSpPr>
            <a:spLocks/>
          </p:cNvSpPr>
          <p:nvPr/>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©1993-2012</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金蝶软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pic>
        <p:nvPicPr>
          <p:cNvPr id="15" name="图片 14"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1142" y="485292"/>
            <a:ext cx="1795444" cy="595792"/>
          </a:xfrm>
          <a:prstGeom prst="rect">
            <a:avLst/>
          </a:prstGeom>
        </p:spPr>
      </p:pic>
    </p:spTree>
    <p:extLst>
      <p:ext uri="{BB962C8B-B14F-4D97-AF65-F5344CB8AC3E}">
        <p14:creationId xmlns:p14="http://schemas.microsoft.com/office/powerpoint/2010/main" val="248597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BE859-18DA-AA47-857F-8A8E3938ED6C}" type="datetimeFigureOut">
              <a:rPr kumimoji="1" lang="zh-CN" altLang="en-US" smtClean="0"/>
              <a:pPr/>
              <a:t>2015-10-30</a:t>
            </a:fld>
            <a:endParaRPr kumimoji="1"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4F2D8-A516-0140-BEC0-D965DF04B8AF}" type="slidenum">
              <a:rPr kumimoji="1" lang="zh-CN" altLang="en-US" smtClean="0"/>
              <a:pPr/>
              <a:t>‹#›</a:t>
            </a:fld>
            <a:endParaRPr kumimoji="1" lang="zh-CN" altLang="en-US"/>
          </a:p>
        </p:txBody>
      </p:sp>
    </p:spTree>
    <p:extLst>
      <p:ext uri="{BB962C8B-B14F-4D97-AF65-F5344CB8AC3E}">
        <p14:creationId xmlns:p14="http://schemas.microsoft.com/office/powerpoint/2010/main" val="3191994135"/>
      </p:ext>
    </p:extLst>
  </p:cSld>
  <p:clrMap bg1="lt1" tx1="dk1" bg2="lt2" tx2="dk2" accent1="accent1" accent2="accent2" accent3="accent3" accent4="accent4" accent5="accent5" accent6="accent6" hlink="hlink" folHlink="folHlink"/>
  <p:sldLayoutIdLst>
    <p:sldLayoutId id="2147484517" r:id="rId1"/>
    <p:sldLayoutId id="2147484518" r:id="rId2"/>
    <p:sldLayoutId id="2147484520" r:id="rId3"/>
    <p:sldLayoutId id="2147484519"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Administrator/Local%20Settings/Temp/&#22521;&#35757;&#22823;&#32434;_V12.1&#23454;&#38469;&#25104;&#26412;_20100325.pptx#-1,2,&#23454;&#38469;&#25104;&#26412;&#30446;&#24405;"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Administrator/Local%20Settings/Temp/&#22521;&#35757;&#22823;&#32434;_V12.1&#23454;&#38469;&#25104;&#26412;_20100325.pptx#-1,2,&#23454;&#38469;&#25104;&#26412;&#30446;&#2440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Administrator/Local%20Settings/Temp/&#22521;&#35757;&#22823;&#32434;_V12.1&#23454;&#38469;&#25104;&#26412;_20100325.pptx#-1,2,&#23454;&#38469;&#25104;&#26412;&#30446;&#2440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42910" y="1571612"/>
            <a:ext cx="7559675" cy="1714500"/>
          </a:xfrm>
        </p:spPr>
        <p:txBody>
          <a:bodyPr/>
          <a:lstStyle/>
          <a:p>
            <a:pPr eaLnBrk="1" hangingPunct="1"/>
            <a:r>
              <a:rPr lang="en-US" altLang="zh-CN" sz="4900" b="1" dirty="0" smtClean="0">
                <a:solidFill>
                  <a:srgbClr val="00549A"/>
                </a:solidFill>
                <a:latin typeface="微软雅黑" pitchFamily="34" charset="-122"/>
                <a:ea typeface="微软雅黑" pitchFamily="34" charset="-122"/>
              </a:rPr>
              <a:t>KIS</a:t>
            </a:r>
            <a:r>
              <a:rPr lang="zh-CN" altLang="en-US" sz="4900" b="1" dirty="0" smtClean="0">
                <a:solidFill>
                  <a:srgbClr val="00549A"/>
                </a:solidFill>
                <a:latin typeface="微软雅黑" pitchFamily="34" charset="-122"/>
                <a:ea typeface="微软雅黑" pitchFamily="34" charset="-122"/>
              </a:rPr>
              <a:t>专业版</a:t>
            </a:r>
            <a:r>
              <a:rPr lang="en-US" altLang="zh-CN" sz="4900" b="1" dirty="0" smtClean="0">
                <a:solidFill>
                  <a:srgbClr val="00549A"/>
                </a:solidFill>
                <a:latin typeface="微软雅黑" pitchFamily="34" charset="-122"/>
                <a:ea typeface="微软雅黑" pitchFamily="34" charset="-122"/>
              </a:rPr>
              <a:t>V14.1</a:t>
            </a:r>
            <a:r>
              <a:rPr lang="zh-CN" altLang="en-US" sz="4900" b="1" dirty="0" smtClean="0">
                <a:solidFill>
                  <a:srgbClr val="00549A"/>
                </a:solidFill>
                <a:latin typeface="微软雅黑" pitchFamily="34" charset="-122"/>
                <a:ea typeface="微软雅黑" pitchFamily="34" charset="-122"/>
              </a:rPr>
              <a:t>培训大纲</a:t>
            </a:r>
            <a:r>
              <a:rPr lang="zh-CN" altLang="en-US" sz="4800" dirty="0" smtClean="0">
                <a:latin typeface="Arial Black" pitchFamily="34" charset="0"/>
              </a:rPr>
              <a:t/>
            </a:r>
            <a:br>
              <a:rPr lang="zh-CN" altLang="en-US" sz="4800" dirty="0" smtClean="0">
                <a:latin typeface="Arial Black" pitchFamily="34" charset="0"/>
              </a:rPr>
            </a:br>
            <a:r>
              <a:rPr lang="zh-CN" altLang="en-US" sz="800" dirty="0" smtClean="0">
                <a:latin typeface="Arial Black" pitchFamily="34" charset="0"/>
              </a:rPr>
              <a:t/>
            </a:r>
            <a:br>
              <a:rPr lang="zh-CN" altLang="en-US" sz="800" dirty="0" smtClean="0">
                <a:latin typeface="Arial Black" pitchFamily="34" charset="0"/>
              </a:rPr>
            </a:br>
            <a:r>
              <a:rPr lang="zh-CN" altLang="en-US" sz="800" dirty="0" smtClean="0">
                <a:latin typeface="Arial Black" pitchFamily="34" charset="0"/>
              </a:rPr>
              <a:t>                                                                                                 </a:t>
            </a:r>
            <a:r>
              <a:rPr lang="en-US" altLang="zh-CN" sz="2700" dirty="0" smtClean="0">
                <a:solidFill>
                  <a:schemeClr val="accent1"/>
                </a:solidFill>
                <a:latin typeface="微软雅黑" pitchFamily="34" charset="-122"/>
                <a:ea typeface="微软雅黑" pitchFamily="34" charset="-122"/>
              </a:rPr>
              <a:t>—</a:t>
            </a:r>
            <a:r>
              <a:rPr lang="zh-CN" altLang="en-US" sz="2700" dirty="0" smtClean="0">
                <a:solidFill>
                  <a:schemeClr val="accent1"/>
                </a:solidFill>
                <a:latin typeface="微软雅黑" pitchFamily="34" charset="-122"/>
                <a:ea typeface="微软雅黑" pitchFamily="34" charset="-122"/>
              </a:rPr>
              <a:t>仓存、存货核算模块</a:t>
            </a:r>
          </a:p>
        </p:txBody>
      </p:sp>
      <p:sp>
        <p:nvSpPr>
          <p:cNvPr id="206853" name="Rectangle 5"/>
          <p:cNvSpPr>
            <a:spLocks noChangeArrowheads="1"/>
          </p:cNvSpPr>
          <p:nvPr/>
        </p:nvSpPr>
        <p:spPr bwMode="auto">
          <a:xfrm>
            <a:off x="6000760" y="4572008"/>
            <a:ext cx="2808288"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zh-CN" altLang="en-US" sz="2000" b="1" dirty="0">
                <a:solidFill>
                  <a:schemeClr val="bg2"/>
                </a:solidFill>
                <a:effectLst>
                  <a:outerShdw blurRad="38100" dist="38100" dir="2700000" algn="tl">
                    <a:srgbClr val="C0C0C0"/>
                  </a:outerShdw>
                </a:effectLst>
                <a:latin typeface="黑体" pitchFamily="2" charset="-122"/>
              </a:rPr>
              <a:t>客户服务中心</a:t>
            </a:r>
          </a:p>
        </p:txBody>
      </p:sp>
      <p:pic>
        <p:nvPicPr>
          <p:cNvPr id="5" name="图片 4"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643306" y="928670"/>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zh-CN" sz="3200" smtClean="0"/>
              <a:t>仓存管理</a:t>
            </a:r>
            <a:r>
              <a:rPr lang="en-US" altLang="zh-CN" sz="3200" smtClean="0"/>
              <a:t>—</a:t>
            </a:r>
            <a:r>
              <a:rPr lang="zh-CN" sz="3200" smtClean="0"/>
              <a:t>其他出入库业务</a:t>
            </a:r>
          </a:p>
        </p:txBody>
      </p:sp>
      <p:sp>
        <p:nvSpPr>
          <p:cNvPr id="293890" name="Rectangle 2"/>
          <p:cNvSpPr>
            <a:spLocks noChangeArrowheads="1"/>
          </p:cNvSpPr>
          <p:nvPr/>
        </p:nvSpPr>
        <p:spPr bwMode="auto">
          <a:xfrm>
            <a:off x="142844" y="1000108"/>
            <a:ext cx="8786874" cy="5100637"/>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defRPr/>
            </a:pPr>
            <a:r>
              <a:rPr lang="zh-CN" altLang="en-US" sz="2600" dirty="0">
                <a:latin typeface="微软雅黑"/>
                <a:ea typeface="微软雅黑"/>
                <a:cs typeface="微软雅黑"/>
              </a:rPr>
              <a:t>完成一些非采购、销售业务之外的特殊原因的出入库业务</a:t>
            </a:r>
          </a:p>
          <a:p>
            <a:pPr marL="742950" lvl="1" indent="-28575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存货当福利发给员工了</a:t>
            </a:r>
          </a:p>
          <a:p>
            <a:pPr marL="742950" lvl="1" indent="-28575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存货转固定资产了</a:t>
            </a:r>
          </a:p>
          <a:p>
            <a:pPr marL="742950" lvl="1" indent="-28575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给了客户些样品</a:t>
            </a:r>
            <a:endParaRPr lang="en-US" altLang="zh-CN" sz="2000" dirty="0">
              <a:solidFill>
                <a:schemeClr val="tx1">
                  <a:lumMod val="85000"/>
                  <a:lumOff val="15000"/>
                </a:schemeClr>
              </a:solidFill>
              <a:latin typeface="微软雅黑"/>
              <a:ea typeface="微软雅黑"/>
              <a:cs typeface="微软雅黑"/>
            </a:endParaRPr>
          </a:p>
          <a:p>
            <a:pPr marL="742950" lvl="1" indent="-28575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需要独立管理的低值易耗品</a:t>
            </a:r>
          </a:p>
          <a:p>
            <a:pPr marL="742950" lvl="1" indent="-285750">
              <a:spcBef>
                <a:spcPct val="20000"/>
              </a:spcBef>
              <a:buClr>
                <a:srgbClr val="003399"/>
              </a:buClr>
              <a:buSzPct val="80000"/>
              <a:buFont typeface="Wingdings" pitchFamily="2" charset="2"/>
              <a:buChar char="Ø"/>
              <a:defRPr/>
            </a:pPr>
            <a:r>
              <a:rPr lang="en-US" altLang="zh-CN" sz="2000" dirty="0">
                <a:solidFill>
                  <a:schemeClr val="tx1">
                    <a:lumMod val="85000"/>
                    <a:lumOff val="15000"/>
                  </a:schemeClr>
                </a:solidFill>
                <a:latin typeface="微软雅黑"/>
                <a:ea typeface="微软雅黑"/>
                <a:cs typeface="微软雅黑"/>
              </a:rPr>
              <a:t>……</a:t>
            </a:r>
          </a:p>
          <a:p>
            <a:pPr marL="742950" lvl="1" indent="-285750">
              <a:spcBef>
                <a:spcPct val="20000"/>
              </a:spcBef>
              <a:buClr>
                <a:srgbClr val="003399"/>
              </a:buClr>
              <a:buSzPct val="80000"/>
              <a:buFont typeface="Wingdings" pitchFamily="2" charset="2"/>
              <a:buChar char="n"/>
              <a:defRPr/>
            </a:pPr>
            <a:endParaRPr lang="en-US" altLang="zh-CN" b="1" dirty="0">
              <a:latin typeface="Arial" charset="0"/>
            </a:endParaRPr>
          </a:p>
          <a:p>
            <a:pPr marL="342900" indent="-342900" defTabSz="457200">
              <a:spcBef>
                <a:spcPct val="20000"/>
              </a:spcBef>
              <a:buClr>
                <a:srgbClr val="003399"/>
              </a:buClr>
              <a:buSzPct val="100000"/>
              <a:buBlip>
                <a:blip r:embed="rId2"/>
              </a:buBlip>
              <a:defRPr/>
            </a:pPr>
            <a:r>
              <a:rPr lang="zh-CN" altLang="en-US" sz="2600" dirty="0">
                <a:latin typeface="微软雅黑"/>
                <a:ea typeface="微软雅黑"/>
                <a:cs typeface="微软雅黑"/>
              </a:rPr>
              <a:t>其他入库单</a:t>
            </a:r>
            <a:endParaRPr lang="en-US" altLang="zh-CN" sz="2600" dirty="0">
              <a:latin typeface="微软雅黑"/>
              <a:ea typeface="微软雅黑"/>
              <a:cs typeface="微软雅黑"/>
            </a:endParaRPr>
          </a:p>
          <a:p>
            <a:pPr marL="742950" lvl="1" indent="-28575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客户、供应商、部门，这三项中任意录入其中一项即可</a:t>
            </a:r>
            <a:endParaRPr lang="en-US" altLang="zh-CN" sz="2000" dirty="0">
              <a:solidFill>
                <a:schemeClr val="tx1">
                  <a:lumMod val="85000"/>
                  <a:lumOff val="15000"/>
                </a:schemeClr>
              </a:solidFill>
              <a:latin typeface="微软雅黑"/>
              <a:ea typeface="微软雅黑"/>
              <a:cs typeface="微软雅黑"/>
            </a:endParaRPr>
          </a:p>
          <a:p>
            <a:pPr marL="342900" indent="-342900" defTabSz="457200">
              <a:spcBef>
                <a:spcPct val="20000"/>
              </a:spcBef>
              <a:buClr>
                <a:srgbClr val="003399"/>
              </a:buClr>
              <a:buSzPct val="100000"/>
              <a:buBlip>
                <a:blip r:embed="rId2"/>
              </a:buBlip>
              <a:defRPr/>
            </a:pPr>
            <a:r>
              <a:rPr lang="zh-CN" altLang="en-US" sz="2600" dirty="0">
                <a:latin typeface="微软雅黑"/>
                <a:ea typeface="微软雅黑"/>
                <a:cs typeface="微软雅黑"/>
              </a:rPr>
              <a:t>其他出库单</a:t>
            </a:r>
            <a:endParaRPr lang="en-US" altLang="zh-CN" sz="2600" dirty="0">
              <a:latin typeface="微软雅黑"/>
              <a:ea typeface="微软雅黑"/>
              <a:cs typeface="微软雅黑"/>
            </a:endParaRPr>
          </a:p>
          <a:p>
            <a:pPr marL="742950" lvl="1" indent="-28575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客户、部门，这二项中任意录入其中一项即可</a:t>
            </a:r>
            <a:endParaRPr lang="en-US" altLang="zh-CN" sz="2000" dirty="0">
              <a:solidFill>
                <a:schemeClr val="tx1">
                  <a:lumMod val="85000"/>
                  <a:lumOff val="15000"/>
                </a:schemeClr>
              </a:solidFill>
              <a:latin typeface="微软雅黑"/>
              <a:ea typeface="微软雅黑"/>
              <a:cs typeface="微软雅黑"/>
            </a:endParaRPr>
          </a:p>
          <a:p>
            <a:pPr marL="742950" lvl="1" indent="-28575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可关联</a:t>
            </a:r>
            <a:r>
              <a:rPr lang="en-US" altLang="zh-CN" sz="2000" dirty="0">
                <a:solidFill>
                  <a:schemeClr val="tx1">
                    <a:lumMod val="85000"/>
                    <a:lumOff val="15000"/>
                  </a:schemeClr>
                </a:solidFill>
                <a:latin typeface="微软雅黑"/>
                <a:ea typeface="微软雅黑"/>
                <a:cs typeface="微软雅黑"/>
              </a:rPr>
              <a:t>BOM</a:t>
            </a:r>
            <a:r>
              <a:rPr lang="zh-CN" altLang="en-US" sz="2000" dirty="0">
                <a:solidFill>
                  <a:schemeClr val="tx1">
                    <a:lumMod val="85000"/>
                    <a:lumOff val="15000"/>
                  </a:schemeClr>
                </a:solidFill>
                <a:latin typeface="微软雅黑"/>
                <a:ea typeface="微软雅黑"/>
                <a:cs typeface="微软雅黑"/>
              </a:rPr>
              <a:t>、其他入库单生成</a:t>
            </a:r>
            <a:endParaRPr lang="en-US" altLang="zh-CN" sz="2000" dirty="0">
              <a:solidFill>
                <a:schemeClr val="tx1">
                  <a:lumMod val="85000"/>
                  <a:lumOff val="15000"/>
                </a:schemeClr>
              </a:solidFill>
              <a:latin typeface="微软雅黑"/>
              <a:ea typeface="微软雅黑"/>
              <a:cs typeface="微软雅黑"/>
            </a:endParaRPr>
          </a:p>
          <a:p>
            <a:pPr marL="742950" lvl="1" indent="-285750">
              <a:spcBef>
                <a:spcPct val="20000"/>
              </a:spcBef>
              <a:buClr>
                <a:srgbClr val="003399"/>
              </a:buClr>
              <a:buSzPct val="80000"/>
              <a:buFont typeface="Wingdings" pitchFamily="2" charset="2"/>
              <a:buChar char="n"/>
              <a:defRPr/>
            </a:pPr>
            <a:endParaRPr lang="en-US" altLang="zh-CN" b="1" dirty="0">
              <a:latin typeface="Arial" charset="0"/>
            </a:endParaRPr>
          </a:p>
        </p:txBody>
      </p:sp>
      <p:pic>
        <p:nvPicPr>
          <p:cNvPr id="132100" name="Picture 4"/>
          <p:cNvPicPr>
            <a:picLocks noChangeAspect="1" noChangeArrowheads="1"/>
          </p:cNvPicPr>
          <p:nvPr/>
        </p:nvPicPr>
        <p:blipFill>
          <a:blip r:embed="rId3" cstate="print"/>
          <a:srcRect t="15433"/>
          <a:stretch>
            <a:fillRect/>
          </a:stretch>
        </p:blipFill>
        <p:spPr bwMode="auto">
          <a:xfrm>
            <a:off x="428596" y="1357298"/>
            <a:ext cx="8286750" cy="2143125"/>
          </a:xfrm>
          <a:prstGeom prst="rect">
            <a:avLst/>
          </a:prstGeom>
          <a:noFill/>
          <a:ln w="9525" algn="ctr">
            <a:noFill/>
            <a:miter lim="800000"/>
            <a:headEnd/>
            <a:tailEnd/>
          </a:ln>
          <a:effectLst>
            <a:outerShdw dist="17961" dir="2700000" algn="ctr" rotWithShape="0">
              <a:schemeClr val="bg2"/>
            </a:outerShdw>
          </a:effectLst>
        </p:spPr>
      </p:pic>
      <p:pic>
        <p:nvPicPr>
          <p:cNvPr id="132101" name="Picture 5"/>
          <p:cNvPicPr>
            <a:picLocks noChangeAspect="1" noChangeArrowheads="1"/>
          </p:cNvPicPr>
          <p:nvPr/>
        </p:nvPicPr>
        <p:blipFill>
          <a:blip r:embed="rId4" cstate="print"/>
          <a:srcRect t="13441"/>
          <a:stretch>
            <a:fillRect/>
          </a:stretch>
        </p:blipFill>
        <p:spPr bwMode="auto">
          <a:xfrm>
            <a:off x="428596" y="3571876"/>
            <a:ext cx="8286750" cy="2300287"/>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3890">
                                            <p:txEl>
                                              <p:pRg st="0" end="0"/>
                                            </p:txEl>
                                          </p:spTgt>
                                        </p:tgtEl>
                                        <p:attrNameLst>
                                          <p:attrName>style.visibility</p:attrName>
                                        </p:attrNameLst>
                                      </p:cBhvr>
                                      <p:to>
                                        <p:strVal val="visible"/>
                                      </p:to>
                                    </p:set>
                                    <p:anim calcmode="lin" valueType="num">
                                      <p:cBhvr additive="base">
                                        <p:cTn id="7" dur="500" fill="hold"/>
                                        <p:tgtEl>
                                          <p:spTgt spid="293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389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93890">
                                            <p:txEl>
                                              <p:pRg st="1" end="1"/>
                                            </p:txEl>
                                          </p:spTgt>
                                        </p:tgtEl>
                                        <p:attrNameLst>
                                          <p:attrName>style.visibility</p:attrName>
                                        </p:attrNameLst>
                                      </p:cBhvr>
                                      <p:to>
                                        <p:strVal val="visible"/>
                                      </p:to>
                                    </p:set>
                                    <p:anim calcmode="lin" valueType="num">
                                      <p:cBhvr additive="base">
                                        <p:cTn id="11" dur="500" fill="hold"/>
                                        <p:tgtEl>
                                          <p:spTgt spid="29389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3890">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93890">
                                            <p:txEl>
                                              <p:pRg st="2" end="2"/>
                                            </p:txEl>
                                          </p:spTgt>
                                        </p:tgtEl>
                                        <p:attrNameLst>
                                          <p:attrName>style.visibility</p:attrName>
                                        </p:attrNameLst>
                                      </p:cBhvr>
                                      <p:to>
                                        <p:strVal val="visible"/>
                                      </p:to>
                                    </p:set>
                                    <p:anim calcmode="lin" valueType="num">
                                      <p:cBhvr additive="base">
                                        <p:cTn id="15" dur="500" fill="hold"/>
                                        <p:tgtEl>
                                          <p:spTgt spid="293890">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3890">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3890">
                                            <p:txEl>
                                              <p:pRg st="3" end="3"/>
                                            </p:txEl>
                                          </p:spTgt>
                                        </p:tgtEl>
                                        <p:attrNameLst>
                                          <p:attrName>style.visibility</p:attrName>
                                        </p:attrNameLst>
                                      </p:cBhvr>
                                      <p:to>
                                        <p:strVal val="visible"/>
                                      </p:to>
                                    </p:set>
                                    <p:anim calcmode="lin" valueType="num">
                                      <p:cBhvr additive="base">
                                        <p:cTn id="19" dur="500" fill="hold"/>
                                        <p:tgtEl>
                                          <p:spTgt spid="2938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3890">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3890">
                                            <p:txEl>
                                              <p:pRg st="4" end="4"/>
                                            </p:txEl>
                                          </p:spTgt>
                                        </p:tgtEl>
                                        <p:attrNameLst>
                                          <p:attrName>style.visibility</p:attrName>
                                        </p:attrNameLst>
                                      </p:cBhvr>
                                      <p:to>
                                        <p:strVal val="visible"/>
                                      </p:to>
                                    </p:set>
                                    <p:anim calcmode="lin" valueType="num">
                                      <p:cBhvr additive="base">
                                        <p:cTn id="23" dur="500" fill="hold"/>
                                        <p:tgtEl>
                                          <p:spTgt spid="293890">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3890">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93890">
                                            <p:txEl>
                                              <p:pRg st="5" end="5"/>
                                            </p:txEl>
                                          </p:spTgt>
                                        </p:tgtEl>
                                        <p:attrNameLst>
                                          <p:attrName>style.visibility</p:attrName>
                                        </p:attrNameLst>
                                      </p:cBhvr>
                                      <p:to>
                                        <p:strVal val="visible"/>
                                      </p:to>
                                    </p:set>
                                    <p:anim calcmode="lin" valueType="num">
                                      <p:cBhvr additive="base">
                                        <p:cTn id="27" dur="500" fill="hold"/>
                                        <p:tgtEl>
                                          <p:spTgt spid="293890">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389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93890">
                                            <p:txEl>
                                              <p:pRg st="7" end="7"/>
                                            </p:txEl>
                                          </p:spTgt>
                                        </p:tgtEl>
                                        <p:attrNameLst>
                                          <p:attrName>style.visibility</p:attrName>
                                        </p:attrNameLst>
                                      </p:cBhvr>
                                      <p:to>
                                        <p:strVal val="visible"/>
                                      </p:to>
                                    </p:set>
                                    <p:anim calcmode="lin" valueType="num">
                                      <p:cBhvr additive="base">
                                        <p:cTn id="33" dur="500" fill="hold"/>
                                        <p:tgtEl>
                                          <p:spTgt spid="29389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3890">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93890">
                                            <p:txEl>
                                              <p:pRg st="8" end="8"/>
                                            </p:txEl>
                                          </p:spTgt>
                                        </p:tgtEl>
                                        <p:attrNameLst>
                                          <p:attrName>style.visibility</p:attrName>
                                        </p:attrNameLst>
                                      </p:cBhvr>
                                      <p:to>
                                        <p:strVal val="visible"/>
                                      </p:to>
                                    </p:set>
                                    <p:anim calcmode="lin" valueType="num">
                                      <p:cBhvr additive="base">
                                        <p:cTn id="37" dur="500" fill="hold"/>
                                        <p:tgtEl>
                                          <p:spTgt spid="293890">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389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3890">
                                            <p:txEl>
                                              <p:pRg st="9" end="9"/>
                                            </p:txEl>
                                          </p:spTgt>
                                        </p:tgtEl>
                                        <p:attrNameLst>
                                          <p:attrName>style.visibility</p:attrName>
                                        </p:attrNameLst>
                                      </p:cBhvr>
                                      <p:to>
                                        <p:strVal val="visible"/>
                                      </p:to>
                                    </p:set>
                                    <p:anim calcmode="lin" valueType="num">
                                      <p:cBhvr additive="base">
                                        <p:cTn id="43" dur="500" fill="hold"/>
                                        <p:tgtEl>
                                          <p:spTgt spid="293890">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3890">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93890">
                                            <p:txEl>
                                              <p:pRg st="10" end="10"/>
                                            </p:txEl>
                                          </p:spTgt>
                                        </p:tgtEl>
                                        <p:attrNameLst>
                                          <p:attrName>style.visibility</p:attrName>
                                        </p:attrNameLst>
                                      </p:cBhvr>
                                      <p:to>
                                        <p:strVal val="visible"/>
                                      </p:to>
                                    </p:set>
                                    <p:anim calcmode="lin" valueType="num">
                                      <p:cBhvr additive="base">
                                        <p:cTn id="47" dur="500" fill="hold"/>
                                        <p:tgtEl>
                                          <p:spTgt spid="293890">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3890">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93890">
                                            <p:txEl>
                                              <p:pRg st="11" end="11"/>
                                            </p:txEl>
                                          </p:spTgt>
                                        </p:tgtEl>
                                        <p:attrNameLst>
                                          <p:attrName>style.visibility</p:attrName>
                                        </p:attrNameLst>
                                      </p:cBhvr>
                                      <p:to>
                                        <p:strVal val="visible"/>
                                      </p:to>
                                    </p:set>
                                    <p:anim calcmode="lin" valueType="num">
                                      <p:cBhvr additive="base">
                                        <p:cTn id="51" dur="500" fill="hold"/>
                                        <p:tgtEl>
                                          <p:spTgt spid="293890">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93890">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32100"/>
                                        </p:tgtEl>
                                        <p:attrNameLst>
                                          <p:attrName>style.visibility</p:attrName>
                                        </p:attrNameLst>
                                      </p:cBhvr>
                                      <p:to>
                                        <p:strVal val="visible"/>
                                      </p:to>
                                    </p:set>
                                    <p:anim calcmode="lin" valueType="num">
                                      <p:cBhvr additive="base">
                                        <p:cTn id="57" dur="500" fill="hold"/>
                                        <p:tgtEl>
                                          <p:spTgt spid="132100"/>
                                        </p:tgtEl>
                                        <p:attrNameLst>
                                          <p:attrName>ppt_x</p:attrName>
                                        </p:attrNameLst>
                                      </p:cBhvr>
                                      <p:tavLst>
                                        <p:tav tm="0">
                                          <p:val>
                                            <p:strVal val="#ppt_x"/>
                                          </p:val>
                                        </p:tav>
                                        <p:tav tm="100000">
                                          <p:val>
                                            <p:strVal val="#ppt_x"/>
                                          </p:val>
                                        </p:tav>
                                      </p:tavLst>
                                    </p:anim>
                                    <p:anim calcmode="lin" valueType="num">
                                      <p:cBhvr additive="base">
                                        <p:cTn id="58" dur="500" fill="hold"/>
                                        <p:tgtEl>
                                          <p:spTgt spid="13210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32101"/>
                                        </p:tgtEl>
                                        <p:attrNameLst>
                                          <p:attrName>style.visibility</p:attrName>
                                        </p:attrNameLst>
                                      </p:cBhvr>
                                      <p:to>
                                        <p:strVal val="visible"/>
                                      </p:to>
                                    </p:set>
                                    <p:anim calcmode="lin" valueType="num">
                                      <p:cBhvr additive="base">
                                        <p:cTn id="63" dur="500" fill="hold"/>
                                        <p:tgtEl>
                                          <p:spTgt spid="132101"/>
                                        </p:tgtEl>
                                        <p:attrNameLst>
                                          <p:attrName>ppt_x</p:attrName>
                                        </p:attrNameLst>
                                      </p:cBhvr>
                                      <p:tavLst>
                                        <p:tav tm="0">
                                          <p:val>
                                            <p:strVal val="#ppt_x"/>
                                          </p:val>
                                        </p:tav>
                                        <p:tav tm="100000">
                                          <p:val>
                                            <p:strVal val="#ppt_x"/>
                                          </p:val>
                                        </p:tav>
                                      </p:tavLst>
                                    </p:anim>
                                    <p:anim calcmode="lin" valueType="num">
                                      <p:cBhvr additive="base">
                                        <p:cTn id="64" dur="500" fill="hold"/>
                                        <p:tgtEl>
                                          <p:spTgt spid="132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89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内容占位符 2"/>
          <p:cNvSpPr>
            <a:spLocks noGrp="1"/>
          </p:cNvSpPr>
          <p:nvPr>
            <p:ph idx="1"/>
          </p:nvPr>
        </p:nvSpPr>
        <p:spPr bwMode="auto">
          <a:xfrm>
            <a:off x="142875" y="857250"/>
            <a:ext cx="8786813" cy="55721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600" dirty="0" smtClean="0"/>
              <a:t>不使用</a:t>
            </a:r>
            <a:r>
              <a:rPr lang="en-US" altLang="zh-CN" sz="2600" dirty="0" smtClean="0"/>
              <a:t>/</a:t>
            </a:r>
            <a:r>
              <a:rPr lang="zh-CN" altLang="en-US" sz="2600" dirty="0" smtClean="0"/>
              <a:t>不需要采购发票管理的采购业务</a:t>
            </a:r>
            <a:endParaRPr lang="en-US" altLang="zh-CN" sz="2600" dirty="0" smtClean="0"/>
          </a:p>
          <a:p>
            <a:pPr lvl="1"/>
            <a:r>
              <a:rPr lang="zh-CN" altLang="en-US" sz="2000" dirty="0" smtClean="0"/>
              <a:t>这种情况下的业务，建议不要使用外购入库单，否则这样的入库单永远处于暂估状态</a:t>
            </a:r>
            <a:endParaRPr lang="en-US" altLang="zh-CN" sz="2000" dirty="0" smtClean="0"/>
          </a:p>
          <a:p>
            <a:pPr lvl="1"/>
            <a:r>
              <a:rPr lang="zh-CN" altLang="en-US" sz="2000" dirty="0" smtClean="0"/>
              <a:t>建议使用其他入库业务处理</a:t>
            </a:r>
            <a:endParaRPr lang="en-US" altLang="zh-CN" sz="2000" dirty="0" smtClean="0"/>
          </a:p>
          <a:p>
            <a:pPr lvl="1"/>
            <a:endParaRPr lang="en-US" altLang="zh-CN" dirty="0" smtClean="0"/>
          </a:p>
          <a:p>
            <a:r>
              <a:rPr lang="zh-CN" altLang="en-US" sz="2600" dirty="0" smtClean="0"/>
              <a:t>不使用</a:t>
            </a:r>
            <a:r>
              <a:rPr lang="en-US" altLang="zh-CN" sz="2600" dirty="0" smtClean="0"/>
              <a:t>/</a:t>
            </a:r>
            <a:r>
              <a:rPr lang="zh-CN" altLang="en-US" sz="2600" dirty="0" smtClean="0"/>
              <a:t>不需要销售发票管理的销售业务</a:t>
            </a:r>
            <a:endParaRPr lang="en-US" altLang="zh-CN" sz="2600" dirty="0" smtClean="0"/>
          </a:p>
          <a:p>
            <a:pPr lvl="1"/>
            <a:r>
              <a:rPr lang="zh-CN" altLang="en-US" sz="2000" dirty="0" smtClean="0"/>
              <a:t>这种情况下的业务，建议不要使用销售出库单，否则这样的销售出库单永远处于未钩稽状态</a:t>
            </a:r>
            <a:endParaRPr lang="en-US" altLang="zh-CN" sz="2000" dirty="0" smtClean="0"/>
          </a:p>
          <a:p>
            <a:pPr lvl="1"/>
            <a:r>
              <a:rPr lang="zh-CN" altLang="en-US" sz="2000" dirty="0" smtClean="0"/>
              <a:t>建议使用其他出库业务处理</a:t>
            </a:r>
            <a:endParaRPr lang="en-US" altLang="zh-CN" sz="2000" dirty="0" smtClean="0"/>
          </a:p>
          <a:p>
            <a:r>
              <a:rPr lang="zh-CN" altLang="en-US" sz="2600" dirty="0" smtClean="0"/>
              <a:t>部分不可直接实现的业务，需要变通实现，如利用单据自定义功能、其他出入库管理等</a:t>
            </a:r>
            <a:endParaRPr lang="en-US" altLang="zh-CN" sz="2600" dirty="0" smtClean="0"/>
          </a:p>
        </p:txBody>
      </p:sp>
      <p:sp>
        <p:nvSpPr>
          <p:cNvPr id="13314" name="标题 1"/>
          <p:cNvSpPr>
            <a:spLocks noGrp="1"/>
          </p:cNvSpPr>
          <p:nvPr>
            <p:ph type="title"/>
          </p:nvPr>
        </p:nvSpPr>
        <p:spPr/>
        <p:txBody>
          <a:bodyPr/>
          <a:lstStyle/>
          <a:p>
            <a:r>
              <a:rPr lang="zh-CN" altLang="en-US" sz="3200" smtClean="0"/>
              <a:t>特</a:t>
            </a:r>
            <a:r>
              <a:rPr lang="zh-CN" sz="3200" smtClean="0"/>
              <a:t>殊应用建议</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CN" sz="3200" dirty="0" smtClean="0"/>
              <a:t>存货核算</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836712"/>
            <a:ext cx="8496944" cy="5392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概述</a:t>
            </a:r>
          </a:p>
        </p:txBody>
      </p:sp>
      <p:sp>
        <p:nvSpPr>
          <p:cNvPr id="15363" name="Rectangle 2"/>
          <p:cNvSpPr>
            <a:spLocks noChangeArrowheads="1"/>
          </p:cNvSpPr>
          <p:nvPr/>
        </p:nvSpPr>
        <p:spPr bwMode="auto">
          <a:xfrm>
            <a:off x="323850" y="1065213"/>
            <a:ext cx="8424863" cy="5100637"/>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存货核算的意义</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smtClean="0">
                <a:solidFill>
                  <a:schemeClr val="tx1">
                    <a:lumMod val="85000"/>
                    <a:lumOff val="15000"/>
                  </a:schemeClr>
                </a:solidFill>
                <a:latin typeface="微软雅黑"/>
                <a:ea typeface="微软雅黑"/>
                <a:cs typeface="微软雅黑"/>
              </a:rPr>
              <a:t>存货</a:t>
            </a:r>
            <a:r>
              <a:rPr lang="zh-CN" altLang="en-US" sz="2000" dirty="0">
                <a:solidFill>
                  <a:schemeClr val="tx1">
                    <a:lumMod val="85000"/>
                    <a:lumOff val="15000"/>
                  </a:schemeClr>
                </a:solidFill>
                <a:latin typeface="微软雅黑"/>
                <a:ea typeface="微软雅黑"/>
                <a:cs typeface="微软雅黑"/>
              </a:rPr>
              <a:t>核算是业务与财务的接口，只有成本正确才能统计利润</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存货核算的含义：</a:t>
            </a:r>
          </a:p>
          <a:p>
            <a:pPr marL="742950" lvl="1" indent="-285750" defTabSz="457200">
              <a:spcBef>
                <a:spcPct val="20000"/>
              </a:spcBef>
              <a:buClr>
                <a:srgbClr val="003399"/>
              </a:buClr>
              <a:buSzPct val="80000"/>
              <a:buFont typeface="Wingdings" pitchFamily="2" charset="2"/>
              <a:buChar char="Ø"/>
            </a:pPr>
            <a:r>
              <a:rPr lang="zh-CN" altLang="en-US" sz="2000" dirty="0" smtClean="0">
                <a:solidFill>
                  <a:schemeClr val="tx1">
                    <a:lumMod val="85000"/>
                    <a:lumOff val="15000"/>
                  </a:schemeClr>
                </a:solidFill>
                <a:latin typeface="微软雅黑"/>
                <a:ea typeface="微软雅黑"/>
                <a:cs typeface="微软雅黑"/>
              </a:rPr>
              <a:t>指进</a:t>
            </a:r>
            <a:r>
              <a:rPr lang="zh-CN" altLang="en-US" sz="2000" dirty="0">
                <a:solidFill>
                  <a:schemeClr val="tx1">
                    <a:lumMod val="85000"/>
                    <a:lumOff val="15000"/>
                  </a:schemeClr>
                </a:solidFill>
                <a:latin typeface="微软雅黑"/>
                <a:ea typeface="微软雅黑"/>
                <a:cs typeface="微软雅黑"/>
              </a:rPr>
              <a:t>销存过程的财务处理。具体包括：入库成本、出库成本、制作记账凭证。</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使用对象：</a:t>
            </a:r>
          </a:p>
          <a:p>
            <a:pPr marL="742950" lvl="1" indent="-285750" defTabSz="457200">
              <a:spcBef>
                <a:spcPct val="20000"/>
              </a:spcBef>
              <a:buClr>
                <a:srgbClr val="003399"/>
              </a:buClr>
              <a:buSzPct val="80000"/>
              <a:buFont typeface="Wingdings" pitchFamily="2" charset="2"/>
              <a:buChar char="Ø"/>
            </a:pPr>
            <a:r>
              <a:rPr lang="zh-CN" altLang="en-US" sz="2000" dirty="0" smtClean="0">
                <a:solidFill>
                  <a:schemeClr val="tx1">
                    <a:lumMod val="85000"/>
                    <a:lumOff val="15000"/>
                  </a:schemeClr>
                </a:solidFill>
                <a:latin typeface="微软雅黑"/>
                <a:ea typeface="微软雅黑"/>
                <a:cs typeface="微软雅黑"/>
              </a:rPr>
              <a:t>财务</a:t>
            </a:r>
            <a:r>
              <a:rPr lang="zh-CN" altLang="en-US" sz="2000" dirty="0">
                <a:solidFill>
                  <a:schemeClr val="tx1">
                    <a:lumMod val="85000"/>
                    <a:lumOff val="15000"/>
                  </a:schemeClr>
                </a:solidFill>
                <a:latin typeface="微软雅黑"/>
                <a:ea typeface="微软雅黑"/>
                <a:cs typeface="微软雅黑"/>
              </a:rPr>
              <a:t>人员、主管人员</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核算原则：</a:t>
            </a:r>
          </a:p>
          <a:p>
            <a:pPr marL="742950" lvl="1" indent="-285750" defTabSz="457200">
              <a:spcBef>
                <a:spcPct val="20000"/>
              </a:spcBef>
              <a:buClr>
                <a:srgbClr val="003399"/>
              </a:buClr>
              <a:buSzPct val="80000"/>
              <a:buFont typeface="Wingdings" pitchFamily="2" charset="2"/>
              <a:buChar char="Ø"/>
            </a:pPr>
            <a:r>
              <a:rPr lang="zh-CN" altLang="en-US" sz="2000" dirty="0" smtClean="0">
                <a:solidFill>
                  <a:schemeClr val="tx1">
                    <a:lumMod val="85000"/>
                    <a:lumOff val="15000"/>
                  </a:schemeClr>
                </a:solidFill>
                <a:latin typeface="微软雅黑"/>
                <a:ea typeface="微软雅黑"/>
                <a:cs typeface="微软雅黑"/>
              </a:rPr>
              <a:t>所有</a:t>
            </a:r>
            <a:r>
              <a:rPr lang="zh-CN" altLang="en-US" sz="2000" dirty="0">
                <a:solidFill>
                  <a:schemeClr val="tx1">
                    <a:lumMod val="85000"/>
                    <a:lumOff val="15000"/>
                  </a:schemeClr>
                </a:solidFill>
                <a:latin typeface="微软雅黑"/>
                <a:ea typeface="微软雅黑"/>
                <a:cs typeface="微软雅黑"/>
              </a:rPr>
              <a:t>单据必须已经审核</a:t>
            </a:r>
          </a:p>
          <a:p>
            <a:pPr marL="742950" lvl="1" indent="-285750" defTabSz="457200">
              <a:spcBef>
                <a:spcPct val="20000"/>
              </a:spcBef>
              <a:buClr>
                <a:srgbClr val="003399"/>
              </a:buClr>
              <a:buSzPct val="80000"/>
              <a:buFont typeface="Wingdings" pitchFamily="2" charset="2"/>
              <a:buChar char="Ø"/>
            </a:pPr>
            <a:r>
              <a:rPr lang="zh-CN" altLang="en-US" sz="2000" dirty="0" smtClean="0">
                <a:solidFill>
                  <a:schemeClr val="tx1">
                    <a:lumMod val="85000"/>
                    <a:lumOff val="15000"/>
                  </a:schemeClr>
                </a:solidFill>
                <a:latin typeface="微软雅黑"/>
                <a:ea typeface="微软雅黑"/>
                <a:cs typeface="微软雅黑"/>
              </a:rPr>
              <a:t>出</a:t>
            </a:r>
            <a:r>
              <a:rPr lang="zh-CN" altLang="en-US" sz="2000" dirty="0">
                <a:solidFill>
                  <a:schemeClr val="tx1">
                    <a:lumMod val="85000"/>
                    <a:lumOff val="15000"/>
                  </a:schemeClr>
                </a:solidFill>
                <a:latin typeface="微软雅黑"/>
                <a:ea typeface="微软雅黑"/>
                <a:cs typeface="微软雅黑"/>
              </a:rPr>
              <a:t>库核算时，所有入库单必须有了成本</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入库核算</a:t>
            </a:r>
          </a:p>
        </p:txBody>
      </p:sp>
      <p:sp>
        <p:nvSpPr>
          <p:cNvPr id="318467" name="Rectangle 3"/>
          <p:cNvSpPr>
            <a:spLocks noChangeArrowheads="1"/>
          </p:cNvSpPr>
          <p:nvPr/>
        </p:nvSpPr>
        <p:spPr bwMode="auto">
          <a:xfrm>
            <a:off x="6072198" y="4286256"/>
            <a:ext cx="1877437" cy="400110"/>
          </a:xfrm>
          <a:prstGeom prst="rect">
            <a:avLst/>
          </a:prstGeom>
          <a:noFill/>
          <a:ln w="9525" algn="ctr">
            <a:noFill/>
            <a:miter lim="800000"/>
            <a:headEnd/>
            <a:tailEnd/>
          </a:ln>
        </p:spPr>
        <p:txBody>
          <a:bodyPr wrap="none">
            <a:spAutoFit/>
          </a:bodyPr>
          <a:lstStyle/>
          <a:p>
            <a:pPr>
              <a:buClr>
                <a:srgbClr val="C0C0C0"/>
              </a:buClr>
              <a:buSzPct val="80000"/>
              <a:buFont typeface="Wingdings" pitchFamily="2" charset="2"/>
              <a:buChar char="n"/>
            </a:pPr>
            <a:r>
              <a:rPr lang="zh-CN" altLang="en-US" sz="2000" b="1" dirty="0">
                <a:solidFill>
                  <a:srgbClr val="3366FF"/>
                </a:solidFill>
                <a:latin typeface="Arial" pitchFamily="34" charset="0"/>
              </a:rPr>
              <a:t>自制入库核算</a:t>
            </a:r>
          </a:p>
        </p:txBody>
      </p:sp>
      <p:sp>
        <p:nvSpPr>
          <p:cNvPr id="318469" name="Rectangle 5"/>
          <p:cNvSpPr>
            <a:spLocks noChangeArrowheads="1"/>
          </p:cNvSpPr>
          <p:nvPr/>
        </p:nvSpPr>
        <p:spPr bwMode="auto">
          <a:xfrm>
            <a:off x="482600" y="4300538"/>
            <a:ext cx="1877437" cy="400110"/>
          </a:xfrm>
          <a:prstGeom prst="rect">
            <a:avLst/>
          </a:prstGeom>
          <a:noFill/>
          <a:ln w="9525" algn="ctr">
            <a:noFill/>
            <a:miter lim="800000"/>
            <a:headEnd/>
            <a:tailEnd/>
          </a:ln>
        </p:spPr>
        <p:txBody>
          <a:bodyPr wrap="none">
            <a:spAutoFit/>
          </a:bodyPr>
          <a:lstStyle/>
          <a:p>
            <a:pPr>
              <a:buClr>
                <a:srgbClr val="C0C0C0"/>
              </a:buClr>
              <a:buSzPct val="80000"/>
              <a:buFont typeface="Wingdings" pitchFamily="2" charset="2"/>
              <a:buChar char="n"/>
            </a:pPr>
            <a:r>
              <a:rPr lang="zh-CN" altLang="en-US" sz="2000" b="1" dirty="0">
                <a:solidFill>
                  <a:srgbClr val="3366FF"/>
                </a:solidFill>
                <a:latin typeface="Arial" pitchFamily="34" charset="0"/>
              </a:rPr>
              <a:t>估价入账核算</a:t>
            </a:r>
          </a:p>
        </p:txBody>
      </p:sp>
      <p:sp>
        <p:nvSpPr>
          <p:cNvPr id="318470" name="Rectangle 6"/>
          <p:cNvSpPr>
            <a:spLocks noChangeArrowheads="1"/>
          </p:cNvSpPr>
          <p:nvPr/>
        </p:nvSpPr>
        <p:spPr bwMode="auto">
          <a:xfrm>
            <a:off x="482600" y="1928802"/>
            <a:ext cx="2089136" cy="400110"/>
          </a:xfrm>
          <a:prstGeom prst="rect">
            <a:avLst/>
          </a:prstGeom>
          <a:noFill/>
          <a:ln w="9525" algn="ctr">
            <a:noFill/>
            <a:miter lim="800000"/>
            <a:headEnd/>
            <a:tailEnd/>
          </a:ln>
        </p:spPr>
        <p:txBody>
          <a:bodyPr wrap="square">
            <a:spAutoFit/>
          </a:bodyPr>
          <a:lstStyle/>
          <a:p>
            <a:pPr>
              <a:buClr>
                <a:srgbClr val="C0C0C0"/>
              </a:buClr>
              <a:buSzPct val="80000"/>
              <a:buFont typeface="Wingdings" pitchFamily="2" charset="2"/>
              <a:buChar char="n"/>
            </a:pPr>
            <a:r>
              <a:rPr lang="zh-CN" altLang="en-US" sz="2000" b="1" dirty="0">
                <a:solidFill>
                  <a:srgbClr val="3366FF"/>
                </a:solidFill>
                <a:latin typeface="Arial" pitchFamily="34" charset="0"/>
              </a:rPr>
              <a:t>外购入库核算</a:t>
            </a:r>
          </a:p>
        </p:txBody>
      </p:sp>
      <p:sp>
        <p:nvSpPr>
          <p:cNvPr id="16390" name="Freeform 7"/>
          <p:cNvSpPr>
            <a:spLocks/>
          </p:cNvSpPr>
          <p:nvPr/>
        </p:nvSpPr>
        <p:spPr bwMode="auto">
          <a:xfrm>
            <a:off x="3730625" y="2697163"/>
            <a:ext cx="1682750" cy="1682750"/>
          </a:xfrm>
          <a:custGeom>
            <a:avLst/>
            <a:gdLst>
              <a:gd name="T0" fmla="*/ 2147483647 w 1060"/>
              <a:gd name="T1" fmla="*/ 2147483647 h 1060"/>
              <a:gd name="T2" fmla="*/ 2147483647 w 1060"/>
              <a:gd name="T3" fmla="*/ 2147483647 h 1060"/>
              <a:gd name="T4" fmla="*/ 2147483647 w 1060"/>
              <a:gd name="T5" fmla="*/ 2147483647 h 1060"/>
              <a:gd name="T6" fmla="*/ 2147483647 w 1060"/>
              <a:gd name="T7" fmla="*/ 2147483647 h 1060"/>
              <a:gd name="T8" fmla="*/ 2147483647 w 1060"/>
              <a:gd name="T9" fmla="*/ 2147483647 h 1060"/>
              <a:gd name="T10" fmla="*/ 2147483647 w 1060"/>
              <a:gd name="T11" fmla="*/ 2147483647 h 1060"/>
              <a:gd name="T12" fmla="*/ 2147483647 w 1060"/>
              <a:gd name="T13" fmla="*/ 2147483647 h 1060"/>
              <a:gd name="T14" fmla="*/ 2147483647 w 1060"/>
              <a:gd name="T15" fmla="*/ 2147483647 h 1060"/>
              <a:gd name="T16" fmla="*/ 2147483647 w 1060"/>
              <a:gd name="T17" fmla="*/ 2147483647 h 1060"/>
              <a:gd name="T18" fmla="*/ 2147483647 w 1060"/>
              <a:gd name="T19" fmla="*/ 2147483647 h 1060"/>
              <a:gd name="T20" fmla="*/ 2147483647 w 1060"/>
              <a:gd name="T21" fmla="*/ 2147483647 h 1060"/>
              <a:gd name="T22" fmla="*/ 2147483647 w 1060"/>
              <a:gd name="T23" fmla="*/ 2147483647 h 1060"/>
              <a:gd name="T24" fmla="*/ 2147483647 w 1060"/>
              <a:gd name="T25" fmla="*/ 2147483647 h 1060"/>
              <a:gd name="T26" fmla="*/ 2147483647 w 1060"/>
              <a:gd name="T27" fmla="*/ 2147483647 h 1060"/>
              <a:gd name="T28" fmla="*/ 2147483647 w 1060"/>
              <a:gd name="T29" fmla="*/ 2147483647 h 1060"/>
              <a:gd name="T30" fmla="*/ 2147483647 w 1060"/>
              <a:gd name="T31" fmla="*/ 2147483647 h 1060"/>
              <a:gd name="T32" fmla="*/ 2147483647 w 1060"/>
              <a:gd name="T33" fmla="*/ 2147483647 h 1060"/>
              <a:gd name="T34" fmla="*/ 2147483647 w 1060"/>
              <a:gd name="T35" fmla="*/ 2147483647 h 1060"/>
              <a:gd name="T36" fmla="*/ 2147483647 w 1060"/>
              <a:gd name="T37" fmla="*/ 2147483647 h 1060"/>
              <a:gd name="T38" fmla="*/ 2147483647 w 1060"/>
              <a:gd name="T39" fmla="*/ 2147483647 h 1060"/>
              <a:gd name="T40" fmla="*/ 2147483647 w 1060"/>
              <a:gd name="T41" fmla="*/ 2147483647 h 1060"/>
              <a:gd name="T42" fmla="*/ 2147483647 w 1060"/>
              <a:gd name="T43" fmla="*/ 2147483647 h 1060"/>
              <a:gd name="T44" fmla="*/ 2147483647 w 1060"/>
              <a:gd name="T45" fmla="*/ 2147483647 h 1060"/>
              <a:gd name="T46" fmla="*/ 2147483647 w 1060"/>
              <a:gd name="T47" fmla="*/ 2147483647 h 1060"/>
              <a:gd name="T48" fmla="*/ 2147483647 w 1060"/>
              <a:gd name="T49" fmla="*/ 2147483647 h 1060"/>
              <a:gd name="T50" fmla="*/ 2147483647 w 1060"/>
              <a:gd name="T51" fmla="*/ 2147483647 h 1060"/>
              <a:gd name="T52" fmla="*/ 2147483647 w 1060"/>
              <a:gd name="T53" fmla="*/ 2147483647 h 1060"/>
              <a:gd name="T54" fmla="*/ 2147483647 w 1060"/>
              <a:gd name="T55" fmla="*/ 0 h 1060"/>
              <a:gd name="T56" fmla="*/ 2147483647 w 1060"/>
              <a:gd name="T57" fmla="*/ 2147483647 h 1060"/>
              <a:gd name="T58" fmla="*/ 2147483647 w 1060"/>
              <a:gd name="T59" fmla="*/ 2147483647 h 1060"/>
              <a:gd name="T60" fmla="*/ 2147483647 w 1060"/>
              <a:gd name="T61" fmla="*/ 2147483647 h 1060"/>
              <a:gd name="T62" fmla="*/ 2147483647 w 1060"/>
              <a:gd name="T63" fmla="*/ 2147483647 h 1060"/>
              <a:gd name="T64" fmla="*/ 2147483647 w 1060"/>
              <a:gd name="T65" fmla="*/ 2147483647 h 1060"/>
              <a:gd name="T66" fmla="*/ 2147483647 w 1060"/>
              <a:gd name="T67" fmla="*/ 2147483647 h 1060"/>
              <a:gd name="T68" fmla="*/ 2147483647 w 1060"/>
              <a:gd name="T69" fmla="*/ 2147483647 h 1060"/>
              <a:gd name="T70" fmla="*/ 2147483647 w 1060"/>
              <a:gd name="T71" fmla="*/ 2147483647 h 1060"/>
              <a:gd name="T72" fmla="*/ 2147483647 w 1060"/>
              <a:gd name="T73" fmla="*/ 2147483647 h 1060"/>
              <a:gd name="T74" fmla="*/ 2147483647 w 1060"/>
              <a:gd name="T75" fmla="*/ 2147483647 h 1060"/>
              <a:gd name="T76" fmla="*/ 0 w 1060"/>
              <a:gd name="T77" fmla="*/ 2147483647 h 1060"/>
              <a:gd name="T78" fmla="*/ 2147483647 w 1060"/>
              <a:gd name="T79" fmla="*/ 2147483647 h 1060"/>
              <a:gd name="T80" fmla="*/ 2147483647 w 1060"/>
              <a:gd name="T81" fmla="*/ 2147483647 h 1060"/>
              <a:gd name="T82" fmla="*/ 2147483647 w 1060"/>
              <a:gd name="T83" fmla="*/ 2147483647 h 1060"/>
              <a:gd name="T84" fmla="*/ 2147483647 w 1060"/>
              <a:gd name="T85" fmla="*/ 2147483647 h 1060"/>
              <a:gd name="T86" fmla="*/ 2147483647 w 1060"/>
              <a:gd name="T87" fmla="*/ 2147483647 h 10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0"/>
              <a:gd name="T133" fmla="*/ 0 h 1060"/>
              <a:gd name="T134" fmla="*/ 1060 w 1060"/>
              <a:gd name="T135" fmla="*/ 1060 h 10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0" h="1060">
                <a:moveTo>
                  <a:pt x="154" y="906"/>
                </a:moveTo>
                <a:lnTo>
                  <a:pt x="154" y="906"/>
                </a:lnTo>
                <a:lnTo>
                  <a:pt x="174" y="924"/>
                </a:lnTo>
                <a:lnTo>
                  <a:pt x="196" y="942"/>
                </a:lnTo>
                <a:lnTo>
                  <a:pt x="216" y="958"/>
                </a:lnTo>
                <a:lnTo>
                  <a:pt x="238" y="974"/>
                </a:lnTo>
                <a:lnTo>
                  <a:pt x="260" y="988"/>
                </a:lnTo>
                <a:lnTo>
                  <a:pt x="284" y="1000"/>
                </a:lnTo>
                <a:lnTo>
                  <a:pt x="306" y="1012"/>
                </a:lnTo>
                <a:lnTo>
                  <a:pt x="330" y="1022"/>
                </a:lnTo>
                <a:lnTo>
                  <a:pt x="354" y="1032"/>
                </a:lnTo>
                <a:lnTo>
                  <a:pt x="378" y="1040"/>
                </a:lnTo>
                <a:lnTo>
                  <a:pt x="404" y="1046"/>
                </a:lnTo>
                <a:lnTo>
                  <a:pt x="428" y="1052"/>
                </a:lnTo>
                <a:lnTo>
                  <a:pt x="454" y="1056"/>
                </a:lnTo>
                <a:lnTo>
                  <a:pt x="480" y="1058"/>
                </a:lnTo>
                <a:lnTo>
                  <a:pt x="504" y="1060"/>
                </a:lnTo>
                <a:lnTo>
                  <a:pt x="530" y="1060"/>
                </a:lnTo>
                <a:lnTo>
                  <a:pt x="556" y="1060"/>
                </a:lnTo>
                <a:lnTo>
                  <a:pt x="582" y="1058"/>
                </a:lnTo>
                <a:lnTo>
                  <a:pt x="606" y="1056"/>
                </a:lnTo>
                <a:lnTo>
                  <a:pt x="632" y="1052"/>
                </a:lnTo>
                <a:lnTo>
                  <a:pt x="656" y="1046"/>
                </a:lnTo>
                <a:lnTo>
                  <a:pt x="682" y="1040"/>
                </a:lnTo>
                <a:lnTo>
                  <a:pt x="706" y="1032"/>
                </a:lnTo>
                <a:lnTo>
                  <a:pt x="730" y="1022"/>
                </a:lnTo>
                <a:lnTo>
                  <a:pt x="754" y="1012"/>
                </a:lnTo>
                <a:lnTo>
                  <a:pt x="778" y="1000"/>
                </a:lnTo>
                <a:lnTo>
                  <a:pt x="800" y="988"/>
                </a:lnTo>
                <a:lnTo>
                  <a:pt x="822" y="974"/>
                </a:lnTo>
                <a:lnTo>
                  <a:pt x="844" y="958"/>
                </a:lnTo>
                <a:lnTo>
                  <a:pt x="866" y="942"/>
                </a:lnTo>
                <a:lnTo>
                  <a:pt x="886" y="924"/>
                </a:lnTo>
                <a:lnTo>
                  <a:pt x="906" y="906"/>
                </a:lnTo>
                <a:lnTo>
                  <a:pt x="924" y="886"/>
                </a:lnTo>
                <a:lnTo>
                  <a:pt x="942" y="866"/>
                </a:lnTo>
                <a:lnTo>
                  <a:pt x="958" y="844"/>
                </a:lnTo>
                <a:lnTo>
                  <a:pt x="974" y="822"/>
                </a:lnTo>
                <a:lnTo>
                  <a:pt x="988" y="800"/>
                </a:lnTo>
                <a:lnTo>
                  <a:pt x="1000" y="778"/>
                </a:lnTo>
                <a:lnTo>
                  <a:pt x="1012" y="754"/>
                </a:lnTo>
                <a:lnTo>
                  <a:pt x="1022" y="730"/>
                </a:lnTo>
                <a:lnTo>
                  <a:pt x="1032" y="706"/>
                </a:lnTo>
                <a:lnTo>
                  <a:pt x="1040" y="682"/>
                </a:lnTo>
                <a:lnTo>
                  <a:pt x="1046" y="656"/>
                </a:lnTo>
                <a:lnTo>
                  <a:pt x="1052" y="632"/>
                </a:lnTo>
                <a:lnTo>
                  <a:pt x="1056" y="606"/>
                </a:lnTo>
                <a:lnTo>
                  <a:pt x="1058" y="582"/>
                </a:lnTo>
                <a:lnTo>
                  <a:pt x="1060" y="556"/>
                </a:lnTo>
                <a:lnTo>
                  <a:pt x="1060" y="530"/>
                </a:lnTo>
                <a:lnTo>
                  <a:pt x="1060" y="504"/>
                </a:lnTo>
                <a:lnTo>
                  <a:pt x="1058" y="480"/>
                </a:lnTo>
                <a:lnTo>
                  <a:pt x="1056" y="454"/>
                </a:lnTo>
                <a:lnTo>
                  <a:pt x="1052" y="428"/>
                </a:lnTo>
                <a:lnTo>
                  <a:pt x="1046" y="404"/>
                </a:lnTo>
                <a:lnTo>
                  <a:pt x="1040" y="378"/>
                </a:lnTo>
                <a:lnTo>
                  <a:pt x="1032" y="354"/>
                </a:lnTo>
                <a:lnTo>
                  <a:pt x="1022" y="330"/>
                </a:lnTo>
                <a:lnTo>
                  <a:pt x="1012" y="306"/>
                </a:lnTo>
                <a:lnTo>
                  <a:pt x="1000" y="284"/>
                </a:lnTo>
                <a:lnTo>
                  <a:pt x="988" y="260"/>
                </a:lnTo>
                <a:lnTo>
                  <a:pt x="974" y="238"/>
                </a:lnTo>
                <a:lnTo>
                  <a:pt x="958" y="216"/>
                </a:lnTo>
                <a:lnTo>
                  <a:pt x="942" y="196"/>
                </a:lnTo>
                <a:lnTo>
                  <a:pt x="924" y="174"/>
                </a:lnTo>
                <a:lnTo>
                  <a:pt x="906" y="154"/>
                </a:lnTo>
                <a:lnTo>
                  <a:pt x="886" y="136"/>
                </a:lnTo>
                <a:lnTo>
                  <a:pt x="864" y="118"/>
                </a:lnTo>
                <a:lnTo>
                  <a:pt x="844" y="102"/>
                </a:lnTo>
                <a:lnTo>
                  <a:pt x="822" y="86"/>
                </a:lnTo>
                <a:lnTo>
                  <a:pt x="800" y="72"/>
                </a:lnTo>
                <a:lnTo>
                  <a:pt x="776" y="60"/>
                </a:lnTo>
                <a:lnTo>
                  <a:pt x="754" y="48"/>
                </a:lnTo>
                <a:lnTo>
                  <a:pt x="730" y="38"/>
                </a:lnTo>
                <a:lnTo>
                  <a:pt x="706" y="28"/>
                </a:lnTo>
                <a:lnTo>
                  <a:pt x="682" y="22"/>
                </a:lnTo>
                <a:lnTo>
                  <a:pt x="656" y="14"/>
                </a:lnTo>
                <a:lnTo>
                  <a:pt x="632" y="8"/>
                </a:lnTo>
                <a:lnTo>
                  <a:pt x="606" y="4"/>
                </a:lnTo>
                <a:lnTo>
                  <a:pt x="580" y="2"/>
                </a:lnTo>
                <a:lnTo>
                  <a:pt x="556" y="0"/>
                </a:lnTo>
                <a:lnTo>
                  <a:pt x="530" y="0"/>
                </a:lnTo>
                <a:lnTo>
                  <a:pt x="504" y="0"/>
                </a:lnTo>
                <a:lnTo>
                  <a:pt x="478" y="2"/>
                </a:lnTo>
                <a:lnTo>
                  <a:pt x="454" y="4"/>
                </a:lnTo>
                <a:lnTo>
                  <a:pt x="428" y="8"/>
                </a:lnTo>
                <a:lnTo>
                  <a:pt x="404" y="14"/>
                </a:lnTo>
                <a:lnTo>
                  <a:pt x="378" y="20"/>
                </a:lnTo>
                <a:lnTo>
                  <a:pt x="354" y="28"/>
                </a:lnTo>
                <a:lnTo>
                  <a:pt x="330" y="38"/>
                </a:lnTo>
                <a:lnTo>
                  <a:pt x="306" y="48"/>
                </a:lnTo>
                <a:lnTo>
                  <a:pt x="282" y="60"/>
                </a:lnTo>
                <a:lnTo>
                  <a:pt x="260" y="72"/>
                </a:lnTo>
                <a:lnTo>
                  <a:pt x="238" y="86"/>
                </a:lnTo>
                <a:lnTo>
                  <a:pt x="216" y="102"/>
                </a:lnTo>
                <a:lnTo>
                  <a:pt x="194" y="118"/>
                </a:lnTo>
                <a:lnTo>
                  <a:pt x="174" y="136"/>
                </a:lnTo>
                <a:lnTo>
                  <a:pt x="154" y="154"/>
                </a:lnTo>
                <a:lnTo>
                  <a:pt x="136" y="174"/>
                </a:lnTo>
                <a:lnTo>
                  <a:pt x="118" y="194"/>
                </a:lnTo>
                <a:lnTo>
                  <a:pt x="102" y="216"/>
                </a:lnTo>
                <a:lnTo>
                  <a:pt x="86" y="238"/>
                </a:lnTo>
                <a:lnTo>
                  <a:pt x="72" y="260"/>
                </a:lnTo>
                <a:lnTo>
                  <a:pt x="60" y="282"/>
                </a:lnTo>
                <a:lnTo>
                  <a:pt x="48" y="306"/>
                </a:lnTo>
                <a:lnTo>
                  <a:pt x="38" y="330"/>
                </a:lnTo>
                <a:lnTo>
                  <a:pt x="28" y="354"/>
                </a:lnTo>
                <a:lnTo>
                  <a:pt x="20" y="378"/>
                </a:lnTo>
                <a:lnTo>
                  <a:pt x="14" y="404"/>
                </a:lnTo>
                <a:lnTo>
                  <a:pt x="8" y="428"/>
                </a:lnTo>
                <a:lnTo>
                  <a:pt x="4" y="454"/>
                </a:lnTo>
                <a:lnTo>
                  <a:pt x="2" y="478"/>
                </a:lnTo>
                <a:lnTo>
                  <a:pt x="0" y="504"/>
                </a:lnTo>
                <a:lnTo>
                  <a:pt x="0" y="530"/>
                </a:lnTo>
                <a:lnTo>
                  <a:pt x="0" y="556"/>
                </a:lnTo>
                <a:lnTo>
                  <a:pt x="2" y="580"/>
                </a:lnTo>
                <a:lnTo>
                  <a:pt x="4" y="606"/>
                </a:lnTo>
                <a:lnTo>
                  <a:pt x="8" y="632"/>
                </a:lnTo>
                <a:lnTo>
                  <a:pt x="14" y="656"/>
                </a:lnTo>
                <a:lnTo>
                  <a:pt x="20" y="682"/>
                </a:lnTo>
                <a:lnTo>
                  <a:pt x="28" y="706"/>
                </a:lnTo>
                <a:lnTo>
                  <a:pt x="38" y="730"/>
                </a:lnTo>
                <a:lnTo>
                  <a:pt x="48" y="754"/>
                </a:lnTo>
                <a:lnTo>
                  <a:pt x="60" y="776"/>
                </a:lnTo>
                <a:lnTo>
                  <a:pt x="72" y="800"/>
                </a:lnTo>
                <a:lnTo>
                  <a:pt x="86" y="822"/>
                </a:lnTo>
                <a:lnTo>
                  <a:pt x="102" y="844"/>
                </a:lnTo>
                <a:lnTo>
                  <a:pt x="118" y="866"/>
                </a:lnTo>
                <a:lnTo>
                  <a:pt x="136" y="886"/>
                </a:lnTo>
                <a:lnTo>
                  <a:pt x="154" y="906"/>
                </a:lnTo>
                <a:close/>
              </a:path>
            </a:pathLst>
          </a:custGeom>
          <a:solidFill>
            <a:srgbClr val="E6E6E6"/>
          </a:solidFill>
          <a:ln w="9525">
            <a:noFill/>
            <a:round/>
            <a:headEnd/>
            <a:tailEnd/>
          </a:ln>
        </p:spPr>
        <p:txBody>
          <a:bodyPr/>
          <a:lstStyle/>
          <a:p>
            <a:endParaRPr lang="zh-CN" altLang="en-US"/>
          </a:p>
        </p:txBody>
      </p:sp>
      <p:grpSp>
        <p:nvGrpSpPr>
          <p:cNvPr id="16391" name="Group 8"/>
          <p:cNvGrpSpPr>
            <a:grpSpLocks/>
          </p:cNvGrpSpPr>
          <p:nvPr/>
        </p:nvGrpSpPr>
        <p:grpSpPr bwMode="auto">
          <a:xfrm>
            <a:off x="3730625" y="2697163"/>
            <a:ext cx="1682750" cy="1682750"/>
            <a:chOff x="2350" y="1699"/>
            <a:chExt cx="1060" cy="1060"/>
          </a:xfrm>
        </p:grpSpPr>
        <p:sp>
          <p:nvSpPr>
            <p:cNvPr id="16406" name="Freeform 9"/>
            <p:cNvSpPr>
              <a:spLocks/>
            </p:cNvSpPr>
            <p:nvPr/>
          </p:nvSpPr>
          <p:spPr bwMode="auto">
            <a:xfrm>
              <a:off x="2350" y="1699"/>
              <a:ext cx="1060" cy="1060"/>
            </a:xfrm>
            <a:custGeom>
              <a:avLst/>
              <a:gdLst>
                <a:gd name="T0" fmla="*/ 174 w 1060"/>
                <a:gd name="T1" fmla="*/ 924 h 1060"/>
                <a:gd name="T2" fmla="*/ 238 w 1060"/>
                <a:gd name="T3" fmla="*/ 974 h 1060"/>
                <a:gd name="T4" fmla="*/ 306 w 1060"/>
                <a:gd name="T5" fmla="*/ 1012 h 1060"/>
                <a:gd name="T6" fmla="*/ 378 w 1060"/>
                <a:gd name="T7" fmla="*/ 1040 h 1060"/>
                <a:gd name="T8" fmla="*/ 454 w 1060"/>
                <a:gd name="T9" fmla="*/ 1056 h 1060"/>
                <a:gd name="T10" fmla="*/ 530 w 1060"/>
                <a:gd name="T11" fmla="*/ 1060 h 1060"/>
                <a:gd name="T12" fmla="*/ 606 w 1060"/>
                <a:gd name="T13" fmla="*/ 1056 h 1060"/>
                <a:gd name="T14" fmla="*/ 682 w 1060"/>
                <a:gd name="T15" fmla="*/ 1040 h 1060"/>
                <a:gd name="T16" fmla="*/ 754 w 1060"/>
                <a:gd name="T17" fmla="*/ 1012 h 1060"/>
                <a:gd name="T18" fmla="*/ 822 w 1060"/>
                <a:gd name="T19" fmla="*/ 974 h 1060"/>
                <a:gd name="T20" fmla="*/ 886 w 1060"/>
                <a:gd name="T21" fmla="*/ 924 h 1060"/>
                <a:gd name="T22" fmla="*/ 924 w 1060"/>
                <a:gd name="T23" fmla="*/ 886 h 1060"/>
                <a:gd name="T24" fmla="*/ 974 w 1060"/>
                <a:gd name="T25" fmla="*/ 822 h 1060"/>
                <a:gd name="T26" fmla="*/ 1012 w 1060"/>
                <a:gd name="T27" fmla="*/ 754 h 1060"/>
                <a:gd name="T28" fmla="*/ 1040 w 1060"/>
                <a:gd name="T29" fmla="*/ 682 h 1060"/>
                <a:gd name="T30" fmla="*/ 1056 w 1060"/>
                <a:gd name="T31" fmla="*/ 606 h 1060"/>
                <a:gd name="T32" fmla="*/ 1060 w 1060"/>
                <a:gd name="T33" fmla="*/ 530 h 1060"/>
                <a:gd name="T34" fmla="*/ 1056 w 1060"/>
                <a:gd name="T35" fmla="*/ 454 h 1060"/>
                <a:gd name="T36" fmla="*/ 1040 w 1060"/>
                <a:gd name="T37" fmla="*/ 378 h 1060"/>
                <a:gd name="T38" fmla="*/ 1012 w 1060"/>
                <a:gd name="T39" fmla="*/ 306 h 1060"/>
                <a:gd name="T40" fmla="*/ 974 w 1060"/>
                <a:gd name="T41" fmla="*/ 238 h 1060"/>
                <a:gd name="T42" fmla="*/ 924 w 1060"/>
                <a:gd name="T43" fmla="*/ 174 h 1060"/>
                <a:gd name="T44" fmla="*/ 886 w 1060"/>
                <a:gd name="T45" fmla="*/ 136 h 1060"/>
                <a:gd name="T46" fmla="*/ 822 w 1060"/>
                <a:gd name="T47" fmla="*/ 86 h 1060"/>
                <a:gd name="T48" fmla="*/ 754 w 1060"/>
                <a:gd name="T49" fmla="*/ 48 h 1060"/>
                <a:gd name="T50" fmla="*/ 682 w 1060"/>
                <a:gd name="T51" fmla="*/ 22 h 1060"/>
                <a:gd name="T52" fmla="*/ 606 w 1060"/>
                <a:gd name="T53" fmla="*/ 4 h 1060"/>
                <a:gd name="T54" fmla="*/ 530 w 1060"/>
                <a:gd name="T55" fmla="*/ 0 h 1060"/>
                <a:gd name="T56" fmla="*/ 454 w 1060"/>
                <a:gd name="T57" fmla="*/ 4 h 1060"/>
                <a:gd name="T58" fmla="*/ 378 w 1060"/>
                <a:gd name="T59" fmla="*/ 20 h 1060"/>
                <a:gd name="T60" fmla="*/ 306 w 1060"/>
                <a:gd name="T61" fmla="*/ 48 h 1060"/>
                <a:gd name="T62" fmla="*/ 238 w 1060"/>
                <a:gd name="T63" fmla="*/ 86 h 1060"/>
                <a:gd name="T64" fmla="*/ 174 w 1060"/>
                <a:gd name="T65" fmla="*/ 136 h 1060"/>
                <a:gd name="T66" fmla="*/ 136 w 1060"/>
                <a:gd name="T67" fmla="*/ 174 h 1060"/>
                <a:gd name="T68" fmla="*/ 86 w 1060"/>
                <a:gd name="T69" fmla="*/ 238 h 1060"/>
                <a:gd name="T70" fmla="*/ 48 w 1060"/>
                <a:gd name="T71" fmla="*/ 306 h 1060"/>
                <a:gd name="T72" fmla="*/ 20 w 1060"/>
                <a:gd name="T73" fmla="*/ 378 h 1060"/>
                <a:gd name="T74" fmla="*/ 4 w 1060"/>
                <a:gd name="T75" fmla="*/ 454 h 1060"/>
                <a:gd name="T76" fmla="*/ 0 w 1060"/>
                <a:gd name="T77" fmla="*/ 530 h 1060"/>
                <a:gd name="T78" fmla="*/ 4 w 1060"/>
                <a:gd name="T79" fmla="*/ 606 h 1060"/>
                <a:gd name="T80" fmla="*/ 20 w 1060"/>
                <a:gd name="T81" fmla="*/ 682 h 1060"/>
                <a:gd name="T82" fmla="*/ 48 w 1060"/>
                <a:gd name="T83" fmla="*/ 754 h 1060"/>
                <a:gd name="T84" fmla="*/ 86 w 1060"/>
                <a:gd name="T85" fmla="*/ 822 h 1060"/>
                <a:gd name="T86" fmla="*/ 136 w 1060"/>
                <a:gd name="T87" fmla="*/ 886 h 10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60"/>
                <a:gd name="T133" fmla="*/ 0 h 1060"/>
                <a:gd name="T134" fmla="*/ 1060 w 1060"/>
                <a:gd name="T135" fmla="*/ 1060 h 10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60" h="1060">
                  <a:moveTo>
                    <a:pt x="154" y="906"/>
                  </a:moveTo>
                  <a:lnTo>
                    <a:pt x="154" y="906"/>
                  </a:lnTo>
                  <a:lnTo>
                    <a:pt x="174" y="924"/>
                  </a:lnTo>
                  <a:lnTo>
                    <a:pt x="196" y="942"/>
                  </a:lnTo>
                  <a:lnTo>
                    <a:pt x="216" y="958"/>
                  </a:lnTo>
                  <a:lnTo>
                    <a:pt x="238" y="974"/>
                  </a:lnTo>
                  <a:lnTo>
                    <a:pt x="260" y="988"/>
                  </a:lnTo>
                  <a:lnTo>
                    <a:pt x="284" y="1000"/>
                  </a:lnTo>
                  <a:lnTo>
                    <a:pt x="306" y="1012"/>
                  </a:lnTo>
                  <a:lnTo>
                    <a:pt x="330" y="1022"/>
                  </a:lnTo>
                  <a:lnTo>
                    <a:pt x="354" y="1032"/>
                  </a:lnTo>
                  <a:lnTo>
                    <a:pt x="378" y="1040"/>
                  </a:lnTo>
                  <a:lnTo>
                    <a:pt x="404" y="1046"/>
                  </a:lnTo>
                  <a:lnTo>
                    <a:pt x="428" y="1052"/>
                  </a:lnTo>
                  <a:lnTo>
                    <a:pt x="454" y="1056"/>
                  </a:lnTo>
                  <a:lnTo>
                    <a:pt x="480" y="1058"/>
                  </a:lnTo>
                  <a:lnTo>
                    <a:pt x="504" y="1060"/>
                  </a:lnTo>
                  <a:lnTo>
                    <a:pt x="530" y="1060"/>
                  </a:lnTo>
                  <a:lnTo>
                    <a:pt x="556" y="1060"/>
                  </a:lnTo>
                  <a:lnTo>
                    <a:pt x="582" y="1058"/>
                  </a:lnTo>
                  <a:lnTo>
                    <a:pt x="606" y="1056"/>
                  </a:lnTo>
                  <a:lnTo>
                    <a:pt x="632" y="1052"/>
                  </a:lnTo>
                  <a:lnTo>
                    <a:pt x="656" y="1046"/>
                  </a:lnTo>
                  <a:lnTo>
                    <a:pt x="682" y="1040"/>
                  </a:lnTo>
                  <a:lnTo>
                    <a:pt x="706" y="1032"/>
                  </a:lnTo>
                  <a:lnTo>
                    <a:pt x="730" y="1022"/>
                  </a:lnTo>
                  <a:lnTo>
                    <a:pt x="754" y="1012"/>
                  </a:lnTo>
                  <a:lnTo>
                    <a:pt x="778" y="1000"/>
                  </a:lnTo>
                  <a:lnTo>
                    <a:pt x="800" y="988"/>
                  </a:lnTo>
                  <a:lnTo>
                    <a:pt x="822" y="974"/>
                  </a:lnTo>
                  <a:lnTo>
                    <a:pt x="844" y="958"/>
                  </a:lnTo>
                  <a:lnTo>
                    <a:pt x="866" y="942"/>
                  </a:lnTo>
                  <a:lnTo>
                    <a:pt x="886" y="924"/>
                  </a:lnTo>
                  <a:lnTo>
                    <a:pt x="906" y="906"/>
                  </a:lnTo>
                  <a:lnTo>
                    <a:pt x="924" y="886"/>
                  </a:lnTo>
                  <a:lnTo>
                    <a:pt x="942" y="866"/>
                  </a:lnTo>
                  <a:lnTo>
                    <a:pt x="958" y="844"/>
                  </a:lnTo>
                  <a:lnTo>
                    <a:pt x="974" y="822"/>
                  </a:lnTo>
                  <a:lnTo>
                    <a:pt x="988" y="800"/>
                  </a:lnTo>
                  <a:lnTo>
                    <a:pt x="1000" y="778"/>
                  </a:lnTo>
                  <a:lnTo>
                    <a:pt x="1012" y="754"/>
                  </a:lnTo>
                  <a:lnTo>
                    <a:pt x="1022" y="730"/>
                  </a:lnTo>
                  <a:lnTo>
                    <a:pt x="1032" y="706"/>
                  </a:lnTo>
                  <a:lnTo>
                    <a:pt x="1040" y="682"/>
                  </a:lnTo>
                  <a:lnTo>
                    <a:pt x="1046" y="656"/>
                  </a:lnTo>
                  <a:lnTo>
                    <a:pt x="1052" y="632"/>
                  </a:lnTo>
                  <a:lnTo>
                    <a:pt x="1056" y="606"/>
                  </a:lnTo>
                  <a:lnTo>
                    <a:pt x="1058" y="582"/>
                  </a:lnTo>
                  <a:lnTo>
                    <a:pt x="1060" y="556"/>
                  </a:lnTo>
                  <a:lnTo>
                    <a:pt x="1060" y="530"/>
                  </a:lnTo>
                  <a:lnTo>
                    <a:pt x="1060" y="504"/>
                  </a:lnTo>
                  <a:lnTo>
                    <a:pt x="1058" y="480"/>
                  </a:lnTo>
                  <a:lnTo>
                    <a:pt x="1056" y="454"/>
                  </a:lnTo>
                  <a:lnTo>
                    <a:pt x="1052" y="428"/>
                  </a:lnTo>
                  <a:lnTo>
                    <a:pt x="1046" y="404"/>
                  </a:lnTo>
                  <a:lnTo>
                    <a:pt x="1040" y="378"/>
                  </a:lnTo>
                  <a:lnTo>
                    <a:pt x="1032" y="354"/>
                  </a:lnTo>
                  <a:lnTo>
                    <a:pt x="1022" y="330"/>
                  </a:lnTo>
                  <a:lnTo>
                    <a:pt x="1012" y="306"/>
                  </a:lnTo>
                  <a:lnTo>
                    <a:pt x="1000" y="284"/>
                  </a:lnTo>
                  <a:lnTo>
                    <a:pt x="988" y="260"/>
                  </a:lnTo>
                  <a:lnTo>
                    <a:pt x="974" y="238"/>
                  </a:lnTo>
                  <a:lnTo>
                    <a:pt x="958" y="216"/>
                  </a:lnTo>
                  <a:lnTo>
                    <a:pt x="942" y="196"/>
                  </a:lnTo>
                  <a:lnTo>
                    <a:pt x="924" y="174"/>
                  </a:lnTo>
                  <a:lnTo>
                    <a:pt x="906" y="154"/>
                  </a:lnTo>
                  <a:lnTo>
                    <a:pt x="886" y="136"/>
                  </a:lnTo>
                  <a:lnTo>
                    <a:pt x="864" y="118"/>
                  </a:lnTo>
                  <a:lnTo>
                    <a:pt x="844" y="102"/>
                  </a:lnTo>
                  <a:lnTo>
                    <a:pt x="822" y="86"/>
                  </a:lnTo>
                  <a:lnTo>
                    <a:pt x="800" y="72"/>
                  </a:lnTo>
                  <a:lnTo>
                    <a:pt x="776" y="60"/>
                  </a:lnTo>
                  <a:lnTo>
                    <a:pt x="754" y="48"/>
                  </a:lnTo>
                  <a:lnTo>
                    <a:pt x="730" y="38"/>
                  </a:lnTo>
                  <a:lnTo>
                    <a:pt x="706" y="28"/>
                  </a:lnTo>
                  <a:lnTo>
                    <a:pt x="682" y="22"/>
                  </a:lnTo>
                  <a:lnTo>
                    <a:pt x="656" y="14"/>
                  </a:lnTo>
                  <a:lnTo>
                    <a:pt x="632" y="8"/>
                  </a:lnTo>
                  <a:lnTo>
                    <a:pt x="606" y="4"/>
                  </a:lnTo>
                  <a:lnTo>
                    <a:pt x="580" y="2"/>
                  </a:lnTo>
                  <a:lnTo>
                    <a:pt x="556" y="0"/>
                  </a:lnTo>
                  <a:lnTo>
                    <a:pt x="530" y="0"/>
                  </a:lnTo>
                  <a:lnTo>
                    <a:pt x="504" y="0"/>
                  </a:lnTo>
                  <a:lnTo>
                    <a:pt x="478" y="2"/>
                  </a:lnTo>
                  <a:lnTo>
                    <a:pt x="454" y="4"/>
                  </a:lnTo>
                  <a:lnTo>
                    <a:pt x="428" y="8"/>
                  </a:lnTo>
                  <a:lnTo>
                    <a:pt x="404" y="14"/>
                  </a:lnTo>
                  <a:lnTo>
                    <a:pt x="378" y="20"/>
                  </a:lnTo>
                  <a:lnTo>
                    <a:pt x="354" y="28"/>
                  </a:lnTo>
                  <a:lnTo>
                    <a:pt x="330" y="38"/>
                  </a:lnTo>
                  <a:lnTo>
                    <a:pt x="306" y="48"/>
                  </a:lnTo>
                  <a:lnTo>
                    <a:pt x="282" y="60"/>
                  </a:lnTo>
                  <a:lnTo>
                    <a:pt x="260" y="72"/>
                  </a:lnTo>
                  <a:lnTo>
                    <a:pt x="238" y="86"/>
                  </a:lnTo>
                  <a:lnTo>
                    <a:pt x="216" y="102"/>
                  </a:lnTo>
                  <a:lnTo>
                    <a:pt x="194" y="118"/>
                  </a:lnTo>
                  <a:lnTo>
                    <a:pt x="174" y="136"/>
                  </a:lnTo>
                  <a:lnTo>
                    <a:pt x="154" y="154"/>
                  </a:lnTo>
                  <a:lnTo>
                    <a:pt x="136" y="174"/>
                  </a:lnTo>
                  <a:lnTo>
                    <a:pt x="118" y="194"/>
                  </a:lnTo>
                  <a:lnTo>
                    <a:pt x="102" y="216"/>
                  </a:lnTo>
                  <a:lnTo>
                    <a:pt x="86" y="238"/>
                  </a:lnTo>
                  <a:lnTo>
                    <a:pt x="72" y="260"/>
                  </a:lnTo>
                  <a:lnTo>
                    <a:pt x="60" y="282"/>
                  </a:lnTo>
                  <a:lnTo>
                    <a:pt x="48" y="306"/>
                  </a:lnTo>
                  <a:lnTo>
                    <a:pt x="38" y="330"/>
                  </a:lnTo>
                  <a:lnTo>
                    <a:pt x="28" y="354"/>
                  </a:lnTo>
                  <a:lnTo>
                    <a:pt x="20" y="378"/>
                  </a:lnTo>
                  <a:lnTo>
                    <a:pt x="14" y="404"/>
                  </a:lnTo>
                  <a:lnTo>
                    <a:pt x="8" y="428"/>
                  </a:lnTo>
                  <a:lnTo>
                    <a:pt x="4" y="454"/>
                  </a:lnTo>
                  <a:lnTo>
                    <a:pt x="2" y="478"/>
                  </a:lnTo>
                  <a:lnTo>
                    <a:pt x="0" y="504"/>
                  </a:lnTo>
                  <a:lnTo>
                    <a:pt x="0" y="530"/>
                  </a:lnTo>
                  <a:lnTo>
                    <a:pt x="0" y="556"/>
                  </a:lnTo>
                  <a:lnTo>
                    <a:pt x="2" y="580"/>
                  </a:lnTo>
                  <a:lnTo>
                    <a:pt x="4" y="606"/>
                  </a:lnTo>
                  <a:lnTo>
                    <a:pt x="8" y="632"/>
                  </a:lnTo>
                  <a:lnTo>
                    <a:pt x="14" y="656"/>
                  </a:lnTo>
                  <a:lnTo>
                    <a:pt x="20" y="682"/>
                  </a:lnTo>
                  <a:lnTo>
                    <a:pt x="28" y="706"/>
                  </a:lnTo>
                  <a:lnTo>
                    <a:pt x="38" y="730"/>
                  </a:lnTo>
                  <a:lnTo>
                    <a:pt x="48" y="754"/>
                  </a:lnTo>
                  <a:lnTo>
                    <a:pt x="60" y="776"/>
                  </a:lnTo>
                  <a:lnTo>
                    <a:pt x="72" y="800"/>
                  </a:lnTo>
                  <a:lnTo>
                    <a:pt x="86" y="822"/>
                  </a:lnTo>
                  <a:lnTo>
                    <a:pt x="102" y="844"/>
                  </a:lnTo>
                  <a:lnTo>
                    <a:pt x="118" y="866"/>
                  </a:lnTo>
                  <a:lnTo>
                    <a:pt x="136" y="886"/>
                  </a:lnTo>
                  <a:lnTo>
                    <a:pt x="154" y="906"/>
                  </a:lnTo>
                </a:path>
              </a:pathLst>
            </a:custGeom>
            <a:noFill/>
            <a:ln w="9525">
              <a:noFill/>
              <a:round/>
              <a:headEnd/>
              <a:tailEnd/>
            </a:ln>
          </p:spPr>
          <p:txBody>
            <a:bodyPr/>
            <a:lstStyle/>
            <a:p>
              <a:endParaRPr lang="zh-CN" altLang="en-US"/>
            </a:p>
          </p:txBody>
        </p:sp>
        <p:sp>
          <p:nvSpPr>
            <p:cNvPr id="16407" name="Freeform 10"/>
            <p:cNvSpPr>
              <a:spLocks/>
            </p:cNvSpPr>
            <p:nvPr/>
          </p:nvSpPr>
          <p:spPr bwMode="auto">
            <a:xfrm>
              <a:off x="2412" y="1761"/>
              <a:ext cx="936" cy="936"/>
            </a:xfrm>
            <a:custGeom>
              <a:avLst/>
              <a:gdLst>
                <a:gd name="T0" fmla="*/ 136 w 936"/>
                <a:gd name="T1" fmla="*/ 800 h 936"/>
                <a:gd name="T2" fmla="*/ 172 w 936"/>
                <a:gd name="T3" fmla="*/ 832 h 936"/>
                <a:gd name="T4" fmla="*/ 250 w 936"/>
                <a:gd name="T5" fmla="*/ 884 h 936"/>
                <a:gd name="T6" fmla="*/ 334 w 936"/>
                <a:gd name="T7" fmla="*/ 918 h 936"/>
                <a:gd name="T8" fmla="*/ 424 w 936"/>
                <a:gd name="T9" fmla="*/ 934 h 936"/>
                <a:gd name="T10" fmla="*/ 514 w 936"/>
                <a:gd name="T11" fmla="*/ 934 h 936"/>
                <a:gd name="T12" fmla="*/ 602 w 936"/>
                <a:gd name="T13" fmla="*/ 918 h 936"/>
                <a:gd name="T14" fmla="*/ 686 w 936"/>
                <a:gd name="T15" fmla="*/ 884 h 936"/>
                <a:gd name="T16" fmla="*/ 764 w 936"/>
                <a:gd name="T17" fmla="*/ 832 h 936"/>
                <a:gd name="T18" fmla="*/ 800 w 936"/>
                <a:gd name="T19" fmla="*/ 800 h 936"/>
                <a:gd name="T20" fmla="*/ 816 w 936"/>
                <a:gd name="T21" fmla="*/ 782 h 936"/>
                <a:gd name="T22" fmla="*/ 860 w 936"/>
                <a:gd name="T23" fmla="*/ 726 h 936"/>
                <a:gd name="T24" fmla="*/ 902 w 936"/>
                <a:gd name="T25" fmla="*/ 644 h 936"/>
                <a:gd name="T26" fmla="*/ 928 w 936"/>
                <a:gd name="T27" fmla="*/ 558 h 936"/>
                <a:gd name="T28" fmla="*/ 936 w 936"/>
                <a:gd name="T29" fmla="*/ 468 h 936"/>
                <a:gd name="T30" fmla="*/ 928 w 936"/>
                <a:gd name="T31" fmla="*/ 378 h 936"/>
                <a:gd name="T32" fmla="*/ 902 w 936"/>
                <a:gd name="T33" fmla="*/ 292 h 936"/>
                <a:gd name="T34" fmla="*/ 860 w 936"/>
                <a:gd name="T35" fmla="*/ 210 h 936"/>
                <a:gd name="T36" fmla="*/ 816 w 936"/>
                <a:gd name="T37" fmla="*/ 154 h 936"/>
                <a:gd name="T38" fmla="*/ 800 w 936"/>
                <a:gd name="T39" fmla="*/ 136 h 936"/>
                <a:gd name="T40" fmla="*/ 764 w 936"/>
                <a:gd name="T41" fmla="*/ 104 h 936"/>
                <a:gd name="T42" fmla="*/ 686 w 936"/>
                <a:gd name="T43" fmla="*/ 52 h 936"/>
                <a:gd name="T44" fmla="*/ 602 w 936"/>
                <a:gd name="T45" fmla="*/ 18 h 936"/>
                <a:gd name="T46" fmla="*/ 512 w 936"/>
                <a:gd name="T47" fmla="*/ 2 h 936"/>
                <a:gd name="T48" fmla="*/ 422 w 936"/>
                <a:gd name="T49" fmla="*/ 2 h 936"/>
                <a:gd name="T50" fmla="*/ 334 w 936"/>
                <a:gd name="T51" fmla="*/ 18 h 936"/>
                <a:gd name="T52" fmla="*/ 250 w 936"/>
                <a:gd name="T53" fmla="*/ 52 h 936"/>
                <a:gd name="T54" fmla="*/ 172 w 936"/>
                <a:gd name="T55" fmla="*/ 104 h 936"/>
                <a:gd name="T56" fmla="*/ 136 w 936"/>
                <a:gd name="T57" fmla="*/ 136 h 936"/>
                <a:gd name="T58" fmla="*/ 120 w 936"/>
                <a:gd name="T59" fmla="*/ 154 h 936"/>
                <a:gd name="T60" fmla="*/ 76 w 936"/>
                <a:gd name="T61" fmla="*/ 210 h 936"/>
                <a:gd name="T62" fmla="*/ 34 w 936"/>
                <a:gd name="T63" fmla="*/ 292 h 936"/>
                <a:gd name="T64" fmla="*/ 8 w 936"/>
                <a:gd name="T65" fmla="*/ 378 h 936"/>
                <a:gd name="T66" fmla="*/ 0 w 936"/>
                <a:gd name="T67" fmla="*/ 468 h 936"/>
                <a:gd name="T68" fmla="*/ 8 w 936"/>
                <a:gd name="T69" fmla="*/ 558 h 936"/>
                <a:gd name="T70" fmla="*/ 34 w 936"/>
                <a:gd name="T71" fmla="*/ 644 h 936"/>
                <a:gd name="T72" fmla="*/ 76 w 936"/>
                <a:gd name="T73" fmla="*/ 726 h 936"/>
                <a:gd name="T74" fmla="*/ 120 w 936"/>
                <a:gd name="T75" fmla="*/ 782 h 9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6"/>
                <a:gd name="T115" fmla="*/ 0 h 936"/>
                <a:gd name="T116" fmla="*/ 936 w 936"/>
                <a:gd name="T117" fmla="*/ 936 h 9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6" h="936">
                  <a:moveTo>
                    <a:pt x="136" y="800"/>
                  </a:moveTo>
                  <a:lnTo>
                    <a:pt x="136" y="800"/>
                  </a:lnTo>
                  <a:lnTo>
                    <a:pt x="154" y="816"/>
                  </a:lnTo>
                  <a:lnTo>
                    <a:pt x="172" y="832"/>
                  </a:lnTo>
                  <a:lnTo>
                    <a:pt x="210" y="860"/>
                  </a:lnTo>
                  <a:lnTo>
                    <a:pt x="250" y="884"/>
                  </a:lnTo>
                  <a:lnTo>
                    <a:pt x="292" y="902"/>
                  </a:lnTo>
                  <a:lnTo>
                    <a:pt x="334" y="918"/>
                  </a:lnTo>
                  <a:lnTo>
                    <a:pt x="378" y="928"/>
                  </a:lnTo>
                  <a:lnTo>
                    <a:pt x="424" y="934"/>
                  </a:lnTo>
                  <a:lnTo>
                    <a:pt x="468" y="936"/>
                  </a:lnTo>
                  <a:lnTo>
                    <a:pt x="514" y="934"/>
                  </a:lnTo>
                  <a:lnTo>
                    <a:pt x="558" y="928"/>
                  </a:lnTo>
                  <a:lnTo>
                    <a:pt x="602" y="918"/>
                  </a:lnTo>
                  <a:lnTo>
                    <a:pt x="644" y="902"/>
                  </a:lnTo>
                  <a:lnTo>
                    <a:pt x="686" y="884"/>
                  </a:lnTo>
                  <a:lnTo>
                    <a:pt x="726" y="860"/>
                  </a:lnTo>
                  <a:lnTo>
                    <a:pt x="764" y="832"/>
                  </a:lnTo>
                  <a:lnTo>
                    <a:pt x="782" y="816"/>
                  </a:lnTo>
                  <a:lnTo>
                    <a:pt x="800" y="800"/>
                  </a:lnTo>
                  <a:lnTo>
                    <a:pt x="816" y="782"/>
                  </a:lnTo>
                  <a:lnTo>
                    <a:pt x="832" y="764"/>
                  </a:lnTo>
                  <a:lnTo>
                    <a:pt x="860" y="726"/>
                  </a:lnTo>
                  <a:lnTo>
                    <a:pt x="884" y="686"/>
                  </a:lnTo>
                  <a:lnTo>
                    <a:pt x="902" y="644"/>
                  </a:lnTo>
                  <a:lnTo>
                    <a:pt x="918" y="602"/>
                  </a:lnTo>
                  <a:lnTo>
                    <a:pt x="928" y="558"/>
                  </a:lnTo>
                  <a:lnTo>
                    <a:pt x="934" y="514"/>
                  </a:lnTo>
                  <a:lnTo>
                    <a:pt x="936" y="468"/>
                  </a:lnTo>
                  <a:lnTo>
                    <a:pt x="934" y="424"/>
                  </a:lnTo>
                  <a:lnTo>
                    <a:pt x="928" y="378"/>
                  </a:lnTo>
                  <a:lnTo>
                    <a:pt x="918" y="334"/>
                  </a:lnTo>
                  <a:lnTo>
                    <a:pt x="902" y="292"/>
                  </a:lnTo>
                  <a:lnTo>
                    <a:pt x="884" y="250"/>
                  </a:lnTo>
                  <a:lnTo>
                    <a:pt x="860" y="210"/>
                  </a:lnTo>
                  <a:lnTo>
                    <a:pt x="832" y="172"/>
                  </a:lnTo>
                  <a:lnTo>
                    <a:pt x="816" y="154"/>
                  </a:lnTo>
                  <a:lnTo>
                    <a:pt x="800" y="136"/>
                  </a:lnTo>
                  <a:lnTo>
                    <a:pt x="782" y="120"/>
                  </a:lnTo>
                  <a:lnTo>
                    <a:pt x="764" y="104"/>
                  </a:lnTo>
                  <a:lnTo>
                    <a:pt x="726" y="76"/>
                  </a:lnTo>
                  <a:lnTo>
                    <a:pt x="686" y="52"/>
                  </a:lnTo>
                  <a:lnTo>
                    <a:pt x="644" y="34"/>
                  </a:lnTo>
                  <a:lnTo>
                    <a:pt x="602" y="18"/>
                  </a:lnTo>
                  <a:lnTo>
                    <a:pt x="558" y="8"/>
                  </a:lnTo>
                  <a:lnTo>
                    <a:pt x="512" y="2"/>
                  </a:lnTo>
                  <a:lnTo>
                    <a:pt x="468" y="0"/>
                  </a:lnTo>
                  <a:lnTo>
                    <a:pt x="422" y="2"/>
                  </a:lnTo>
                  <a:lnTo>
                    <a:pt x="378" y="8"/>
                  </a:lnTo>
                  <a:lnTo>
                    <a:pt x="334" y="18"/>
                  </a:lnTo>
                  <a:lnTo>
                    <a:pt x="292" y="34"/>
                  </a:lnTo>
                  <a:lnTo>
                    <a:pt x="250" y="52"/>
                  </a:lnTo>
                  <a:lnTo>
                    <a:pt x="210" y="76"/>
                  </a:lnTo>
                  <a:lnTo>
                    <a:pt x="172" y="104"/>
                  </a:lnTo>
                  <a:lnTo>
                    <a:pt x="154" y="120"/>
                  </a:lnTo>
                  <a:lnTo>
                    <a:pt x="136" y="136"/>
                  </a:lnTo>
                  <a:lnTo>
                    <a:pt x="120" y="154"/>
                  </a:lnTo>
                  <a:lnTo>
                    <a:pt x="104" y="172"/>
                  </a:lnTo>
                  <a:lnTo>
                    <a:pt x="76" y="210"/>
                  </a:lnTo>
                  <a:lnTo>
                    <a:pt x="52" y="250"/>
                  </a:lnTo>
                  <a:lnTo>
                    <a:pt x="34" y="292"/>
                  </a:lnTo>
                  <a:lnTo>
                    <a:pt x="18" y="334"/>
                  </a:lnTo>
                  <a:lnTo>
                    <a:pt x="8" y="378"/>
                  </a:lnTo>
                  <a:lnTo>
                    <a:pt x="2" y="422"/>
                  </a:lnTo>
                  <a:lnTo>
                    <a:pt x="0" y="468"/>
                  </a:lnTo>
                  <a:lnTo>
                    <a:pt x="2" y="512"/>
                  </a:lnTo>
                  <a:lnTo>
                    <a:pt x="8" y="558"/>
                  </a:lnTo>
                  <a:lnTo>
                    <a:pt x="18" y="602"/>
                  </a:lnTo>
                  <a:lnTo>
                    <a:pt x="34" y="644"/>
                  </a:lnTo>
                  <a:lnTo>
                    <a:pt x="52" y="686"/>
                  </a:lnTo>
                  <a:lnTo>
                    <a:pt x="76" y="726"/>
                  </a:lnTo>
                  <a:lnTo>
                    <a:pt x="104" y="764"/>
                  </a:lnTo>
                  <a:lnTo>
                    <a:pt x="120" y="782"/>
                  </a:lnTo>
                  <a:lnTo>
                    <a:pt x="136" y="800"/>
                  </a:lnTo>
                  <a:close/>
                </a:path>
              </a:pathLst>
            </a:custGeom>
            <a:solidFill>
              <a:srgbClr val="06669F"/>
            </a:solidFill>
            <a:ln w="9525">
              <a:noFill/>
              <a:round/>
              <a:headEnd/>
              <a:tailEnd/>
            </a:ln>
          </p:spPr>
          <p:txBody>
            <a:bodyPr/>
            <a:lstStyle/>
            <a:p>
              <a:endParaRPr lang="zh-CN" altLang="en-US"/>
            </a:p>
          </p:txBody>
        </p:sp>
      </p:grpSp>
      <p:sp>
        <p:nvSpPr>
          <p:cNvPr id="16392" name="Freeform 11"/>
          <p:cNvSpPr>
            <a:spLocks/>
          </p:cNvSpPr>
          <p:nvPr/>
        </p:nvSpPr>
        <p:spPr bwMode="auto">
          <a:xfrm>
            <a:off x="3829050" y="2795588"/>
            <a:ext cx="1485900" cy="1485900"/>
          </a:xfrm>
          <a:custGeom>
            <a:avLst/>
            <a:gdLst>
              <a:gd name="T0" fmla="*/ 2147483647 w 936"/>
              <a:gd name="T1" fmla="*/ 2147483647 h 936"/>
              <a:gd name="T2" fmla="*/ 2147483647 w 936"/>
              <a:gd name="T3" fmla="*/ 2147483647 h 936"/>
              <a:gd name="T4" fmla="*/ 2147483647 w 936"/>
              <a:gd name="T5" fmla="*/ 2147483647 h 936"/>
              <a:gd name="T6" fmla="*/ 2147483647 w 936"/>
              <a:gd name="T7" fmla="*/ 2147483647 h 936"/>
              <a:gd name="T8" fmla="*/ 2147483647 w 936"/>
              <a:gd name="T9" fmla="*/ 2147483647 h 936"/>
              <a:gd name="T10" fmla="*/ 2147483647 w 936"/>
              <a:gd name="T11" fmla="*/ 2147483647 h 936"/>
              <a:gd name="T12" fmla="*/ 2147483647 w 936"/>
              <a:gd name="T13" fmla="*/ 2147483647 h 936"/>
              <a:gd name="T14" fmla="*/ 2147483647 w 936"/>
              <a:gd name="T15" fmla="*/ 2147483647 h 936"/>
              <a:gd name="T16" fmla="*/ 2147483647 w 936"/>
              <a:gd name="T17" fmla="*/ 2147483647 h 936"/>
              <a:gd name="T18" fmla="*/ 2147483647 w 936"/>
              <a:gd name="T19" fmla="*/ 2147483647 h 936"/>
              <a:gd name="T20" fmla="*/ 2147483647 w 936"/>
              <a:gd name="T21" fmla="*/ 2147483647 h 936"/>
              <a:gd name="T22" fmla="*/ 2147483647 w 936"/>
              <a:gd name="T23" fmla="*/ 2147483647 h 936"/>
              <a:gd name="T24" fmla="*/ 2147483647 w 936"/>
              <a:gd name="T25" fmla="*/ 2147483647 h 936"/>
              <a:gd name="T26" fmla="*/ 2147483647 w 936"/>
              <a:gd name="T27" fmla="*/ 2147483647 h 936"/>
              <a:gd name="T28" fmla="*/ 2147483647 w 936"/>
              <a:gd name="T29" fmla="*/ 2147483647 h 936"/>
              <a:gd name="T30" fmla="*/ 2147483647 w 936"/>
              <a:gd name="T31" fmla="*/ 2147483647 h 936"/>
              <a:gd name="T32" fmla="*/ 2147483647 w 936"/>
              <a:gd name="T33" fmla="*/ 2147483647 h 936"/>
              <a:gd name="T34" fmla="*/ 2147483647 w 936"/>
              <a:gd name="T35" fmla="*/ 2147483647 h 936"/>
              <a:gd name="T36" fmla="*/ 2147483647 w 936"/>
              <a:gd name="T37" fmla="*/ 2147483647 h 936"/>
              <a:gd name="T38" fmla="*/ 2147483647 w 936"/>
              <a:gd name="T39" fmla="*/ 2147483647 h 936"/>
              <a:gd name="T40" fmla="*/ 2147483647 w 936"/>
              <a:gd name="T41" fmla="*/ 2147483647 h 936"/>
              <a:gd name="T42" fmla="*/ 2147483647 w 936"/>
              <a:gd name="T43" fmla="*/ 2147483647 h 936"/>
              <a:gd name="T44" fmla="*/ 2147483647 w 936"/>
              <a:gd name="T45" fmla="*/ 2147483647 h 936"/>
              <a:gd name="T46" fmla="*/ 2147483647 w 936"/>
              <a:gd name="T47" fmla="*/ 2147483647 h 936"/>
              <a:gd name="T48" fmla="*/ 2147483647 w 936"/>
              <a:gd name="T49" fmla="*/ 2147483647 h 936"/>
              <a:gd name="T50" fmla="*/ 2147483647 w 936"/>
              <a:gd name="T51" fmla="*/ 2147483647 h 936"/>
              <a:gd name="T52" fmla="*/ 2147483647 w 936"/>
              <a:gd name="T53" fmla="*/ 2147483647 h 936"/>
              <a:gd name="T54" fmla="*/ 2147483647 w 936"/>
              <a:gd name="T55" fmla="*/ 2147483647 h 936"/>
              <a:gd name="T56" fmla="*/ 2147483647 w 936"/>
              <a:gd name="T57" fmla="*/ 2147483647 h 936"/>
              <a:gd name="T58" fmla="*/ 2147483647 w 936"/>
              <a:gd name="T59" fmla="*/ 2147483647 h 936"/>
              <a:gd name="T60" fmla="*/ 2147483647 w 936"/>
              <a:gd name="T61" fmla="*/ 2147483647 h 936"/>
              <a:gd name="T62" fmla="*/ 2147483647 w 936"/>
              <a:gd name="T63" fmla="*/ 2147483647 h 936"/>
              <a:gd name="T64" fmla="*/ 2147483647 w 936"/>
              <a:gd name="T65" fmla="*/ 2147483647 h 936"/>
              <a:gd name="T66" fmla="*/ 0 w 936"/>
              <a:gd name="T67" fmla="*/ 2147483647 h 936"/>
              <a:gd name="T68" fmla="*/ 2147483647 w 936"/>
              <a:gd name="T69" fmla="*/ 2147483647 h 936"/>
              <a:gd name="T70" fmla="*/ 2147483647 w 936"/>
              <a:gd name="T71" fmla="*/ 2147483647 h 936"/>
              <a:gd name="T72" fmla="*/ 2147483647 w 936"/>
              <a:gd name="T73" fmla="*/ 2147483647 h 936"/>
              <a:gd name="T74" fmla="*/ 2147483647 w 936"/>
              <a:gd name="T75" fmla="*/ 2147483647 h 9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6"/>
              <a:gd name="T115" fmla="*/ 0 h 936"/>
              <a:gd name="T116" fmla="*/ 936 w 936"/>
              <a:gd name="T117" fmla="*/ 936 h 9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6" h="936">
                <a:moveTo>
                  <a:pt x="136" y="800"/>
                </a:moveTo>
                <a:lnTo>
                  <a:pt x="136" y="800"/>
                </a:lnTo>
                <a:lnTo>
                  <a:pt x="154" y="816"/>
                </a:lnTo>
                <a:lnTo>
                  <a:pt x="172" y="832"/>
                </a:lnTo>
                <a:lnTo>
                  <a:pt x="210" y="860"/>
                </a:lnTo>
                <a:lnTo>
                  <a:pt x="250" y="884"/>
                </a:lnTo>
                <a:lnTo>
                  <a:pt x="292" y="902"/>
                </a:lnTo>
                <a:lnTo>
                  <a:pt x="334" y="918"/>
                </a:lnTo>
                <a:lnTo>
                  <a:pt x="378" y="928"/>
                </a:lnTo>
                <a:lnTo>
                  <a:pt x="424" y="934"/>
                </a:lnTo>
                <a:lnTo>
                  <a:pt x="468" y="936"/>
                </a:lnTo>
                <a:lnTo>
                  <a:pt x="514" y="934"/>
                </a:lnTo>
                <a:lnTo>
                  <a:pt x="558" y="928"/>
                </a:lnTo>
                <a:lnTo>
                  <a:pt x="602" y="918"/>
                </a:lnTo>
                <a:lnTo>
                  <a:pt x="644" y="902"/>
                </a:lnTo>
                <a:lnTo>
                  <a:pt x="686" y="884"/>
                </a:lnTo>
                <a:lnTo>
                  <a:pt x="726" y="860"/>
                </a:lnTo>
                <a:lnTo>
                  <a:pt x="764" y="832"/>
                </a:lnTo>
                <a:lnTo>
                  <a:pt x="782" y="816"/>
                </a:lnTo>
                <a:lnTo>
                  <a:pt x="800" y="800"/>
                </a:lnTo>
                <a:lnTo>
                  <a:pt x="816" y="782"/>
                </a:lnTo>
                <a:lnTo>
                  <a:pt x="832" y="764"/>
                </a:lnTo>
                <a:lnTo>
                  <a:pt x="860" y="726"/>
                </a:lnTo>
                <a:lnTo>
                  <a:pt x="884" y="686"/>
                </a:lnTo>
                <a:lnTo>
                  <a:pt x="902" y="644"/>
                </a:lnTo>
                <a:lnTo>
                  <a:pt x="918" y="602"/>
                </a:lnTo>
                <a:lnTo>
                  <a:pt x="928" y="558"/>
                </a:lnTo>
                <a:lnTo>
                  <a:pt x="934" y="514"/>
                </a:lnTo>
                <a:lnTo>
                  <a:pt x="936" y="468"/>
                </a:lnTo>
                <a:lnTo>
                  <a:pt x="934" y="424"/>
                </a:lnTo>
                <a:lnTo>
                  <a:pt x="928" y="378"/>
                </a:lnTo>
                <a:lnTo>
                  <a:pt x="918" y="334"/>
                </a:lnTo>
                <a:lnTo>
                  <a:pt x="902" y="292"/>
                </a:lnTo>
                <a:lnTo>
                  <a:pt x="884" y="250"/>
                </a:lnTo>
                <a:lnTo>
                  <a:pt x="860" y="210"/>
                </a:lnTo>
                <a:lnTo>
                  <a:pt x="832" y="172"/>
                </a:lnTo>
                <a:lnTo>
                  <a:pt x="816" y="154"/>
                </a:lnTo>
                <a:lnTo>
                  <a:pt x="800" y="136"/>
                </a:lnTo>
                <a:lnTo>
                  <a:pt x="782" y="120"/>
                </a:lnTo>
                <a:lnTo>
                  <a:pt x="764" y="104"/>
                </a:lnTo>
                <a:lnTo>
                  <a:pt x="726" y="76"/>
                </a:lnTo>
                <a:lnTo>
                  <a:pt x="686" y="52"/>
                </a:lnTo>
                <a:lnTo>
                  <a:pt x="644" y="34"/>
                </a:lnTo>
                <a:lnTo>
                  <a:pt x="602" y="18"/>
                </a:lnTo>
                <a:lnTo>
                  <a:pt x="558" y="8"/>
                </a:lnTo>
                <a:lnTo>
                  <a:pt x="512" y="2"/>
                </a:lnTo>
                <a:lnTo>
                  <a:pt x="468" y="0"/>
                </a:lnTo>
                <a:lnTo>
                  <a:pt x="422" y="2"/>
                </a:lnTo>
                <a:lnTo>
                  <a:pt x="378" y="8"/>
                </a:lnTo>
                <a:lnTo>
                  <a:pt x="334" y="18"/>
                </a:lnTo>
                <a:lnTo>
                  <a:pt x="292" y="34"/>
                </a:lnTo>
                <a:lnTo>
                  <a:pt x="250" y="52"/>
                </a:lnTo>
                <a:lnTo>
                  <a:pt x="210" y="76"/>
                </a:lnTo>
                <a:lnTo>
                  <a:pt x="172" y="104"/>
                </a:lnTo>
                <a:lnTo>
                  <a:pt x="154" y="120"/>
                </a:lnTo>
                <a:lnTo>
                  <a:pt x="136" y="136"/>
                </a:lnTo>
                <a:lnTo>
                  <a:pt x="120" y="154"/>
                </a:lnTo>
                <a:lnTo>
                  <a:pt x="104" y="172"/>
                </a:lnTo>
                <a:lnTo>
                  <a:pt x="76" y="210"/>
                </a:lnTo>
                <a:lnTo>
                  <a:pt x="52" y="250"/>
                </a:lnTo>
                <a:lnTo>
                  <a:pt x="34" y="292"/>
                </a:lnTo>
                <a:lnTo>
                  <a:pt x="18" y="334"/>
                </a:lnTo>
                <a:lnTo>
                  <a:pt x="8" y="378"/>
                </a:lnTo>
                <a:lnTo>
                  <a:pt x="2" y="422"/>
                </a:lnTo>
                <a:lnTo>
                  <a:pt x="0" y="468"/>
                </a:lnTo>
                <a:lnTo>
                  <a:pt x="2" y="512"/>
                </a:lnTo>
                <a:lnTo>
                  <a:pt x="8" y="558"/>
                </a:lnTo>
                <a:lnTo>
                  <a:pt x="18" y="602"/>
                </a:lnTo>
                <a:lnTo>
                  <a:pt x="34" y="644"/>
                </a:lnTo>
                <a:lnTo>
                  <a:pt x="52" y="686"/>
                </a:lnTo>
                <a:lnTo>
                  <a:pt x="76" y="726"/>
                </a:lnTo>
                <a:lnTo>
                  <a:pt x="104" y="764"/>
                </a:lnTo>
                <a:lnTo>
                  <a:pt x="120" y="782"/>
                </a:lnTo>
                <a:lnTo>
                  <a:pt x="136" y="800"/>
                </a:lnTo>
              </a:path>
            </a:pathLst>
          </a:custGeom>
          <a:noFill/>
          <a:ln w="9525">
            <a:noFill/>
            <a:round/>
            <a:headEnd/>
            <a:tailEnd/>
          </a:ln>
        </p:spPr>
        <p:txBody>
          <a:bodyPr/>
          <a:lstStyle/>
          <a:p>
            <a:endParaRPr lang="zh-CN" altLang="en-US"/>
          </a:p>
        </p:txBody>
      </p:sp>
      <p:sp>
        <p:nvSpPr>
          <p:cNvPr id="318476" name="Freeform 12"/>
          <p:cNvSpPr>
            <a:spLocks/>
          </p:cNvSpPr>
          <p:nvPr/>
        </p:nvSpPr>
        <p:spPr bwMode="auto">
          <a:xfrm>
            <a:off x="314325" y="2398713"/>
            <a:ext cx="3597275" cy="482600"/>
          </a:xfrm>
          <a:custGeom>
            <a:avLst/>
            <a:gdLst>
              <a:gd name="T0" fmla="*/ 2147483647 w 2266"/>
              <a:gd name="T1" fmla="*/ 2147483647 h 304"/>
              <a:gd name="T2" fmla="*/ 2147483647 w 2266"/>
              <a:gd name="T3" fmla="*/ 2147483647 h 304"/>
              <a:gd name="T4" fmla="*/ 2147483647 w 2266"/>
              <a:gd name="T5" fmla="*/ 2147483647 h 304"/>
              <a:gd name="T6" fmla="*/ 0 w 2266"/>
              <a:gd name="T7" fmla="*/ 2147483647 h 304"/>
              <a:gd name="T8" fmla="*/ 0 w 2266"/>
              <a:gd name="T9" fmla="*/ 0 h 304"/>
              <a:gd name="T10" fmla="*/ 2147483647 w 2266"/>
              <a:gd name="T11" fmla="*/ 0 h 304"/>
              <a:gd name="T12" fmla="*/ 2147483647 w 2266"/>
              <a:gd name="T13" fmla="*/ 0 h 304"/>
              <a:gd name="T14" fmla="*/ 2147483647 w 2266"/>
              <a:gd name="T15" fmla="*/ 0 h 304"/>
              <a:gd name="T16" fmla="*/ 2147483647 w 2266"/>
              <a:gd name="T17" fmla="*/ 2147483647 h 304"/>
              <a:gd name="T18" fmla="*/ 2147483647 w 2266"/>
              <a:gd name="T19" fmla="*/ 2147483647 h 304"/>
              <a:gd name="T20" fmla="*/ 2147483647 w 2266"/>
              <a:gd name="T21" fmla="*/ 2147483647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
              <a:gd name="T34" fmla="*/ 0 h 304"/>
              <a:gd name="T35" fmla="*/ 2266 w 2266"/>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 h="304">
                <a:moveTo>
                  <a:pt x="2254" y="304"/>
                </a:moveTo>
                <a:lnTo>
                  <a:pt x="1964" y="16"/>
                </a:lnTo>
                <a:lnTo>
                  <a:pt x="1970" y="18"/>
                </a:lnTo>
                <a:lnTo>
                  <a:pt x="0" y="18"/>
                </a:lnTo>
                <a:lnTo>
                  <a:pt x="0" y="0"/>
                </a:lnTo>
                <a:lnTo>
                  <a:pt x="1970" y="0"/>
                </a:lnTo>
                <a:lnTo>
                  <a:pt x="1974" y="0"/>
                </a:lnTo>
                <a:lnTo>
                  <a:pt x="1978" y="2"/>
                </a:lnTo>
                <a:lnTo>
                  <a:pt x="2266" y="290"/>
                </a:lnTo>
                <a:lnTo>
                  <a:pt x="2254" y="304"/>
                </a:lnTo>
                <a:close/>
              </a:path>
            </a:pathLst>
          </a:custGeom>
          <a:solidFill>
            <a:srgbClr val="06669F"/>
          </a:solidFill>
          <a:ln w="0">
            <a:solidFill>
              <a:srgbClr val="06669F"/>
            </a:solidFill>
            <a:round/>
            <a:headEnd/>
            <a:tailEnd/>
          </a:ln>
        </p:spPr>
        <p:txBody>
          <a:bodyPr/>
          <a:lstStyle/>
          <a:p>
            <a:endParaRPr lang="zh-CN" altLang="en-US"/>
          </a:p>
        </p:txBody>
      </p:sp>
      <p:sp>
        <p:nvSpPr>
          <p:cNvPr id="16394" name="Freeform 13"/>
          <p:cNvSpPr>
            <a:spLocks/>
          </p:cNvSpPr>
          <p:nvPr/>
        </p:nvSpPr>
        <p:spPr bwMode="auto">
          <a:xfrm>
            <a:off x="3857625" y="2824163"/>
            <a:ext cx="88900" cy="88900"/>
          </a:xfrm>
          <a:custGeom>
            <a:avLst/>
            <a:gdLst>
              <a:gd name="T0" fmla="*/ 2147483647 w 56"/>
              <a:gd name="T1" fmla="*/ 2147483647 h 56"/>
              <a:gd name="T2" fmla="*/ 2147483647 w 56"/>
              <a:gd name="T3" fmla="*/ 2147483647 h 56"/>
              <a:gd name="T4" fmla="*/ 2147483647 w 56"/>
              <a:gd name="T5" fmla="*/ 2147483647 h 56"/>
              <a:gd name="T6" fmla="*/ 2147483647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0 w 56"/>
              <a:gd name="T21" fmla="*/ 2147483647 h 56"/>
              <a:gd name="T22" fmla="*/ 0 w 56"/>
              <a:gd name="T23" fmla="*/ 2147483647 h 56"/>
              <a:gd name="T24" fmla="*/ 2147483647 w 56"/>
              <a:gd name="T25" fmla="*/ 2147483647 h 56"/>
              <a:gd name="T26" fmla="*/ 2147483647 w 56"/>
              <a:gd name="T27" fmla="*/ 2147483647 h 56"/>
              <a:gd name="T28" fmla="*/ 2147483647 w 56"/>
              <a:gd name="T29" fmla="*/ 2147483647 h 56"/>
              <a:gd name="T30" fmla="*/ 2147483647 w 56"/>
              <a:gd name="T31" fmla="*/ 0 h 56"/>
              <a:gd name="T32" fmla="*/ 2147483647 w 56"/>
              <a:gd name="T33" fmla="*/ 0 h 56"/>
              <a:gd name="T34" fmla="*/ 2147483647 w 56"/>
              <a:gd name="T35" fmla="*/ 2147483647 h 56"/>
              <a:gd name="T36" fmla="*/ 2147483647 w 56"/>
              <a:gd name="T37" fmla="*/ 2147483647 h 56"/>
              <a:gd name="T38" fmla="*/ 2147483647 w 56"/>
              <a:gd name="T39" fmla="*/ 2147483647 h 56"/>
              <a:gd name="T40" fmla="*/ 2147483647 w 56"/>
              <a:gd name="T41" fmla="*/ 2147483647 h 56"/>
              <a:gd name="T42" fmla="*/ 2147483647 w 56"/>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6"/>
              <a:gd name="T68" fmla="*/ 56 w 56"/>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6">
                <a:moveTo>
                  <a:pt x="56" y="28"/>
                </a:moveTo>
                <a:lnTo>
                  <a:pt x="56" y="28"/>
                </a:lnTo>
                <a:lnTo>
                  <a:pt x="52" y="38"/>
                </a:lnTo>
                <a:lnTo>
                  <a:pt x="48" y="48"/>
                </a:lnTo>
                <a:lnTo>
                  <a:pt x="38" y="52"/>
                </a:lnTo>
                <a:lnTo>
                  <a:pt x="28" y="56"/>
                </a:lnTo>
                <a:lnTo>
                  <a:pt x="18" y="52"/>
                </a:lnTo>
                <a:lnTo>
                  <a:pt x="8" y="48"/>
                </a:lnTo>
                <a:lnTo>
                  <a:pt x="4" y="38"/>
                </a:lnTo>
                <a:lnTo>
                  <a:pt x="0" y="28"/>
                </a:lnTo>
                <a:lnTo>
                  <a:pt x="4" y="18"/>
                </a:lnTo>
                <a:lnTo>
                  <a:pt x="8" y="8"/>
                </a:lnTo>
                <a:lnTo>
                  <a:pt x="18" y="4"/>
                </a:lnTo>
                <a:lnTo>
                  <a:pt x="28" y="0"/>
                </a:lnTo>
                <a:lnTo>
                  <a:pt x="38" y="4"/>
                </a:lnTo>
                <a:lnTo>
                  <a:pt x="48" y="8"/>
                </a:lnTo>
                <a:lnTo>
                  <a:pt x="52" y="18"/>
                </a:lnTo>
                <a:lnTo>
                  <a:pt x="56" y="28"/>
                </a:lnTo>
                <a:close/>
              </a:path>
            </a:pathLst>
          </a:custGeom>
          <a:solidFill>
            <a:srgbClr val="06669F"/>
          </a:solidFill>
          <a:ln w="0">
            <a:solidFill>
              <a:srgbClr val="06669F"/>
            </a:solidFill>
            <a:round/>
            <a:headEnd/>
            <a:tailEnd/>
          </a:ln>
        </p:spPr>
        <p:txBody>
          <a:bodyPr/>
          <a:lstStyle/>
          <a:p>
            <a:endParaRPr lang="zh-CN" altLang="en-US"/>
          </a:p>
        </p:txBody>
      </p:sp>
      <p:sp>
        <p:nvSpPr>
          <p:cNvPr id="318478" name="Freeform 14"/>
          <p:cNvSpPr>
            <a:spLocks/>
          </p:cNvSpPr>
          <p:nvPr/>
        </p:nvSpPr>
        <p:spPr bwMode="auto">
          <a:xfrm>
            <a:off x="5232400" y="2398713"/>
            <a:ext cx="3597275" cy="482600"/>
          </a:xfrm>
          <a:custGeom>
            <a:avLst/>
            <a:gdLst>
              <a:gd name="T0" fmla="*/ 0 w 2266"/>
              <a:gd name="T1" fmla="*/ 2147483647 h 304"/>
              <a:gd name="T2" fmla="*/ 2147483647 w 2266"/>
              <a:gd name="T3" fmla="*/ 2147483647 h 304"/>
              <a:gd name="T4" fmla="*/ 2147483647 w 2266"/>
              <a:gd name="T5" fmla="*/ 2147483647 h 304"/>
              <a:gd name="T6" fmla="*/ 2147483647 w 2266"/>
              <a:gd name="T7" fmla="*/ 0 h 304"/>
              <a:gd name="T8" fmla="*/ 2147483647 w 2266"/>
              <a:gd name="T9" fmla="*/ 0 h 304"/>
              <a:gd name="T10" fmla="*/ 2147483647 w 2266"/>
              <a:gd name="T11" fmla="*/ 0 h 304"/>
              <a:gd name="T12" fmla="*/ 2147483647 w 2266"/>
              <a:gd name="T13" fmla="*/ 2147483647 h 304"/>
              <a:gd name="T14" fmla="*/ 2147483647 w 2266"/>
              <a:gd name="T15" fmla="*/ 2147483647 h 304"/>
              <a:gd name="T16" fmla="*/ 2147483647 w 2266"/>
              <a:gd name="T17" fmla="*/ 2147483647 h 304"/>
              <a:gd name="T18" fmla="*/ 2147483647 w 2266"/>
              <a:gd name="T19" fmla="*/ 2147483647 h 304"/>
              <a:gd name="T20" fmla="*/ 0 w 2266"/>
              <a:gd name="T21" fmla="*/ 2147483647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
              <a:gd name="T34" fmla="*/ 0 h 304"/>
              <a:gd name="T35" fmla="*/ 2266 w 2266"/>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 h="304">
                <a:moveTo>
                  <a:pt x="0" y="290"/>
                </a:moveTo>
                <a:lnTo>
                  <a:pt x="288" y="2"/>
                </a:lnTo>
                <a:lnTo>
                  <a:pt x="292" y="0"/>
                </a:lnTo>
                <a:lnTo>
                  <a:pt x="296" y="0"/>
                </a:lnTo>
                <a:lnTo>
                  <a:pt x="2266" y="0"/>
                </a:lnTo>
                <a:lnTo>
                  <a:pt x="2266" y="18"/>
                </a:lnTo>
                <a:lnTo>
                  <a:pt x="296" y="18"/>
                </a:lnTo>
                <a:lnTo>
                  <a:pt x="302" y="16"/>
                </a:lnTo>
                <a:lnTo>
                  <a:pt x="12" y="304"/>
                </a:lnTo>
                <a:lnTo>
                  <a:pt x="0" y="290"/>
                </a:lnTo>
                <a:close/>
              </a:path>
            </a:pathLst>
          </a:custGeom>
          <a:solidFill>
            <a:srgbClr val="06669F"/>
          </a:solidFill>
          <a:ln w="0">
            <a:solidFill>
              <a:srgbClr val="06669F"/>
            </a:solidFill>
            <a:round/>
            <a:headEnd/>
            <a:tailEnd/>
          </a:ln>
        </p:spPr>
        <p:txBody>
          <a:bodyPr/>
          <a:lstStyle/>
          <a:p>
            <a:endParaRPr lang="zh-CN" altLang="en-US"/>
          </a:p>
        </p:txBody>
      </p:sp>
      <p:sp>
        <p:nvSpPr>
          <p:cNvPr id="16396" name="Freeform 15"/>
          <p:cNvSpPr>
            <a:spLocks/>
          </p:cNvSpPr>
          <p:nvPr/>
        </p:nvSpPr>
        <p:spPr bwMode="auto">
          <a:xfrm>
            <a:off x="5197475" y="2827338"/>
            <a:ext cx="88900" cy="85725"/>
          </a:xfrm>
          <a:custGeom>
            <a:avLst/>
            <a:gdLst>
              <a:gd name="T0" fmla="*/ 0 w 56"/>
              <a:gd name="T1" fmla="*/ 2147483647 h 54"/>
              <a:gd name="T2" fmla="*/ 0 w 56"/>
              <a:gd name="T3" fmla="*/ 2147483647 h 54"/>
              <a:gd name="T4" fmla="*/ 2147483647 w 56"/>
              <a:gd name="T5" fmla="*/ 2147483647 h 54"/>
              <a:gd name="T6" fmla="*/ 2147483647 w 56"/>
              <a:gd name="T7" fmla="*/ 2147483647 h 54"/>
              <a:gd name="T8" fmla="*/ 2147483647 w 56"/>
              <a:gd name="T9" fmla="*/ 2147483647 h 54"/>
              <a:gd name="T10" fmla="*/ 2147483647 w 56"/>
              <a:gd name="T11" fmla="*/ 2147483647 h 54"/>
              <a:gd name="T12" fmla="*/ 2147483647 w 56"/>
              <a:gd name="T13" fmla="*/ 2147483647 h 54"/>
              <a:gd name="T14" fmla="*/ 2147483647 w 56"/>
              <a:gd name="T15" fmla="*/ 2147483647 h 54"/>
              <a:gd name="T16" fmla="*/ 2147483647 w 56"/>
              <a:gd name="T17" fmla="*/ 2147483647 h 54"/>
              <a:gd name="T18" fmla="*/ 2147483647 w 56"/>
              <a:gd name="T19" fmla="*/ 2147483647 h 54"/>
              <a:gd name="T20" fmla="*/ 2147483647 w 56"/>
              <a:gd name="T21" fmla="*/ 2147483647 h 54"/>
              <a:gd name="T22" fmla="*/ 2147483647 w 56"/>
              <a:gd name="T23" fmla="*/ 2147483647 h 54"/>
              <a:gd name="T24" fmla="*/ 2147483647 w 56"/>
              <a:gd name="T25" fmla="*/ 2147483647 h 54"/>
              <a:gd name="T26" fmla="*/ 2147483647 w 56"/>
              <a:gd name="T27" fmla="*/ 2147483647 h 54"/>
              <a:gd name="T28" fmla="*/ 2147483647 w 56"/>
              <a:gd name="T29" fmla="*/ 2147483647 h 54"/>
              <a:gd name="T30" fmla="*/ 2147483647 w 56"/>
              <a:gd name="T31" fmla="*/ 0 h 54"/>
              <a:gd name="T32" fmla="*/ 2147483647 w 56"/>
              <a:gd name="T33" fmla="*/ 0 h 54"/>
              <a:gd name="T34" fmla="*/ 2147483647 w 56"/>
              <a:gd name="T35" fmla="*/ 2147483647 h 54"/>
              <a:gd name="T36" fmla="*/ 2147483647 w 56"/>
              <a:gd name="T37" fmla="*/ 2147483647 h 54"/>
              <a:gd name="T38" fmla="*/ 2147483647 w 56"/>
              <a:gd name="T39" fmla="*/ 2147483647 h 54"/>
              <a:gd name="T40" fmla="*/ 0 w 56"/>
              <a:gd name="T41" fmla="*/ 2147483647 h 54"/>
              <a:gd name="T42" fmla="*/ 0 w 56"/>
              <a:gd name="T43" fmla="*/ 2147483647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4"/>
              <a:gd name="T68" fmla="*/ 56 w 56"/>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4">
                <a:moveTo>
                  <a:pt x="0" y="26"/>
                </a:moveTo>
                <a:lnTo>
                  <a:pt x="0" y="26"/>
                </a:lnTo>
                <a:lnTo>
                  <a:pt x="4" y="36"/>
                </a:lnTo>
                <a:lnTo>
                  <a:pt x="8" y="46"/>
                </a:lnTo>
                <a:lnTo>
                  <a:pt x="18" y="52"/>
                </a:lnTo>
                <a:lnTo>
                  <a:pt x="28" y="54"/>
                </a:lnTo>
                <a:lnTo>
                  <a:pt x="38" y="52"/>
                </a:lnTo>
                <a:lnTo>
                  <a:pt x="48" y="46"/>
                </a:lnTo>
                <a:lnTo>
                  <a:pt x="52" y="36"/>
                </a:lnTo>
                <a:lnTo>
                  <a:pt x="56" y="26"/>
                </a:lnTo>
                <a:lnTo>
                  <a:pt x="52" y="16"/>
                </a:lnTo>
                <a:lnTo>
                  <a:pt x="48" y="6"/>
                </a:lnTo>
                <a:lnTo>
                  <a:pt x="38" y="2"/>
                </a:lnTo>
                <a:lnTo>
                  <a:pt x="28" y="0"/>
                </a:lnTo>
                <a:lnTo>
                  <a:pt x="18" y="2"/>
                </a:lnTo>
                <a:lnTo>
                  <a:pt x="8" y="6"/>
                </a:lnTo>
                <a:lnTo>
                  <a:pt x="4" y="16"/>
                </a:lnTo>
                <a:lnTo>
                  <a:pt x="0" y="26"/>
                </a:lnTo>
                <a:close/>
              </a:path>
            </a:pathLst>
          </a:custGeom>
          <a:solidFill>
            <a:srgbClr val="06669F"/>
          </a:solidFill>
          <a:ln w="0">
            <a:solidFill>
              <a:srgbClr val="06669F"/>
            </a:solidFill>
            <a:round/>
            <a:headEnd/>
            <a:tailEnd/>
          </a:ln>
        </p:spPr>
        <p:txBody>
          <a:bodyPr/>
          <a:lstStyle/>
          <a:p>
            <a:endParaRPr lang="zh-CN" altLang="en-US"/>
          </a:p>
        </p:txBody>
      </p:sp>
      <p:sp>
        <p:nvSpPr>
          <p:cNvPr id="318480" name="Freeform 16"/>
          <p:cNvSpPr>
            <a:spLocks/>
          </p:cNvSpPr>
          <p:nvPr/>
        </p:nvSpPr>
        <p:spPr bwMode="auto">
          <a:xfrm>
            <a:off x="5232400" y="4179888"/>
            <a:ext cx="3597275" cy="482600"/>
          </a:xfrm>
          <a:custGeom>
            <a:avLst/>
            <a:gdLst>
              <a:gd name="T0" fmla="*/ 2147483647 w 2266"/>
              <a:gd name="T1" fmla="*/ 0 h 304"/>
              <a:gd name="T2" fmla="*/ 2147483647 w 2266"/>
              <a:gd name="T3" fmla="*/ 2147483647 h 304"/>
              <a:gd name="T4" fmla="*/ 2147483647 w 2266"/>
              <a:gd name="T5" fmla="*/ 2147483647 h 304"/>
              <a:gd name="T6" fmla="*/ 2147483647 w 2266"/>
              <a:gd name="T7" fmla="*/ 2147483647 h 304"/>
              <a:gd name="T8" fmla="*/ 2147483647 w 2266"/>
              <a:gd name="T9" fmla="*/ 2147483647 h 304"/>
              <a:gd name="T10" fmla="*/ 2147483647 w 2266"/>
              <a:gd name="T11" fmla="*/ 2147483647 h 304"/>
              <a:gd name="T12" fmla="*/ 2147483647 w 2266"/>
              <a:gd name="T13" fmla="*/ 2147483647 h 304"/>
              <a:gd name="T14" fmla="*/ 2147483647 w 2266"/>
              <a:gd name="T15" fmla="*/ 2147483647 h 304"/>
              <a:gd name="T16" fmla="*/ 2147483647 w 2266"/>
              <a:gd name="T17" fmla="*/ 2147483647 h 304"/>
              <a:gd name="T18" fmla="*/ 0 w 2266"/>
              <a:gd name="T19" fmla="*/ 2147483647 h 304"/>
              <a:gd name="T20" fmla="*/ 2147483647 w 2266"/>
              <a:gd name="T21" fmla="*/ 0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
              <a:gd name="T34" fmla="*/ 0 h 304"/>
              <a:gd name="T35" fmla="*/ 2266 w 2266"/>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 h="304">
                <a:moveTo>
                  <a:pt x="12" y="0"/>
                </a:moveTo>
                <a:lnTo>
                  <a:pt x="302" y="288"/>
                </a:lnTo>
                <a:lnTo>
                  <a:pt x="296" y="286"/>
                </a:lnTo>
                <a:lnTo>
                  <a:pt x="2266" y="286"/>
                </a:lnTo>
                <a:lnTo>
                  <a:pt x="2266" y="304"/>
                </a:lnTo>
                <a:lnTo>
                  <a:pt x="296" y="304"/>
                </a:lnTo>
                <a:lnTo>
                  <a:pt x="292" y="304"/>
                </a:lnTo>
                <a:lnTo>
                  <a:pt x="288" y="302"/>
                </a:lnTo>
                <a:lnTo>
                  <a:pt x="0" y="14"/>
                </a:lnTo>
                <a:lnTo>
                  <a:pt x="12" y="0"/>
                </a:lnTo>
                <a:close/>
              </a:path>
            </a:pathLst>
          </a:custGeom>
          <a:solidFill>
            <a:srgbClr val="06669F"/>
          </a:solidFill>
          <a:ln w="0">
            <a:solidFill>
              <a:srgbClr val="06669F"/>
            </a:solidFill>
            <a:round/>
            <a:headEnd/>
            <a:tailEnd/>
          </a:ln>
        </p:spPr>
        <p:txBody>
          <a:bodyPr/>
          <a:lstStyle/>
          <a:p>
            <a:endParaRPr lang="zh-CN" altLang="en-US"/>
          </a:p>
        </p:txBody>
      </p:sp>
      <p:sp>
        <p:nvSpPr>
          <p:cNvPr id="16398" name="Freeform 17"/>
          <p:cNvSpPr>
            <a:spLocks/>
          </p:cNvSpPr>
          <p:nvPr/>
        </p:nvSpPr>
        <p:spPr bwMode="auto">
          <a:xfrm>
            <a:off x="5197475" y="4148138"/>
            <a:ext cx="88900" cy="85725"/>
          </a:xfrm>
          <a:custGeom>
            <a:avLst/>
            <a:gdLst>
              <a:gd name="T0" fmla="*/ 0 w 56"/>
              <a:gd name="T1" fmla="*/ 2147483647 h 54"/>
              <a:gd name="T2" fmla="*/ 0 w 56"/>
              <a:gd name="T3" fmla="*/ 2147483647 h 54"/>
              <a:gd name="T4" fmla="*/ 2147483647 w 56"/>
              <a:gd name="T5" fmla="*/ 2147483647 h 54"/>
              <a:gd name="T6" fmla="*/ 2147483647 w 56"/>
              <a:gd name="T7" fmla="*/ 2147483647 h 54"/>
              <a:gd name="T8" fmla="*/ 2147483647 w 56"/>
              <a:gd name="T9" fmla="*/ 2147483647 h 54"/>
              <a:gd name="T10" fmla="*/ 2147483647 w 56"/>
              <a:gd name="T11" fmla="*/ 0 h 54"/>
              <a:gd name="T12" fmla="*/ 2147483647 w 56"/>
              <a:gd name="T13" fmla="*/ 0 h 54"/>
              <a:gd name="T14" fmla="*/ 2147483647 w 56"/>
              <a:gd name="T15" fmla="*/ 2147483647 h 54"/>
              <a:gd name="T16" fmla="*/ 2147483647 w 56"/>
              <a:gd name="T17" fmla="*/ 2147483647 h 54"/>
              <a:gd name="T18" fmla="*/ 2147483647 w 56"/>
              <a:gd name="T19" fmla="*/ 2147483647 h 54"/>
              <a:gd name="T20" fmla="*/ 2147483647 w 56"/>
              <a:gd name="T21" fmla="*/ 2147483647 h 54"/>
              <a:gd name="T22" fmla="*/ 2147483647 w 56"/>
              <a:gd name="T23" fmla="*/ 2147483647 h 54"/>
              <a:gd name="T24" fmla="*/ 2147483647 w 56"/>
              <a:gd name="T25" fmla="*/ 2147483647 h 54"/>
              <a:gd name="T26" fmla="*/ 2147483647 w 56"/>
              <a:gd name="T27" fmla="*/ 2147483647 h 54"/>
              <a:gd name="T28" fmla="*/ 2147483647 w 56"/>
              <a:gd name="T29" fmla="*/ 2147483647 h 54"/>
              <a:gd name="T30" fmla="*/ 2147483647 w 56"/>
              <a:gd name="T31" fmla="*/ 2147483647 h 54"/>
              <a:gd name="T32" fmla="*/ 2147483647 w 56"/>
              <a:gd name="T33" fmla="*/ 2147483647 h 54"/>
              <a:gd name="T34" fmla="*/ 2147483647 w 56"/>
              <a:gd name="T35" fmla="*/ 2147483647 h 54"/>
              <a:gd name="T36" fmla="*/ 2147483647 w 56"/>
              <a:gd name="T37" fmla="*/ 2147483647 h 54"/>
              <a:gd name="T38" fmla="*/ 2147483647 w 56"/>
              <a:gd name="T39" fmla="*/ 2147483647 h 54"/>
              <a:gd name="T40" fmla="*/ 0 w 56"/>
              <a:gd name="T41" fmla="*/ 2147483647 h 54"/>
              <a:gd name="T42" fmla="*/ 0 w 56"/>
              <a:gd name="T43" fmla="*/ 2147483647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4"/>
              <a:gd name="T68" fmla="*/ 56 w 56"/>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4">
                <a:moveTo>
                  <a:pt x="0" y="28"/>
                </a:moveTo>
                <a:lnTo>
                  <a:pt x="0" y="28"/>
                </a:lnTo>
                <a:lnTo>
                  <a:pt x="4" y="16"/>
                </a:lnTo>
                <a:lnTo>
                  <a:pt x="8" y="8"/>
                </a:lnTo>
                <a:lnTo>
                  <a:pt x="18" y="2"/>
                </a:lnTo>
                <a:lnTo>
                  <a:pt x="28" y="0"/>
                </a:lnTo>
                <a:lnTo>
                  <a:pt x="38" y="2"/>
                </a:lnTo>
                <a:lnTo>
                  <a:pt x="48" y="8"/>
                </a:lnTo>
                <a:lnTo>
                  <a:pt x="52" y="16"/>
                </a:lnTo>
                <a:lnTo>
                  <a:pt x="56" y="28"/>
                </a:lnTo>
                <a:lnTo>
                  <a:pt x="52" y="38"/>
                </a:lnTo>
                <a:lnTo>
                  <a:pt x="48" y="46"/>
                </a:lnTo>
                <a:lnTo>
                  <a:pt x="38" y="52"/>
                </a:lnTo>
                <a:lnTo>
                  <a:pt x="28" y="54"/>
                </a:lnTo>
                <a:lnTo>
                  <a:pt x="18" y="52"/>
                </a:lnTo>
                <a:lnTo>
                  <a:pt x="8" y="46"/>
                </a:lnTo>
                <a:lnTo>
                  <a:pt x="4" y="38"/>
                </a:lnTo>
                <a:lnTo>
                  <a:pt x="0" y="28"/>
                </a:lnTo>
                <a:close/>
              </a:path>
            </a:pathLst>
          </a:custGeom>
          <a:solidFill>
            <a:srgbClr val="06669F"/>
          </a:solidFill>
          <a:ln w="0">
            <a:solidFill>
              <a:srgbClr val="06669F"/>
            </a:solidFill>
            <a:round/>
            <a:headEnd/>
            <a:tailEnd/>
          </a:ln>
        </p:spPr>
        <p:txBody>
          <a:bodyPr/>
          <a:lstStyle/>
          <a:p>
            <a:endParaRPr lang="zh-CN" altLang="en-US"/>
          </a:p>
        </p:txBody>
      </p:sp>
      <p:sp>
        <p:nvSpPr>
          <p:cNvPr id="318482" name="Freeform 18"/>
          <p:cNvSpPr>
            <a:spLocks/>
          </p:cNvSpPr>
          <p:nvPr/>
        </p:nvSpPr>
        <p:spPr bwMode="auto">
          <a:xfrm>
            <a:off x="314325" y="4179888"/>
            <a:ext cx="3597275" cy="482600"/>
          </a:xfrm>
          <a:custGeom>
            <a:avLst/>
            <a:gdLst>
              <a:gd name="T0" fmla="*/ 2147483647 w 2266"/>
              <a:gd name="T1" fmla="*/ 2147483647 h 304"/>
              <a:gd name="T2" fmla="*/ 2147483647 w 2266"/>
              <a:gd name="T3" fmla="*/ 2147483647 h 304"/>
              <a:gd name="T4" fmla="*/ 2147483647 w 2266"/>
              <a:gd name="T5" fmla="*/ 2147483647 h 304"/>
              <a:gd name="T6" fmla="*/ 2147483647 w 2266"/>
              <a:gd name="T7" fmla="*/ 2147483647 h 304"/>
              <a:gd name="T8" fmla="*/ 2147483647 w 2266"/>
              <a:gd name="T9" fmla="*/ 2147483647 h 304"/>
              <a:gd name="T10" fmla="*/ 0 w 2266"/>
              <a:gd name="T11" fmla="*/ 2147483647 h 304"/>
              <a:gd name="T12" fmla="*/ 0 w 2266"/>
              <a:gd name="T13" fmla="*/ 2147483647 h 304"/>
              <a:gd name="T14" fmla="*/ 2147483647 w 2266"/>
              <a:gd name="T15" fmla="*/ 2147483647 h 304"/>
              <a:gd name="T16" fmla="*/ 2147483647 w 2266"/>
              <a:gd name="T17" fmla="*/ 2147483647 h 304"/>
              <a:gd name="T18" fmla="*/ 2147483647 w 2266"/>
              <a:gd name="T19" fmla="*/ 0 h 304"/>
              <a:gd name="T20" fmla="*/ 2147483647 w 2266"/>
              <a:gd name="T21" fmla="*/ 2147483647 h 3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66"/>
              <a:gd name="T34" fmla="*/ 0 h 304"/>
              <a:gd name="T35" fmla="*/ 2266 w 2266"/>
              <a:gd name="T36" fmla="*/ 304 h 3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66" h="304">
                <a:moveTo>
                  <a:pt x="2266" y="12"/>
                </a:moveTo>
                <a:lnTo>
                  <a:pt x="1978" y="300"/>
                </a:lnTo>
                <a:lnTo>
                  <a:pt x="1974" y="302"/>
                </a:lnTo>
                <a:lnTo>
                  <a:pt x="1970" y="304"/>
                </a:lnTo>
                <a:lnTo>
                  <a:pt x="0" y="304"/>
                </a:lnTo>
                <a:lnTo>
                  <a:pt x="0" y="286"/>
                </a:lnTo>
                <a:lnTo>
                  <a:pt x="1970" y="286"/>
                </a:lnTo>
                <a:lnTo>
                  <a:pt x="1964" y="288"/>
                </a:lnTo>
                <a:lnTo>
                  <a:pt x="2254" y="0"/>
                </a:lnTo>
                <a:lnTo>
                  <a:pt x="2266" y="12"/>
                </a:lnTo>
                <a:close/>
              </a:path>
            </a:pathLst>
          </a:custGeom>
          <a:solidFill>
            <a:srgbClr val="06669F"/>
          </a:solidFill>
          <a:ln w="0">
            <a:solidFill>
              <a:srgbClr val="06669F"/>
            </a:solidFill>
            <a:round/>
            <a:headEnd/>
            <a:tailEnd/>
          </a:ln>
        </p:spPr>
        <p:txBody>
          <a:bodyPr/>
          <a:lstStyle/>
          <a:p>
            <a:endParaRPr lang="zh-CN" altLang="en-US"/>
          </a:p>
        </p:txBody>
      </p:sp>
      <p:sp>
        <p:nvSpPr>
          <p:cNvPr id="16400" name="Freeform 19"/>
          <p:cNvSpPr>
            <a:spLocks/>
          </p:cNvSpPr>
          <p:nvPr/>
        </p:nvSpPr>
        <p:spPr bwMode="auto">
          <a:xfrm>
            <a:off x="3857625" y="4148138"/>
            <a:ext cx="88900" cy="85725"/>
          </a:xfrm>
          <a:custGeom>
            <a:avLst/>
            <a:gdLst>
              <a:gd name="T0" fmla="*/ 2147483647 w 56"/>
              <a:gd name="T1" fmla="*/ 2147483647 h 54"/>
              <a:gd name="T2" fmla="*/ 2147483647 w 56"/>
              <a:gd name="T3" fmla="*/ 2147483647 h 54"/>
              <a:gd name="T4" fmla="*/ 2147483647 w 56"/>
              <a:gd name="T5" fmla="*/ 2147483647 h 54"/>
              <a:gd name="T6" fmla="*/ 2147483647 w 56"/>
              <a:gd name="T7" fmla="*/ 2147483647 h 54"/>
              <a:gd name="T8" fmla="*/ 2147483647 w 56"/>
              <a:gd name="T9" fmla="*/ 2147483647 h 54"/>
              <a:gd name="T10" fmla="*/ 2147483647 w 56"/>
              <a:gd name="T11" fmla="*/ 0 h 54"/>
              <a:gd name="T12" fmla="*/ 2147483647 w 56"/>
              <a:gd name="T13" fmla="*/ 0 h 54"/>
              <a:gd name="T14" fmla="*/ 2147483647 w 56"/>
              <a:gd name="T15" fmla="*/ 2147483647 h 54"/>
              <a:gd name="T16" fmla="*/ 2147483647 w 56"/>
              <a:gd name="T17" fmla="*/ 2147483647 h 54"/>
              <a:gd name="T18" fmla="*/ 2147483647 w 56"/>
              <a:gd name="T19" fmla="*/ 2147483647 h 54"/>
              <a:gd name="T20" fmla="*/ 0 w 56"/>
              <a:gd name="T21" fmla="*/ 2147483647 h 54"/>
              <a:gd name="T22" fmla="*/ 0 w 56"/>
              <a:gd name="T23" fmla="*/ 2147483647 h 54"/>
              <a:gd name="T24" fmla="*/ 2147483647 w 56"/>
              <a:gd name="T25" fmla="*/ 2147483647 h 54"/>
              <a:gd name="T26" fmla="*/ 2147483647 w 56"/>
              <a:gd name="T27" fmla="*/ 2147483647 h 54"/>
              <a:gd name="T28" fmla="*/ 2147483647 w 56"/>
              <a:gd name="T29" fmla="*/ 2147483647 h 54"/>
              <a:gd name="T30" fmla="*/ 2147483647 w 56"/>
              <a:gd name="T31" fmla="*/ 2147483647 h 54"/>
              <a:gd name="T32" fmla="*/ 2147483647 w 56"/>
              <a:gd name="T33" fmla="*/ 2147483647 h 54"/>
              <a:gd name="T34" fmla="*/ 2147483647 w 56"/>
              <a:gd name="T35" fmla="*/ 2147483647 h 54"/>
              <a:gd name="T36" fmla="*/ 2147483647 w 56"/>
              <a:gd name="T37" fmla="*/ 2147483647 h 54"/>
              <a:gd name="T38" fmla="*/ 2147483647 w 56"/>
              <a:gd name="T39" fmla="*/ 2147483647 h 54"/>
              <a:gd name="T40" fmla="*/ 2147483647 w 56"/>
              <a:gd name="T41" fmla="*/ 2147483647 h 54"/>
              <a:gd name="T42" fmla="*/ 2147483647 w 56"/>
              <a:gd name="T43" fmla="*/ 2147483647 h 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4"/>
              <a:gd name="T68" fmla="*/ 56 w 56"/>
              <a:gd name="T69" fmla="*/ 54 h 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4">
                <a:moveTo>
                  <a:pt x="56" y="28"/>
                </a:moveTo>
                <a:lnTo>
                  <a:pt x="56" y="28"/>
                </a:lnTo>
                <a:lnTo>
                  <a:pt x="52" y="16"/>
                </a:lnTo>
                <a:lnTo>
                  <a:pt x="48" y="8"/>
                </a:lnTo>
                <a:lnTo>
                  <a:pt x="38" y="2"/>
                </a:lnTo>
                <a:lnTo>
                  <a:pt x="28" y="0"/>
                </a:lnTo>
                <a:lnTo>
                  <a:pt x="18" y="2"/>
                </a:lnTo>
                <a:lnTo>
                  <a:pt x="8" y="8"/>
                </a:lnTo>
                <a:lnTo>
                  <a:pt x="4" y="16"/>
                </a:lnTo>
                <a:lnTo>
                  <a:pt x="0" y="28"/>
                </a:lnTo>
                <a:lnTo>
                  <a:pt x="4" y="38"/>
                </a:lnTo>
                <a:lnTo>
                  <a:pt x="8" y="46"/>
                </a:lnTo>
                <a:lnTo>
                  <a:pt x="18" y="52"/>
                </a:lnTo>
                <a:lnTo>
                  <a:pt x="28" y="54"/>
                </a:lnTo>
                <a:lnTo>
                  <a:pt x="38" y="52"/>
                </a:lnTo>
                <a:lnTo>
                  <a:pt x="48" y="46"/>
                </a:lnTo>
                <a:lnTo>
                  <a:pt x="52" y="38"/>
                </a:lnTo>
                <a:lnTo>
                  <a:pt x="56" y="28"/>
                </a:lnTo>
                <a:close/>
              </a:path>
            </a:pathLst>
          </a:custGeom>
          <a:solidFill>
            <a:srgbClr val="06669F"/>
          </a:solidFill>
          <a:ln w="0">
            <a:solidFill>
              <a:srgbClr val="06669F"/>
            </a:solidFill>
            <a:round/>
            <a:headEnd/>
            <a:tailEnd/>
          </a:ln>
        </p:spPr>
        <p:txBody>
          <a:bodyPr/>
          <a:lstStyle/>
          <a:p>
            <a:endParaRPr lang="zh-CN" altLang="en-US"/>
          </a:p>
        </p:txBody>
      </p:sp>
      <p:sp>
        <p:nvSpPr>
          <p:cNvPr id="318484" name="Line 20"/>
          <p:cNvSpPr>
            <a:spLocks noChangeShapeType="1"/>
          </p:cNvSpPr>
          <p:nvPr/>
        </p:nvSpPr>
        <p:spPr bwMode="auto">
          <a:xfrm>
            <a:off x="3441700" y="2398713"/>
            <a:ext cx="1588" cy="2257425"/>
          </a:xfrm>
          <a:prstGeom prst="line">
            <a:avLst/>
          </a:prstGeom>
          <a:noFill/>
          <a:ln w="25400">
            <a:solidFill>
              <a:srgbClr val="06669F"/>
            </a:solidFill>
            <a:round/>
            <a:headEnd/>
            <a:tailEnd/>
          </a:ln>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318485" name="Line 21"/>
          <p:cNvSpPr>
            <a:spLocks noChangeShapeType="1"/>
          </p:cNvSpPr>
          <p:nvPr/>
        </p:nvSpPr>
        <p:spPr bwMode="auto">
          <a:xfrm>
            <a:off x="5711825" y="2398713"/>
            <a:ext cx="1588" cy="2257425"/>
          </a:xfrm>
          <a:prstGeom prst="line">
            <a:avLst/>
          </a:prstGeom>
          <a:noFill/>
          <a:ln w="25400">
            <a:solidFill>
              <a:srgbClr val="06669F"/>
            </a:solidFill>
            <a:round/>
            <a:headEnd/>
            <a:tailEnd/>
          </a:ln>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6403" name="Text Box 22"/>
          <p:cNvSpPr txBox="1">
            <a:spLocks noChangeArrowheads="1"/>
          </p:cNvSpPr>
          <p:nvPr/>
        </p:nvSpPr>
        <p:spPr bwMode="auto">
          <a:xfrm>
            <a:off x="3929058" y="3214686"/>
            <a:ext cx="1223963" cy="400110"/>
          </a:xfrm>
          <a:prstGeom prst="rect">
            <a:avLst/>
          </a:prstGeom>
          <a:noFill/>
          <a:ln w="9525">
            <a:noFill/>
            <a:miter lim="800000"/>
            <a:headEnd/>
            <a:tailEnd/>
          </a:ln>
        </p:spPr>
        <p:txBody>
          <a:bodyPr>
            <a:spAutoFit/>
          </a:bodyPr>
          <a:lstStyle/>
          <a:p>
            <a:pPr algn="ctr"/>
            <a:r>
              <a:rPr lang="zh-CN" altLang="en-US" sz="2000" dirty="0">
                <a:solidFill>
                  <a:schemeClr val="bg1"/>
                </a:solidFill>
                <a:latin typeface="Arial" pitchFamily="34" charset="0"/>
                <a:ea typeface="黑体" pitchFamily="2" charset="-122"/>
              </a:rPr>
              <a:t>入库成本</a:t>
            </a:r>
          </a:p>
        </p:txBody>
      </p:sp>
      <p:sp>
        <p:nvSpPr>
          <p:cNvPr id="23" name="Rectangle 4"/>
          <p:cNvSpPr>
            <a:spLocks noChangeArrowheads="1"/>
          </p:cNvSpPr>
          <p:nvPr/>
        </p:nvSpPr>
        <p:spPr bwMode="auto">
          <a:xfrm>
            <a:off x="5929313" y="1857375"/>
            <a:ext cx="1364476" cy="400110"/>
          </a:xfrm>
          <a:prstGeom prst="rect">
            <a:avLst/>
          </a:prstGeom>
          <a:noFill/>
          <a:ln w="9525" algn="ctr">
            <a:noFill/>
            <a:miter lim="800000"/>
            <a:headEnd/>
            <a:tailEnd/>
          </a:ln>
        </p:spPr>
        <p:txBody>
          <a:bodyPr wrap="none">
            <a:spAutoFit/>
          </a:bodyPr>
          <a:lstStyle/>
          <a:p>
            <a:pPr>
              <a:buClr>
                <a:srgbClr val="C0C0C0"/>
              </a:buClr>
              <a:buSzPct val="80000"/>
              <a:buFont typeface="Wingdings" pitchFamily="2" charset="2"/>
              <a:buChar char="n"/>
            </a:pPr>
            <a:r>
              <a:rPr lang="zh-CN" altLang="en-US" sz="2000" b="1" dirty="0">
                <a:solidFill>
                  <a:srgbClr val="3366FF"/>
                </a:solidFill>
                <a:latin typeface="Arial" pitchFamily="34" charset="0"/>
              </a:rPr>
              <a:t>组装核算</a:t>
            </a:r>
          </a:p>
        </p:txBody>
      </p:sp>
      <p:sp>
        <p:nvSpPr>
          <p:cNvPr id="24" name="Rectangle 4"/>
          <p:cNvSpPr>
            <a:spLocks noChangeArrowheads="1"/>
          </p:cNvSpPr>
          <p:nvPr/>
        </p:nvSpPr>
        <p:spPr bwMode="auto">
          <a:xfrm>
            <a:off x="5929313" y="1428750"/>
            <a:ext cx="1877437" cy="400110"/>
          </a:xfrm>
          <a:prstGeom prst="rect">
            <a:avLst/>
          </a:prstGeom>
          <a:noFill/>
          <a:ln w="9525" algn="ctr">
            <a:noFill/>
            <a:miter lim="800000"/>
            <a:headEnd/>
            <a:tailEnd/>
          </a:ln>
        </p:spPr>
        <p:txBody>
          <a:bodyPr wrap="none">
            <a:spAutoFit/>
          </a:bodyPr>
          <a:lstStyle/>
          <a:p>
            <a:pPr>
              <a:buClr>
                <a:srgbClr val="C0C0C0"/>
              </a:buClr>
              <a:buSzPct val="80000"/>
              <a:buFont typeface="Wingdings" pitchFamily="2" charset="2"/>
              <a:buChar char="n"/>
            </a:pPr>
            <a:r>
              <a:rPr lang="zh-CN" altLang="en-US" sz="2000" b="1" dirty="0">
                <a:solidFill>
                  <a:srgbClr val="3366FF"/>
                </a:solidFill>
                <a:latin typeface="Arial" pitchFamily="34" charset="0"/>
              </a:rPr>
              <a:t>其他入库核算</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8476"/>
                                        </p:tgtEl>
                                        <p:attrNameLst>
                                          <p:attrName>style.visibility</p:attrName>
                                        </p:attrNameLst>
                                      </p:cBhvr>
                                      <p:to>
                                        <p:strVal val="visible"/>
                                      </p:to>
                                    </p:set>
                                    <p:anim calcmode="lin" valueType="num">
                                      <p:cBhvr additive="base">
                                        <p:cTn id="7" dur="500" fill="hold"/>
                                        <p:tgtEl>
                                          <p:spTgt spid="318476"/>
                                        </p:tgtEl>
                                        <p:attrNameLst>
                                          <p:attrName>ppt_x</p:attrName>
                                        </p:attrNameLst>
                                      </p:cBhvr>
                                      <p:tavLst>
                                        <p:tav tm="0">
                                          <p:val>
                                            <p:strVal val="#ppt_x"/>
                                          </p:val>
                                        </p:tav>
                                        <p:tav tm="100000">
                                          <p:val>
                                            <p:strVal val="#ppt_x"/>
                                          </p:val>
                                        </p:tav>
                                      </p:tavLst>
                                    </p:anim>
                                    <p:anim calcmode="lin" valueType="num">
                                      <p:cBhvr additive="base">
                                        <p:cTn id="8" dur="500" fill="hold"/>
                                        <p:tgtEl>
                                          <p:spTgt spid="31847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8470"/>
                                        </p:tgtEl>
                                        <p:attrNameLst>
                                          <p:attrName>style.visibility</p:attrName>
                                        </p:attrNameLst>
                                      </p:cBhvr>
                                      <p:to>
                                        <p:strVal val="visible"/>
                                      </p:to>
                                    </p:set>
                                    <p:anim calcmode="lin" valueType="num">
                                      <p:cBhvr additive="base">
                                        <p:cTn id="11" dur="500" fill="hold"/>
                                        <p:tgtEl>
                                          <p:spTgt spid="318470"/>
                                        </p:tgtEl>
                                        <p:attrNameLst>
                                          <p:attrName>ppt_x</p:attrName>
                                        </p:attrNameLst>
                                      </p:cBhvr>
                                      <p:tavLst>
                                        <p:tav tm="0">
                                          <p:val>
                                            <p:strVal val="#ppt_x"/>
                                          </p:val>
                                        </p:tav>
                                        <p:tav tm="100000">
                                          <p:val>
                                            <p:strVal val="#ppt_x"/>
                                          </p:val>
                                        </p:tav>
                                      </p:tavLst>
                                    </p:anim>
                                    <p:anim calcmode="lin" valueType="num">
                                      <p:cBhvr additive="base">
                                        <p:cTn id="12" dur="500" fill="hold"/>
                                        <p:tgtEl>
                                          <p:spTgt spid="318470"/>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318484"/>
                                        </p:tgtEl>
                                        <p:attrNameLst>
                                          <p:attrName>style.visibility</p:attrName>
                                        </p:attrNameLst>
                                      </p:cBhvr>
                                      <p:to>
                                        <p:strVal val="visible"/>
                                      </p:to>
                                    </p:set>
                                    <p:anim calcmode="lin" valueType="num">
                                      <p:cBhvr additive="base">
                                        <p:cTn id="17" dur="500" fill="hold"/>
                                        <p:tgtEl>
                                          <p:spTgt spid="318484"/>
                                        </p:tgtEl>
                                        <p:attrNameLst>
                                          <p:attrName>ppt_x</p:attrName>
                                        </p:attrNameLst>
                                      </p:cBhvr>
                                      <p:tavLst>
                                        <p:tav tm="0">
                                          <p:val>
                                            <p:strVal val="#ppt_x"/>
                                          </p:val>
                                        </p:tav>
                                        <p:tav tm="100000">
                                          <p:val>
                                            <p:strVal val="#ppt_x"/>
                                          </p:val>
                                        </p:tav>
                                      </p:tavLst>
                                    </p:anim>
                                    <p:anim calcmode="lin" valueType="num">
                                      <p:cBhvr additive="base">
                                        <p:cTn id="18" dur="500" fill="hold"/>
                                        <p:tgtEl>
                                          <p:spTgt spid="31848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8482"/>
                                        </p:tgtEl>
                                        <p:attrNameLst>
                                          <p:attrName>style.visibility</p:attrName>
                                        </p:attrNameLst>
                                      </p:cBhvr>
                                      <p:to>
                                        <p:strVal val="visible"/>
                                      </p:to>
                                    </p:set>
                                    <p:anim calcmode="lin" valueType="num">
                                      <p:cBhvr additive="base">
                                        <p:cTn id="21" dur="500" fill="hold"/>
                                        <p:tgtEl>
                                          <p:spTgt spid="318482"/>
                                        </p:tgtEl>
                                        <p:attrNameLst>
                                          <p:attrName>ppt_x</p:attrName>
                                        </p:attrNameLst>
                                      </p:cBhvr>
                                      <p:tavLst>
                                        <p:tav tm="0">
                                          <p:val>
                                            <p:strVal val="#ppt_x"/>
                                          </p:val>
                                        </p:tav>
                                        <p:tav tm="100000">
                                          <p:val>
                                            <p:strVal val="#ppt_x"/>
                                          </p:val>
                                        </p:tav>
                                      </p:tavLst>
                                    </p:anim>
                                    <p:anim calcmode="lin" valueType="num">
                                      <p:cBhvr additive="base">
                                        <p:cTn id="22" dur="500" fill="hold"/>
                                        <p:tgtEl>
                                          <p:spTgt spid="31848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18469"/>
                                        </p:tgtEl>
                                        <p:attrNameLst>
                                          <p:attrName>style.visibility</p:attrName>
                                        </p:attrNameLst>
                                      </p:cBhvr>
                                      <p:to>
                                        <p:strVal val="visible"/>
                                      </p:to>
                                    </p:set>
                                    <p:anim calcmode="lin" valueType="num">
                                      <p:cBhvr additive="base">
                                        <p:cTn id="25" dur="500" fill="hold"/>
                                        <p:tgtEl>
                                          <p:spTgt spid="318469"/>
                                        </p:tgtEl>
                                        <p:attrNameLst>
                                          <p:attrName>ppt_x</p:attrName>
                                        </p:attrNameLst>
                                      </p:cBhvr>
                                      <p:tavLst>
                                        <p:tav tm="0">
                                          <p:val>
                                            <p:strVal val="#ppt_x"/>
                                          </p:val>
                                        </p:tav>
                                        <p:tav tm="100000">
                                          <p:val>
                                            <p:strVal val="#ppt_x"/>
                                          </p:val>
                                        </p:tav>
                                      </p:tavLst>
                                    </p:anim>
                                    <p:anim calcmode="lin" valueType="num">
                                      <p:cBhvr additive="base">
                                        <p:cTn id="26" dur="500" fill="hold"/>
                                        <p:tgtEl>
                                          <p:spTgt spid="318469"/>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18478"/>
                                        </p:tgtEl>
                                        <p:attrNameLst>
                                          <p:attrName>style.visibility</p:attrName>
                                        </p:attrNameLst>
                                      </p:cBhvr>
                                      <p:to>
                                        <p:strVal val="visible"/>
                                      </p:to>
                                    </p:set>
                                    <p:anim calcmode="lin" valueType="num">
                                      <p:cBhvr additive="base">
                                        <p:cTn id="31" dur="500" fill="hold"/>
                                        <p:tgtEl>
                                          <p:spTgt spid="318478"/>
                                        </p:tgtEl>
                                        <p:attrNameLst>
                                          <p:attrName>ppt_x</p:attrName>
                                        </p:attrNameLst>
                                      </p:cBhvr>
                                      <p:tavLst>
                                        <p:tav tm="0">
                                          <p:val>
                                            <p:strVal val="#ppt_x"/>
                                          </p:val>
                                        </p:tav>
                                        <p:tav tm="100000">
                                          <p:val>
                                            <p:strVal val="#ppt_x"/>
                                          </p:val>
                                        </p:tav>
                                      </p:tavLst>
                                    </p:anim>
                                    <p:anim calcmode="lin" valueType="num">
                                      <p:cBhvr additive="base">
                                        <p:cTn id="32" dur="500" fill="hold"/>
                                        <p:tgtEl>
                                          <p:spTgt spid="318478"/>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18485"/>
                                        </p:tgtEl>
                                        <p:attrNameLst>
                                          <p:attrName>style.visibility</p:attrName>
                                        </p:attrNameLst>
                                      </p:cBhvr>
                                      <p:to>
                                        <p:strVal val="visible"/>
                                      </p:to>
                                    </p:set>
                                    <p:anim calcmode="lin" valueType="num">
                                      <p:cBhvr additive="base">
                                        <p:cTn id="37" dur="500" fill="hold"/>
                                        <p:tgtEl>
                                          <p:spTgt spid="318485"/>
                                        </p:tgtEl>
                                        <p:attrNameLst>
                                          <p:attrName>ppt_x</p:attrName>
                                        </p:attrNameLst>
                                      </p:cBhvr>
                                      <p:tavLst>
                                        <p:tav tm="0">
                                          <p:val>
                                            <p:strVal val="#ppt_x"/>
                                          </p:val>
                                        </p:tav>
                                        <p:tav tm="100000">
                                          <p:val>
                                            <p:strVal val="#ppt_x"/>
                                          </p:val>
                                        </p:tav>
                                      </p:tavLst>
                                    </p:anim>
                                    <p:anim calcmode="lin" valueType="num">
                                      <p:cBhvr additive="base">
                                        <p:cTn id="38" dur="500" fill="hold"/>
                                        <p:tgtEl>
                                          <p:spTgt spid="31848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18480"/>
                                        </p:tgtEl>
                                        <p:attrNameLst>
                                          <p:attrName>style.visibility</p:attrName>
                                        </p:attrNameLst>
                                      </p:cBhvr>
                                      <p:to>
                                        <p:strVal val="visible"/>
                                      </p:to>
                                    </p:set>
                                    <p:anim calcmode="lin" valueType="num">
                                      <p:cBhvr additive="base">
                                        <p:cTn id="41" dur="500" fill="hold"/>
                                        <p:tgtEl>
                                          <p:spTgt spid="318480"/>
                                        </p:tgtEl>
                                        <p:attrNameLst>
                                          <p:attrName>ppt_x</p:attrName>
                                        </p:attrNameLst>
                                      </p:cBhvr>
                                      <p:tavLst>
                                        <p:tav tm="0">
                                          <p:val>
                                            <p:strVal val="#ppt_x"/>
                                          </p:val>
                                        </p:tav>
                                        <p:tav tm="100000">
                                          <p:val>
                                            <p:strVal val="#ppt_x"/>
                                          </p:val>
                                        </p:tav>
                                      </p:tavLst>
                                    </p:anim>
                                    <p:anim calcmode="lin" valueType="num">
                                      <p:cBhvr additive="base">
                                        <p:cTn id="42" dur="500" fill="hold"/>
                                        <p:tgtEl>
                                          <p:spTgt spid="31848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18467"/>
                                        </p:tgtEl>
                                        <p:attrNameLst>
                                          <p:attrName>style.visibility</p:attrName>
                                        </p:attrNameLst>
                                      </p:cBhvr>
                                      <p:to>
                                        <p:strVal val="visible"/>
                                      </p:to>
                                    </p:set>
                                    <p:anim calcmode="lin" valueType="num">
                                      <p:cBhvr additive="base">
                                        <p:cTn id="45" dur="500" fill="hold"/>
                                        <p:tgtEl>
                                          <p:spTgt spid="318467"/>
                                        </p:tgtEl>
                                        <p:attrNameLst>
                                          <p:attrName>ppt_x</p:attrName>
                                        </p:attrNameLst>
                                      </p:cBhvr>
                                      <p:tavLst>
                                        <p:tav tm="0">
                                          <p:val>
                                            <p:strVal val="#ppt_x"/>
                                          </p:val>
                                        </p:tav>
                                        <p:tav tm="100000">
                                          <p:val>
                                            <p:strVal val="#ppt_x"/>
                                          </p:val>
                                        </p:tav>
                                      </p:tavLst>
                                    </p:anim>
                                    <p:anim calcmode="lin" valueType="num">
                                      <p:cBhvr additive="base">
                                        <p:cTn id="46" dur="500" fill="hold"/>
                                        <p:tgtEl>
                                          <p:spTgt spid="31846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fill="hold"/>
                                        <p:tgtEl>
                                          <p:spTgt spid="24"/>
                                        </p:tgtEl>
                                        <p:attrNameLst>
                                          <p:attrName>ppt_x</p:attrName>
                                        </p:attrNameLst>
                                      </p:cBhvr>
                                      <p:tavLst>
                                        <p:tav tm="0">
                                          <p:val>
                                            <p:strVal val="#ppt_x"/>
                                          </p:val>
                                        </p:tav>
                                        <p:tav tm="100000">
                                          <p:val>
                                            <p:strVal val="#ppt_x"/>
                                          </p:val>
                                        </p:tav>
                                      </p:tavLst>
                                    </p:anim>
                                    <p:anim calcmode="lin" valueType="num">
                                      <p:cBhvr additive="base">
                                        <p:cTn id="5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p:bldP spid="318469" grpId="0"/>
      <p:bldP spid="318470" grpId="0"/>
      <p:bldP spid="318476" grpId="0" animBg="1"/>
      <p:bldP spid="318478" grpId="0" animBg="1"/>
      <p:bldP spid="318480" grpId="0" animBg="1"/>
      <p:bldP spid="318482" grpId="0" animBg="1"/>
      <p:bldP spid="23" grpId="0"/>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外购入库核算</a:t>
            </a:r>
          </a:p>
        </p:txBody>
      </p:sp>
      <p:sp>
        <p:nvSpPr>
          <p:cNvPr id="319490" name="Rectangle 2"/>
          <p:cNvSpPr>
            <a:spLocks noChangeArrowheads="1"/>
          </p:cNvSpPr>
          <p:nvPr/>
        </p:nvSpPr>
        <p:spPr bwMode="auto">
          <a:xfrm>
            <a:off x="323850" y="981075"/>
            <a:ext cx="8424863" cy="5100638"/>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数据来源</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已与入库单钩稽的发票</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处理方法</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工具栏核算按钮</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企业可能出现的情况</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运费</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装卸费等费用</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按会计法要求，在发票录入时分别计入</a:t>
            </a:r>
          </a:p>
          <a:p>
            <a:pPr marL="1600200" lvl="3" indent="-228600">
              <a:spcBef>
                <a:spcPct val="20000"/>
              </a:spcBef>
              <a:buSzPct val="80000"/>
              <a:buFont typeface="Wingdings" pitchFamily="2" charset="2"/>
              <a:buChar char="ü"/>
            </a:pPr>
            <a:r>
              <a:rPr lang="zh-CN" altLang="en-US" sz="1800" dirty="0"/>
              <a:t>应计成本费用</a:t>
            </a:r>
          </a:p>
          <a:p>
            <a:pPr marL="1600200" lvl="3" indent="-228600">
              <a:spcBef>
                <a:spcPct val="20000"/>
              </a:spcBef>
              <a:buSzPct val="80000"/>
              <a:buFont typeface="Wingdings" pitchFamily="2" charset="2"/>
              <a:buChar char="ü"/>
            </a:pPr>
            <a:r>
              <a:rPr lang="zh-CN" altLang="en-US" sz="1800" dirty="0"/>
              <a:t>运费税金</a:t>
            </a:r>
          </a:p>
          <a:p>
            <a:pPr marL="1600200" lvl="3" indent="-228600">
              <a:spcBef>
                <a:spcPct val="20000"/>
              </a:spcBef>
              <a:buSzPct val="80000"/>
              <a:buFont typeface="Wingdings" pitchFamily="2" charset="2"/>
              <a:buChar char="ü"/>
            </a:pPr>
            <a:r>
              <a:rPr lang="zh-CN" altLang="en-US" sz="1800" dirty="0"/>
              <a:t>不计成本费用</a:t>
            </a:r>
          </a:p>
          <a:p>
            <a:pPr marL="1600200" lvl="3" indent="-228600">
              <a:spcBef>
                <a:spcPct val="20000"/>
              </a:spcBef>
              <a:buSzPct val="80000"/>
              <a:buFont typeface="Wingdings" pitchFamily="2" charset="2"/>
              <a:buChar char="ü"/>
            </a:pPr>
            <a:r>
              <a:rPr lang="zh-CN" altLang="en-US" sz="1800" dirty="0"/>
              <a:t>可以在核算单据中查询修改</a:t>
            </a:r>
          </a:p>
          <a:p>
            <a:pPr marL="342900" indent="-342900">
              <a:spcBef>
                <a:spcPct val="20000"/>
              </a:spcBef>
              <a:buClr>
                <a:srgbClr val="003399"/>
              </a:buClr>
              <a:buSzPct val="80000"/>
              <a:buFont typeface="Wingdings" pitchFamily="2" charset="2"/>
              <a:buChar char="n"/>
            </a:pPr>
            <a:endParaRPr lang="en-US" altLang="zh-CN" b="1" dirty="0"/>
          </a:p>
        </p:txBody>
      </p:sp>
      <p:pic>
        <p:nvPicPr>
          <p:cNvPr id="174084" name="Picture 4"/>
          <p:cNvPicPr>
            <a:picLocks noChangeAspect="1" noChangeArrowheads="1"/>
          </p:cNvPicPr>
          <p:nvPr/>
        </p:nvPicPr>
        <p:blipFill>
          <a:blip r:embed="rId3" cstate="print"/>
          <a:srcRect t="6468"/>
          <a:stretch>
            <a:fillRect/>
          </a:stretch>
        </p:blipFill>
        <p:spPr bwMode="auto">
          <a:xfrm>
            <a:off x="2428860" y="2000240"/>
            <a:ext cx="5795963" cy="3098800"/>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0">
                                            <p:txEl>
                                              <p:pRg st="0" end="0"/>
                                            </p:txEl>
                                          </p:spTgt>
                                        </p:tgtEl>
                                        <p:attrNameLst>
                                          <p:attrName>style.visibility</p:attrName>
                                        </p:attrNameLst>
                                      </p:cBhvr>
                                      <p:to>
                                        <p:strVal val="visible"/>
                                      </p:to>
                                    </p:set>
                                    <p:anim calcmode="lin" valueType="num">
                                      <p:cBhvr additive="base">
                                        <p:cTn id="7" dur="500" fill="hold"/>
                                        <p:tgtEl>
                                          <p:spTgt spid="3194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949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9490">
                                            <p:txEl>
                                              <p:pRg st="1" end="1"/>
                                            </p:txEl>
                                          </p:spTgt>
                                        </p:tgtEl>
                                        <p:attrNameLst>
                                          <p:attrName>style.visibility</p:attrName>
                                        </p:attrNameLst>
                                      </p:cBhvr>
                                      <p:to>
                                        <p:strVal val="visible"/>
                                      </p:to>
                                    </p:set>
                                    <p:anim calcmode="lin" valueType="num">
                                      <p:cBhvr additive="base">
                                        <p:cTn id="11" dur="500" fill="hold"/>
                                        <p:tgtEl>
                                          <p:spTgt spid="31949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194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9490">
                                            <p:txEl>
                                              <p:pRg st="2" end="2"/>
                                            </p:txEl>
                                          </p:spTgt>
                                        </p:tgtEl>
                                        <p:attrNameLst>
                                          <p:attrName>style.visibility</p:attrName>
                                        </p:attrNameLst>
                                      </p:cBhvr>
                                      <p:to>
                                        <p:strVal val="visible"/>
                                      </p:to>
                                    </p:set>
                                    <p:anim calcmode="lin" valueType="num">
                                      <p:cBhvr additive="base">
                                        <p:cTn id="17" dur="500" fill="hold"/>
                                        <p:tgtEl>
                                          <p:spTgt spid="31949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19490">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19490">
                                            <p:txEl>
                                              <p:pRg st="3" end="3"/>
                                            </p:txEl>
                                          </p:spTgt>
                                        </p:tgtEl>
                                        <p:attrNameLst>
                                          <p:attrName>style.visibility</p:attrName>
                                        </p:attrNameLst>
                                      </p:cBhvr>
                                      <p:to>
                                        <p:strVal val="visible"/>
                                      </p:to>
                                    </p:set>
                                    <p:anim calcmode="lin" valueType="num">
                                      <p:cBhvr additive="base">
                                        <p:cTn id="21" dur="500" fill="hold"/>
                                        <p:tgtEl>
                                          <p:spTgt spid="319490">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194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19490">
                                            <p:txEl>
                                              <p:pRg st="4" end="4"/>
                                            </p:txEl>
                                          </p:spTgt>
                                        </p:tgtEl>
                                        <p:attrNameLst>
                                          <p:attrName>style.visibility</p:attrName>
                                        </p:attrNameLst>
                                      </p:cBhvr>
                                      <p:to>
                                        <p:strVal val="visible"/>
                                      </p:to>
                                    </p:set>
                                    <p:anim calcmode="lin" valueType="num">
                                      <p:cBhvr additive="base">
                                        <p:cTn id="27" dur="500" fill="hold"/>
                                        <p:tgtEl>
                                          <p:spTgt spid="31949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19490">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9490">
                                            <p:txEl>
                                              <p:pRg st="5" end="5"/>
                                            </p:txEl>
                                          </p:spTgt>
                                        </p:tgtEl>
                                        <p:attrNameLst>
                                          <p:attrName>style.visibility</p:attrName>
                                        </p:attrNameLst>
                                      </p:cBhvr>
                                      <p:to>
                                        <p:strVal val="visible"/>
                                      </p:to>
                                    </p:set>
                                    <p:anim calcmode="lin" valueType="num">
                                      <p:cBhvr additive="base">
                                        <p:cTn id="31" dur="500" fill="hold"/>
                                        <p:tgtEl>
                                          <p:spTgt spid="31949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19490">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19490">
                                            <p:txEl>
                                              <p:pRg st="6" end="6"/>
                                            </p:txEl>
                                          </p:spTgt>
                                        </p:tgtEl>
                                        <p:attrNameLst>
                                          <p:attrName>style.visibility</p:attrName>
                                        </p:attrNameLst>
                                      </p:cBhvr>
                                      <p:to>
                                        <p:strVal val="visible"/>
                                      </p:to>
                                    </p:set>
                                    <p:anim calcmode="lin" valueType="num">
                                      <p:cBhvr additive="base">
                                        <p:cTn id="35" dur="500" fill="hold"/>
                                        <p:tgtEl>
                                          <p:spTgt spid="319490">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9490">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19490">
                                            <p:txEl>
                                              <p:pRg st="7" end="7"/>
                                            </p:txEl>
                                          </p:spTgt>
                                        </p:tgtEl>
                                        <p:attrNameLst>
                                          <p:attrName>style.visibility</p:attrName>
                                        </p:attrNameLst>
                                      </p:cBhvr>
                                      <p:to>
                                        <p:strVal val="visible"/>
                                      </p:to>
                                    </p:set>
                                    <p:anim calcmode="lin" valueType="num">
                                      <p:cBhvr additive="base">
                                        <p:cTn id="39" dur="500" fill="hold"/>
                                        <p:tgtEl>
                                          <p:spTgt spid="319490">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19490">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9490">
                                            <p:txEl>
                                              <p:pRg st="8" end="8"/>
                                            </p:txEl>
                                          </p:spTgt>
                                        </p:tgtEl>
                                        <p:attrNameLst>
                                          <p:attrName>style.visibility</p:attrName>
                                        </p:attrNameLst>
                                      </p:cBhvr>
                                      <p:to>
                                        <p:strVal val="visible"/>
                                      </p:to>
                                    </p:set>
                                    <p:anim calcmode="lin" valueType="num">
                                      <p:cBhvr additive="base">
                                        <p:cTn id="43" dur="500" fill="hold"/>
                                        <p:tgtEl>
                                          <p:spTgt spid="319490">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19490">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19490">
                                            <p:txEl>
                                              <p:pRg st="9" end="9"/>
                                            </p:txEl>
                                          </p:spTgt>
                                        </p:tgtEl>
                                        <p:attrNameLst>
                                          <p:attrName>style.visibility</p:attrName>
                                        </p:attrNameLst>
                                      </p:cBhvr>
                                      <p:to>
                                        <p:strVal val="visible"/>
                                      </p:to>
                                    </p:set>
                                    <p:anim calcmode="lin" valueType="num">
                                      <p:cBhvr additive="base">
                                        <p:cTn id="47" dur="500" fill="hold"/>
                                        <p:tgtEl>
                                          <p:spTgt spid="319490">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19490">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9490">
                                            <p:txEl>
                                              <p:pRg st="10" end="10"/>
                                            </p:txEl>
                                          </p:spTgt>
                                        </p:tgtEl>
                                        <p:attrNameLst>
                                          <p:attrName>style.visibility</p:attrName>
                                        </p:attrNameLst>
                                      </p:cBhvr>
                                      <p:to>
                                        <p:strVal val="visible"/>
                                      </p:to>
                                    </p:set>
                                    <p:anim calcmode="lin" valueType="num">
                                      <p:cBhvr additive="base">
                                        <p:cTn id="51" dur="500" fill="hold"/>
                                        <p:tgtEl>
                                          <p:spTgt spid="319490">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194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74084"/>
                                        </p:tgtEl>
                                        <p:attrNameLst>
                                          <p:attrName>style.visibility</p:attrName>
                                        </p:attrNameLst>
                                      </p:cBhvr>
                                      <p:to>
                                        <p:strVal val="visible"/>
                                      </p:to>
                                    </p:set>
                                    <p:anim calcmode="lin" valueType="num">
                                      <p:cBhvr additive="base">
                                        <p:cTn id="57" dur="500" fill="hold"/>
                                        <p:tgtEl>
                                          <p:spTgt spid="174084"/>
                                        </p:tgtEl>
                                        <p:attrNameLst>
                                          <p:attrName>ppt_x</p:attrName>
                                        </p:attrNameLst>
                                      </p:cBhvr>
                                      <p:tavLst>
                                        <p:tav tm="0">
                                          <p:val>
                                            <p:strVal val="#ppt_x"/>
                                          </p:val>
                                        </p:tav>
                                        <p:tav tm="100000">
                                          <p:val>
                                            <p:strVal val="#ppt_x"/>
                                          </p:val>
                                        </p:tav>
                                      </p:tavLst>
                                    </p:anim>
                                    <p:anim calcmode="lin" valueType="num">
                                      <p:cBhvr additive="base">
                                        <p:cTn id="58" dur="500" fill="hold"/>
                                        <p:tgtEl>
                                          <p:spTgt spid="1740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估价入账核算</a:t>
            </a:r>
          </a:p>
        </p:txBody>
      </p:sp>
      <p:sp>
        <p:nvSpPr>
          <p:cNvPr id="320514" name="Rectangle 2"/>
          <p:cNvSpPr>
            <a:spLocks noChangeArrowheads="1"/>
          </p:cNvSpPr>
          <p:nvPr/>
        </p:nvSpPr>
        <p:spPr bwMode="auto">
          <a:xfrm>
            <a:off x="214282" y="928670"/>
            <a:ext cx="8424863" cy="1785950"/>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数据来源</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已审核未钩稽的入库单</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未到发票</a:t>
            </a:r>
            <a:r>
              <a:rPr lang="en-US" altLang="zh-CN" sz="2000" dirty="0">
                <a:solidFill>
                  <a:schemeClr val="tx1">
                    <a:lumMod val="85000"/>
                    <a:lumOff val="15000"/>
                  </a:schemeClr>
                </a:solidFill>
                <a:latin typeface="微软雅黑"/>
                <a:ea typeface="微软雅黑"/>
                <a:cs typeface="微软雅黑"/>
              </a:rPr>
              <a:t>)</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处理方法</a:t>
            </a:r>
            <a:r>
              <a:rPr lang="en-US" altLang="zh-CN" sz="2600" dirty="0">
                <a:solidFill>
                  <a:schemeClr val="tx1">
                    <a:lumMod val="85000"/>
                    <a:lumOff val="15000"/>
                  </a:schemeClr>
                </a:solidFill>
                <a:latin typeface="微软雅黑"/>
                <a:ea typeface="微软雅黑"/>
                <a:cs typeface="微软雅黑"/>
              </a:rPr>
              <a:t>:</a:t>
            </a:r>
          </a:p>
          <a:p>
            <a:pPr marL="742950" lvl="1" indent="-28575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在此可修改外购入库价格即暂估价格</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审核后也可修改</a:t>
            </a:r>
            <a:r>
              <a:rPr lang="en-US" altLang="zh-CN" sz="2000" dirty="0">
                <a:solidFill>
                  <a:schemeClr val="tx1">
                    <a:lumMod val="85000"/>
                    <a:lumOff val="15000"/>
                  </a:schemeClr>
                </a:solidFill>
                <a:latin typeface="微软雅黑"/>
                <a:ea typeface="微软雅黑"/>
                <a:cs typeface="微软雅黑"/>
              </a:rPr>
              <a:t>)</a:t>
            </a:r>
          </a:p>
        </p:txBody>
      </p:sp>
      <p:grpSp>
        <p:nvGrpSpPr>
          <p:cNvPr id="2" name="组合 4"/>
          <p:cNvGrpSpPr>
            <a:grpSpLocks/>
          </p:cNvGrpSpPr>
          <p:nvPr/>
        </p:nvGrpSpPr>
        <p:grpSpPr bwMode="auto">
          <a:xfrm>
            <a:off x="357158" y="1000108"/>
            <a:ext cx="8286750" cy="5357813"/>
            <a:chOff x="0" y="714356"/>
            <a:chExt cx="9110690" cy="5772156"/>
          </a:xfrm>
        </p:grpSpPr>
        <p:pic>
          <p:nvPicPr>
            <p:cNvPr id="18437" name="Picture 2"/>
            <p:cNvPicPr>
              <a:picLocks noChangeAspect="1" noChangeArrowheads="1"/>
            </p:cNvPicPr>
            <p:nvPr/>
          </p:nvPicPr>
          <p:blipFill>
            <a:blip r:embed="rId3" cstate="print"/>
            <a:srcRect t="7318" b="12180"/>
            <a:stretch>
              <a:fillRect/>
            </a:stretch>
          </p:blipFill>
          <p:spPr bwMode="auto">
            <a:xfrm>
              <a:off x="0" y="714356"/>
              <a:ext cx="9110690" cy="5500726"/>
            </a:xfrm>
            <a:prstGeom prst="rect">
              <a:avLst/>
            </a:prstGeom>
            <a:noFill/>
            <a:ln w="9525">
              <a:noFill/>
              <a:miter lim="800000"/>
              <a:headEnd/>
              <a:tailEnd/>
            </a:ln>
          </p:spPr>
        </p:pic>
        <p:pic>
          <p:nvPicPr>
            <p:cNvPr id="18438" name="Picture 5"/>
            <p:cNvPicPr>
              <a:picLocks noChangeAspect="1" noChangeArrowheads="1"/>
            </p:cNvPicPr>
            <p:nvPr/>
          </p:nvPicPr>
          <p:blipFill>
            <a:blip r:embed="rId4" cstate="print"/>
            <a:srcRect/>
            <a:stretch>
              <a:fillRect/>
            </a:stretch>
          </p:blipFill>
          <p:spPr bwMode="auto">
            <a:xfrm>
              <a:off x="2428860" y="2571744"/>
              <a:ext cx="6501241" cy="3914768"/>
            </a:xfrm>
            <a:prstGeom prst="rect">
              <a:avLst/>
            </a:prstGeom>
            <a:noFill/>
            <a:ln w="9525">
              <a:noFill/>
              <a:miter lim="800000"/>
              <a:headEnd/>
              <a:tailEnd/>
            </a:ln>
          </p:spPr>
        </p:pic>
        <p:sp>
          <p:nvSpPr>
            <p:cNvPr id="8" name="圆角矩形 7"/>
            <p:cNvSpPr/>
            <p:nvPr/>
          </p:nvSpPr>
          <p:spPr bwMode="auto">
            <a:xfrm>
              <a:off x="1642367" y="2072309"/>
              <a:ext cx="715591" cy="285615"/>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9" name="圆角矩形 8"/>
            <p:cNvSpPr/>
            <p:nvPr/>
          </p:nvSpPr>
          <p:spPr bwMode="auto">
            <a:xfrm>
              <a:off x="7429924" y="4071613"/>
              <a:ext cx="499168" cy="1214290"/>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10" name="圆角矩形 9"/>
            <p:cNvSpPr/>
            <p:nvPr/>
          </p:nvSpPr>
          <p:spPr bwMode="auto">
            <a:xfrm>
              <a:off x="4319723" y="4786505"/>
              <a:ext cx="2823965" cy="776462"/>
            </a:xfrm>
            <a:prstGeom prst="round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defRPr/>
              </a:pPr>
              <a:r>
                <a:rPr lang="zh-CN" altLang="en-US" sz="1400" dirty="0">
                  <a:solidFill>
                    <a:srgbClr val="FF0000"/>
                  </a:solidFill>
                  <a:effectLst>
                    <a:outerShdw blurRad="38100" dist="38100" dir="2700000" algn="tl">
                      <a:srgbClr val="000000">
                        <a:alpha val="43137"/>
                      </a:srgbClr>
                    </a:outerShdw>
                  </a:effectLst>
                  <a:latin typeface="宋体" charset="-122"/>
                  <a:ea typeface="宋体" charset="-122"/>
                </a:rPr>
                <a:t>    </a:t>
              </a:r>
              <a:r>
                <a:rPr lang="zh-CN" altLang="en-US" sz="1400" dirty="0">
                  <a:solidFill>
                    <a:srgbClr val="C00000"/>
                  </a:solidFill>
                  <a:latin typeface="宋体" charset="-122"/>
                  <a:ea typeface="宋体" charset="-122"/>
                </a:rPr>
                <a:t>只要审核过的入库单，可以点开对单价进行手工修改，完成成本估算</a:t>
              </a:r>
            </a:p>
          </p:txBody>
        </p:sp>
        <p:cxnSp>
          <p:nvCxnSpPr>
            <p:cNvPr id="18442" name="直接箭头连接符 10"/>
            <p:cNvCxnSpPr>
              <a:cxnSpLocks noChangeShapeType="1"/>
            </p:cNvCxnSpPr>
            <p:nvPr/>
          </p:nvCxnSpPr>
          <p:spPr bwMode="auto">
            <a:xfrm>
              <a:off x="2357958" y="2428045"/>
              <a:ext cx="4928848" cy="1787231"/>
            </a:xfrm>
            <a:prstGeom prst="straightConnector1">
              <a:avLst/>
            </a:prstGeom>
            <a:noFill/>
            <a:ln w="28575" algn="ctr">
              <a:solidFill>
                <a:srgbClr val="FF0000"/>
              </a:solidFill>
              <a:round/>
              <a:headEnd/>
              <a:tailEnd type="arrow" w="med" len="med"/>
            </a:ln>
            <a:effectLst>
              <a:outerShdw dist="17961" dir="2700000" algn="ctr" rotWithShape="0">
                <a:schemeClr val="bg2"/>
              </a:outerShdw>
            </a:effectLst>
          </p:spPr>
        </p:cxn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0514">
                                            <p:txEl>
                                              <p:pRg st="0" end="0"/>
                                            </p:txEl>
                                          </p:spTgt>
                                        </p:tgtEl>
                                        <p:attrNameLst>
                                          <p:attrName>style.visibility</p:attrName>
                                        </p:attrNameLst>
                                      </p:cBhvr>
                                      <p:to>
                                        <p:strVal val="visible"/>
                                      </p:to>
                                    </p:set>
                                    <p:anim calcmode="lin" valueType="num">
                                      <p:cBhvr additive="base">
                                        <p:cTn id="7" dur="500" fill="hold"/>
                                        <p:tgtEl>
                                          <p:spTgt spid="3205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051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0514">
                                            <p:txEl>
                                              <p:pRg st="1" end="1"/>
                                            </p:txEl>
                                          </p:spTgt>
                                        </p:tgtEl>
                                        <p:attrNameLst>
                                          <p:attrName>style.visibility</p:attrName>
                                        </p:attrNameLst>
                                      </p:cBhvr>
                                      <p:to>
                                        <p:strVal val="visible"/>
                                      </p:to>
                                    </p:set>
                                    <p:anim calcmode="lin" valueType="num">
                                      <p:cBhvr additive="base">
                                        <p:cTn id="11" dur="500" fill="hold"/>
                                        <p:tgtEl>
                                          <p:spTgt spid="32051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05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0514">
                                            <p:txEl>
                                              <p:pRg st="2" end="2"/>
                                            </p:txEl>
                                          </p:spTgt>
                                        </p:tgtEl>
                                        <p:attrNameLst>
                                          <p:attrName>style.visibility</p:attrName>
                                        </p:attrNameLst>
                                      </p:cBhvr>
                                      <p:to>
                                        <p:strVal val="visible"/>
                                      </p:to>
                                    </p:set>
                                    <p:anim calcmode="lin" valueType="num">
                                      <p:cBhvr additive="base">
                                        <p:cTn id="17" dur="500" fill="hold"/>
                                        <p:tgtEl>
                                          <p:spTgt spid="3205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051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0514">
                                            <p:txEl>
                                              <p:pRg st="3" end="3"/>
                                            </p:txEl>
                                          </p:spTgt>
                                        </p:tgtEl>
                                        <p:attrNameLst>
                                          <p:attrName>style.visibility</p:attrName>
                                        </p:attrNameLst>
                                      </p:cBhvr>
                                      <p:to>
                                        <p:strVal val="visible"/>
                                      </p:to>
                                    </p:set>
                                    <p:anim calcmode="lin" valueType="num">
                                      <p:cBhvr additive="base">
                                        <p:cTn id="21" dur="500" fill="hold"/>
                                        <p:tgtEl>
                                          <p:spTgt spid="32051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05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其他入库核算</a:t>
            </a:r>
          </a:p>
        </p:txBody>
      </p:sp>
      <p:sp>
        <p:nvSpPr>
          <p:cNvPr id="321538" name="Rectangle 2"/>
          <p:cNvSpPr>
            <a:spLocks noChangeArrowheads="1"/>
          </p:cNvSpPr>
          <p:nvPr/>
        </p:nvSpPr>
        <p:spPr bwMode="auto">
          <a:xfrm>
            <a:off x="285720" y="928670"/>
            <a:ext cx="8424863" cy="5100637"/>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数据来源</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其他入库</a:t>
            </a:r>
            <a:r>
              <a:rPr lang="zh-CN" altLang="en-US" sz="2000" dirty="0" smtClean="0">
                <a:solidFill>
                  <a:schemeClr val="tx1">
                    <a:lumMod val="85000"/>
                    <a:lumOff val="15000"/>
                  </a:schemeClr>
                </a:solidFill>
                <a:latin typeface="微软雅黑"/>
                <a:ea typeface="微软雅黑"/>
                <a:cs typeface="微软雅黑"/>
              </a:rPr>
              <a:t>单</a:t>
            </a:r>
            <a:r>
              <a:rPr lang="en-US" altLang="zh-CN" sz="2000" dirty="0" smtClean="0">
                <a:solidFill>
                  <a:schemeClr val="tx1">
                    <a:lumMod val="85000"/>
                    <a:lumOff val="15000"/>
                  </a:schemeClr>
                </a:solidFill>
                <a:latin typeface="微软雅黑"/>
                <a:ea typeface="微软雅黑"/>
                <a:cs typeface="微软雅黑"/>
              </a:rPr>
              <a:t>(</a:t>
            </a:r>
            <a:r>
              <a:rPr lang="zh-CN" altLang="en-US" sz="2000" dirty="0" smtClean="0">
                <a:solidFill>
                  <a:schemeClr val="tx1">
                    <a:lumMod val="85000"/>
                    <a:lumOff val="15000"/>
                  </a:schemeClr>
                </a:solidFill>
                <a:latin typeface="微软雅黑"/>
                <a:ea typeface="微软雅黑"/>
                <a:cs typeface="微软雅黑"/>
              </a:rPr>
              <a:t>非组装拆卸形成</a:t>
            </a:r>
            <a:r>
              <a:rPr lang="en-US" altLang="zh-CN" sz="2000" dirty="0" smtClean="0">
                <a:solidFill>
                  <a:schemeClr val="tx1">
                    <a:lumMod val="85000"/>
                    <a:lumOff val="15000"/>
                  </a:schemeClr>
                </a:solidFill>
                <a:latin typeface="微软雅黑"/>
                <a:ea typeface="微软雅黑"/>
                <a:cs typeface="微软雅黑"/>
              </a:rPr>
              <a:t>)</a:t>
            </a:r>
            <a:endParaRPr lang="zh-CN" altLang="en-US" sz="2000" dirty="0">
              <a:solidFill>
                <a:schemeClr val="tx1">
                  <a:lumMod val="85000"/>
                  <a:lumOff val="15000"/>
                </a:schemeClr>
              </a:solidFill>
              <a:latin typeface="微软雅黑"/>
              <a:ea typeface="微软雅黑"/>
              <a:cs typeface="微软雅黑"/>
            </a:endParaRP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处理方法</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在此可修改其他入库成本</a:t>
            </a:r>
          </a:p>
        </p:txBody>
      </p:sp>
      <p:pic>
        <p:nvPicPr>
          <p:cNvPr id="176132" name="Picture 4"/>
          <p:cNvPicPr>
            <a:picLocks noChangeAspect="1" noChangeArrowheads="1"/>
          </p:cNvPicPr>
          <p:nvPr/>
        </p:nvPicPr>
        <p:blipFill>
          <a:blip r:embed="rId3" cstate="print"/>
          <a:srcRect t="8670"/>
          <a:stretch>
            <a:fillRect/>
          </a:stretch>
        </p:blipFill>
        <p:spPr bwMode="auto">
          <a:xfrm>
            <a:off x="253176" y="928670"/>
            <a:ext cx="8429625" cy="5357812"/>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1538">
                                            <p:txEl>
                                              <p:pRg st="0" end="0"/>
                                            </p:txEl>
                                          </p:spTgt>
                                        </p:tgtEl>
                                        <p:attrNameLst>
                                          <p:attrName>style.visibility</p:attrName>
                                        </p:attrNameLst>
                                      </p:cBhvr>
                                      <p:to>
                                        <p:strVal val="visible"/>
                                      </p:to>
                                    </p:set>
                                    <p:anim calcmode="lin" valueType="num">
                                      <p:cBhvr additive="base">
                                        <p:cTn id="7" dur="500" fill="hold"/>
                                        <p:tgtEl>
                                          <p:spTgt spid="321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153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1538">
                                            <p:txEl>
                                              <p:pRg st="1" end="1"/>
                                            </p:txEl>
                                          </p:spTgt>
                                        </p:tgtEl>
                                        <p:attrNameLst>
                                          <p:attrName>style.visibility</p:attrName>
                                        </p:attrNameLst>
                                      </p:cBhvr>
                                      <p:to>
                                        <p:strVal val="visible"/>
                                      </p:to>
                                    </p:set>
                                    <p:anim calcmode="lin" valueType="num">
                                      <p:cBhvr additive="base">
                                        <p:cTn id="11" dur="500" fill="hold"/>
                                        <p:tgtEl>
                                          <p:spTgt spid="32153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15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1538">
                                            <p:txEl>
                                              <p:pRg st="2" end="2"/>
                                            </p:txEl>
                                          </p:spTgt>
                                        </p:tgtEl>
                                        <p:attrNameLst>
                                          <p:attrName>style.visibility</p:attrName>
                                        </p:attrNameLst>
                                      </p:cBhvr>
                                      <p:to>
                                        <p:strVal val="visible"/>
                                      </p:to>
                                    </p:set>
                                    <p:anim calcmode="lin" valueType="num">
                                      <p:cBhvr additive="base">
                                        <p:cTn id="17" dur="500" fill="hold"/>
                                        <p:tgtEl>
                                          <p:spTgt spid="32153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1538">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1538">
                                            <p:txEl>
                                              <p:pRg st="3" end="3"/>
                                            </p:txEl>
                                          </p:spTgt>
                                        </p:tgtEl>
                                        <p:attrNameLst>
                                          <p:attrName>style.visibility</p:attrName>
                                        </p:attrNameLst>
                                      </p:cBhvr>
                                      <p:to>
                                        <p:strVal val="visible"/>
                                      </p:to>
                                    </p:set>
                                    <p:anim calcmode="lin" valueType="num">
                                      <p:cBhvr additive="base">
                                        <p:cTn id="21" dur="500" fill="hold"/>
                                        <p:tgtEl>
                                          <p:spTgt spid="321538">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15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76132"/>
                                        </p:tgtEl>
                                        <p:attrNameLst>
                                          <p:attrName>style.visibility</p:attrName>
                                        </p:attrNameLst>
                                      </p:cBhvr>
                                      <p:to>
                                        <p:strVal val="visible"/>
                                      </p:to>
                                    </p:set>
                                    <p:anim calcmode="lin" valueType="num">
                                      <p:cBhvr additive="base">
                                        <p:cTn id="27" dur="500" fill="hold"/>
                                        <p:tgtEl>
                                          <p:spTgt spid="176132"/>
                                        </p:tgtEl>
                                        <p:attrNameLst>
                                          <p:attrName>ppt_x</p:attrName>
                                        </p:attrNameLst>
                                      </p:cBhvr>
                                      <p:tavLst>
                                        <p:tav tm="0">
                                          <p:val>
                                            <p:strVal val="#ppt_x"/>
                                          </p:val>
                                        </p:tav>
                                        <p:tav tm="100000">
                                          <p:val>
                                            <p:strVal val="#ppt_x"/>
                                          </p:val>
                                        </p:tav>
                                      </p:tavLst>
                                    </p:anim>
                                    <p:anim calcmode="lin" valueType="num">
                                      <p:cBhvr additive="base">
                                        <p:cTn id="28" dur="500" fill="hold"/>
                                        <p:tgtEl>
                                          <p:spTgt spid="176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产品入库核算</a:t>
            </a:r>
          </a:p>
        </p:txBody>
      </p:sp>
      <p:sp>
        <p:nvSpPr>
          <p:cNvPr id="322562" name="Rectangle 2"/>
          <p:cNvSpPr>
            <a:spLocks noChangeArrowheads="1"/>
          </p:cNvSpPr>
          <p:nvPr/>
        </p:nvSpPr>
        <p:spPr bwMode="auto">
          <a:xfrm>
            <a:off x="323850" y="836613"/>
            <a:ext cx="8424863" cy="5100637"/>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数据来源</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产品入库单</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处理方法</a:t>
            </a:r>
            <a:r>
              <a:rPr lang="en-US" altLang="zh-CN" sz="2600" dirty="0">
                <a:solidFill>
                  <a:schemeClr val="tx1">
                    <a:lumMod val="85000"/>
                    <a:lumOff val="15000"/>
                  </a:schemeClr>
                </a:solidFill>
                <a:latin typeface="微软雅黑"/>
                <a:ea typeface="微软雅黑"/>
                <a:cs typeface="微软雅黑"/>
              </a:rPr>
              <a:t>:</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录入产品单价或金额</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系统支持从外部引入数据</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关于生产成本</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不使用生产管理模块只能通过手工计算成成品成本，然后录入成本</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使用生产管理模块，可以系统核算产成品成本，产品入库核算这里就不显示数据</a:t>
            </a:r>
          </a:p>
          <a:p>
            <a:pPr marL="742950" lvl="1" indent="-285750">
              <a:spcBef>
                <a:spcPct val="20000"/>
              </a:spcBef>
              <a:buClr>
                <a:srgbClr val="003399"/>
              </a:buClr>
              <a:buSzPct val="80000"/>
              <a:buFont typeface="Wingdings" pitchFamily="2" charset="2"/>
              <a:buNone/>
            </a:pPr>
            <a:endParaRPr lang="zh-CN" altLang="en-US" sz="1800" dirty="0"/>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自制入库核算后，又录入自制入库单，系统核算时，新录入的单据成本不核算，需要将原金额删除，重新录入重新核算</a:t>
            </a:r>
            <a:r>
              <a:rPr lang="en-US" altLang="zh-CN" sz="2000" dirty="0">
                <a:solidFill>
                  <a:schemeClr val="tx1">
                    <a:lumMod val="85000"/>
                    <a:lumOff val="15000"/>
                  </a:schemeClr>
                </a:solidFill>
                <a:latin typeface="微软雅黑"/>
                <a:ea typeface="微软雅黑"/>
                <a:cs typeface="微软雅黑"/>
              </a:rPr>
              <a:t>.</a:t>
            </a:r>
          </a:p>
        </p:txBody>
      </p:sp>
      <p:pic>
        <p:nvPicPr>
          <p:cNvPr id="177156" name="Picture 4"/>
          <p:cNvPicPr>
            <a:picLocks noChangeAspect="1" noChangeArrowheads="1"/>
          </p:cNvPicPr>
          <p:nvPr/>
        </p:nvPicPr>
        <p:blipFill>
          <a:blip r:embed="rId3" cstate="print"/>
          <a:srcRect l="101" t="10818"/>
          <a:stretch>
            <a:fillRect/>
          </a:stretch>
        </p:blipFill>
        <p:spPr bwMode="auto">
          <a:xfrm>
            <a:off x="3571868" y="1571612"/>
            <a:ext cx="4710113" cy="1936750"/>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2562">
                                            <p:txEl>
                                              <p:pRg st="0" end="0"/>
                                            </p:txEl>
                                          </p:spTgt>
                                        </p:tgtEl>
                                        <p:attrNameLst>
                                          <p:attrName>style.visibility</p:attrName>
                                        </p:attrNameLst>
                                      </p:cBhvr>
                                      <p:to>
                                        <p:strVal val="visible"/>
                                      </p:to>
                                    </p:set>
                                    <p:anim calcmode="lin" valueType="num">
                                      <p:cBhvr additive="base">
                                        <p:cTn id="7" dur="500" fill="hold"/>
                                        <p:tgtEl>
                                          <p:spTgt spid="322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256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2562">
                                            <p:txEl>
                                              <p:pRg st="1" end="1"/>
                                            </p:txEl>
                                          </p:spTgt>
                                        </p:tgtEl>
                                        <p:attrNameLst>
                                          <p:attrName>style.visibility</p:attrName>
                                        </p:attrNameLst>
                                      </p:cBhvr>
                                      <p:to>
                                        <p:strVal val="visible"/>
                                      </p:to>
                                    </p:set>
                                    <p:anim calcmode="lin" valueType="num">
                                      <p:cBhvr additive="base">
                                        <p:cTn id="11" dur="500" fill="hold"/>
                                        <p:tgtEl>
                                          <p:spTgt spid="32256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25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22562">
                                            <p:txEl>
                                              <p:pRg st="2" end="2"/>
                                            </p:txEl>
                                          </p:spTgt>
                                        </p:tgtEl>
                                        <p:attrNameLst>
                                          <p:attrName>style.visibility</p:attrName>
                                        </p:attrNameLst>
                                      </p:cBhvr>
                                      <p:to>
                                        <p:strVal val="visible"/>
                                      </p:to>
                                    </p:set>
                                    <p:anim calcmode="lin" valueType="num">
                                      <p:cBhvr additive="base">
                                        <p:cTn id="17" dur="500" fill="hold"/>
                                        <p:tgtEl>
                                          <p:spTgt spid="32256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2256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2562">
                                            <p:txEl>
                                              <p:pRg st="3" end="3"/>
                                            </p:txEl>
                                          </p:spTgt>
                                        </p:tgtEl>
                                        <p:attrNameLst>
                                          <p:attrName>style.visibility</p:attrName>
                                        </p:attrNameLst>
                                      </p:cBhvr>
                                      <p:to>
                                        <p:strVal val="visible"/>
                                      </p:to>
                                    </p:set>
                                    <p:anim calcmode="lin" valueType="num">
                                      <p:cBhvr additive="base">
                                        <p:cTn id="21" dur="500" fill="hold"/>
                                        <p:tgtEl>
                                          <p:spTgt spid="32256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256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22562">
                                            <p:txEl>
                                              <p:pRg st="4" end="4"/>
                                            </p:txEl>
                                          </p:spTgt>
                                        </p:tgtEl>
                                        <p:attrNameLst>
                                          <p:attrName>style.visibility</p:attrName>
                                        </p:attrNameLst>
                                      </p:cBhvr>
                                      <p:to>
                                        <p:strVal val="visible"/>
                                      </p:to>
                                    </p:set>
                                    <p:anim calcmode="lin" valueType="num">
                                      <p:cBhvr additive="base">
                                        <p:cTn id="25" dur="500" fill="hold"/>
                                        <p:tgtEl>
                                          <p:spTgt spid="3225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25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22562">
                                            <p:txEl>
                                              <p:pRg st="5" end="5"/>
                                            </p:txEl>
                                          </p:spTgt>
                                        </p:tgtEl>
                                        <p:attrNameLst>
                                          <p:attrName>style.visibility</p:attrName>
                                        </p:attrNameLst>
                                      </p:cBhvr>
                                      <p:to>
                                        <p:strVal val="visible"/>
                                      </p:to>
                                    </p:set>
                                    <p:anim calcmode="lin" valueType="num">
                                      <p:cBhvr additive="base">
                                        <p:cTn id="31" dur="500" fill="hold"/>
                                        <p:tgtEl>
                                          <p:spTgt spid="3225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2562">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2562">
                                            <p:txEl>
                                              <p:pRg st="6" end="6"/>
                                            </p:txEl>
                                          </p:spTgt>
                                        </p:tgtEl>
                                        <p:attrNameLst>
                                          <p:attrName>style.visibility</p:attrName>
                                        </p:attrNameLst>
                                      </p:cBhvr>
                                      <p:to>
                                        <p:strVal val="visible"/>
                                      </p:to>
                                    </p:set>
                                    <p:anim calcmode="lin" valueType="num">
                                      <p:cBhvr additive="base">
                                        <p:cTn id="35" dur="500" fill="hold"/>
                                        <p:tgtEl>
                                          <p:spTgt spid="32256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2562">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2562">
                                            <p:txEl>
                                              <p:pRg st="7" end="7"/>
                                            </p:txEl>
                                          </p:spTgt>
                                        </p:tgtEl>
                                        <p:attrNameLst>
                                          <p:attrName>style.visibility</p:attrName>
                                        </p:attrNameLst>
                                      </p:cBhvr>
                                      <p:to>
                                        <p:strVal val="visible"/>
                                      </p:to>
                                    </p:set>
                                    <p:anim calcmode="lin" valueType="num">
                                      <p:cBhvr additive="base">
                                        <p:cTn id="39" dur="500" fill="hold"/>
                                        <p:tgtEl>
                                          <p:spTgt spid="32256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2562">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2562">
                                            <p:txEl>
                                              <p:pRg st="9" end="9"/>
                                            </p:txEl>
                                          </p:spTgt>
                                        </p:tgtEl>
                                        <p:attrNameLst>
                                          <p:attrName>style.visibility</p:attrName>
                                        </p:attrNameLst>
                                      </p:cBhvr>
                                      <p:to>
                                        <p:strVal val="visible"/>
                                      </p:to>
                                    </p:set>
                                    <p:anim calcmode="lin" valueType="num">
                                      <p:cBhvr additive="base">
                                        <p:cTn id="43" dur="500" fill="hold"/>
                                        <p:tgtEl>
                                          <p:spTgt spid="32256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256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77156"/>
                                        </p:tgtEl>
                                        <p:attrNameLst>
                                          <p:attrName>style.visibility</p:attrName>
                                        </p:attrNameLst>
                                      </p:cBhvr>
                                      <p:to>
                                        <p:strVal val="visible"/>
                                      </p:to>
                                    </p:set>
                                    <p:anim calcmode="lin" valueType="num">
                                      <p:cBhvr additive="base">
                                        <p:cTn id="49" dur="500" fill="hold"/>
                                        <p:tgtEl>
                                          <p:spTgt spid="177156"/>
                                        </p:tgtEl>
                                        <p:attrNameLst>
                                          <p:attrName>ppt_x</p:attrName>
                                        </p:attrNameLst>
                                      </p:cBhvr>
                                      <p:tavLst>
                                        <p:tav tm="0">
                                          <p:val>
                                            <p:strVal val="#ppt_x"/>
                                          </p:val>
                                        </p:tav>
                                        <p:tav tm="100000">
                                          <p:val>
                                            <p:strVal val="#ppt_x"/>
                                          </p:val>
                                        </p:tav>
                                      </p:tavLst>
                                    </p:anim>
                                    <p:anim calcmode="lin" valueType="num">
                                      <p:cBhvr additive="base">
                                        <p:cTn id="50" dur="500" fill="hold"/>
                                        <p:tgtEl>
                                          <p:spTgt spid="177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组装核算</a:t>
            </a:r>
          </a:p>
        </p:txBody>
      </p:sp>
      <p:sp>
        <p:nvSpPr>
          <p:cNvPr id="21507" name="Rectangle 2"/>
          <p:cNvSpPr>
            <a:spLocks noChangeArrowheads="1"/>
          </p:cNvSpPr>
          <p:nvPr/>
        </p:nvSpPr>
        <p:spPr bwMode="auto">
          <a:xfrm>
            <a:off x="214282" y="928670"/>
            <a:ext cx="8389965" cy="4679950"/>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组装单核算和拆卸单核算</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组装核算的准备工作：</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审核当期的组装单及拆卸单</a:t>
            </a:r>
            <a:endParaRPr lang="en-US" altLang="zh-CN" sz="2000" dirty="0">
              <a:solidFill>
                <a:schemeClr val="tx1">
                  <a:lumMod val="85000"/>
                  <a:lumOff val="15000"/>
                </a:schemeClr>
              </a:solidFill>
              <a:latin typeface="微软雅黑"/>
              <a:ea typeface="微软雅黑"/>
              <a:cs typeface="微软雅黑"/>
            </a:endParaRP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其他入库单由组装拆卸单自动维护</a:t>
            </a:r>
            <a:endParaRPr lang="en-US" altLang="zh-CN" sz="2000" dirty="0">
              <a:solidFill>
                <a:schemeClr val="tx1">
                  <a:lumMod val="85000"/>
                  <a:lumOff val="15000"/>
                </a:schemeClr>
              </a:solidFill>
              <a:latin typeface="微软雅黑"/>
              <a:ea typeface="微软雅黑"/>
              <a:cs typeface="微软雅黑"/>
            </a:endParaRP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组装单核算过程</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进入组装核算界面时，系统先自动调用组装单所对应的其他出库单上的物料进行出库核算，当这些物料都核算到真实的出库成本后才能继续进行组装单的其他入库核算，否则系统给出提示，需要事先到无单价序时簿手工更新这些组装单衍生出来的其他出库单，指定相应的出库成本后，再由组装单核算功能核算得到组装件的其他入库成本；拆卸单则不受此限制</a:t>
            </a:r>
            <a:endParaRPr lang="en-US" altLang="zh-CN" sz="2000" dirty="0">
              <a:solidFill>
                <a:schemeClr val="tx1">
                  <a:lumMod val="85000"/>
                  <a:lumOff val="15000"/>
                </a:schemeClr>
              </a:solidFill>
              <a:latin typeface="微软雅黑"/>
              <a:ea typeface="微软雅黑"/>
              <a:cs typeface="微软雅黑"/>
            </a:endParaRP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拆卸单核算</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单价来源只能通过手工录入，需要手工依照组装件的出库成本加上实际发生的费用来分摊到各个子件入库成本中</a:t>
            </a:r>
          </a:p>
        </p:txBody>
      </p:sp>
      <p:pic>
        <p:nvPicPr>
          <p:cNvPr id="323588" name="Picture 4"/>
          <p:cNvPicPr>
            <a:picLocks noChangeAspect="1" noChangeArrowheads="1"/>
          </p:cNvPicPr>
          <p:nvPr/>
        </p:nvPicPr>
        <p:blipFill>
          <a:blip r:embed="rId3" cstate="print"/>
          <a:srcRect/>
          <a:stretch>
            <a:fillRect/>
          </a:stretch>
        </p:blipFill>
        <p:spPr bwMode="auto">
          <a:xfrm>
            <a:off x="1142976" y="857232"/>
            <a:ext cx="4148138" cy="3168650"/>
          </a:xfrm>
          <a:prstGeom prst="rect">
            <a:avLst/>
          </a:prstGeom>
          <a:noFill/>
          <a:ln w="9525" algn="ctr">
            <a:noFill/>
            <a:miter lim="800000"/>
            <a:headEnd/>
            <a:tailEnd/>
          </a:ln>
        </p:spPr>
      </p:pic>
      <p:pic>
        <p:nvPicPr>
          <p:cNvPr id="323589" name="Picture 5"/>
          <p:cNvPicPr>
            <a:picLocks noChangeAspect="1" noChangeArrowheads="1"/>
          </p:cNvPicPr>
          <p:nvPr/>
        </p:nvPicPr>
        <p:blipFill>
          <a:blip r:embed="rId4" cstate="print"/>
          <a:srcRect/>
          <a:stretch>
            <a:fillRect/>
          </a:stretch>
        </p:blipFill>
        <p:spPr bwMode="auto">
          <a:xfrm>
            <a:off x="3857620" y="2928934"/>
            <a:ext cx="4143375" cy="3165475"/>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3588"/>
                                        </p:tgtEl>
                                        <p:attrNameLst>
                                          <p:attrName>style.visibility</p:attrName>
                                        </p:attrNameLst>
                                      </p:cBhvr>
                                      <p:to>
                                        <p:strVal val="visible"/>
                                      </p:to>
                                    </p:set>
                                    <p:anim calcmode="lin" valueType="num">
                                      <p:cBhvr additive="base">
                                        <p:cTn id="7" dur="500" fill="hold"/>
                                        <p:tgtEl>
                                          <p:spTgt spid="323588"/>
                                        </p:tgtEl>
                                        <p:attrNameLst>
                                          <p:attrName>ppt_x</p:attrName>
                                        </p:attrNameLst>
                                      </p:cBhvr>
                                      <p:tavLst>
                                        <p:tav tm="0">
                                          <p:val>
                                            <p:strVal val="#ppt_x"/>
                                          </p:val>
                                        </p:tav>
                                        <p:tav tm="100000">
                                          <p:val>
                                            <p:strVal val="#ppt_x"/>
                                          </p:val>
                                        </p:tav>
                                      </p:tavLst>
                                    </p:anim>
                                    <p:anim calcmode="lin" valueType="num">
                                      <p:cBhvr additive="base">
                                        <p:cTn id="8" dur="500" fill="hold"/>
                                        <p:tgtEl>
                                          <p:spTgt spid="3235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3589"/>
                                        </p:tgtEl>
                                        <p:attrNameLst>
                                          <p:attrName>style.visibility</p:attrName>
                                        </p:attrNameLst>
                                      </p:cBhvr>
                                      <p:to>
                                        <p:strVal val="visible"/>
                                      </p:to>
                                    </p:set>
                                    <p:anim calcmode="lin" valueType="num">
                                      <p:cBhvr additive="base">
                                        <p:cTn id="13" dur="500" fill="hold"/>
                                        <p:tgtEl>
                                          <p:spTgt spid="323589"/>
                                        </p:tgtEl>
                                        <p:attrNameLst>
                                          <p:attrName>ppt_x</p:attrName>
                                        </p:attrNameLst>
                                      </p:cBhvr>
                                      <p:tavLst>
                                        <p:tav tm="0">
                                          <p:val>
                                            <p:strVal val="#ppt_x"/>
                                          </p:val>
                                        </p:tav>
                                        <p:tav tm="100000">
                                          <p:val>
                                            <p:strVal val="#ppt_x"/>
                                          </p:val>
                                        </p:tav>
                                      </p:tavLst>
                                    </p:anim>
                                    <p:anim calcmode="lin" valueType="num">
                                      <p:cBhvr additive="base">
                                        <p:cTn id="14" dur="500" fill="hold"/>
                                        <p:tgtEl>
                                          <p:spTgt spid="3235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内容占位符 2"/>
          <p:cNvSpPr>
            <a:spLocks noGrp="1"/>
          </p:cNvSpPr>
          <p:nvPr>
            <p:ph idx="1"/>
          </p:nvPr>
        </p:nvSpPr>
        <p:spPr bwMode="auto">
          <a:xfrm>
            <a:off x="142875" y="857250"/>
            <a:ext cx="8786813" cy="55721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mtClean="0"/>
              <a:t>仓存管理处理所有存货的出入库业务</a:t>
            </a:r>
            <a:endParaRPr lang="en-US" altLang="zh-CN" smtClean="0"/>
          </a:p>
          <a:p>
            <a:pPr eaLnBrk="1" hangingPunct="1"/>
            <a:r>
              <a:rPr lang="zh-CN" altLang="en-US" smtClean="0"/>
              <a:t>外购入库、销售出库</a:t>
            </a:r>
            <a:endParaRPr lang="en-US" altLang="zh-CN" smtClean="0"/>
          </a:p>
          <a:p>
            <a:pPr eaLnBrk="1" hangingPunct="1"/>
            <a:r>
              <a:rPr lang="zh-CN" altLang="en-US" smtClean="0"/>
              <a:t>仓库间调拨</a:t>
            </a:r>
            <a:endParaRPr lang="en-US" altLang="zh-CN" smtClean="0"/>
          </a:p>
          <a:p>
            <a:pPr eaLnBrk="1" hangingPunct="1"/>
            <a:r>
              <a:rPr lang="zh-CN" altLang="en-US" smtClean="0"/>
              <a:t>存货盘点</a:t>
            </a:r>
            <a:endParaRPr lang="en-US" altLang="zh-CN" smtClean="0"/>
          </a:p>
          <a:p>
            <a:pPr eaLnBrk="1" hangingPunct="1"/>
            <a:r>
              <a:rPr lang="zh-CN" altLang="en-US" smtClean="0"/>
              <a:t>生产领料</a:t>
            </a:r>
            <a:endParaRPr lang="en-US" altLang="zh-CN" smtClean="0"/>
          </a:p>
          <a:p>
            <a:pPr eaLnBrk="1" hangingPunct="1"/>
            <a:r>
              <a:rPr lang="zh-CN" altLang="en-US" smtClean="0"/>
              <a:t>其他入库、其他出库</a:t>
            </a:r>
            <a:endParaRPr lang="en-US" altLang="zh-CN" smtClean="0"/>
          </a:p>
          <a:p>
            <a:pPr lvl="1"/>
            <a:r>
              <a:rPr lang="zh-CN" altLang="en-US" sz="1800" smtClean="0"/>
              <a:t>其他入库单是处理其他非采购类型的入库单据，比如获赠物料的入库、受托加工等不参与采购管理的入库类业务管理</a:t>
            </a:r>
            <a:endParaRPr lang="en-US" altLang="zh-CN" sz="1800" smtClean="0"/>
          </a:p>
          <a:p>
            <a:pPr lvl="1"/>
            <a:r>
              <a:rPr lang="zh-CN" altLang="en-US" sz="1800" smtClean="0"/>
              <a:t>其他出库单是处理其他非销售类型的出库单据，比如销售附赠物料的</a:t>
            </a:r>
            <a:r>
              <a:rPr lang="zh-CN" altLang="en-US" smtClean="0"/>
              <a:t>出库、委托加工等不参与销售管理的出库类业务管理</a:t>
            </a:r>
            <a:endParaRPr lang="en-US" altLang="zh-CN" smtClean="0"/>
          </a:p>
          <a:p>
            <a:pPr eaLnBrk="1" hangingPunct="1"/>
            <a:r>
              <a:rPr lang="zh-CN" altLang="en-US" smtClean="0"/>
              <a:t>配套产品的组装与拆卸</a:t>
            </a:r>
          </a:p>
        </p:txBody>
      </p:sp>
      <p:sp>
        <p:nvSpPr>
          <p:cNvPr id="5122" name="Rectangle 2"/>
          <p:cNvSpPr>
            <a:spLocks noGrp="1" noChangeArrowheads="1"/>
          </p:cNvSpPr>
          <p:nvPr>
            <p:ph type="title"/>
          </p:nvPr>
        </p:nvSpPr>
        <p:spPr/>
        <p:txBody>
          <a:bodyPr/>
          <a:lstStyle/>
          <a:p>
            <a:r>
              <a:rPr lang="zh-CN" sz="3200" smtClean="0"/>
              <a:t>仓存管理</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836712"/>
            <a:ext cx="8712968" cy="5328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sz="3200" dirty="0" smtClean="0"/>
              <a:t>存货核算</a:t>
            </a:r>
            <a:r>
              <a:rPr lang="en-US" altLang="zh-CN" sz="3200" dirty="0" smtClean="0"/>
              <a:t>—</a:t>
            </a:r>
            <a:r>
              <a:rPr lang="zh-CN" sz="3200" dirty="0" smtClean="0"/>
              <a:t>出库核算</a:t>
            </a:r>
          </a:p>
        </p:txBody>
      </p:sp>
      <p:sp>
        <p:nvSpPr>
          <p:cNvPr id="22531" name="Rectangle 2"/>
          <p:cNvSpPr txBox="1">
            <a:spLocks noChangeArrowheads="1"/>
          </p:cNvSpPr>
          <p:nvPr/>
        </p:nvSpPr>
        <p:spPr bwMode="auto">
          <a:xfrm>
            <a:off x="285720" y="928670"/>
            <a:ext cx="8424863" cy="5100637"/>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本期所有入库核算完成后，进行出库核算</a:t>
            </a:r>
            <a:endParaRPr lang="en-US" altLang="zh-CN" sz="2600" dirty="0">
              <a:solidFill>
                <a:schemeClr val="tx1">
                  <a:lumMod val="85000"/>
                  <a:lumOff val="15000"/>
                </a:schemeClr>
              </a:solidFill>
              <a:latin typeface="微软雅黑"/>
              <a:ea typeface="微软雅黑"/>
              <a:cs typeface="微软雅黑"/>
            </a:endParaRP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选择核算条件</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注意核算报告</a:t>
            </a:r>
            <a:endParaRPr lang="en-US" altLang="zh-CN" sz="2600" dirty="0">
              <a:solidFill>
                <a:schemeClr val="tx1">
                  <a:lumMod val="85000"/>
                  <a:lumOff val="15000"/>
                </a:schemeClr>
              </a:solidFill>
              <a:latin typeface="微软雅黑"/>
              <a:ea typeface="微软雅黑"/>
              <a:cs typeface="微软雅黑"/>
            </a:endParaRP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已生成凭证的当期单据不参与出库核算</a:t>
            </a:r>
          </a:p>
        </p:txBody>
      </p:sp>
      <p:pic>
        <p:nvPicPr>
          <p:cNvPr id="22532" name="Picture 9"/>
          <p:cNvPicPr>
            <a:picLocks noChangeAspect="1" noChangeArrowheads="1"/>
          </p:cNvPicPr>
          <p:nvPr/>
        </p:nvPicPr>
        <p:blipFill>
          <a:blip r:embed="rId3" cstate="print"/>
          <a:srcRect/>
          <a:stretch>
            <a:fillRect/>
          </a:stretch>
        </p:blipFill>
        <p:spPr bwMode="auto">
          <a:xfrm>
            <a:off x="3857625" y="2071688"/>
            <a:ext cx="4857750" cy="42148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zh-CN" sz="3200" dirty="0" smtClean="0"/>
              <a:t>存货核算</a:t>
            </a:r>
            <a:r>
              <a:rPr lang="en-US" altLang="zh-CN" sz="3200" dirty="0" smtClean="0"/>
              <a:t>—</a:t>
            </a:r>
            <a:r>
              <a:rPr lang="zh-CN" altLang="en-US" sz="3200" dirty="0" smtClean="0"/>
              <a:t>计价方法核算规则</a:t>
            </a:r>
            <a:endParaRPr lang="zh-CN" sz="3200" dirty="0" smtClean="0"/>
          </a:p>
        </p:txBody>
      </p:sp>
      <p:graphicFrame>
        <p:nvGraphicFramePr>
          <p:cNvPr id="5" name="Group 116"/>
          <p:cNvGraphicFramePr>
            <a:graphicFrameLocks noGrp="1"/>
          </p:cNvGraphicFramePr>
          <p:nvPr>
            <p:ph sz="half" idx="4294967295"/>
            <p:extLst>
              <p:ext uri="{D42A27DB-BD31-4B8C-83A1-F6EECF244321}">
                <p14:modId xmlns:p14="http://schemas.microsoft.com/office/powerpoint/2010/main" val="1439005305"/>
              </p:ext>
            </p:extLst>
          </p:nvPr>
        </p:nvGraphicFramePr>
        <p:xfrm>
          <a:off x="899592" y="1988840"/>
          <a:ext cx="6984777" cy="3826759"/>
        </p:xfrm>
        <a:graphic>
          <a:graphicData uri="http://schemas.openxmlformats.org/drawingml/2006/table">
            <a:tbl>
              <a:tblPr/>
              <a:tblGrid>
                <a:gridCol w="2031896"/>
                <a:gridCol w="2884121"/>
                <a:gridCol w="2068760"/>
              </a:tblGrid>
              <a:tr h="515388">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zh-CN" altLang="en-US" sz="2400" b="0" i="0" u="none" strike="noStrike" cap="none" normalizeH="0" baseline="0" dirty="0" smtClean="0">
                          <a:ln>
                            <a:noFill/>
                          </a:ln>
                          <a:solidFill>
                            <a:schemeClr val="tx1"/>
                          </a:solidFill>
                          <a:effectLst/>
                          <a:latin typeface="宋体" charset="-122"/>
                          <a:ea typeface="宋体" charset="-122"/>
                        </a:rPr>
                        <a:t>日期</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CN" sz="2400" b="0" i="0" u="none" strike="noStrike" cap="none" normalizeH="0" baseline="0" smtClean="0">
                          <a:ln>
                            <a:noFill/>
                          </a:ln>
                          <a:solidFill>
                            <a:schemeClr val="tx1"/>
                          </a:solidFill>
                          <a:effectLst/>
                          <a:latin typeface="宋体" charset="-122"/>
                          <a:ea typeface="宋体" charset="-122"/>
                        </a:rPr>
                        <a:t>01</a:t>
                      </a:r>
                      <a:r>
                        <a:rPr kumimoji="0" lang="zh-CN" altLang="en-US" sz="2400" b="0" i="0" u="none" strike="noStrike" cap="none" normalizeH="0" baseline="0" smtClean="0">
                          <a:ln>
                            <a:noFill/>
                          </a:ln>
                          <a:solidFill>
                            <a:schemeClr val="tx1"/>
                          </a:solidFill>
                          <a:effectLst/>
                          <a:latin typeface="宋体" charset="-122"/>
                          <a:ea typeface="宋体" charset="-122"/>
                        </a:rPr>
                        <a:t>仓</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515388">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zh-CN" altLang="en-US" sz="2400" b="0" i="0" u="none" strike="noStrike" cap="none" normalizeH="0" baseline="0" smtClean="0">
                          <a:ln>
                            <a:noFill/>
                          </a:ln>
                          <a:solidFill>
                            <a:schemeClr val="tx1"/>
                          </a:solidFill>
                          <a:effectLst/>
                          <a:latin typeface="宋体" charset="-122"/>
                          <a:ea typeface="宋体" charset="-122"/>
                        </a:rPr>
                        <a:t>收入</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zh-CN" altLang="en-US" sz="2400" b="0" i="0" u="none" strike="noStrike" cap="none" normalizeH="0" baseline="0" smtClean="0">
                          <a:ln>
                            <a:noFill/>
                          </a:ln>
                          <a:solidFill>
                            <a:schemeClr val="tx1"/>
                          </a:solidFill>
                          <a:effectLst/>
                          <a:latin typeface="宋体" charset="-122"/>
                          <a:ea typeface="宋体" charset="-122"/>
                        </a:rPr>
                        <a:t>发出</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70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CN" sz="2400" b="0" i="0" u="none" strike="noStrike" cap="none" normalizeH="0" baseline="0" dirty="0" smtClean="0">
                          <a:ln>
                            <a:noFill/>
                          </a:ln>
                          <a:solidFill>
                            <a:schemeClr val="tx1"/>
                          </a:solidFill>
                          <a:effectLst/>
                          <a:latin typeface="宋体" charset="-122"/>
                          <a:ea typeface="宋体" charset="-122"/>
                        </a:rPr>
                        <a:t>07.01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CN" sz="2400" b="0" i="0" u="none" strike="noStrike" cap="none" normalizeH="0" baseline="0" dirty="0" smtClean="0">
                          <a:ln>
                            <a:noFill/>
                          </a:ln>
                          <a:solidFill>
                            <a:schemeClr val="tx1"/>
                          </a:solidFill>
                          <a:effectLst/>
                          <a:latin typeface="宋体" charset="-122"/>
                          <a:ea typeface="宋体" charset="-122"/>
                        </a:rPr>
                        <a:t>10</a:t>
                      </a:r>
                      <a:r>
                        <a:rPr kumimoji="0" lang="zh-CN" altLang="en-US" sz="2400" b="0" i="0" u="none" strike="noStrike" cap="none" normalizeH="0" baseline="0" dirty="0" smtClean="0">
                          <a:ln>
                            <a:noFill/>
                          </a:ln>
                          <a:solidFill>
                            <a:schemeClr val="tx1"/>
                          </a:solidFill>
                          <a:effectLst/>
                          <a:latin typeface="宋体" charset="-122"/>
                          <a:ea typeface="宋体" charset="-122"/>
                        </a:rPr>
                        <a:t>个</a:t>
                      </a:r>
                      <a:r>
                        <a:rPr kumimoji="0" lang="en-US" altLang="en-US" sz="2400" b="0" i="0" u="none" strike="noStrike" cap="none" normalizeH="0" baseline="0" dirty="0" smtClean="0">
                          <a:ln>
                            <a:noFill/>
                          </a:ln>
                          <a:solidFill>
                            <a:schemeClr val="tx1"/>
                          </a:solidFill>
                          <a:effectLst/>
                          <a:latin typeface="宋体" charset="-122"/>
                          <a:ea typeface="宋体" charset="-122"/>
                        </a:rPr>
                        <a:t>×</a:t>
                      </a:r>
                      <a:r>
                        <a:rPr kumimoji="0" lang="en-US" altLang="zh-CN" sz="2400" b="0" i="0" u="none" strike="noStrike" cap="none" normalizeH="0" baseline="0" dirty="0" smtClean="0">
                          <a:ln>
                            <a:noFill/>
                          </a:ln>
                          <a:solidFill>
                            <a:schemeClr val="tx1"/>
                          </a:solidFill>
                          <a:effectLst/>
                          <a:latin typeface="宋体" charset="-122"/>
                          <a:ea typeface="宋体" charset="-122"/>
                        </a:rPr>
                        <a:t>10</a:t>
                      </a:r>
                      <a:r>
                        <a:rPr kumimoji="0" lang="zh-CN" altLang="en-US" sz="2400" b="0" i="0" u="none" strike="noStrike" cap="none" normalizeH="0" baseline="0" dirty="0" smtClean="0">
                          <a:ln>
                            <a:noFill/>
                          </a:ln>
                          <a:solidFill>
                            <a:schemeClr val="tx1"/>
                          </a:solidFill>
                          <a:effectLst/>
                          <a:latin typeface="宋体" charset="-122"/>
                          <a:ea typeface="宋体" charset="-122"/>
                        </a:rPr>
                        <a:t>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zh-CN" altLang="en-US" sz="2400" b="0" i="0" u="none" strike="noStrike" cap="none" normalizeH="0" baseline="0" smtClean="0">
                        <a:ln>
                          <a:noFill/>
                        </a:ln>
                        <a:solidFill>
                          <a:schemeClr val="tx1"/>
                        </a:solidFill>
                        <a:effectLst/>
                        <a:latin typeface="宋体" charset="-122"/>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707">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CN" sz="2400" b="0" i="0" u="none" strike="noStrike" cap="none" normalizeH="0" baseline="0" dirty="0" smtClean="0">
                          <a:ln>
                            <a:noFill/>
                          </a:ln>
                          <a:solidFill>
                            <a:schemeClr val="tx1"/>
                          </a:solidFill>
                          <a:effectLst/>
                          <a:latin typeface="宋体" charset="-122"/>
                          <a:ea typeface="宋体" charset="-122"/>
                        </a:rPr>
                        <a:t>07.10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en-US" altLang="zh-CN" sz="2400" b="0" i="0" u="none" strike="noStrike" cap="none" normalizeH="0" baseline="0" dirty="0" smtClean="0">
                          <a:ln>
                            <a:noFill/>
                          </a:ln>
                          <a:solidFill>
                            <a:schemeClr val="tx1"/>
                          </a:solidFill>
                          <a:effectLst/>
                          <a:latin typeface="宋体" charset="-122"/>
                          <a:ea typeface="宋体" charset="-122"/>
                        </a:rPr>
                        <a:t>10</a:t>
                      </a:r>
                      <a:r>
                        <a:rPr kumimoji="0" lang="zh-CN" altLang="en-US" sz="2400" b="0" i="0" u="none" strike="noStrike" cap="none" normalizeH="0" baseline="0" dirty="0" smtClean="0">
                          <a:ln>
                            <a:noFill/>
                          </a:ln>
                          <a:solidFill>
                            <a:schemeClr val="tx1"/>
                          </a:solidFill>
                          <a:effectLst/>
                          <a:latin typeface="宋体" charset="-122"/>
                          <a:ea typeface="宋体" charset="-122"/>
                        </a:rPr>
                        <a:t>个</a:t>
                      </a:r>
                      <a:r>
                        <a:rPr kumimoji="0" lang="en-US" altLang="en-US" sz="2400" b="0" i="0" u="none" strike="noStrike" cap="none" normalizeH="0" baseline="0" dirty="0" smtClean="0">
                          <a:ln>
                            <a:noFill/>
                          </a:ln>
                          <a:solidFill>
                            <a:schemeClr val="tx1"/>
                          </a:solidFill>
                          <a:effectLst/>
                          <a:latin typeface="宋体" charset="-122"/>
                          <a:ea typeface="宋体" charset="-122"/>
                        </a:rPr>
                        <a:t>×</a:t>
                      </a:r>
                      <a:r>
                        <a:rPr kumimoji="0" lang="en-US" altLang="zh-CN" sz="2400" b="0" i="0" u="none" strike="noStrike" cap="none" normalizeH="0" baseline="0" dirty="0" smtClean="0">
                          <a:ln>
                            <a:noFill/>
                          </a:ln>
                          <a:solidFill>
                            <a:schemeClr val="tx1"/>
                          </a:solidFill>
                          <a:effectLst/>
                          <a:latin typeface="宋体" charset="-122"/>
                          <a:ea typeface="宋体" charset="-122"/>
                        </a:rPr>
                        <a:t>12</a:t>
                      </a:r>
                      <a:r>
                        <a:rPr kumimoji="0" lang="zh-CN" altLang="en-US" sz="2400" b="0" i="0" u="none" strike="noStrike" cap="none" normalizeH="0" baseline="0" dirty="0" smtClean="0">
                          <a:ln>
                            <a:noFill/>
                          </a:ln>
                          <a:solidFill>
                            <a:schemeClr val="tx1"/>
                          </a:solidFill>
                          <a:effectLst/>
                          <a:latin typeface="宋体" charset="-122"/>
                          <a:ea typeface="宋体" charset="-122"/>
                        </a:rPr>
                        <a:t>元</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zh-CN" altLang="en-US" sz="2400" b="0" i="0" u="none" strike="noStrike" cap="none" normalizeH="0" baseline="0" smtClean="0">
                        <a:ln>
                          <a:noFill/>
                        </a:ln>
                        <a:solidFill>
                          <a:schemeClr val="tx1"/>
                        </a:solidFill>
                        <a:effectLst/>
                        <a:latin typeface="宋体" charset="-122"/>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0871">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CN" sz="2400" b="0" i="0" u="none" strike="noStrike" cap="none" normalizeH="0" baseline="0" dirty="0" smtClean="0">
                          <a:ln>
                            <a:noFill/>
                          </a:ln>
                          <a:solidFill>
                            <a:schemeClr val="tx1"/>
                          </a:solidFill>
                          <a:effectLst/>
                          <a:latin typeface="宋体" charset="-122"/>
                          <a:ea typeface="宋体" charset="-122"/>
                        </a:rPr>
                        <a:t>07.15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zh-CN" altLang="en-US" sz="2400" b="0" i="0" u="none" strike="noStrike" cap="none" normalizeH="0" baseline="0" dirty="0" smtClean="0">
                        <a:ln>
                          <a:noFill/>
                        </a:ln>
                        <a:solidFill>
                          <a:schemeClr val="tx1"/>
                        </a:solidFill>
                        <a:effectLst/>
                        <a:latin typeface="宋体" charset="-122"/>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CN" sz="2400" b="0" i="0" u="none" strike="noStrike" cap="none" normalizeH="0" baseline="0" dirty="0" smtClean="0">
                          <a:ln>
                            <a:noFill/>
                          </a:ln>
                          <a:solidFill>
                            <a:schemeClr val="tx1"/>
                          </a:solidFill>
                          <a:effectLst/>
                          <a:latin typeface="宋体" charset="-122"/>
                          <a:ea typeface="宋体" charset="-122"/>
                        </a:rPr>
                        <a:t>15</a:t>
                      </a:r>
                      <a:r>
                        <a:rPr kumimoji="0" lang="zh-CN" altLang="en-US" sz="2400" b="0" i="0" u="none" strike="noStrike" cap="none" normalizeH="0" baseline="0" dirty="0" smtClean="0">
                          <a:ln>
                            <a:noFill/>
                          </a:ln>
                          <a:solidFill>
                            <a:schemeClr val="tx1"/>
                          </a:solidFill>
                          <a:effectLst/>
                          <a:latin typeface="宋体" charset="-122"/>
                          <a:ea typeface="宋体" charset="-122"/>
                        </a:rPr>
                        <a:t>个</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698">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r>
                        <a:rPr kumimoji="0" lang="en-US" altLang="zh-CN" sz="2400" b="0" i="0" u="none" strike="noStrike" cap="none" normalizeH="0" baseline="0" dirty="0" smtClean="0">
                          <a:ln>
                            <a:noFill/>
                          </a:ln>
                          <a:solidFill>
                            <a:schemeClr val="tx1"/>
                          </a:solidFill>
                          <a:effectLst/>
                          <a:latin typeface="宋体" charset="-122"/>
                          <a:ea typeface="宋体" charset="-122"/>
                        </a:rPr>
                        <a:t>07.20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r>
                        <a:rPr kumimoji="0" lang="en-US" altLang="zh-CN" sz="2400" b="0" i="0" u="none" strike="noStrike" cap="none" normalizeH="0" baseline="0" dirty="0" smtClean="0">
                          <a:ln>
                            <a:noFill/>
                          </a:ln>
                          <a:solidFill>
                            <a:schemeClr val="tx1"/>
                          </a:solidFill>
                          <a:effectLst/>
                          <a:latin typeface="宋体" charset="-122"/>
                          <a:ea typeface="宋体" charset="-122"/>
                        </a:rPr>
                        <a:t>15</a:t>
                      </a:r>
                      <a:r>
                        <a:rPr kumimoji="0" lang="zh-CN" altLang="en-US" sz="2400" b="0" i="0" u="none" strike="noStrike" cap="none" normalizeH="0" baseline="0" dirty="0" smtClean="0">
                          <a:ln>
                            <a:noFill/>
                          </a:ln>
                          <a:solidFill>
                            <a:schemeClr val="tx1"/>
                          </a:solidFill>
                          <a:effectLst/>
                          <a:latin typeface="宋体" charset="-122"/>
                          <a:ea typeface="宋体" charset="-122"/>
                        </a:rPr>
                        <a:t>个</a:t>
                      </a:r>
                      <a:r>
                        <a:rPr kumimoji="0" lang="en-US" altLang="en-US" sz="2400" b="0" i="0" u="none" strike="noStrike" cap="none" normalizeH="0" baseline="0" dirty="0" smtClean="0">
                          <a:ln>
                            <a:noFill/>
                          </a:ln>
                          <a:solidFill>
                            <a:schemeClr val="tx1"/>
                          </a:solidFill>
                          <a:effectLst/>
                          <a:latin typeface="宋体" charset="-122"/>
                          <a:ea typeface="宋体" charset="-122"/>
                        </a:rPr>
                        <a:t>×</a:t>
                      </a:r>
                      <a:r>
                        <a:rPr kumimoji="0" lang="en-US" altLang="zh-CN" sz="2400" b="0" i="0" u="none" strike="noStrike" cap="none" normalizeH="0" baseline="0" dirty="0" smtClean="0">
                          <a:ln>
                            <a:noFill/>
                          </a:ln>
                          <a:solidFill>
                            <a:schemeClr val="tx1"/>
                          </a:solidFill>
                          <a:effectLst/>
                          <a:latin typeface="宋体" charset="-122"/>
                          <a:ea typeface="宋体" charset="-122"/>
                        </a:rPr>
                        <a:t>20</a:t>
                      </a:r>
                      <a:r>
                        <a:rPr kumimoji="0" lang="zh-CN" altLang="en-US" sz="2400" b="0" i="0" u="none" strike="noStrike" cap="none" normalizeH="0" baseline="0" dirty="0" smtClean="0">
                          <a:ln>
                            <a:noFill/>
                          </a:ln>
                          <a:solidFill>
                            <a:schemeClr val="tx1"/>
                          </a:solidFill>
                          <a:effectLst/>
                          <a:latin typeface="宋体" charset="-122"/>
                          <a:ea typeface="宋体" charset="-122"/>
                        </a:rPr>
                        <a:t>元</a:t>
                      </a: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pPr>
                      <a:endParaRPr kumimoji="0" lang="zh-CN" altLang="en-US" sz="2400" b="0" i="0" u="none" strike="noStrike" cap="none" normalizeH="0" baseline="0" dirty="0" smtClean="0">
                        <a:ln>
                          <a:noFill/>
                        </a:ln>
                        <a:solidFill>
                          <a:schemeClr val="tx1"/>
                        </a:solidFill>
                        <a:effectLst/>
                        <a:latin typeface="宋体" charset="-122"/>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itchFamily="2" charset="2"/>
                        <a:buNone/>
                        <a:tabLst/>
                        <a:defRPr/>
                      </a:pPr>
                      <a:endParaRPr kumimoji="0" lang="zh-CN" altLang="en-US" sz="2400" b="0" i="0" u="none" strike="noStrike" cap="none" normalizeH="0" baseline="0" dirty="0" smtClean="0">
                        <a:ln>
                          <a:noFill/>
                        </a:ln>
                        <a:solidFill>
                          <a:schemeClr val="tx1"/>
                        </a:solidFill>
                        <a:effectLst/>
                        <a:latin typeface="宋体" charset="-122"/>
                        <a:ea typeface="宋体"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3"/>
          <p:cNvSpPr txBox="1">
            <a:spLocks noChangeArrowheads="1"/>
          </p:cNvSpPr>
          <p:nvPr/>
        </p:nvSpPr>
        <p:spPr>
          <a:xfrm>
            <a:off x="323528" y="980728"/>
            <a:ext cx="8316913" cy="1223962"/>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Pct val="100000"/>
              <a:buFontTx/>
              <a:buBlip>
                <a:blip r:embed="rId2"/>
              </a:buBlip>
              <a:tabLst/>
              <a:defRPr/>
            </a:pPr>
            <a:r>
              <a:rPr kumimoji="0" lang="zh-CN" altLang="en-US" sz="2400" b="0" i="0" u="none" strike="noStrike" kern="1200" cap="none" spc="0" normalizeH="0" baseline="0" noProof="0" dirty="0" smtClean="0">
                <a:ln>
                  <a:noFill/>
                </a:ln>
                <a:solidFill>
                  <a:schemeClr val="tx1">
                    <a:lumMod val="85000"/>
                    <a:lumOff val="15000"/>
                  </a:schemeClr>
                </a:solidFill>
                <a:effectLst/>
                <a:uLnTx/>
                <a:uFillTx/>
                <a:latin typeface="微软雅黑" pitchFamily="34" charset="-122"/>
                <a:ea typeface="微软雅黑" pitchFamily="34" charset="-122"/>
                <a:cs typeface="微软雅黑"/>
              </a:rPr>
              <a:t>以下通过例子来说明不同计价方法如何通过“出库核算”核算出库单的成本的，假设存货核算方式是总仓核算。</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0825" y="188913"/>
            <a:ext cx="8569325" cy="511175"/>
          </a:xfrm>
        </p:spPr>
        <p:txBody>
          <a:bodyPr>
            <a:noAutofit/>
          </a:bodyPr>
          <a:lstStyle/>
          <a:p>
            <a:r>
              <a:rPr lang="zh-CN" altLang="zh-CN" sz="3200" dirty="0" smtClean="0"/>
              <a:t>存货核算</a:t>
            </a:r>
            <a:r>
              <a:rPr lang="en-US" altLang="zh-CN" sz="3200" dirty="0" smtClean="0"/>
              <a:t>—</a:t>
            </a:r>
            <a:r>
              <a:rPr lang="zh-CN" altLang="en-US" sz="3200" dirty="0" smtClean="0"/>
              <a:t>计价方法核算规则</a:t>
            </a:r>
            <a:endParaRPr lang="zh-CN" altLang="en-US" sz="3200" dirty="0" smtClean="0">
              <a:latin typeface="微软雅黑" pitchFamily="34" charset="-122"/>
              <a:ea typeface="微软雅黑" pitchFamily="34" charset="-122"/>
            </a:endParaRPr>
          </a:p>
        </p:txBody>
      </p:sp>
      <p:sp>
        <p:nvSpPr>
          <p:cNvPr id="58371" name="Rectangle 3"/>
          <p:cNvSpPr>
            <a:spLocks noGrp="1" noChangeArrowheads="1"/>
          </p:cNvSpPr>
          <p:nvPr>
            <p:ph type="body" idx="1"/>
          </p:nvPr>
        </p:nvSpPr>
        <p:spPr>
          <a:xfrm>
            <a:off x="179388" y="908050"/>
            <a:ext cx="8713787" cy="54737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b="0" dirty="0" smtClean="0">
                <a:latin typeface="微软雅黑" pitchFamily="34" charset="-122"/>
                <a:ea typeface="微软雅黑" pitchFamily="34" charset="-122"/>
              </a:rPr>
              <a:t>加权平均法：根据月初结存材料和全月收入材料的数量和金额，于月末一次计算出以数量为权数的全月加权平均单价，作为本月发出材料的单价，以求得本月发出材料成本的一种方法</a:t>
            </a:r>
            <a:r>
              <a:rPr lang="zh-CN" altLang="en-US" sz="2400" dirty="0" smtClean="0">
                <a:latin typeface="微软雅黑" pitchFamily="34" charset="-122"/>
                <a:ea typeface="微软雅黑" pitchFamily="34" charset="-122"/>
              </a:rPr>
              <a:t>。</a:t>
            </a:r>
          </a:p>
          <a:p>
            <a:pPr lvl="1"/>
            <a:r>
              <a:rPr lang="zh-CN" altLang="en-US" sz="2000" dirty="0" smtClean="0">
                <a:latin typeface="微软雅黑" pitchFamily="34" charset="-122"/>
                <a:ea typeface="微软雅黑" pitchFamily="34" charset="-122"/>
              </a:rPr>
              <a:t>出库单价</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（期初金额＋本期收入金额）</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（期初数量＋本期收入数量）</a:t>
            </a:r>
          </a:p>
          <a:p>
            <a:pPr lvl="1"/>
            <a:r>
              <a:rPr lang="zh-CN" altLang="en-US" sz="2000" dirty="0" smtClean="0">
                <a:latin typeface="微软雅黑" pitchFamily="34" charset="-122"/>
                <a:ea typeface="微软雅黑" pitchFamily="34" charset="-122"/>
              </a:rPr>
              <a:t>如下例子，出库单的单价出库核算结果如下图：</a:t>
            </a:r>
          </a:p>
          <a:p>
            <a:pPr lvl="2"/>
            <a:r>
              <a:rPr lang="zh-CN" altLang="en-US" sz="1800" dirty="0" smtClean="0">
                <a:latin typeface="微软雅黑" pitchFamily="34" charset="-122"/>
                <a:ea typeface="微软雅黑" pitchFamily="34" charset="-122"/>
              </a:rPr>
              <a:t>出库单价</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10+10</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12+15</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20</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10+10+15</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=14.86</a:t>
            </a:r>
          </a:p>
          <a:p>
            <a:pPr lvl="2"/>
            <a:r>
              <a:rPr lang="zh-CN" altLang="en-US" sz="1800" dirty="0" smtClean="0">
                <a:latin typeface="微软雅黑" pitchFamily="34" charset="-122"/>
                <a:ea typeface="微软雅黑" pitchFamily="34" charset="-122"/>
              </a:rPr>
              <a:t>出库成本</a:t>
            </a:r>
            <a:r>
              <a:rPr lang="en-US" altLang="zh-CN" sz="1800" dirty="0" smtClean="0">
                <a:latin typeface="微软雅黑" pitchFamily="34" charset="-122"/>
                <a:ea typeface="微软雅黑" pitchFamily="34" charset="-122"/>
              </a:rPr>
              <a:t>=15</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14.86=222.86</a:t>
            </a:r>
          </a:p>
        </p:txBody>
      </p:sp>
      <p:sp>
        <p:nvSpPr>
          <p:cNvPr id="58373" name="AutoShape 5"/>
          <p:cNvSpPr>
            <a:spLocks noChangeArrowheads="1"/>
          </p:cNvSpPr>
          <p:nvPr/>
        </p:nvSpPr>
        <p:spPr bwMode="auto">
          <a:xfrm>
            <a:off x="6227763" y="4149725"/>
            <a:ext cx="1873250" cy="1873250"/>
          </a:xfrm>
          <a:prstGeom prst="cloudCallout">
            <a:avLst>
              <a:gd name="adj1" fmla="val -122880"/>
              <a:gd name="adj2" fmla="val -3279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zh-CN" altLang="en-US"/>
              <a:t>系统计算是先计算数量*单价后再四舍五入</a:t>
            </a:r>
          </a:p>
        </p:txBody>
      </p:sp>
      <p:sp>
        <p:nvSpPr>
          <p:cNvPr id="37" name="TextBox 36">
            <a:hlinkClick r:id="rId2" action="ppaction://hlinkpres?slideindex=2&amp;slidetitle=实际成本目录"/>
          </p:cNvPr>
          <p:cNvSpPr txBox="1">
            <a:spLocks noChangeArrowheads="1"/>
          </p:cNvSpPr>
          <p:nvPr/>
        </p:nvSpPr>
        <p:spPr bwMode="auto">
          <a:xfrm>
            <a:off x="8388350" y="6453188"/>
            <a:ext cx="576263" cy="284162"/>
          </a:xfrm>
          <a:prstGeom prst="rect">
            <a:avLst/>
          </a:prstGeom>
          <a:solidFill>
            <a:srgbClr val="0054A8"/>
          </a:solidFill>
          <a:ln w="9525">
            <a:solidFill>
              <a:srgbClr val="40A0FF"/>
            </a:solidFill>
            <a:miter lim="800000"/>
            <a:headEnd/>
            <a:tailEnd/>
          </a:ln>
        </p:spPr>
        <p:txBody>
          <a:bodyPr>
            <a:spAutoFit/>
          </a:bodyPr>
          <a:lstStyle/>
          <a:p>
            <a:r>
              <a:rPr lang="zh-CN" altLang="en-US" sz="1200">
                <a:solidFill>
                  <a:schemeClr val="bg1"/>
                </a:solidFill>
                <a:ea typeface="黑体" pitchFamily="2" charset="-122"/>
              </a:rPr>
              <a:t>返回</a:t>
            </a:r>
            <a:endParaRPr lang="zh-CN" altLang="en-US"/>
          </a:p>
        </p:txBody>
      </p:sp>
    </p:spTree>
    <p:extLst>
      <p:ext uri="{BB962C8B-B14F-4D97-AF65-F5344CB8AC3E}">
        <p14:creationId xmlns:p14="http://schemas.microsoft.com/office/powerpoint/2010/main" val="3681302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zh-CN" sz="3200" dirty="0" smtClean="0"/>
              <a:t>存货核算</a:t>
            </a:r>
            <a:r>
              <a:rPr lang="en-US" altLang="zh-CN" sz="3200" dirty="0" smtClean="0"/>
              <a:t>—</a:t>
            </a:r>
            <a:r>
              <a:rPr lang="zh-CN" altLang="en-US" sz="3200" dirty="0" smtClean="0"/>
              <a:t>计价方法核算规则</a:t>
            </a:r>
            <a:endParaRPr lang="zh-CN" altLang="en-US" sz="3200"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6" y="1119733"/>
            <a:ext cx="8820472" cy="439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3681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50825" y="188913"/>
            <a:ext cx="8642350" cy="511175"/>
          </a:xfrm>
        </p:spPr>
        <p:txBody>
          <a:bodyPr>
            <a:noAutofit/>
          </a:bodyPr>
          <a:lstStyle/>
          <a:p>
            <a:r>
              <a:rPr lang="zh-CN" altLang="zh-CN" sz="3200" dirty="0" smtClean="0"/>
              <a:t>存货核算</a:t>
            </a:r>
            <a:r>
              <a:rPr lang="en-US" altLang="zh-CN" sz="3200" dirty="0" smtClean="0"/>
              <a:t>—</a:t>
            </a:r>
            <a:r>
              <a:rPr lang="zh-CN" altLang="en-US" sz="3200" dirty="0" smtClean="0"/>
              <a:t>计价方法核算规则</a:t>
            </a:r>
            <a:endParaRPr lang="zh-CN" altLang="en-US" sz="3200" dirty="0" smtClean="0">
              <a:latin typeface="微软雅黑" pitchFamily="34" charset="-122"/>
              <a:ea typeface="微软雅黑" pitchFamily="34" charset="-122"/>
            </a:endParaRPr>
          </a:p>
        </p:txBody>
      </p:sp>
      <p:sp>
        <p:nvSpPr>
          <p:cNvPr id="60419" name="Rectangle 3"/>
          <p:cNvSpPr>
            <a:spLocks noGrp="1" noChangeArrowheads="1"/>
          </p:cNvSpPr>
          <p:nvPr>
            <p:ph type="body" idx="1"/>
          </p:nvPr>
        </p:nvSpPr>
        <p:spPr>
          <a:xfrm>
            <a:off x="468313" y="1052513"/>
            <a:ext cx="8207375" cy="49688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b="0" dirty="0" smtClean="0">
                <a:latin typeface="微软雅黑" pitchFamily="34" charset="-122"/>
                <a:ea typeface="微软雅黑" pitchFamily="34" charset="-122"/>
              </a:rPr>
              <a:t>移动平均法：根据以前结存材料与本次购入材料的数量和金额，计算出以数量为权数的移动加权平均单价，作为其后发出材料的单价，以求得发出材料成本的一种方法，每发生一笔入库计算一次加权平均价。简单说是滚动的加权平均法，计算依据是按单据日期来判断的，单据日期相同则按单据录入系统的时间来判断的</a:t>
            </a:r>
            <a:r>
              <a:rPr lang="zh-CN" altLang="en-US" sz="2400" dirty="0" smtClean="0">
                <a:latin typeface="微软雅黑" pitchFamily="34" charset="-122"/>
                <a:ea typeface="微软雅黑" pitchFamily="34" charset="-122"/>
              </a:rPr>
              <a:t>。</a:t>
            </a:r>
          </a:p>
          <a:p>
            <a:pPr>
              <a:buFont typeface="Wingdings" pitchFamily="2" charset="2"/>
              <a:buNone/>
            </a:pPr>
            <a:endParaRPr lang="zh-CN" altLang="en-US" sz="2400" dirty="0" smtClean="0">
              <a:latin typeface="微软雅黑" pitchFamily="34" charset="-122"/>
              <a:ea typeface="微软雅黑" pitchFamily="34" charset="-122"/>
            </a:endParaRPr>
          </a:p>
          <a:p>
            <a:pPr lvl="1"/>
            <a:r>
              <a:rPr lang="zh-CN" altLang="en-US" sz="2000" dirty="0" smtClean="0">
                <a:latin typeface="微软雅黑" pitchFamily="34" charset="-122"/>
                <a:ea typeface="微软雅黑" pitchFamily="34" charset="-122"/>
              </a:rPr>
              <a:t>出库单价</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（期初金额＋本次出库前收入金额）</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（期初数量＋本次出库前收入数量）</a:t>
            </a:r>
          </a:p>
          <a:p>
            <a:pPr lvl="1"/>
            <a:r>
              <a:rPr lang="zh-CN" altLang="en-US" sz="2000" dirty="0" smtClean="0">
                <a:latin typeface="微软雅黑" pitchFamily="34" charset="-122"/>
                <a:ea typeface="微软雅黑" pitchFamily="34" charset="-122"/>
              </a:rPr>
              <a:t>如下例子，出库单的单价出库核算结果如下图：</a:t>
            </a:r>
          </a:p>
          <a:p>
            <a:pPr lvl="2"/>
            <a:r>
              <a:rPr lang="zh-CN" altLang="en-US" sz="1800" dirty="0" smtClean="0">
                <a:latin typeface="微软雅黑" pitchFamily="34" charset="-122"/>
                <a:ea typeface="微软雅黑" pitchFamily="34" charset="-122"/>
              </a:rPr>
              <a:t>出库单价</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10+10</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12</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10+10</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=11</a:t>
            </a:r>
          </a:p>
          <a:p>
            <a:pPr lvl="2"/>
            <a:r>
              <a:rPr lang="zh-CN" altLang="en-US" sz="1800" dirty="0" smtClean="0">
                <a:latin typeface="微软雅黑" pitchFamily="34" charset="-122"/>
                <a:ea typeface="微软雅黑" pitchFamily="34" charset="-122"/>
              </a:rPr>
              <a:t>出库成本</a:t>
            </a:r>
            <a:r>
              <a:rPr lang="en-US" altLang="zh-CN" sz="1800" dirty="0" smtClean="0">
                <a:latin typeface="微软雅黑" pitchFamily="34" charset="-122"/>
                <a:ea typeface="微软雅黑" pitchFamily="34" charset="-122"/>
              </a:rPr>
              <a:t>=15</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11=165</a:t>
            </a:r>
          </a:p>
        </p:txBody>
      </p:sp>
      <p:sp>
        <p:nvSpPr>
          <p:cNvPr id="37" name="TextBox 36">
            <a:hlinkClick r:id="rId2" action="ppaction://hlinkpres?slideindex=2&amp;slidetitle=实际成本目录"/>
          </p:cNvPr>
          <p:cNvSpPr txBox="1">
            <a:spLocks noChangeArrowheads="1"/>
          </p:cNvSpPr>
          <p:nvPr/>
        </p:nvSpPr>
        <p:spPr bwMode="auto">
          <a:xfrm>
            <a:off x="8388350" y="6453188"/>
            <a:ext cx="576263" cy="284162"/>
          </a:xfrm>
          <a:prstGeom prst="rect">
            <a:avLst/>
          </a:prstGeom>
          <a:solidFill>
            <a:srgbClr val="0054A8"/>
          </a:solidFill>
          <a:ln w="9525">
            <a:solidFill>
              <a:srgbClr val="40A0FF"/>
            </a:solidFill>
            <a:miter lim="800000"/>
            <a:headEnd/>
            <a:tailEnd/>
          </a:ln>
        </p:spPr>
        <p:txBody>
          <a:bodyPr>
            <a:spAutoFit/>
          </a:bodyPr>
          <a:lstStyle/>
          <a:p>
            <a:r>
              <a:rPr lang="zh-CN" altLang="en-US" sz="1200">
                <a:solidFill>
                  <a:schemeClr val="bg1"/>
                </a:solidFill>
                <a:ea typeface="黑体" pitchFamily="2" charset="-122"/>
              </a:rPr>
              <a:t>返回</a:t>
            </a:r>
            <a:endParaRPr lang="zh-CN" altLang="en-US"/>
          </a:p>
        </p:txBody>
      </p:sp>
    </p:spTree>
    <p:extLst>
      <p:ext uri="{BB962C8B-B14F-4D97-AF65-F5344CB8AC3E}">
        <p14:creationId xmlns:p14="http://schemas.microsoft.com/office/powerpoint/2010/main" val="6418490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lstStyle/>
          <a:p>
            <a:r>
              <a:rPr lang="zh-CN" altLang="zh-CN" sz="3200" dirty="0" smtClean="0"/>
              <a:t>存货核算</a:t>
            </a:r>
            <a:r>
              <a:rPr lang="en-US" altLang="zh-CN" sz="3200" dirty="0" smtClean="0"/>
              <a:t>—</a:t>
            </a:r>
            <a:r>
              <a:rPr lang="zh-CN" altLang="en-US" sz="3200" dirty="0" smtClean="0"/>
              <a:t>计价方法核算规则</a:t>
            </a:r>
            <a:endParaRPr lang="zh-CN" altLang="en-US" sz="3200" dirty="0"/>
          </a:p>
        </p:txBody>
      </p:sp>
      <p:pic>
        <p:nvPicPr>
          <p:cNvPr id="1025" name="Picture 1" descr="C:\Users\pc\AppData\Roaming\Tencent\Users\1484135064\QQ\WinTemp\RichOle\[DUKUU[CX2$)XZ3A4V)N_G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 y="1268760"/>
            <a:ext cx="9142859"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607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50825" y="188913"/>
            <a:ext cx="8642350" cy="511175"/>
          </a:xfrm>
        </p:spPr>
        <p:txBody>
          <a:bodyPr>
            <a:noAutofit/>
          </a:bodyPr>
          <a:lstStyle/>
          <a:p>
            <a:r>
              <a:rPr lang="zh-CN" altLang="zh-CN" sz="3200" dirty="0" smtClean="0"/>
              <a:t>存货核算</a:t>
            </a:r>
            <a:r>
              <a:rPr lang="en-US" altLang="zh-CN" sz="3200" dirty="0" smtClean="0"/>
              <a:t>—</a:t>
            </a:r>
            <a:r>
              <a:rPr lang="zh-CN" altLang="en-US" sz="3200" dirty="0" smtClean="0"/>
              <a:t>计价方法核算规则</a:t>
            </a:r>
            <a:endParaRPr lang="zh-CN" altLang="en-US" sz="3200" dirty="0" smtClean="0">
              <a:latin typeface="微软雅黑" pitchFamily="34" charset="-122"/>
              <a:ea typeface="微软雅黑" pitchFamily="34" charset="-122"/>
            </a:endParaRPr>
          </a:p>
        </p:txBody>
      </p:sp>
      <p:sp>
        <p:nvSpPr>
          <p:cNvPr id="62467" name="Rectangle 3"/>
          <p:cNvSpPr>
            <a:spLocks noGrp="1" noChangeArrowheads="1"/>
          </p:cNvSpPr>
          <p:nvPr>
            <p:ph type="body" idx="1"/>
          </p:nvPr>
        </p:nvSpPr>
        <p:spPr>
          <a:xfrm>
            <a:off x="468313" y="1052513"/>
            <a:ext cx="8280400" cy="45148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400" b="0" dirty="0" smtClean="0">
                <a:latin typeface="微软雅黑" pitchFamily="34" charset="-122"/>
                <a:ea typeface="微软雅黑" pitchFamily="34" charset="-122"/>
              </a:rPr>
              <a:t>先进先出法：假定先购入的材料先发出，并根据这种假定的成本流转次序对发出材料进行计价的方法</a:t>
            </a:r>
            <a:r>
              <a:rPr lang="zh-CN" altLang="en-US" sz="2400" dirty="0" smtClean="0">
                <a:latin typeface="微软雅黑" pitchFamily="34" charset="-122"/>
                <a:ea typeface="微软雅黑" pitchFamily="34" charset="-122"/>
              </a:rPr>
              <a:t>，</a:t>
            </a:r>
            <a:r>
              <a:rPr lang="zh-CN" altLang="en-US" sz="2400" b="0" dirty="0" smtClean="0">
                <a:latin typeface="微软雅黑" pitchFamily="34" charset="-122"/>
                <a:ea typeface="微软雅黑" pitchFamily="34" charset="-122"/>
              </a:rPr>
              <a:t>这个成本流转次序的区分是通过单据日期来区分的</a:t>
            </a:r>
            <a:r>
              <a:rPr lang="zh-CN" altLang="en-US" sz="2400" dirty="0" smtClean="0">
                <a:latin typeface="微软雅黑" pitchFamily="34" charset="-122"/>
                <a:ea typeface="微软雅黑" pitchFamily="34" charset="-122"/>
              </a:rPr>
              <a:t>。</a:t>
            </a:r>
          </a:p>
          <a:p>
            <a:pPr lvl="1"/>
            <a:r>
              <a:rPr lang="zh-CN" altLang="en-US" sz="2000" dirty="0" smtClean="0">
                <a:latin typeface="微软雅黑" pitchFamily="34" charset="-122"/>
                <a:ea typeface="微软雅黑" pitchFamily="34" charset="-122"/>
              </a:rPr>
              <a:t>出库单价</a:t>
            </a:r>
            <a:r>
              <a:rPr lang="en-US" altLang="zh-CN" sz="2000" dirty="0" smtClean="0">
                <a:latin typeface="微软雅黑" pitchFamily="34" charset="-122"/>
                <a:ea typeface="微软雅黑" pitchFamily="34" charset="-122"/>
              </a:rPr>
              <a:t>=</a:t>
            </a:r>
            <a:r>
              <a:rPr lang="zh-CN" altLang="en-US" sz="2000" dirty="0" smtClean="0">
                <a:latin typeface="微软雅黑" pitchFamily="34" charset="-122"/>
                <a:ea typeface="微软雅黑" pitchFamily="34" charset="-122"/>
              </a:rPr>
              <a:t>按单据日期先入库的先发出，成本也依次流转</a:t>
            </a:r>
          </a:p>
          <a:p>
            <a:pPr lvl="1"/>
            <a:r>
              <a:rPr lang="zh-CN" altLang="en-US" sz="2000" dirty="0" smtClean="0">
                <a:latin typeface="微软雅黑" pitchFamily="34" charset="-122"/>
                <a:ea typeface="微软雅黑" pitchFamily="34" charset="-122"/>
              </a:rPr>
              <a:t>如下例子，出库单的单价出库核算结果如下图：</a:t>
            </a:r>
          </a:p>
          <a:p>
            <a:pPr lvl="2"/>
            <a:r>
              <a:rPr lang="zh-CN" altLang="en-US" sz="1800" dirty="0" smtClean="0">
                <a:latin typeface="微软雅黑" pitchFamily="34" charset="-122"/>
                <a:ea typeface="微软雅黑" pitchFamily="34" charset="-122"/>
              </a:rPr>
              <a:t>出库单价</a:t>
            </a:r>
            <a:r>
              <a:rPr lang="en-US" altLang="zh-CN" sz="1800" dirty="0" smtClean="0">
                <a:latin typeface="微软雅黑" pitchFamily="34" charset="-122"/>
                <a:ea typeface="微软雅黑" pitchFamily="34" charset="-122"/>
              </a:rPr>
              <a:t>=</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10+5</a:t>
            </a:r>
            <a:r>
              <a:rPr lang="en-US" altLang="en-US" sz="1800" b="1"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12</a:t>
            </a:r>
            <a:r>
              <a:rPr lang="zh-CN" altLang="en-US" sz="1800" dirty="0" smtClean="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÷15=10.67</a:t>
            </a:r>
          </a:p>
          <a:p>
            <a:pPr lvl="2"/>
            <a:r>
              <a:rPr lang="zh-CN" altLang="en-US" sz="1800" dirty="0" smtClean="0">
                <a:latin typeface="微软雅黑" pitchFamily="34" charset="-122"/>
                <a:ea typeface="微软雅黑" pitchFamily="34" charset="-122"/>
              </a:rPr>
              <a:t>出库成本</a:t>
            </a:r>
            <a:r>
              <a:rPr lang="en-US" altLang="zh-CN" sz="1800" dirty="0">
                <a:latin typeface="微软雅黑" pitchFamily="34" charset="-122"/>
                <a:ea typeface="微软雅黑" pitchFamily="34" charset="-122"/>
              </a:rPr>
              <a:t>=</a:t>
            </a:r>
            <a:r>
              <a:rPr lang="en-US" altLang="zh-CN" sz="1800" dirty="0" smtClean="0">
                <a:latin typeface="微软雅黑" pitchFamily="34" charset="-122"/>
                <a:ea typeface="微软雅黑" pitchFamily="34" charset="-122"/>
              </a:rPr>
              <a:t>10.67 </a:t>
            </a:r>
            <a:r>
              <a:rPr lang="zh-CN" altLang="en-US" sz="1800" dirty="0" smtClean="0">
                <a:latin typeface="微软雅黑" pitchFamily="34" charset="-122"/>
                <a:ea typeface="微软雅黑" pitchFamily="34" charset="-122"/>
              </a:rPr>
              <a:t>* </a:t>
            </a:r>
            <a:r>
              <a:rPr lang="en-US" altLang="zh-CN" sz="1800" dirty="0" smtClean="0">
                <a:latin typeface="微软雅黑" pitchFamily="34" charset="-122"/>
                <a:ea typeface="微软雅黑" pitchFamily="34" charset="-122"/>
              </a:rPr>
              <a:t>15 = 160</a:t>
            </a:r>
            <a:endParaRPr lang="en-US" altLang="zh-CN" sz="1800" dirty="0">
              <a:latin typeface="微软雅黑" pitchFamily="34" charset="-122"/>
              <a:ea typeface="微软雅黑" pitchFamily="34" charset="-122"/>
            </a:endParaRPr>
          </a:p>
          <a:p>
            <a:pPr lvl="2"/>
            <a:endParaRPr lang="en-US" altLang="zh-CN" sz="1800" dirty="0" smtClean="0">
              <a:latin typeface="微软雅黑" pitchFamily="34" charset="-122"/>
              <a:ea typeface="微软雅黑" pitchFamily="34" charset="-122"/>
            </a:endParaRPr>
          </a:p>
        </p:txBody>
      </p:sp>
      <p:sp>
        <p:nvSpPr>
          <p:cNvPr id="37" name="TextBox 36">
            <a:hlinkClick r:id="rId2" action="ppaction://hlinkpres?slideindex=2&amp;slidetitle=实际成本目录"/>
          </p:cNvPr>
          <p:cNvSpPr txBox="1">
            <a:spLocks noChangeArrowheads="1"/>
          </p:cNvSpPr>
          <p:nvPr/>
        </p:nvSpPr>
        <p:spPr bwMode="auto">
          <a:xfrm>
            <a:off x="8388350" y="6453188"/>
            <a:ext cx="576263" cy="284162"/>
          </a:xfrm>
          <a:prstGeom prst="rect">
            <a:avLst/>
          </a:prstGeom>
          <a:solidFill>
            <a:srgbClr val="0054A8"/>
          </a:solidFill>
          <a:ln w="9525">
            <a:solidFill>
              <a:srgbClr val="40A0FF"/>
            </a:solidFill>
            <a:miter lim="800000"/>
            <a:headEnd/>
            <a:tailEnd/>
          </a:ln>
        </p:spPr>
        <p:txBody>
          <a:bodyPr>
            <a:spAutoFit/>
          </a:bodyPr>
          <a:lstStyle/>
          <a:p>
            <a:r>
              <a:rPr lang="zh-CN" altLang="en-US" sz="1200">
                <a:solidFill>
                  <a:schemeClr val="bg1"/>
                </a:solidFill>
                <a:ea typeface="黑体" pitchFamily="2" charset="-122"/>
              </a:rPr>
              <a:t>返回</a:t>
            </a:r>
            <a:endParaRPr lang="zh-CN" altLang="en-US"/>
          </a:p>
        </p:txBody>
      </p:sp>
    </p:spTree>
    <p:extLst>
      <p:ext uri="{BB962C8B-B14F-4D97-AF65-F5344CB8AC3E}">
        <p14:creationId xmlns:p14="http://schemas.microsoft.com/office/powerpoint/2010/main" val="42689283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016" y="971550"/>
            <a:ext cx="889248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Grp="1" noChangeArrowheads="1"/>
          </p:cNvSpPr>
          <p:nvPr>
            <p:ph type="title"/>
          </p:nvPr>
        </p:nvSpPr>
        <p:spPr>
          <a:xfrm>
            <a:off x="179512" y="116632"/>
            <a:ext cx="8642350" cy="511175"/>
          </a:xfrm>
        </p:spPr>
        <p:txBody>
          <a:bodyPr>
            <a:noAutofit/>
          </a:bodyPr>
          <a:lstStyle/>
          <a:p>
            <a:r>
              <a:rPr lang="zh-CN" altLang="zh-CN" sz="3200" dirty="0" smtClean="0"/>
              <a:t>存货核算</a:t>
            </a:r>
            <a:r>
              <a:rPr lang="en-US" altLang="zh-CN" sz="3200" dirty="0" smtClean="0"/>
              <a:t>—</a:t>
            </a:r>
            <a:r>
              <a:rPr lang="zh-CN" altLang="en-US" sz="3200" dirty="0" smtClean="0"/>
              <a:t>计价方法核算规则</a:t>
            </a:r>
            <a:endParaRPr lang="zh-CN" altLang="en-US" sz="3200" dirty="0" smtClean="0">
              <a:latin typeface="微软雅黑" pitchFamily="34" charset="-122"/>
              <a:ea typeface="微软雅黑" pitchFamily="34" charset="-122"/>
            </a:endParaRPr>
          </a:p>
        </p:txBody>
      </p:sp>
    </p:spTree>
    <p:extLst>
      <p:ext uri="{BB962C8B-B14F-4D97-AF65-F5344CB8AC3E}">
        <p14:creationId xmlns:p14="http://schemas.microsoft.com/office/powerpoint/2010/main" val="2848471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核算出错</a:t>
            </a:r>
          </a:p>
        </p:txBody>
      </p:sp>
      <p:sp>
        <p:nvSpPr>
          <p:cNvPr id="325634" name="Rectangle 2"/>
          <p:cNvSpPr>
            <a:spLocks noChangeArrowheads="1"/>
          </p:cNvSpPr>
          <p:nvPr/>
        </p:nvSpPr>
        <p:spPr bwMode="auto">
          <a:xfrm>
            <a:off x="395288" y="908050"/>
            <a:ext cx="8424862" cy="5100638"/>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核算不成功可能的原因</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无单价的入库单</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未审核的入库单</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无原单红字出库单</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产品入库核算后，又录入产品入库单</a:t>
            </a:r>
          </a:p>
          <a:p>
            <a:pPr marL="742950" lvl="1" indent="-285750">
              <a:spcBef>
                <a:spcPct val="20000"/>
              </a:spcBef>
              <a:buClr>
                <a:srgbClr val="003399"/>
              </a:buClr>
              <a:buSzPct val="80000"/>
              <a:buFont typeface="Wingdings" pitchFamily="2" charset="2"/>
              <a:buChar char="n"/>
            </a:pPr>
            <a:endParaRPr lang="zh-CN" altLang="en-US" sz="1800" dirty="0">
              <a:latin typeface="Arial" pitchFamily="34" charset="0"/>
            </a:endParaRP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红字出库单系统作为入库处理（如销售退回）</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有原单的按原单取原单价（选单生成）</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无原单的需在无单价序时簿中修改或更新。</a:t>
            </a:r>
          </a:p>
          <a:p>
            <a:pPr marL="742950" lvl="1" indent="-285750">
              <a:spcBef>
                <a:spcPct val="20000"/>
              </a:spcBef>
              <a:buClr>
                <a:srgbClr val="003399"/>
              </a:buClr>
              <a:buSzPct val="80000"/>
              <a:buFont typeface="Wingdings" pitchFamily="2" charset="2"/>
              <a:buChar char="n"/>
            </a:pPr>
            <a:endParaRPr lang="zh-CN" altLang="en-US" b="1" dirty="0">
              <a:latin typeface="Arial" pitchFamily="34" charset="0"/>
            </a:endParaRPr>
          </a:p>
          <a:p>
            <a:pPr marL="1143000" lvl="2" indent="-228600">
              <a:spcBef>
                <a:spcPct val="20000"/>
              </a:spcBef>
              <a:buClr>
                <a:srgbClr val="003399"/>
              </a:buClr>
              <a:buSzPct val="80000"/>
              <a:buFont typeface="Wingdings" pitchFamily="2" charset="2"/>
              <a:buChar char="n"/>
            </a:pPr>
            <a:endParaRPr lang="zh-CN" altLang="en-US" b="1" dirty="0">
              <a:latin typeface="Arial" pitchFamily="34" charset="0"/>
            </a:endParaRPr>
          </a:p>
          <a:p>
            <a:pPr marL="742950" lvl="1" indent="-285750">
              <a:spcBef>
                <a:spcPct val="20000"/>
              </a:spcBef>
              <a:buClr>
                <a:srgbClr val="003399"/>
              </a:buClr>
              <a:buSzPct val="80000"/>
              <a:buFont typeface="Wingdings" pitchFamily="2" charset="2"/>
              <a:buChar char="n"/>
            </a:pPr>
            <a:endParaRPr lang="zh-CN" altLang="en-US" b="1" dirty="0">
              <a:latin typeface="Arial" pitchFamily="34" charset="0"/>
            </a:endParaRPr>
          </a:p>
          <a:p>
            <a:pPr marL="742950" lvl="1" indent="-285750">
              <a:spcBef>
                <a:spcPct val="20000"/>
              </a:spcBef>
              <a:buClr>
                <a:srgbClr val="003399"/>
              </a:buClr>
              <a:buSzPct val="80000"/>
              <a:buFont typeface="Wingdings" pitchFamily="2" charset="2"/>
              <a:buChar char="n"/>
            </a:pPr>
            <a:endParaRPr lang="en-US" altLang="zh-CN" b="1" dirty="0">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5634">
                                            <p:txEl>
                                              <p:pRg st="0" end="0"/>
                                            </p:txEl>
                                          </p:spTgt>
                                        </p:tgtEl>
                                        <p:attrNameLst>
                                          <p:attrName>style.visibility</p:attrName>
                                        </p:attrNameLst>
                                      </p:cBhvr>
                                      <p:to>
                                        <p:strVal val="visible"/>
                                      </p:to>
                                    </p:set>
                                    <p:anim calcmode="lin" valueType="num">
                                      <p:cBhvr additive="base">
                                        <p:cTn id="7" dur="500" fill="hold"/>
                                        <p:tgtEl>
                                          <p:spTgt spid="325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563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5634">
                                            <p:txEl>
                                              <p:pRg st="1" end="1"/>
                                            </p:txEl>
                                          </p:spTgt>
                                        </p:tgtEl>
                                        <p:attrNameLst>
                                          <p:attrName>style.visibility</p:attrName>
                                        </p:attrNameLst>
                                      </p:cBhvr>
                                      <p:to>
                                        <p:strVal val="visible"/>
                                      </p:to>
                                    </p:set>
                                    <p:anim calcmode="lin" valueType="num">
                                      <p:cBhvr additive="base">
                                        <p:cTn id="11" dur="500" fill="hold"/>
                                        <p:tgtEl>
                                          <p:spTgt spid="32563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563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5634">
                                            <p:txEl>
                                              <p:pRg st="2" end="2"/>
                                            </p:txEl>
                                          </p:spTgt>
                                        </p:tgtEl>
                                        <p:attrNameLst>
                                          <p:attrName>style.visibility</p:attrName>
                                        </p:attrNameLst>
                                      </p:cBhvr>
                                      <p:to>
                                        <p:strVal val="visible"/>
                                      </p:to>
                                    </p:set>
                                    <p:anim calcmode="lin" valueType="num">
                                      <p:cBhvr additive="base">
                                        <p:cTn id="15" dur="500" fill="hold"/>
                                        <p:tgtEl>
                                          <p:spTgt spid="32563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563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5634">
                                            <p:txEl>
                                              <p:pRg st="3" end="3"/>
                                            </p:txEl>
                                          </p:spTgt>
                                        </p:tgtEl>
                                        <p:attrNameLst>
                                          <p:attrName>style.visibility</p:attrName>
                                        </p:attrNameLst>
                                      </p:cBhvr>
                                      <p:to>
                                        <p:strVal val="visible"/>
                                      </p:to>
                                    </p:set>
                                    <p:anim calcmode="lin" valueType="num">
                                      <p:cBhvr additive="base">
                                        <p:cTn id="19" dur="500" fill="hold"/>
                                        <p:tgtEl>
                                          <p:spTgt spid="32563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563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5634">
                                            <p:txEl>
                                              <p:pRg st="4" end="4"/>
                                            </p:txEl>
                                          </p:spTgt>
                                        </p:tgtEl>
                                        <p:attrNameLst>
                                          <p:attrName>style.visibility</p:attrName>
                                        </p:attrNameLst>
                                      </p:cBhvr>
                                      <p:to>
                                        <p:strVal val="visible"/>
                                      </p:to>
                                    </p:set>
                                    <p:anim calcmode="lin" valueType="num">
                                      <p:cBhvr additive="base">
                                        <p:cTn id="23" dur="500" fill="hold"/>
                                        <p:tgtEl>
                                          <p:spTgt spid="32563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563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25634">
                                            <p:txEl>
                                              <p:pRg st="6" end="6"/>
                                            </p:txEl>
                                          </p:spTgt>
                                        </p:tgtEl>
                                        <p:attrNameLst>
                                          <p:attrName>style.visibility</p:attrName>
                                        </p:attrNameLst>
                                      </p:cBhvr>
                                      <p:to>
                                        <p:strVal val="visible"/>
                                      </p:to>
                                    </p:set>
                                    <p:anim calcmode="lin" valueType="num">
                                      <p:cBhvr additive="base">
                                        <p:cTn id="29" dur="500" fill="hold"/>
                                        <p:tgtEl>
                                          <p:spTgt spid="325634">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5634">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5634">
                                            <p:txEl>
                                              <p:pRg st="7" end="7"/>
                                            </p:txEl>
                                          </p:spTgt>
                                        </p:tgtEl>
                                        <p:attrNameLst>
                                          <p:attrName>style.visibility</p:attrName>
                                        </p:attrNameLst>
                                      </p:cBhvr>
                                      <p:to>
                                        <p:strVal val="visible"/>
                                      </p:to>
                                    </p:set>
                                    <p:anim calcmode="lin" valueType="num">
                                      <p:cBhvr additive="base">
                                        <p:cTn id="33" dur="500" fill="hold"/>
                                        <p:tgtEl>
                                          <p:spTgt spid="325634">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5634">
                                            <p:txEl>
                                              <p:pRg st="7" end="7"/>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5634">
                                            <p:txEl>
                                              <p:pRg st="8" end="8"/>
                                            </p:txEl>
                                          </p:spTgt>
                                        </p:tgtEl>
                                        <p:attrNameLst>
                                          <p:attrName>style.visibility</p:attrName>
                                        </p:attrNameLst>
                                      </p:cBhvr>
                                      <p:to>
                                        <p:strVal val="visible"/>
                                      </p:to>
                                    </p:set>
                                    <p:anim calcmode="lin" valueType="num">
                                      <p:cBhvr additive="base">
                                        <p:cTn id="37" dur="500" fill="hold"/>
                                        <p:tgtEl>
                                          <p:spTgt spid="32563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563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暂估到票处理</a:t>
            </a:r>
          </a:p>
        </p:txBody>
      </p:sp>
      <p:sp>
        <p:nvSpPr>
          <p:cNvPr id="24579" name="Rectangle 2"/>
          <p:cNvSpPr>
            <a:spLocks noChangeArrowheads="1"/>
          </p:cNvSpPr>
          <p:nvPr/>
        </p:nvSpPr>
        <p:spPr bwMode="auto">
          <a:xfrm>
            <a:off x="285720" y="857232"/>
            <a:ext cx="8424863" cy="5100637"/>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系统暂估处理的两种方式（系统参数）</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单到冲回</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差额调整</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确认依据</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本期的发票与以前期间的入库单钩稽</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本期的入库单已经生成凭证，本期来的发票与入库单进行勾稽</a:t>
            </a:r>
          </a:p>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系统流程</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单到冲回</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系统自动生成一张红字入库单，生成一张蓝字入库单</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红蓝字单据自动与发票钩稽</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本期生成的两张入库单均要生成凭证</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差额调整</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系统自动生成有金额无数量的入库单</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根据入库单生成凭证</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zh-CN" sz="3200" dirty="0" smtClean="0"/>
              <a:t>仓存管理</a:t>
            </a:r>
            <a:r>
              <a:rPr lang="en-US" altLang="zh-CN" sz="3200" dirty="0" smtClean="0"/>
              <a:t>—</a:t>
            </a:r>
            <a:r>
              <a:rPr lang="zh-CN" sz="3200" dirty="0" smtClean="0"/>
              <a:t>生产领料</a:t>
            </a:r>
            <a:r>
              <a:rPr lang="en-US" altLang="zh-CN" sz="3200" dirty="0" smtClean="0"/>
              <a:t>/</a:t>
            </a:r>
            <a:r>
              <a:rPr lang="zh-CN" altLang="en-US" sz="3200" dirty="0" smtClean="0"/>
              <a:t>产品入库</a:t>
            </a:r>
            <a:endParaRPr lang="zh-CN" sz="3200" dirty="0" smtClean="0"/>
          </a:p>
        </p:txBody>
      </p:sp>
      <p:sp>
        <p:nvSpPr>
          <p:cNvPr id="291842" name="Rectangle 2"/>
          <p:cNvSpPr>
            <a:spLocks noChangeArrowheads="1"/>
          </p:cNvSpPr>
          <p:nvPr/>
        </p:nvSpPr>
        <p:spPr bwMode="auto">
          <a:xfrm>
            <a:off x="357188" y="1071563"/>
            <a:ext cx="5543550" cy="5027612"/>
          </a:xfrm>
          <a:prstGeom prst="rect">
            <a:avLst/>
          </a:prstGeom>
          <a:noFill/>
          <a:ln w="9525">
            <a:noFill/>
            <a:miter lim="800000"/>
            <a:headEnd/>
            <a:tailEnd/>
          </a:ln>
        </p:spPr>
        <p:txBody>
          <a:bodyPr/>
          <a:lstStyle/>
          <a:p>
            <a:pPr marL="342900" indent="-342900">
              <a:spcBef>
                <a:spcPct val="20000"/>
              </a:spcBef>
              <a:buClr>
                <a:srgbClr val="003399"/>
              </a:buClr>
              <a:buSzPct val="80000"/>
              <a:buFont typeface="Wingdings" pitchFamily="2" charset="2"/>
              <a:buChar char="n"/>
              <a:defRPr/>
            </a:pPr>
            <a:r>
              <a:rPr lang="zh-CN" altLang="en-US" sz="2400" b="1" dirty="0">
                <a:solidFill>
                  <a:srgbClr val="FF0000"/>
                </a:solidFill>
              </a:rPr>
              <a:t>没有使用生产管理的用户使用</a:t>
            </a:r>
            <a:endParaRPr lang="en-US" altLang="zh-CN" sz="2400" b="1" dirty="0">
              <a:solidFill>
                <a:srgbClr val="FF0000"/>
              </a:solidFill>
            </a:endParaRPr>
          </a:p>
          <a:p>
            <a:pPr marL="342900" indent="-342900">
              <a:spcBef>
                <a:spcPct val="20000"/>
              </a:spcBef>
              <a:buClr>
                <a:srgbClr val="003399"/>
              </a:buClr>
              <a:buSzPct val="80000"/>
              <a:buFont typeface="Wingdings" pitchFamily="2" charset="2"/>
              <a:buChar char="n"/>
              <a:defRPr/>
            </a:pPr>
            <a:r>
              <a:rPr lang="zh-CN" altLang="en-US" sz="2400" b="1" dirty="0"/>
              <a:t>车间人员到仓库领料，库管录入</a:t>
            </a:r>
          </a:p>
          <a:p>
            <a:pPr marL="342900" indent="-342900">
              <a:spcBef>
                <a:spcPct val="20000"/>
              </a:spcBef>
              <a:buClr>
                <a:srgbClr val="003399"/>
              </a:buClr>
              <a:buSzPct val="80000"/>
              <a:buFont typeface="Wingdings" pitchFamily="2" charset="2"/>
              <a:buChar char="n"/>
              <a:defRPr/>
            </a:pPr>
            <a:r>
              <a:rPr lang="zh-CN" altLang="en-US" sz="2400" b="1" dirty="0"/>
              <a:t>生产完工后，库管将产成品验收入库</a:t>
            </a:r>
            <a:endParaRPr lang="en-US" altLang="zh-CN" sz="2400" b="1" dirty="0"/>
          </a:p>
          <a:p>
            <a:pPr marL="342900" indent="-342900">
              <a:spcBef>
                <a:spcPct val="20000"/>
              </a:spcBef>
              <a:buClr>
                <a:srgbClr val="003399"/>
              </a:buClr>
              <a:buSzPct val="80000"/>
              <a:buFont typeface="Wingdings" pitchFamily="2" charset="2"/>
              <a:buChar char="n"/>
              <a:defRPr/>
            </a:pPr>
            <a:r>
              <a:rPr lang="zh-CN" altLang="en-US" sz="2400" b="1" dirty="0">
                <a:solidFill>
                  <a:srgbClr val="FF0000"/>
                </a:solidFill>
              </a:rPr>
              <a:t>可按</a:t>
            </a:r>
            <a:r>
              <a:rPr lang="en-US" altLang="zh-CN" sz="2400" b="1" dirty="0">
                <a:solidFill>
                  <a:srgbClr val="FF0000"/>
                </a:solidFill>
              </a:rPr>
              <a:t>BOM</a:t>
            </a:r>
            <a:r>
              <a:rPr lang="zh-CN" altLang="en-US" sz="2400" b="1" dirty="0">
                <a:solidFill>
                  <a:srgbClr val="FF0000"/>
                </a:solidFill>
              </a:rPr>
              <a:t>或生产任务单领料</a:t>
            </a:r>
          </a:p>
          <a:p>
            <a:pPr marL="342900" indent="-342900">
              <a:spcBef>
                <a:spcPct val="20000"/>
              </a:spcBef>
              <a:buClr>
                <a:srgbClr val="003399"/>
              </a:buClr>
              <a:buSzPct val="80000"/>
              <a:buFont typeface="Wingdings" pitchFamily="2" charset="2"/>
              <a:buChar char="n"/>
              <a:defRPr/>
            </a:pPr>
            <a:r>
              <a:rPr lang="zh-CN" altLang="en-US" sz="2400" b="1" dirty="0"/>
              <a:t>可处理受托加工来料领用</a:t>
            </a:r>
            <a:endParaRPr lang="en-US" altLang="zh-CN" sz="2400" b="1" dirty="0"/>
          </a:p>
          <a:p>
            <a:pPr marL="342900" indent="-342900">
              <a:spcBef>
                <a:spcPct val="20000"/>
              </a:spcBef>
              <a:buClr>
                <a:srgbClr val="003399"/>
              </a:buClr>
              <a:buSzPct val="80000"/>
              <a:buFont typeface="Wingdings" pitchFamily="2" charset="2"/>
              <a:buChar char="n"/>
              <a:defRPr/>
            </a:pPr>
            <a:r>
              <a:rPr lang="zh-CN" altLang="en-US" sz="2400" dirty="0">
                <a:solidFill>
                  <a:srgbClr val="06669F"/>
                </a:solidFill>
                <a:latin typeface="黑体" pitchFamily="2" charset="-122"/>
                <a:ea typeface="黑体" pitchFamily="2" charset="-122"/>
              </a:rPr>
              <a:t>领料用途来源于辅助资料，关联生产任</a:t>
            </a:r>
          </a:p>
          <a:p>
            <a:pPr>
              <a:defRPr/>
            </a:pPr>
            <a:r>
              <a:rPr lang="zh-CN" altLang="en-US" sz="2400" dirty="0">
                <a:solidFill>
                  <a:srgbClr val="06669F"/>
                </a:solidFill>
                <a:latin typeface="黑体" pitchFamily="2" charset="-122"/>
                <a:ea typeface="黑体" pitchFamily="2" charset="-122"/>
              </a:rPr>
              <a:t>务单生产；生产领料成本汇总表，提供按领料用途汇总功能</a:t>
            </a:r>
          </a:p>
          <a:p>
            <a:pPr marL="342900" indent="-342900">
              <a:spcBef>
                <a:spcPct val="20000"/>
              </a:spcBef>
              <a:buClr>
                <a:srgbClr val="003399"/>
              </a:buClr>
              <a:buSzPct val="80000"/>
              <a:buFont typeface="Wingdings" pitchFamily="2" charset="2"/>
              <a:buChar char="n"/>
              <a:defRPr/>
            </a:pPr>
            <a:endParaRPr lang="zh-CN" altLang="en-US" sz="2400" b="1" dirty="0"/>
          </a:p>
        </p:txBody>
      </p:sp>
      <p:pic>
        <p:nvPicPr>
          <p:cNvPr id="291844" name="Picture 4"/>
          <p:cNvPicPr>
            <a:picLocks noChangeAspect="1" noChangeArrowheads="1"/>
          </p:cNvPicPr>
          <p:nvPr/>
        </p:nvPicPr>
        <p:blipFill>
          <a:blip r:embed="rId2" cstate="print"/>
          <a:srcRect/>
          <a:stretch>
            <a:fillRect/>
          </a:stretch>
        </p:blipFill>
        <p:spPr bwMode="auto">
          <a:xfrm>
            <a:off x="5795963" y="1052513"/>
            <a:ext cx="3121025" cy="4681537"/>
          </a:xfrm>
          <a:prstGeom prst="rect">
            <a:avLst/>
          </a:prstGeom>
          <a:noFill/>
          <a:ln w="9525" algn="ctr">
            <a:noFill/>
            <a:miter lim="800000"/>
            <a:headEnd/>
            <a:tailEnd/>
          </a:ln>
        </p:spPr>
      </p:pic>
      <p:pic>
        <p:nvPicPr>
          <p:cNvPr id="104454" name="Picture 6"/>
          <p:cNvPicPr>
            <a:picLocks noChangeAspect="1" noChangeArrowheads="1"/>
          </p:cNvPicPr>
          <p:nvPr/>
        </p:nvPicPr>
        <p:blipFill>
          <a:blip r:embed="rId3" cstate="print"/>
          <a:srcRect l="-2" t="22250"/>
          <a:stretch>
            <a:fillRect/>
          </a:stretch>
        </p:blipFill>
        <p:spPr bwMode="auto">
          <a:xfrm>
            <a:off x="285750" y="1071563"/>
            <a:ext cx="8643938" cy="4857750"/>
          </a:xfrm>
          <a:prstGeom prst="rect">
            <a:avLst/>
          </a:prstGeom>
          <a:noFill/>
          <a:ln w="9525" algn="ctr">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1844"/>
                                        </p:tgtEl>
                                        <p:attrNameLst>
                                          <p:attrName>style.visibility</p:attrName>
                                        </p:attrNameLst>
                                      </p:cBhvr>
                                      <p:to>
                                        <p:strVal val="visible"/>
                                      </p:to>
                                    </p:set>
                                    <p:anim calcmode="lin" valueType="num">
                                      <p:cBhvr additive="base">
                                        <p:cTn id="7" dur="500" fill="hold"/>
                                        <p:tgtEl>
                                          <p:spTgt spid="291844"/>
                                        </p:tgtEl>
                                        <p:attrNameLst>
                                          <p:attrName>ppt_x</p:attrName>
                                        </p:attrNameLst>
                                      </p:cBhvr>
                                      <p:tavLst>
                                        <p:tav tm="0">
                                          <p:val>
                                            <p:strVal val="#ppt_x"/>
                                          </p:val>
                                        </p:tav>
                                        <p:tav tm="100000">
                                          <p:val>
                                            <p:strVal val="#ppt_x"/>
                                          </p:val>
                                        </p:tav>
                                      </p:tavLst>
                                    </p:anim>
                                    <p:anim calcmode="lin" valueType="num">
                                      <p:cBhvr additive="base">
                                        <p:cTn id="8" dur="500" fill="hold"/>
                                        <p:tgtEl>
                                          <p:spTgt spid="2918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1842">
                                            <p:txEl>
                                              <p:pRg st="0" end="0"/>
                                            </p:txEl>
                                          </p:spTgt>
                                        </p:tgtEl>
                                        <p:attrNameLst>
                                          <p:attrName>style.visibility</p:attrName>
                                        </p:attrNameLst>
                                      </p:cBhvr>
                                      <p:to>
                                        <p:strVal val="visible"/>
                                      </p:to>
                                    </p:set>
                                    <p:anim calcmode="lin" valueType="num">
                                      <p:cBhvr additive="base">
                                        <p:cTn id="13" dur="500" fill="hold"/>
                                        <p:tgtEl>
                                          <p:spTgt spid="2918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18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1842">
                                            <p:txEl>
                                              <p:pRg st="1" end="1"/>
                                            </p:txEl>
                                          </p:spTgt>
                                        </p:tgtEl>
                                        <p:attrNameLst>
                                          <p:attrName>style.visibility</p:attrName>
                                        </p:attrNameLst>
                                      </p:cBhvr>
                                      <p:to>
                                        <p:strVal val="visible"/>
                                      </p:to>
                                    </p:set>
                                    <p:anim calcmode="lin" valueType="num">
                                      <p:cBhvr additive="base">
                                        <p:cTn id="19" dur="500" fill="hold"/>
                                        <p:tgtEl>
                                          <p:spTgt spid="29184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184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1842">
                                            <p:txEl>
                                              <p:pRg st="2" end="2"/>
                                            </p:txEl>
                                          </p:spTgt>
                                        </p:tgtEl>
                                        <p:attrNameLst>
                                          <p:attrName>style.visibility</p:attrName>
                                        </p:attrNameLst>
                                      </p:cBhvr>
                                      <p:to>
                                        <p:strVal val="visible"/>
                                      </p:to>
                                    </p:set>
                                    <p:anim calcmode="lin" valueType="num">
                                      <p:cBhvr additive="base">
                                        <p:cTn id="25" dur="500" fill="hold"/>
                                        <p:tgtEl>
                                          <p:spTgt spid="29184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18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91842">
                                            <p:txEl>
                                              <p:pRg st="3" end="3"/>
                                            </p:txEl>
                                          </p:spTgt>
                                        </p:tgtEl>
                                        <p:attrNameLst>
                                          <p:attrName>style.visibility</p:attrName>
                                        </p:attrNameLst>
                                      </p:cBhvr>
                                      <p:to>
                                        <p:strVal val="visible"/>
                                      </p:to>
                                    </p:set>
                                    <p:anim calcmode="lin" valueType="num">
                                      <p:cBhvr additive="base">
                                        <p:cTn id="31" dur="500" fill="hold"/>
                                        <p:tgtEl>
                                          <p:spTgt spid="29184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184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1842">
                                            <p:txEl>
                                              <p:pRg st="4" end="4"/>
                                            </p:txEl>
                                          </p:spTgt>
                                        </p:tgtEl>
                                        <p:attrNameLst>
                                          <p:attrName>style.visibility</p:attrName>
                                        </p:attrNameLst>
                                      </p:cBhvr>
                                      <p:to>
                                        <p:strVal val="visible"/>
                                      </p:to>
                                    </p:set>
                                    <p:anim calcmode="lin" valueType="num">
                                      <p:cBhvr additive="base">
                                        <p:cTn id="37" dur="500" fill="hold"/>
                                        <p:tgtEl>
                                          <p:spTgt spid="29184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184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1842">
                                            <p:txEl>
                                              <p:pRg st="5" end="5"/>
                                            </p:txEl>
                                          </p:spTgt>
                                        </p:tgtEl>
                                        <p:attrNameLst>
                                          <p:attrName>style.visibility</p:attrName>
                                        </p:attrNameLst>
                                      </p:cBhvr>
                                      <p:to>
                                        <p:strVal val="visible"/>
                                      </p:to>
                                    </p:set>
                                    <p:anim calcmode="lin" valueType="num">
                                      <p:cBhvr additive="base">
                                        <p:cTn id="43" dur="500" fill="hold"/>
                                        <p:tgtEl>
                                          <p:spTgt spid="291842">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18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1842">
                                            <p:txEl>
                                              <p:pRg st="6" end="6"/>
                                            </p:txEl>
                                          </p:spTgt>
                                        </p:tgtEl>
                                        <p:attrNameLst>
                                          <p:attrName>style.visibility</p:attrName>
                                        </p:attrNameLst>
                                      </p:cBhvr>
                                      <p:to>
                                        <p:strVal val="visible"/>
                                      </p:to>
                                    </p:set>
                                    <p:anim calcmode="lin" valueType="num">
                                      <p:cBhvr additive="base">
                                        <p:cTn id="49" dur="500" fill="hold"/>
                                        <p:tgtEl>
                                          <p:spTgt spid="291842">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184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4454"/>
                                        </p:tgtEl>
                                        <p:attrNameLst>
                                          <p:attrName>style.visibility</p:attrName>
                                        </p:attrNameLst>
                                      </p:cBhvr>
                                      <p:to>
                                        <p:strVal val="visible"/>
                                      </p:to>
                                    </p:set>
                                    <p:anim calcmode="lin" valueType="num">
                                      <p:cBhvr additive="base">
                                        <p:cTn id="55" dur="500" fill="hold"/>
                                        <p:tgtEl>
                                          <p:spTgt spid="104454"/>
                                        </p:tgtEl>
                                        <p:attrNameLst>
                                          <p:attrName>ppt_x</p:attrName>
                                        </p:attrNameLst>
                                      </p:cBhvr>
                                      <p:tavLst>
                                        <p:tav tm="0">
                                          <p:val>
                                            <p:strVal val="#ppt_x"/>
                                          </p:val>
                                        </p:tav>
                                        <p:tav tm="100000">
                                          <p:val>
                                            <p:strVal val="#ppt_x"/>
                                          </p:val>
                                        </p:tav>
                                      </p:tavLst>
                                    </p:anim>
                                    <p:anim calcmode="lin" valueType="num">
                                      <p:cBhvr additive="base">
                                        <p:cTn id="56" dur="500" fill="hold"/>
                                        <p:tgtEl>
                                          <p:spTgt spid="104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成本调整</a:t>
            </a:r>
          </a:p>
        </p:txBody>
      </p:sp>
      <p:sp>
        <p:nvSpPr>
          <p:cNvPr id="327682" name="Rectangle 2"/>
          <p:cNvSpPr>
            <a:spLocks noChangeArrowheads="1"/>
          </p:cNvSpPr>
          <p:nvPr/>
        </p:nvSpPr>
        <p:spPr bwMode="auto">
          <a:xfrm>
            <a:off x="395288" y="908050"/>
            <a:ext cx="8424862" cy="5100638"/>
          </a:xfrm>
          <a:prstGeom prst="rect">
            <a:avLst/>
          </a:prstGeom>
          <a:noFill/>
          <a:ln w="9525">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为什么成本会不准？</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我们一起看一组数字，假设</a:t>
            </a:r>
            <a:r>
              <a:rPr lang="en-US" altLang="zh-CN" sz="2000" dirty="0">
                <a:solidFill>
                  <a:schemeClr val="tx1">
                    <a:lumMod val="85000"/>
                    <a:lumOff val="15000"/>
                  </a:schemeClr>
                </a:solidFill>
                <a:latin typeface="微软雅黑"/>
                <a:ea typeface="微软雅黑"/>
                <a:cs typeface="微软雅黑"/>
              </a:rPr>
              <a:t>A</a:t>
            </a:r>
            <a:r>
              <a:rPr lang="zh-CN" altLang="en-US" sz="2000" dirty="0">
                <a:solidFill>
                  <a:schemeClr val="tx1">
                    <a:lumMod val="85000"/>
                    <a:lumOff val="15000"/>
                  </a:schemeClr>
                </a:solidFill>
                <a:latin typeface="微软雅黑"/>
                <a:ea typeface="微软雅黑"/>
                <a:cs typeface="微软雅黑"/>
              </a:rPr>
              <a:t>商品库存为</a:t>
            </a:r>
            <a:r>
              <a:rPr lang="en-US" altLang="zh-CN" sz="2000" dirty="0">
                <a:solidFill>
                  <a:schemeClr val="tx1">
                    <a:lumMod val="85000"/>
                    <a:lumOff val="15000"/>
                  </a:schemeClr>
                </a:solidFill>
                <a:latin typeface="微软雅黑"/>
                <a:ea typeface="微软雅黑"/>
                <a:cs typeface="微软雅黑"/>
              </a:rPr>
              <a:t>0</a:t>
            </a:r>
            <a:r>
              <a:rPr lang="zh-CN" altLang="en-US" sz="2000" dirty="0">
                <a:solidFill>
                  <a:schemeClr val="tx1">
                    <a:lumMod val="85000"/>
                    <a:lumOff val="15000"/>
                  </a:schemeClr>
                </a:solidFill>
                <a:latin typeface="微软雅黑"/>
                <a:ea typeface="微软雅黑"/>
                <a:cs typeface="微软雅黑"/>
              </a:rPr>
              <a:t>，采用加权平均计价</a:t>
            </a:r>
          </a:p>
          <a:p>
            <a:pPr marL="1143000" lvl="2" indent="-228600">
              <a:spcBef>
                <a:spcPct val="20000"/>
              </a:spcBef>
              <a:buClr>
                <a:srgbClr val="003399"/>
              </a:buClr>
              <a:buSzPct val="80000"/>
              <a:buFont typeface="Wingdings" pitchFamily="2" charset="2"/>
              <a:buChar char="ü"/>
            </a:pPr>
            <a:r>
              <a:rPr lang="en-US" altLang="zh-CN" sz="1800" dirty="0">
                <a:latin typeface="Arial" pitchFamily="34" charset="0"/>
              </a:rPr>
              <a:t>9</a:t>
            </a:r>
            <a:r>
              <a:rPr lang="zh-CN" altLang="en-US" sz="1800" dirty="0">
                <a:latin typeface="Arial" pitchFamily="34" charset="0"/>
              </a:rPr>
              <a:t>月企业购入</a:t>
            </a:r>
            <a:r>
              <a:rPr lang="en-US" altLang="zh-CN" sz="1800" dirty="0">
                <a:latin typeface="Arial" pitchFamily="34" charset="0"/>
              </a:rPr>
              <a:t>A</a:t>
            </a:r>
            <a:r>
              <a:rPr lang="zh-CN" altLang="en-US" sz="1800" dirty="0">
                <a:latin typeface="Arial" pitchFamily="34" charset="0"/>
              </a:rPr>
              <a:t>商品</a:t>
            </a:r>
            <a:r>
              <a:rPr lang="en-US" altLang="zh-CN" sz="1800" dirty="0">
                <a:latin typeface="Arial" pitchFamily="34" charset="0"/>
              </a:rPr>
              <a:t>4</a:t>
            </a:r>
            <a:r>
              <a:rPr lang="zh-CN" altLang="en-US" sz="1800" dirty="0">
                <a:latin typeface="Arial" pitchFamily="34" charset="0"/>
              </a:rPr>
              <a:t>件，以前单价</a:t>
            </a:r>
            <a:r>
              <a:rPr lang="en-US" altLang="zh-CN" sz="1800" dirty="0">
                <a:latin typeface="Arial" pitchFamily="34" charset="0"/>
              </a:rPr>
              <a:t>25</a:t>
            </a:r>
            <a:r>
              <a:rPr lang="zh-CN" altLang="en-US" sz="1800" dirty="0">
                <a:latin typeface="Arial" pitchFamily="34" charset="0"/>
              </a:rPr>
              <a:t>元</a:t>
            </a:r>
            <a:r>
              <a:rPr lang="en-US" altLang="zh-CN" sz="1800" dirty="0">
                <a:latin typeface="Arial" pitchFamily="34" charset="0"/>
              </a:rPr>
              <a:t>/</a:t>
            </a:r>
            <a:r>
              <a:rPr lang="zh-CN" altLang="en-US" sz="1800" dirty="0">
                <a:latin typeface="Arial" pitchFamily="34" charset="0"/>
              </a:rPr>
              <a:t>件</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暂估</a:t>
            </a:r>
            <a:r>
              <a:rPr lang="zh-CN" altLang="en-US" sz="1800" dirty="0" smtClean="0">
                <a:latin typeface="Arial" pitchFamily="34" charset="0"/>
              </a:rPr>
              <a:t>处理</a:t>
            </a:r>
            <a:endParaRPr lang="en-US" altLang="zh-CN" sz="1800" dirty="0" smtClean="0">
              <a:latin typeface="Arial" pitchFamily="34" charset="0"/>
            </a:endParaRPr>
          </a:p>
          <a:p>
            <a:pPr marL="1600200" lvl="3" indent="-228600">
              <a:spcBef>
                <a:spcPct val="20000"/>
              </a:spcBef>
              <a:buClr>
                <a:srgbClr val="003399"/>
              </a:buClr>
              <a:buSzPct val="80000"/>
              <a:buFont typeface="Arial" pitchFamily="34" charset="0"/>
              <a:buChar char="•"/>
            </a:pPr>
            <a:r>
              <a:rPr lang="en-US" altLang="zh-CN" dirty="0" smtClean="0"/>
              <a:t>4 *25=100</a:t>
            </a:r>
          </a:p>
          <a:p>
            <a:pPr marL="1143000" lvl="2" indent="-228600">
              <a:spcBef>
                <a:spcPct val="20000"/>
              </a:spcBef>
              <a:buClr>
                <a:srgbClr val="003399"/>
              </a:buClr>
              <a:buSzPct val="80000"/>
              <a:buFont typeface="Wingdings" pitchFamily="2" charset="2"/>
              <a:buChar char="ü"/>
            </a:pPr>
            <a:r>
              <a:rPr lang="en-US" altLang="zh-CN" sz="1800" dirty="0" smtClean="0">
                <a:latin typeface="Arial" pitchFamily="34" charset="0"/>
              </a:rPr>
              <a:t>9</a:t>
            </a:r>
            <a:r>
              <a:rPr lang="zh-CN" altLang="en-US" sz="1800" dirty="0">
                <a:latin typeface="Arial" pitchFamily="34" charset="0"/>
              </a:rPr>
              <a:t>月出库</a:t>
            </a:r>
            <a:r>
              <a:rPr lang="en-US" altLang="zh-CN" sz="1800" dirty="0">
                <a:latin typeface="Arial" pitchFamily="34" charset="0"/>
              </a:rPr>
              <a:t>4</a:t>
            </a:r>
            <a:r>
              <a:rPr lang="zh-CN" altLang="en-US" sz="1800" dirty="0">
                <a:latin typeface="Arial" pitchFamily="34" charset="0"/>
              </a:rPr>
              <a:t>件</a:t>
            </a:r>
          </a:p>
          <a:p>
            <a:pPr marL="1600200" lvl="3" indent="-228600">
              <a:spcBef>
                <a:spcPct val="20000"/>
              </a:spcBef>
              <a:buClr>
                <a:srgbClr val="003399"/>
              </a:buClr>
              <a:buSzPct val="80000"/>
              <a:buFont typeface="Arial" pitchFamily="34" charset="0"/>
              <a:buChar char="•"/>
            </a:pPr>
            <a:r>
              <a:rPr lang="zh-CN" altLang="en-US" dirty="0"/>
              <a:t>余额 </a:t>
            </a:r>
            <a:r>
              <a:rPr lang="en-US" altLang="zh-CN" dirty="0"/>
              <a:t>0</a:t>
            </a:r>
          </a:p>
          <a:p>
            <a:pPr marL="1143000" lvl="2" indent="-228600">
              <a:spcBef>
                <a:spcPct val="20000"/>
              </a:spcBef>
              <a:buClr>
                <a:srgbClr val="003399"/>
              </a:buClr>
              <a:buSzPct val="80000"/>
              <a:buFont typeface="Wingdings" pitchFamily="2" charset="2"/>
              <a:buChar char="ü"/>
            </a:pPr>
            <a:r>
              <a:rPr lang="en-US" altLang="zh-CN" sz="1800" dirty="0">
                <a:latin typeface="Arial" pitchFamily="34" charset="0"/>
              </a:rPr>
              <a:t>10</a:t>
            </a:r>
            <a:r>
              <a:rPr lang="zh-CN" altLang="en-US" sz="1800" dirty="0">
                <a:latin typeface="Arial" pitchFamily="34" charset="0"/>
              </a:rPr>
              <a:t>月发票到了</a:t>
            </a:r>
            <a:r>
              <a:rPr lang="en-US" altLang="zh-CN" sz="1800" dirty="0">
                <a:latin typeface="Arial" pitchFamily="34" charset="0"/>
              </a:rPr>
              <a:t>24</a:t>
            </a:r>
            <a:r>
              <a:rPr lang="zh-CN" altLang="en-US" sz="1800" dirty="0">
                <a:latin typeface="Arial" pitchFamily="34" charset="0"/>
              </a:rPr>
              <a:t>元</a:t>
            </a:r>
            <a:r>
              <a:rPr lang="en-US" altLang="zh-CN" sz="1800" dirty="0">
                <a:latin typeface="Arial" pitchFamily="34" charset="0"/>
              </a:rPr>
              <a:t>/</a:t>
            </a:r>
            <a:r>
              <a:rPr lang="zh-CN" altLang="en-US" sz="1800" dirty="0">
                <a:latin typeface="Arial" pitchFamily="34" charset="0"/>
              </a:rPr>
              <a:t>件</a:t>
            </a:r>
          </a:p>
          <a:p>
            <a:pPr marL="1600200" lvl="3" indent="-228600">
              <a:spcBef>
                <a:spcPct val="20000"/>
              </a:spcBef>
              <a:buClr>
                <a:srgbClr val="003399"/>
              </a:buClr>
              <a:buSzPct val="80000"/>
              <a:buFont typeface="Arial" pitchFamily="34" charset="0"/>
              <a:buChar char="•"/>
            </a:pPr>
            <a:r>
              <a:rPr lang="zh-CN" altLang="en-US" dirty="0"/>
              <a:t>暂估冲回 </a:t>
            </a:r>
            <a:r>
              <a:rPr lang="en-US" altLang="zh-CN" dirty="0"/>
              <a:t>-4*25=-100</a:t>
            </a:r>
          </a:p>
          <a:p>
            <a:pPr marL="1600200" lvl="3" indent="-228600">
              <a:spcBef>
                <a:spcPct val="20000"/>
              </a:spcBef>
              <a:buClr>
                <a:srgbClr val="003399"/>
              </a:buClr>
              <a:buSzPct val="80000"/>
              <a:buFont typeface="Arial" pitchFamily="34" charset="0"/>
              <a:buChar char="•"/>
            </a:pPr>
            <a:r>
              <a:rPr lang="zh-CN" altLang="en-US" dirty="0"/>
              <a:t>与发票钩稽的蓝字入库单 </a:t>
            </a:r>
            <a:r>
              <a:rPr lang="en-US" altLang="zh-CN" dirty="0"/>
              <a:t>4*24=96</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月末结存数量</a:t>
            </a:r>
            <a:r>
              <a:rPr lang="en-US" altLang="zh-CN" sz="1800" dirty="0">
                <a:latin typeface="Arial" pitchFamily="34" charset="0"/>
              </a:rPr>
              <a:t>0</a:t>
            </a:r>
            <a:r>
              <a:rPr lang="zh-CN" altLang="en-US" sz="1800" dirty="0">
                <a:latin typeface="Arial" pitchFamily="34" charset="0"/>
              </a:rPr>
              <a:t>，结存金额</a:t>
            </a:r>
            <a:r>
              <a:rPr lang="en-US" altLang="zh-CN" sz="1800" dirty="0">
                <a:latin typeface="Arial" pitchFamily="34" charset="0"/>
              </a:rPr>
              <a:t>-4</a:t>
            </a:r>
          </a:p>
          <a:p>
            <a:pPr marL="742950" lvl="1" indent="-285750">
              <a:spcBef>
                <a:spcPct val="20000"/>
              </a:spcBef>
              <a:buClr>
                <a:srgbClr val="003399"/>
              </a:buClr>
              <a:buSzPct val="80000"/>
              <a:buFont typeface="Wingdings" pitchFamily="2" charset="2"/>
              <a:buChar char="n"/>
            </a:pPr>
            <a:endParaRPr lang="zh-CN" altLang="en-US" sz="1800" b="1" dirty="0"/>
          </a:p>
          <a:p>
            <a:pPr marL="742950" lvl="1" indent="-285750" defTabSz="457200">
              <a:spcBef>
                <a:spcPct val="20000"/>
              </a:spcBef>
              <a:buClr>
                <a:srgbClr val="003399"/>
              </a:buClr>
              <a:buSzPct val="80000"/>
            </a:pPr>
            <a:r>
              <a:rPr lang="zh-CN" altLang="en-US" sz="2000" dirty="0">
                <a:solidFill>
                  <a:srgbClr val="FF0000"/>
                </a:solidFill>
                <a:latin typeface="微软雅黑"/>
                <a:ea typeface="微软雅黑"/>
                <a:cs typeface="微软雅黑"/>
              </a:rPr>
              <a:t>以上由暂估造成了成本不准确，因此需要企业发票达到要及时</a:t>
            </a:r>
          </a:p>
          <a:p>
            <a:pPr marL="742950" lvl="1" indent="-285750">
              <a:spcBef>
                <a:spcPct val="20000"/>
              </a:spcBef>
              <a:buClr>
                <a:srgbClr val="003399"/>
              </a:buClr>
              <a:buSzPct val="80000"/>
              <a:buFont typeface="Wingdings" pitchFamily="2" charset="2"/>
              <a:buChar char="n"/>
            </a:pPr>
            <a:endParaRPr lang="en-US" altLang="zh-CN" b="1" dirty="0"/>
          </a:p>
          <a:p>
            <a:pPr marL="742950" lvl="1" indent="-285750">
              <a:spcBef>
                <a:spcPct val="20000"/>
              </a:spcBef>
              <a:buClr>
                <a:srgbClr val="003399"/>
              </a:buClr>
              <a:buSzPct val="80000"/>
              <a:buFont typeface="Wingdings" pitchFamily="2" charset="2"/>
              <a:buChar char="n"/>
            </a:pPr>
            <a:endParaRPr lang="en-US" altLang="zh-CN" b="1" dirty="0"/>
          </a:p>
          <a:p>
            <a:pPr marL="742950" lvl="1" indent="-285750">
              <a:spcBef>
                <a:spcPct val="20000"/>
              </a:spcBef>
              <a:buClr>
                <a:srgbClr val="003399"/>
              </a:buClr>
              <a:buSzPct val="80000"/>
              <a:buFont typeface="Wingdings" pitchFamily="2" charset="2"/>
              <a:buChar char="n"/>
            </a:pPr>
            <a:endParaRPr lang="en-US" altLang="zh-CN"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682">
                                            <p:txEl>
                                              <p:pRg st="0" end="0"/>
                                            </p:txEl>
                                          </p:spTgt>
                                        </p:tgtEl>
                                        <p:attrNameLst>
                                          <p:attrName>style.visibility</p:attrName>
                                        </p:attrNameLst>
                                      </p:cBhvr>
                                      <p:to>
                                        <p:strVal val="visible"/>
                                      </p:to>
                                    </p:set>
                                    <p:anim calcmode="lin" valueType="num">
                                      <p:cBhvr additive="base">
                                        <p:cTn id="7" dur="500" fill="hold"/>
                                        <p:tgtEl>
                                          <p:spTgt spid="3276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68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7682">
                                            <p:txEl>
                                              <p:pRg st="1" end="1"/>
                                            </p:txEl>
                                          </p:spTgt>
                                        </p:tgtEl>
                                        <p:attrNameLst>
                                          <p:attrName>style.visibility</p:attrName>
                                        </p:attrNameLst>
                                      </p:cBhvr>
                                      <p:to>
                                        <p:strVal val="visible"/>
                                      </p:to>
                                    </p:set>
                                    <p:anim calcmode="lin" valueType="num">
                                      <p:cBhvr additive="base">
                                        <p:cTn id="11" dur="500" fill="hold"/>
                                        <p:tgtEl>
                                          <p:spTgt spid="32768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768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7682">
                                            <p:txEl>
                                              <p:pRg st="2" end="2"/>
                                            </p:txEl>
                                          </p:spTgt>
                                        </p:tgtEl>
                                        <p:attrNameLst>
                                          <p:attrName>style.visibility</p:attrName>
                                        </p:attrNameLst>
                                      </p:cBhvr>
                                      <p:to>
                                        <p:strVal val="visible"/>
                                      </p:to>
                                    </p:set>
                                    <p:anim calcmode="lin" valueType="num">
                                      <p:cBhvr additive="base">
                                        <p:cTn id="15" dur="500" fill="hold"/>
                                        <p:tgtEl>
                                          <p:spTgt spid="32768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768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7682">
                                            <p:txEl>
                                              <p:pRg st="3" end="3"/>
                                            </p:txEl>
                                          </p:spTgt>
                                        </p:tgtEl>
                                        <p:attrNameLst>
                                          <p:attrName>style.visibility</p:attrName>
                                        </p:attrNameLst>
                                      </p:cBhvr>
                                      <p:to>
                                        <p:strVal val="visible"/>
                                      </p:to>
                                    </p:set>
                                    <p:anim calcmode="lin" valueType="num">
                                      <p:cBhvr additive="base">
                                        <p:cTn id="19" dur="500" fill="hold"/>
                                        <p:tgtEl>
                                          <p:spTgt spid="3276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68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7682">
                                            <p:txEl>
                                              <p:pRg st="4" end="4"/>
                                            </p:txEl>
                                          </p:spTgt>
                                        </p:tgtEl>
                                        <p:attrNameLst>
                                          <p:attrName>style.visibility</p:attrName>
                                        </p:attrNameLst>
                                      </p:cBhvr>
                                      <p:to>
                                        <p:strVal val="visible"/>
                                      </p:to>
                                    </p:set>
                                    <p:anim calcmode="lin" valueType="num">
                                      <p:cBhvr additive="base">
                                        <p:cTn id="23" dur="500" fill="hold"/>
                                        <p:tgtEl>
                                          <p:spTgt spid="32768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768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7682">
                                            <p:txEl>
                                              <p:pRg st="5" end="5"/>
                                            </p:txEl>
                                          </p:spTgt>
                                        </p:tgtEl>
                                        <p:attrNameLst>
                                          <p:attrName>style.visibility</p:attrName>
                                        </p:attrNameLst>
                                      </p:cBhvr>
                                      <p:to>
                                        <p:strVal val="visible"/>
                                      </p:to>
                                    </p:set>
                                    <p:anim calcmode="lin" valueType="num">
                                      <p:cBhvr additive="base">
                                        <p:cTn id="27" dur="500" fill="hold"/>
                                        <p:tgtEl>
                                          <p:spTgt spid="32768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768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7682">
                                            <p:txEl>
                                              <p:pRg st="6" end="6"/>
                                            </p:txEl>
                                          </p:spTgt>
                                        </p:tgtEl>
                                        <p:attrNameLst>
                                          <p:attrName>style.visibility</p:attrName>
                                        </p:attrNameLst>
                                      </p:cBhvr>
                                      <p:to>
                                        <p:strVal val="visible"/>
                                      </p:to>
                                    </p:set>
                                    <p:anim calcmode="lin" valueType="num">
                                      <p:cBhvr additive="base">
                                        <p:cTn id="31" dur="500" fill="hold"/>
                                        <p:tgtEl>
                                          <p:spTgt spid="32768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768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7682">
                                            <p:txEl>
                                              <p:pRg st="7" end="7"/>
                                            </p:txEl>
                                          </p:spTgt>
                                        </p:tgtEl>
                                        <p:attrNameLst>
                                          <p:attrName>style.visibility</p:attrName>
                                        </p:attrNameLst>
                                      </p:cBhvr>
                                      <p:to>
                                        <p:strVal val="visible"/>
                                      </p:to>
                                    </p:set>
                                    <p:anim calcmode="lin" valueType="num">
                                      <p:cBhvr additive="base">
                                        <p:cTn id="35" dur="500" fill="hold"/>
                                        <p:tgtEl>
                                          <p:spTgt spid="32768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768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7682">
                                            <p:txEl>
                                              <p:pRg st="8" end="8"/>
                                            </p:txEl>
                                          </p:spTgt>
                                        </p:tgtEl>
                                        <p:attrNameLst>
                                          <p:attrName>style.visibility</p:attrName>
                                        </p:attrNameLst>
                                      </p:cBhvr>
                                      <p:to>
                                        <p:strVal val="visible"/>
                                      </p:to>
                                    </p:set>
                                    <p:anim calcmode="lin" valueType="num">
                                      <p:cBhvr additive="base">
                                        <p:cTn id="39" dur="500" fill="hold"/>
                                        <p:tgtEl>
                                          <p:spTgt spid="32768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768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7682">
                                            <p:txEl>
                                              <p:pRg st="9" end="9"/>
                                            </p:txEl>
                                          </p:spTgt>
                                        </p:tgtEl>
                                        <p:attrNameLst>
                                          <p:attrName>style.visibility</p:attrName>
                                        </p:attrNameLst>
                                      </p:cBhvr>
                                      <p:to>
                                        <p:strVal val="visible"/>
                                      </p:to>
                                    </p:set>
                                    <p:anim calcmode="lin" valueType="num">
                                      <p:cBhvr additive="base">
                                        <p:cTn id="43" dur="500" fill="hold"/>
                                        <p:tgtEl>
                                          <p:spTgt spid="32768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7682">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7682">
                                            <p:txEl>
                                              <p:pRg st="10" end="10"/>
                                            </p:txEl>
                                          </p:spTgt>
                                        </p:tgtEl>
                                        <p:attrNameLst>
                                          <p:attrName>style.visibility</p:attrName>
                                        </p:attrNameLst>
                                      </p:cBhvr>
                                      <p:to>
                                        <p:strVal val="visible"/>
                                      </p:to>
                                    </p:set>
                                    <p:anim calcmode="lin" valueType="num">
                                      <p:cBhvr additive="base">
                                        <p:cTn id="47" dur="500" fill="hold"/>
                                        <p:tgtEl>
                                          <p:spTgt spid="32768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2768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27682">
                                            <p:txEl>
                                              <p:pRg st="12" end="12"/>
                                            </p:txEl>
                                          </p:spTgt>
                                        </p:tgtEl>
                                        <p:attrNameLst>
                                          <p:attrName>style.visibility</p:attrName>
                                        </p:attrNameLst>
                                      </p:cBhvr>
                                      <p:to>
                                        <p:strVal val="visible"/>
                                      </p:to>
                                    </p:set>
                                    <p:anim calcmode="lin" valueType="num">
                                      <p:cBhvr additive="base">
                                        <p:cTn id="51" dur="500" fill="hold"/>
                                        <p:tgtEl>
                                          <p:spTgt spid="327682">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2768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zh-CN" sz="3200" smtClean="0"/>
              <a:t>存货核算</a:t>
            </a:r>
            <a:r>
              <a:rPr lang="en-US" altLang="zh-CN" sz="3200" smtClean="0"/>
              <a:t>—</a:t>
            </a:r>
            <a:r>
              <a:rPr lang="zh-CN" sz="3200" smtClean="0"/>
              <a:t>成本调整</a:t>
            </a:r>
          </a:p>
        </p:txBody>
      </p:sp>
      <p:sp>
        <p:nvSpPr>
          <p:cNvPr id="328707" name="Rectangle 3"/>
          <p:cNvSpPr>
            <a:spLocks noChangeArrowheads="1"/>
          </p:cNvSpPr>
          <p:nvPr/>
        </p:nvSpPr>
        <p:spPr bwMode="auto">
          <a:xfrm>
            <a:off x="357158" y="857232"/>
            <a:ext cx="8424863" cy="5100638"/>
          </a:xfrm>
          <a:prstGeom prst="rect">
            <a:avLst/>
          </a:prstGeom>
          <a:noFill/>
          <a:ln w="9525" algn="ctr">
            <a:noFill/>
            <a:miter lim="800000"/>
            <a:headEnd/>
            <a:tailEnd/>
          </a:ln>
        </p:spPr>
        <p:txBody>
          <a:bodyPr/>
          <a:lstStyle/>
          <a:p>
            <a:pPr marL="342900" indent="-342900" defTabSz="45720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成本调整单</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出现负单价是因为原出库成本不准，故需调整原出库成本</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成本应该是</a:t>
            </a:r>
            <a:r>
              <a:rPr lang="en-US" altLang="zh-CN" sz="2000" dirty="0">
                <a:solidFill>
                  <a:schemeClr val="tx1">
                    <a:lumMod val="85000"/>
                    <a:lumOff val="15000"/>
                  </a:schemeClr>
                </a:solidFill>
                <a:latin typeface="微软雅黑"/>
                <a:ea typeface="微软雅黑"/>
                <a:cs typeface="微软雅黑"/>
              </a:rPr>
              <a:t>96</a:t>
            </a:r>
            <a:r>
              <a:rPr lang="zh-CN" altLang="en-US" sz="2000" dirty="0">
                <a:solidFill>
                  <a:schemeClr val="tx1">
                    <a:lumMod val="85000"/>
                    <a:lumOff val="15000"/>
                  </a:schemeClr>
                </a:solidFill>
                <a:latin typeface="微软雅黑"/>
                <a:ea typeface="微软雅黑"/>
                <a:cs typeface="微软雅黑"/>
              </a:rPr>
              <a:t>元，实际结转了</a:t>
            </a:r>
            <a:r>
              <a:rPr lang="en-US" altLang="zh-CN" sz="2000" dirty="0">
                <a:solidFill>
                  <a:schemeClr val="tx1">
                    <a:lumMod val="85000"/>
                    <a:lumOff val="15000"/>
                  </a:schemeClr>
                </a:solidFill>
                <a:latin typeface="微软雅黑"/>
                <a:ea typeface="微软雅黑"/>
                <a:cs typeface="微软雅黑"/>
              </a:rPr>
              <a:t>100</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处理方法</a:t>
            </a:r>
          </a:p>
          <a:p>
            <a:pPr marL="1143000" lvl="2" indent="-228600">
              <a:spcBef>
                <a:spcPct val="20000"/>
              </a:spcBef>
              <a:buClr>
                <a:srgbClr val="003399"/>
              </a:buClr>
              <a:buSzPct val="80000"/>
              <a:buFont typeface="Wingdings" pitchFamily="2" charset="2"/>
              <a:buChar char="ü"/>
            </a:pPr>
            <a:r>
              <a:rPr lang="zh-CN" altLang="en-US" sz="1800" dirty="0">
                <a:latin typeface="Arial" pitchFamily="34" charset="0"/>
              </a:rPr>
              <a:t>录入成本调整</a:t>
            </a:r>
            <a:r>
              <a:rPr lang="zh-CN" altLang="en-US" sz="1800" dirty="0" smtClean="0">
                <a:latin typeface="Arial" pitchFamily="34" charset="0"/>
              </a:rPr>
              <a:t>单</a:t>
            </a:r>
            <a:endParaRPr lang="en-US" altLang="zh-CN" sz="1800" dirty="0" smtClean="0">
              <a:latin typeface="Arial" pitchFamily="34" charset="0"/>
            </a:endParaRPr>
          </a:p>
          <a:p>
            <a:pPr marL="742950" lvl="1" indent="-285750" defTabSz="457200">
              <a:spcBef>
                <a:spcPct val="20000"/>
              </a:spcBef>
              <a:buClr>
                <a:srgbClr val="003399"/>
              </a:buClr>
              <a:buSzPct val="80000"/>
              <a:buFont typeface="Wingdings" pitchFamily="2" charset="2"/>
              <a:buChar char="Ø"/>
            </a:pPr>
            <a:r>
              <a:rPr lang="zh-CN" altLang="en-US" sz="2000" dirty="0" smtClean="0">
                <a:solidFill>
                  <a:schemeClr val="tx1">
                    <a:lumMod val="85000"/>
                    <a:lumOff val="15000"/>
                  </a:schemeClr>
                </a:solidFill>
                <a:latin typeface="微软雅黑"/>
                <a:ea typeface="微软雅黑"/>
                <a:cs typeface="微软雅黑"/>
              </a:rPr>
              <a:t>如果</a:t>
            </a:r>
            <a:r>
              <a:rPr lang="zh-CN" altLang="en-US" sz="2000" dirty="0">
                <a:solidFill>
                  <a:schemeClr val="tx1">
                    <a:lumMod val="85000"/>
                    <a:lumOff val="15000"/>
                  </a:schemeClr>
                </a:solidFill>
                <a:latin typeface="微软雅黑"/>
                <a:ea typeface="微软雅黑"/>
                <a:cs typeface="微软雅黑"/>
              </a:rPr>
              <a:t>需要理清成本的来龙去脉，需分析业务进行成本调整</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如果本期此物料未发生业务，可以在下期“期初异常余额调整”（或“期初成本调整”）</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期初成本调整多用于财务业务数据不符时调整。</a:t>
            </a:r>
          </a:p>
          <a:p>
            <a:pPr marL="742950" lvl="1" indent="-285750" defTabSz="45720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如果本期出库时出现负单价，通过出库异常成本处理，系统会自动生成成本调整单，调整依据是单价非负，调整结果一般是</a:t>
            </a:r>
            <a:r>
              <a:rPr lang="en-US" altLang="zh-CN" sz="2000" dirty="0">
                <a:solidFill>
                  <a:schemeClr val="tx1">
                    <a:lumMod val="85000"/>
                    <a:lumOff val="15000"/>
                  </a:schemeClr>
                </a:solidFill>
                <a:latin typeface="微软雅黑"/>
                <a:ea typeface="微软雅黑"/>
                <a:cs typeface="微软雅黑"/>
              </a:rPr>
              <a:t>0</a:t>
            </a:r>
            <a:r>
              <a:rPr lang="zh-CN" altLang="en-US" sz="2000" dirty="0">
                <a:solidFill>
                  <a:schemeClr val="tx1">
                    <a:lumMod val="85000"/>
                    <a:lumOff val="15000"/>
                  </a:schemeClr>
                </a:solidFill>
                <a:latin typeface="微软雅黑"/>
                <a:ea typeface="微软雅黑"/>
                <a:cs typeface="微软雅黑"/>
              </a:rPr>
              <a:t>。</a:t>
            </a:r>
          </a:p>
          <a:p>
            <a:pPr marL="1143000" lvl="2" indent="-228600">
              <a:spcBef>
                <a:spcPct val="20000"/>
              </a:spcBef>
              <a:buClr>
                <a:srgbClr val="003399"/>
              </a:buClr>
              <a:buSzPct val="80000"/>
              <a:buFont typeface="Wingdings" pitchFamily="2" charset="2"/>
              <a:buChar char="ü"/>
            </a:pPr>
            <a:endParaRPr lang="zh-CN" altLang="en-US" sz="1800" dirty="0">
              <a:latin typeface="Arial" pitchFamily="34" charset="0"/>
            </a:endParaRPr>
          </a:p>
          <a:p>
            <a:pPr marL="742950" lvl="1" indent="-285750">
              <a:spcBef>
                <a:spcPct val="20000"/>
              </a:spcBef>
              <a:buClr>
                <a:schemeClr val="tx1"/>
              </a:buClr>
              <a:buSzPct val="80000"/>
              <a:buFont typeface="Wingdings" pitchFamily="2" charset="2"/>
              <a:buChar char="n"/>
            </a:pPr>
            <a:endParaRPr lang="zh-CN" altLang="en-US" dirty="0"/>
          </a:p>
          <a:p>
            <a:pPr marL="742950" lvl="1" indent="-285750">
              <a:spcBef>
                <a:spcPct val="20000"/>
              </a:spcBef>
              <a:buClr>
                <a:schemeClr val="tx1"/>
              </a:buClr>
              <a:buSzPct val="80000"/>
              <a:buFont typeface="Wingdings" pitchFamily="2" charset="2"/>
              <a:buChar char="n"/>
            </a:pPr>
            <a:endParaRPr lang="zh-CN" altLang="en-US" dirty="0"/>
          </a:p>
          <a:p>
            <a:pPr marL="742950" lvl="1" indent="-285750">
              <a:spcBef>
                <a:spcPct val="20000"/>
              </a:spcBef>
              <a:buClr>
                <a:schemeClr val="tx1"/>
              </a:buClr>
              <a:buSzPct val="80000"/>
              <a:buFont typeface="Wingdings" pitchFamily="2" charset="2"/>
              <a:buChar char="n"/>
            </a:pPr>
            <a:endParaRPr lang="en-US" altLang="zh-CN" dirty="0"/>
          </a:p>
        </p:txBody>
      </p:sp>
      <p:pic>
        <p:nvPicPr>
          <p:cNvPr id="328708" name="Picture 4"/>
          <p:cNvPicPr>
            <a:picLocks noChangeAspect="1" noChangeArrowheads="1"/>
          </p:cNvPicPr>
          <p:nvPr/>
        </p:nvPicPr>
        <p:blipFill>
          <a:blip r:embed="rId3" cstate="print"/>
          <a:srcRect t="9956"/>
          <a:stretch>
            <a:fillRect/>
          </a:stretch>
        </p:blipFill>
        <p:spPr bwMode="auto">
          <a:xfrm>
            <a:off x="357158" y="1857364"/>
            <a:ext cx="8358187" cy="4071937"/>
          </a:xfrm>
          <a:prstGeom prst="rect">
            <a:avLst/>
          </a:prstGeom>
          <a:noFill/>
          <a:ln w="9525" algn="ctr">
            <a:noFill/>
            <a:miter lim="800000"/>
            <a:headEnd/>
            <a:tailEnd/>
          </a:ln>
        </p:spPr>
      </p:pic>
      <p:sp>
        <p:nvSpPr>
          <p:cNvPr id="328709" name="AutoShape 5"/>
          <p:cNvSpPr>
            <a:spLocks noChangeArrowheads="1"/>
          </p:cNvSpPr>
          <p:nvPr/>
        </p:nvSpPr>
        <p:spPr bwMode="auto">
          <a:xfrm>
            <a:off x="6143625" y="1571625"/>
            <a:ext cx="2232025" cy="865188"/>
          </a:xfrm>
          <a:prstGeom prst="cloudCallout">
            <a:avLst>
              <a:gd name="adj1" fmla="val -37579"/>
              <a:gd name="adj2" fmla="val 166745"/>
            </a:avLst>
          </a:prstGeom>
          <a:solidFill>
            <a:srgbClr val="FFFF99"/>
          </a:solidFill>
          <a:ln w="9525">
            <a:solidFill>
              <a:srgbClr val="FF0000"/>
            </a:solidFill>
            <a:round/>
            <a:headEnd/>
            <a:tailEnd/>
          </a:ln>
        </p:spPr>
        <p:txBody>
          <a:bodyPr anchor="ctr"/>
          <a:lstStyle/>
          <a:p>
            <a:pPr algn="ctr"/>
            <a:r>
              <a:rPr lang="zh-CN" altLang="en-US" sz="1400">
                <a:solidFill>
                  <a:srgbClr val="FF0000"/>
                </a:solidFill>
                <a:latin typeface="Arial" pitchFamily="34" charset="0"/>
                <a:ea typeface="黑体" pitchFamily="2" charset="-122"/>
              </a:rPr>
              <a:t>调整差额</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707">
                                            <p:txEl>
                                              <p:pRg st="0" end="0"/>
                                            </p:txEl>
                                          </p:spTgt>
                                        </p:tgtEl>
                                        <p:attrNameLst>
                                          <p:attrName>style.visibility</p:attrName>
                                        </p:attrNameLst>
                                      </p:cBhvr>
                                      <p:to>
                                        <p:strVal val="visible"/>
                                      </p:to>
                                    </p:set>
                                    <p:anim calcmode="lin" valueType="num">
                                      <p:cBhvr additive="base">
                                        <p:cTn id="7" dur="500" fill="hold"/>
                                        <p:tgtEl>
                                          <p:spTgt spid="328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87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8707">
                                            <p:txEl>
                                              <p:pRg st="1" end="1"/>
                                            </p:txEl>
                                          </p:spTgt>
                                        </p:tgtEl>
                                        <p:attrNameLst>
                                          <p:attrName>style.visibility</p:attrName>
                                        </p:attrNameLst>
                                      </p:cBhvr>
                                      <p:to>
                                        <p:strVal val="visible"/>
                                      </p:to>
                                    </p:set>
                                    <p:anim calcmode="lin" valueType="num">
                                      <p:cBhvr additive="base">
                                        <p:cTn id="11" dur="500" fill="hold"/>
                                        <p:tgtEl>
                                          <p:spTgt spid="3287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2870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28707">
                                            <p:txEl>
                                              <p:pRg st="2" end="2"/>
                                            </p:txEl>
                                          </p:spTgt>
                                        </p:tgtEl>
                                        <p:attrNameLst>
                                          <p:attrName>style.visibility</p:attrName>
                                        </p:attrNameLst>
                                      </p:cBhvr>
                                      <p:to>
                                        <p:strVal val="visible"/>
                                      </p:to>
                                    </p:set>
                                    <p:anim calcmode="lin" valueType="num">
                                      <p:cBhvr additive="base">
                                        <p:cTn id="15" dur="500" fill="hold"/>
                                        <p:tgtEl>
                                          <p:spTgt spid="3287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2870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28707">
                                            <p:txEl>
                                              <p:pRg st="3" end="3"/>
                                            </p:txEl>
                                          </p:spTgt>
                                        </p:tgtEl>
                                        <p:attrNameLst>
                                          <p:attrName>style.visibility</p:attrName>
                                        </p:attrNameLst>
                                      </p:cBhvr>
                                      <p:to>
                                        <p:strVal val="visible"/>
                                      </p:to>
                                    </p:set>
                                    <p:anim calcmode="lin" valueType="num">
                                      <p:cBhvr additive="base">
                                        <p:cTn id="19" dur="500" fill="hold"/>
                                        <p:tgtEl>
                                          <p:spTgt spid="32870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8707">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28707">
                                            <p:txEl>
                                              <p:pRg st="4" end="4"/>
                                            </p:txEl>
                                          </p:spTgt>
                                        </p:tgtEl>
                                        <p:attrNameLst>
                                          <p:attrName>style.visibility</p:attrName>
                                        </p:attrNameLst>
                                      </p:cBhvr>
                                      <p:to>
                                        <p:strVal val="visible"/>
                                      </p:to>
                                    </p:set>
                                    <p:anim calcmode="lin" valueType="num">
                                      <p:cBhvr additive="base">
                                        <p:cTn id="23" dur="500" fill="hold"/>
                                        <p:tgtEl>
                                          <p:spTgt spid="32870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28707">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28707">
                                            <p:txEl>
                                              <p:pRg st="5" end="5"/>
                                            </p:txEl>
                                          </p:spTgt>
                                        </p:tgtEl>
                                        <p:attrNameLst>
                                          <p:attrName>style.visibility</p:attrName>
                                        </p:attrNameLst>
                                      </p:cBhvr>
                                      <p:to>
                                        <p:strVal val="visible"/>
                                      </p:to>
                                    </p:set>
                                    <p:anim calcmode="lin" valueType="num">
                                      <p:cBhvr additive="base">
                                        <p:cTn id="27" dur="500" fill="hold"/>
                                        <p:tgtEl>
                                          <p:spTgt spid="328707">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28707">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28707">
                                            <p:txEl>
                                              <p:pRg st="6" end="6"/>
                                            </p:txEl>
                                          </p:spTgt>
                                        </p:tgtEl>
                                        <p:attrNameLst>
                                          <p:attrName>style.visibility</p:attrName>
                                        </p:attrNameLst>
                                      </p:cBhvr>
                                      <p:to>
                                        <p:strVal val="visible"/>
                                      </p:to>
                                    </p:set>
                                    <p:anim calcmode="lin" valueType="num">
                                      <p:cBhvr additive="base">
                                        <p:cTn id="31" dur="500" fill="hold"/>
                                        <p:tgtEl>
                                          <p:spTgt spid="328707">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8707">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8707">
                                            <p:txEl>
                                              <p:pRg st="7" end="7"/>
                                            </p:txEl>
                                          </p:spTgt>
                                        </p:tgtEl>
                                        <p:attrNameLst>
                                          <p:attrName>style.visibility</p:attrName>
                                        </p:attrNameLst>
                                      </p:cBhvr>
                                      <p:to>
                                        <p:strVal val="visible"/>
                                      </p:to>
                                    </p:set>
                                    <p:anim calcmode="lin" valueType="num">
                                      <p:cBhvr additive="base">
                                        <p:cTn id="35" dur="500" fill="hold"/>
                                        <p:tgtEl>
                                          <p:spTgt spid="328707">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28707">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8707">
                                            <p:txEl>
                                              <p:pRg st="8" end="8"/>
                                            </p:txEl>
                                          </p:spTgt>
                                        </p:tgtEl>
                                        <p:attrNameLst>
                                          <p:attrName>style.visibility</p:attrName>
                                        </p:attrNameLst>
                                      </p:cBhvr>
                                      <p:to>
                                        <p:strVal val="visible"/>
                                      </p:to>
                                    </p:set>
                                    <p:anim calcmode="lin" valueType="num">
                                      <p:cBhvr additive="base">
                                        <p:cTn id="39" dur="500" fill="hold"/>
                                        <p:tgtEl>
                                          <p:spTgt spid="328707">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2870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328708"/>
                                        </p:tgtEl>
                                        <p:attrNameLst>
                                          <p:attrName>style.visibility</p:attrName>
                                        </p:attrNameLst>
                                      </p:cBhvr>
                                      <p:to>
                                        <p:strVal val="visible"/>
                                      </p:to>
                                    </p:set>
                                    <p:anim calcmode="lin" valueType="num">
                                      <p:cBhvr additive="base">
                                        <p:cTn id="45" dur="500" fill="hold"/>
                                        <p:tgtEl>
                                          <p:spTgt spid="328708"/>
                                        </p:tgtEl>
                                        <p:attrNameLst>
                                          <p:attrName>ppt_x</p:attrName>
                                        </p:attrNameLst>
                                      </p:cBhvr>
                                      <p:tavLst>
                                        <p:tav tm="0">
                                          <p:val>
                                            <p:strVal val="#ppt_x"/>
                                          </p:val>
                                        </p:tav>
                                        <p:tav tm="100000">
                                          <p:val>
                                            <p:strVal val="#ppt_x"/>
                                          </p:val>
                                        </p:tav>
                                      </p:tavLst>
                                    </p:anim>
                                    <p:anim calcmode="lin" valueType="num">
                                      <p:cBhvr additive="base">
                                        <p:cTn id="46" dur="500" fill="hold"/>
                                        <p:tgtEl>
                                          <p:spTgt spid="328708"/>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28709"/>
                                        </p:tgtEl>
                                        <p:attrNameLst>
                                          <p:attrName>style.visibility</p:attrName>
                                        </p:attrNameLst>
                                      </p:cBhvr>
                                      <p:to>
                                        <p:strVal val="visible"/>
                                      </p:to>
                                    </p:set>
                                    <p:anim calcmode="lin" valueType="num">
                                      <p:cBhvr additive="base">
                                        <p:cTn id="51" dur="500" fill="hold"/>
                                        <p:tgtEl>
                                          <p:spTgt spid="328709"/>
                                        </p:tgtEl>
                                        <p:attrNameLst>
                                          <p:attrName>ppt_x</p:attrName>
                                        </p:attrNameLst>
                                      </p:cBhvr>
                                      <p:tavLst>
                                        <p:tav tm="0">
                                          <p:val>
                                            <p:strVal val="0-#ppt_w/2"/>
                                          </p:val>
                                        </p:tav>
                                        <p:tav tm="100000">
                                          <p:val>
                                            <p:strVal val="#ppt_x"/>
                                          </p:val>
                                        </p:tav>
                                      </p:tavLst>
                                    </p:anim>
                                    <p:anim calcmode="lin" valueType="num">
                                      <p:cBhvr additive="base">
                                        <p:cTn id="52" dur="500" fill="hold"/>
                                        <p:tgtEl>
                                          <p:spTgt spid="3287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P spid="32870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zh-CN" sz="3200" dirty="0" smtClean="0"/>
              <a:t>存货核算</a:t>
            </a:r>
            <a:r>
              <a:rPr lang="en-US" altLang="zh-CN" sz="3200" dirty="0" smtClean="0"/>
              <a:t>—</a:t>
            </a:r>
            <a:r>
              <a:rPr lang="zh-CN" sz="3200" dirty="0" smtClean="0"/>
              <a:t>凭证模板</a:t>
            </a:r>
          </a:p>
        </p:txBody>
      </p:sp>
      <p:sp>
        <p:nvSpPr>
          <p:cNvPr id="161795" name="Rectangle 3"/>
          <p:cNvSpPr>
            <a:spLocks noChangeArrowheads="1"/>
          </p:cNvSpPr>
          <p:nvPr/>
        </p:nvSpPr>
        <p:spPr bwMode="auto">
          <a:xfrm>
            <a:off x="285720" y="928670"/>
            <a:ext cx="8501062" cy="5500688"/>
          </a:xfrm>
          <a:prstGeom prst="rect">
            <a:avLst/>
          </a:prstGeom>
          <a:noFill/>
          <a:ln w="9525" algn="ctr">
            <a:noFill/>
            <a:miter lim="800000"/>
            <a:headEnd/>
            <a:tailEnd/>
          </a:ln>
        </p:spPr>
        <p:txBody>
          <a:bodyPr/>
          <a:lstStyle/>
          <a:p>
            <a:pPr marL="342900" indent="-342900" defTabSz="457200">
              <a:spcBef>
                <a:spcPct val="20000"/>
              </a:spcBef>
              <a:buClr>
                <a:srgbClr val="003399"/>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凭证模板是财务业务一体化的桥梁</a:t>
            </a:r>
          </a:p>
          <a:p>
            <a:pPr marL="342900" indent="-342900" defTabSz="457200">
              <a:spcBef>
                <a:spcPct val="20000"/>
              </a:spcBef>
              <a:buClr>
                <a:srgbClr val="003399"/>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凭证模板制作原则</a:t>
            </a:r>
          </a:p>
          <a:p>
            <a:pPr marL="742950" lvl="1" indent="-285750" defTabSz="45720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有借必有贷，借贷必相等</a:t>
            </a:r>
          </a:p>
          <a:p>
            <a:pPr marL="742950" lvl="1" indent="-285750" defTabSz="45720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核算项目必须有相应的对应关系</a:t>
            </a:r>
          </a:p>
          <a:p>
            <a:pPr marL="342900" indent="-342900" defTabSz="457200">
              <a:spcBef>
                <a:spcPct val="20000"/>
              </a:spcBef>
              <a:buClr>
                <a:srgbClr val="003399"/>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科目来源</a:t>
            </a:r>
          </a:p>
          <a:p>
            <a:pPr marL="742950" lvl="1" indent="-285750" defTabSz="45720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单据上的存货的存货科目、收入科目、成本科目</a:t>
            </a:r>
          </a:p>
          <a:p>
            <a:pPr marL="742950" lvl="1" indent="-285750" defTabSz="45720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凭证模板</a:t>
            </a:r>
          </a:p>
          <a:p>
            <a:pPr marL="742950" lvl="1" indent="-285750" defTabSz="45720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单据上部门核算科目</a:t>
            </a:r>
          </a:p>
          <a:p>
            <a:pPr marL="342900" indent="-342900" defTabSz="457200">
              <a:spcBef>
                <a:spcPct val="20000"/>
              </a:spcBef>
              <a:buClr>
                <a:srgbClr val="003399"/>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核算项目</a:t>
            </a:r>
          </a:p>
          <a:p>
            <a:pPr marL="742950" lvl="1" indent="-285750" defTabSz="45720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设置科目的核算项目与单据上的项目对应关系</a:t>
            </a:r>
          </a:p>
          <a:p>
            <a:pPr marL="1143000" lvl="2" indent="-228600">
              <a:spcBef>
                <a:spcPct val="20000"/>
              </a:spcBef>
              <a:buClr>
                <a:schemeClr val="tx1"/>
              </a:buClr>
              <a:buSzPct val="80000"/>
              <a:buFont typeface="Wingdings" pitchFamily="2" charset="2"/>
              <a:buChar char="ü"/>
              <a:defRPr/>
            </a:pPr>
            <a:r>
              <a:rPr lang="zh-CN" altLang="en-US" sz="1800" dirty="0">
                <a:solidFill>
                  <a:srgbClr val="FF0000"/>
                </a:solidFill>
                <a:latin typeface="Arial" charset="0"/>
              </a:rPr>
              <a:t>如果科目设置了辅助核算，在此未指定生成凭证将出错；要在凭证生成过程中自动取得该核算项目，该核算项目必须在单据上存在</a:t>
            </a:r>
          </a:p>
          <a:p>
            <a:pPr marL="342900" indent="-342900" defTabSz="457200">
              <a:spcBef>
                <a:spcPct val="20000"/>
              </a:spcBef>
              <a:buClr>
                <a:srgbClr val="003399"/>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金额来源</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金额列出了单据上的金额型数据（含自定义</a:t>
            </a:r>
            <a:r>
              <a:rPr lang="zh-CN" altLang="en-US" sz="2000" dirty="0" smtClean="0">
                <a:solidFill>
                  <a:schemeClr val="tx1">
                    <a:lumMod val="85000"/>
                    <a:lumOff val="15000"/>
                  </a:schemeClr>
                </a:solidFill>
                <a:latin typeface="微软雅黑"/>
                <a:ea typeface="微软雅黑"/>
                <a:cs typeface="微软雅黑"/>
              </a:rPr>
              <a:t>）</a:t>
            </a:r>
            <a:endParaRPr lang="zh-CN" altLang="en-US" sz="2000" dirty="0">
              <a:solidFill>
                <a:schemeClr val="tx1">
                  <a:lumMod val="85000"/>
                  <a:lumOff val="15000"/>
                </a:schemeClr>
              </a:solidFill>
              <a:latin typeface="微软雅黑"/>
              <a:ea typeface="微软雅黑"/>
              <a:cs typeface="微软雅黑"/>
            </a:endParaRPr>
          </a:p>
        </p:txBody>
      </p:sp>
      <p:pic>
        <p:nvPicPr>
          <p:cNvPr id="161796" name="Picture 4"/>
          <p:cNvPicPr>
            <a:picLocks noChangeAspect="1" noChangeArrowheads="1"/>
          </p:cNvPicPr>
          <p:nvPr/>
        </p:nvPicPr>
        <p:blipFill>
          <a:blip r:embed="rId3" cstate="print"/>
          <a:srcRect/>
          <a:stretch>
            <a:fillRect/>
          </a:stretch>
        </p:blipFill>
        <p:spPr bwMode="auto">
          <a:xfrm>
            <a:off x="357158" y="857232"/>
            <a:ext cx="8572500" cy="5715000"/>
          </a:xfrm>
          <a:prstGeom prst="rect">
            <a:avLst/>
          </a:prstGeom>
          <a:noFill/>
          <a:ln w="9525" algn="ctr">
            <a:noFill/>
            <a:miter lim="800000"/>
            <a:headEnd/>
            <a:tailEnd/>
          </a:ln>
          <a:effectLst>
            <a:outerShdw dist="17961" dir="2700000" algn="ctr" rotWithShape="0">
              <a:schemeClr val="bg2"/>
            </a:outerShdw>
          </a:effectLst>
        </p:spPr>
      </p:pic>
      <p:pic>
        <p:nvPicPr>
          <p:cNvPr id="161797" name="Picture 5"/>
          <p:cNvPicPr>
            <a:picLocks noChangeAspect="1" noChangeArrowheads="1"/>
          </p:cNvPicPr>
          <p:nvPr/>
        </p:nvPicPr>
        <p:blipFill>
          <a:blip r:embed="rId4" cstate="print"/>
          <a:srcRect/>
          <a:stretch>
            <a:fillRect/>
          </a:stretch>
        </p:blipFill>
        <p:spPr bwMode="auto">
          <a:xfrm>
            <a:off x="285720" y="857232"/>
            <a:ext cx="8613775" cy="571500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 calcmode="lin" valueType="num">
                                      <p:cBhvr additive="base">
                                        <p:cTn id="7" dur="500" fill="hold"/>
                                        <p:tgtEl>
                                          <p:spTgt spid="161796"/>
                                        </p:tgtEl>
                                        <p:attrNameLst>
                                          <p:attrName>ppt_x</p:attrName>
                                        </p:attrNameLst>
                                      </p:cBhvr>
                                      <p:tavLst>
                                        <p:tav tm="0">
                                          <p:val>
                                            <p:strVal val="#ppt_x"/>
                                          </p:val>
                                        </p:tav>
                                        <p:tav tm="100000">
                                          <p:val>
                                            <p:strVal val="#ppt_x"/>
                                          </p:val>
                                        </p:tav>
                                      </p:tavLst>
                                    </p:anim>
                                    <p:anim calcmode="lin" valueType="num">
                                      <p:cBhvr additive="base">
                                        <p:cTn id="8" dur="500" fill="hold"/>
                                        <p:tgtEl>
                                          <p:spTgt spid="161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1797"/>
                                        </p:tgtEl>
                                        <p:attrNameLst>
                                          <p:attrName>style.visibility</p:attrName>
                                        </p:attrNameLst>
                                      </p:cBhvr>
                                      <p:to>
                                        <p:strVal val="visible"/>
                                      </p:to>
                                    </p:set>
                                    <p:anim calcmode="lin" valueType="num">
                                      <p:cBhvr additive="base">
                                        <p:cTn id="13" dur="500" fill="hold"/>
                                        <p:tgtEl>
                                          <p:spTgt spid="161797"/>
                                        </p:tgtEl>
                                        <p:attrNameLst>
                                          <p:attrName>ppt_x</p:attrName>
                                        </p:attrNameLst>
                                      </p:cBhvr>
                                      <p:tavLst>
                                        <p:tav tm="0">
                                          <p:val>
                                            <p:strVal val="#ppt_x"/>
                                          </p:val>
                                        </p:tav>
                                        <p:tav tm="100000">
                                          <p:val>
                                            <p:strVal val="#ppt_x"/>
                                          </p:val>
                                        </p:tav>
                                      </p:tavLst>
                                    </p:anim>
                                    <p:anim calcmode="lin" valueType="num">
                                      <p:cBhvr additive="base">
                                        <p:cTn id="14" dur="500" fill="hold"/>
                                        <p:tgtEl>
                                          <p:spTgt spid="161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a:xfrm>
            <a:off x="0" y="44450"/>
            <a:ext cx="7127875" cy="608013"/>
          </a:xfrm>
        </p:spPr>
        <p:txBody>
          <a:bodyPr/>
          <a:lstStyle/>
          <a:p>
            <a:pPr defTabSz="912813">
              <a:lnSpc>
                <a:spcPct val="90000"/>
              </a:lnSpc>
            </a:pPr>
            <a:r>
              <a:rPr lang="zh-CN" altLang="en-US" sz="3200" dirty="0" smtClean="0"/>
              <a:t>存货核算</a:t>
            </a:r>
            <a:r>
              <a:rPr lang="en-US" altLang="zh-CN" sz="3200" dirty="0" smtClean="0"/>
              <a:t>—</a:t>
            </a:r>
            <a:r>
              <a:rPr lang="zh-CN" altLang="en-US" sz="3200" dirty="0" smtClean="0"/>
              <a:t>凭证模板</a:t>
            </a:r>
          </a:p>
        </p:txBody>
      </p:sp>
      <p:sp>
        <p:nvSpPr>
          <p:cNvPr id="29699" name="内容占位符 2"/>
          <p:cNvSpPr>
            <a:spLocks/>
          </p:cNvSpPr>
          <p:nvPr/>
        </p:nvSpPr>
        <p:spPr bwMode="auto">
          <a:xfrm>
            <a:off x="357187" y="857232"/>
            <a:ext cx="8786813" cy="5572125"/>
          </a:xfrm>
          <a:prstGeom prst="rect">
            <a:avLst/>
          </a:prstGeom>
          <a:noFill/>
          <a:ln w="9525">
            <a:noFill/>
            <a:miter lim="800000"/>
            <a:headEnd/>
            <a:tailEnd/>
          </a:ln>
        </p:spPr>
        <p:txBody>
          <a:bodyPr/>
          <a:lstStyle/>
          <a:p>
            <a:pPr marL="342900" indent="-342900" defTabSz="457200" eaLnBrk="0" hangingPunct="0">
              <a:spcBef>
                <a:spcPct val="20000"/>
              </a:spcBef>
              <a:buClr>
                <a:srgbClr val="003399"/>
              </a:buClr>
              <a:buSzPct val="100000"/>
              <a:buBlip>
                <a:blip r:embed="rId2"/>
              </a:buBlip>
            </a:pPr>
            <a:r>
              <a:rPr lang="zh-CN" altLang="en-US" sz="2600" dirty="0">
                <a:solidFill>
                  <a:schemeClr val="tx1">
                    <a:lumMod val="85000"/>
                    <a:lumOff val="15000"/>
                  </a:schemeClr>
                </a:solidFill>
                <a:latin typeface="微软雅黑"/>
                <a:ea typeface="微软雅黑"/>
                <a:cs typeface="微软雅黑"/>
              </a:rPr>
              <a:t>摘要</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eaLnBrk="0" hangingPunct="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在凭证模板摘要取数来源中增加“摘要”，能够获取单据上的摘要内容。</a:t>
            </a:r>
          </a:p>
          <a:p>
            <a:pPr marL="742950" lvl="1" indent="-285750" defTabSz="457200" eaLnBrk="0" hangingPunct="0">
              <a:spcBef>
                <a:spcPct val="20000"/>
              </a:spcBef>
              <a:buClr>
                <a:srgbClr val="003399"/>
              </a:buClr>
              <a:buSzPct val="80000"/>
              <a:buFont typeface="Wingdings" pitchFamily="2" charset="2"/>
              <a:buChar char="Ø"/>
            </a:pPr>
            <a:r>
              <a:rPr lang="zh-CN" altLang="en-US" sz="2000" dirty="0">
                <a:solidFill>
                  <a:schemeClr val="tx1">
                    <a:lumMod val="85000"/>
                    <a:lumOff val="15000"/>
                  </a:schemeClr>
                </a:solidFill>
                <a:latin typeface="微软雅黑"/>
                <a:ea typeface="微软雅黑"/>
                <a:cs typeface="微软雅黑"/>
              </a:rPr>
              <a:t>涉及的业务单据：采购发票、产品入库、其他出库、仓库调拨、销售收入</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现销、销售收入</a:t>
            </a:r>
            <a:r>
              <a:rPr lang="en-US" altLang="zh-CN" sz="2000" dirty="0">
                <a:solidFill>
                  <a:schemeClr val="tx1">
                    <a:lumMod val="85000"/>
                    <a:lumOff val="15000"/>
                  </a:schemeClr>
                </a:solidFill>
                <a:latin typeface="微软雅黑"/>
                <a:ea typeface="微软雅黑"/>
                <a:cs typeface="微软雅黑"/>
              </a:rPr>
              <a:t>-</a:t>
            </a:r>
            <a:r>
              <a:rPr lang="zh-CN" altLang="en-US" sz="2000" dirty="0">
                <a:solidFill>
                  <a:schemeClr val="tx1">
                    <a:lumMod val="85000"/>
                    <a:lumOff val="15000"/>
                  </a:schemeClr>
                </a:solidFill>
                <a:latin typeface="微软雅黑"/>
                <a:ea typeface="微软雅黑"/>
                <a:cs typeface="微软雅黑"/>
              </a:rPr>
              <a:t>赊销</a:t>
            </a:r>
            <a:endParaRPr lang="en-US" altLang="zh-CN" sz="2000" dirty="0">
              <a:solidFill>
                <a:schemeClr val="tx1">
                  <a:lumMod val="85000"/>
                  <a:lumOff val="15000"/>
                </a:schemeClr>
              </a:solidFill>
              <a:latin typeface="微软雅黑"/>
              <a:ea typeface="微软雅黑"/>
              <a:cs typeface="微软雅黑"/>
            </a:endParaRPr>
          </a:p>
          <a:p>
            <a:pPr marL="742950" lvl="1" indent="-285750" defTabSz="457200" eaLnBrk="0" hangingPunct="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摘要可指定生成规则</a:t>
            </a:r>
            <a:endParaRPr lang="en-US" altLang="zh-CN" sz="2000" dirty="0">
              <a:solidFill>
                <a:schemeClr val="tx1">
                  <a:lumMod val="85000"/>
                  <a:lumOff val="15000"/>
                </a:schemeClr>
              </a:solidFill>
              <a:latin typeface="微软雅黑"/>
              <a:ea typeface="微软雅黑"/>
              <a:cs typeface="微软雅黑"/>
            </a:endParaRPr>
          </a:p>
          <a:p>
            <a:pPr marL="342900" indent="-342900" defTabSz="457200" eaLnBrk="0" hangingPunct="0">
              <a:spcBef>
                <a:spcPct val="20000"/>
              </a:spcBef>
              <a:buClr>
                <a:srgbClr val="003399"/>
              </a:buClr>
              <a:buSzPct val="100000"/>
              <a:buBlip>
                <a:blip r:embed="rId2"/>
              </a:buBlip>
              <a:defRPr/>
            </a:pPr>
            <a:r>
              <a:rPr lang="zh-CN" altLang="en-US" sz="2600" dirty="0">
                <a:solidFill>
                  <a:schemeClr val="tx1">
                    <a:lumMod val="85000"/>
                    <a:lumOff val="15000"/>
                  </a:schemeClr>
                </a:solidFill>
                <a:latin typeface="微软雅黑"/>
                <a:ea typeface="微软雅黑"/>
                <a:cs typeface="微软雅黑"/>
              </a:rPr>
              <a:t>往来编号</a:t>
            </a:r>
            <a:endParaRPr lang="en-US" altLang="zh-CN" sz="2600" dirty="0">
              <a:solidFill>
                <a:schemeClr val="tx1">
                  <a:lumMod val="85000"/>
                  <a:lumOff val="15000"/>
                </a:schemeClr>
              </a:solidFill>
              <a:latin typeface="微软雅黑"/>
              <a:ea typeface="微软雅黑"/>
              <a:cs typeface="微软雅黑"/>
            </a:endParaRPr>
          </a:p>
          <a:p>
            <a:pPr marL="742950" lvl="1" indent="-285750" defTabSz="457200" eaLnBrk="0" hangingPunct="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存货核算模块的业务单据生成凭证可以自动获取往来业务编号；但是不包含应收应付模块的生成凭证；但是普通发票不提供自定义字段的取数</a:t>
            </a:r>
          </a:p>
          <a:p>
            <a:pPr marL="742950" lvl="1" indent="-285750" defTabSz="457200" eaLnBrk="0" hangingPunct="0">
              <a:spcBef>
                <a:spcPct val="20000"/>
              </a:spcBef>
              <a:buClr>
                <a:srgbClr val="003399"/>
              </a:buClr>
              <a:buSzPct val="80000"/>
              <a:buFont typeface="Wingdings" pitchFamily="2" charset="2"/>
              <a:buChar char="Ø"/>
              <a:defRPr/>
            </a:pPr>
            <a:r>
              <a:rPr lang="zh-CN" altLang="en-US" sz="2000" dirty="0">
                <a:solidFill>
                  <a:schemeClr val="tx1">
                    <a:lumMod val="85000"/>
                    <a:lumOff val="15000"/>
                  </a:schemeClr>
                </a:solidFill>
                <a:latin typeface="微软雅黑"/>
                <a:ea typeface="微软雅黑"/>
                <a:cs typeface="微软雅黑"/>
              </a:rPr>
              <a:t>使用往来业务管理的科目，可设置往来编号规则</a:t>
            </a:r>
            <a:endParaRPr lang="en-US" altLang="zh-CN" sz="2000" dirty="0">
              <a:solidFill>
                <a:schemeClr val="tx1">
                  <a:lumMod val="85000"/>
                  <a:lumOff val="15000"/>
                </a:schemeClr>
              </a:solidFill>
              <a:latin typeface="微软雅黑"/>
              <a:ea typeface="微软雅黑"/>
              <a:cs typeface="微软雅黑"/>
            </a:endParaRPr>
          </a:p>
          <a:p>
            <a:pPr marL="342900" indent="-342900" defTabSz="457200" eaLnBrk="0" hangingPunct="0">
              <a:spcBef>
                <a:spcPct val="20000"/>
              </a:spcBef>
              <a:buClr>
                <a:srgbClr val="003399"/>
              </a:buClr>
              <a:buSzPct val="100000"/>
              <a:buBlip>
                <a:blip r:embed="rId2"/>
              </a:buBlip>
              <a:defRPr/>
            </a:pPr>
            <a:r>
              <a:rPr lang="zh-CN" altLang="en-US" sz="2600" dirty="0">
                <a:solidFill>
                  <a:srgbClr val="FF0000"/>
                </a:solidFill>
                <a:latin typeface="微软雅黑"/>
                <a:ea typeface="微软雅黑"/>
                <a:cs typeface="微软雅黑"/>
              </a:rPr>
              <a:t>生成凭证前，必须完成存货的出入库核算</a:t>
            </a:r>
            <a:endParaRPr lang="en-US" altLang="zh-CN" sz="2600" dirty="0">
              <a:solidFill>
                <a:srgbClr val="FF0000"/>
              </a:solidFill>
              <a:latin typeface="微软雅黑"/>
              <a:ea typeface="微软雅黑"/>
              <a:cs typeface="微软雅黑"/>
            </a:endParaRPr>
          </a:p>
          <a:p>
            <a:pPr marL="457200" indent="-457200" eaLnBrk="0" hangingPunct="0">
              <a:spcBef>
                <a:spcPct val="20000"/>
              </a:spcBef>
              <a:buClr>
                <a:schemeClr val="tx1"/>
              </a:buClr>
              <a:buSzPct val="80000"/>
              <a:buFont typeface="Wingdings" pitchFamily="2" charset="2"/>
              <a:buChar char="n"/>
            </a:pPr>
            <a:endParaRPr lang="zh-CN" altLang="en-US" sz="2800" b="1" dirty="0"/>
          </a:p>
        </p:txBody>
      </p:sp>
      <p:pic>
        <p:nvPicPr>
          <p:cNvPr id="88073" name="Picture 9"/>
          <p:cNvPicPr>
            <a:picLocks noChangeAspect="1" noChangeArrowheads="1"/>
          </p:cNvPicPr>
          <p:nvPr/>
        </p:nvPicPr>
        <p:blipFill>
          <a:blip r:embed="rId3" cstate="print"/>
          <a:srcRect/>
          <a:stretch>
            <a:fillRect/>
          </a:stretch>
        </p:blipFill>
        <p:spPr bwMode="auto">
          <a:xfrm>
            <a:off x="142844" y="785794"/>
            <a:ext cx="8774112" cy="550068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88073"/>
                                        </p:tgtEl>
                                        <p:attrNameLst>
                                          <p:attrName>style.visibility</p:attrName>
                                        </p:attrNameLst>
                                      </p:cBhvr>
                                      <p:to>
                                        <p:strVal val="visible"/>
                                      </p:to>
                                    </p:set>
                                    <p:anim calcmode="lin" valueType="num">
                                      <p:cBhvr additive="base">
                                        <p:cTn id="7" dur="500" fill="hold"/>
                                        <p:tgtEl>
                                          <p:spTgt spid="88073"/>
                                        </p:tgtEl>
                                        <p:attrNameLst>
                                          <p:attrName>ppt_x</p:attrName>
                                        </p:attrNameLst>
                                      </p:cBhvr>
                                      <p:tavLst>
                                        <p:tav tm="0">
                                          <p:val>
                                            <p:strVal val="0-#ppt_w/2"/>
                                          </p:val>
                                        </p:tav>
                                        <p:tav tm="100000">
                                          <p:val>
                                            <p:strVal val="#ppt_x"/>
                                          </p:val>
                                        </p:tav>
                                      </p:tavLst>
                                    </p:anim>
                                    <p:anim calcmode="lin" valueType="num">
                                      <p:cBhvr additive="base">
                                        <p:cTn id="8" dur="500" fill="hold"/>
                                        <p:tgtEl>
                                          <p:spTgt spid="880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zh-CN" sz="3200" smtClean="0"/>
              <a:t>存货核算与其他系统关系</a:t>
            </a:r>
          </a:p>
        </p:txBody>
      </p:sp>
      <p:pic>
        <p:nvPicPr>
          <p:cNvPr id="30723" name="Picture 3"/>
          <p:cNvPicPr>
            <a:picLocks noChangeAspect="1" noChangeArrowheads="1"/>
          </p:cNvPicPr>
          <p:nvPr/>
        </p:nvPicPr>
        <p:blipFill>
          <a:blip r:embed="rId2" cstate="print"/>
          <a:srcRect/>
          <a:stretch>
            <a:fillRect/>
          </a:stretch>
        </p:blipFill>
        <p:spPr bwMode="auto">
          <a:xfrm>
            <a:off x="53975" y="1341438"/>
            <a:ext cx="8982075" cy="373221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r>
              <a:rPr lang="zh-CN" altLang="en-US" sz="3200" dirty="0" smtClean="0"/>
              <a:t>期末业务关账</a:t>
            </a:r>
            <a:endParaRPr lang="zh-CN" sz="3200" dirty="0" smtClean="0"/>
          </a:p>
        </p:txBody>
      </p:sp>
      <p:sp>
        <p:nvSpPr>
          <p:cNvPr id="5" name="Rectangle 3"/>
          <p:cNvSpPr txBox="1">
            <a:spLocks noChangeArrowheads="1"/>
          </p:cNvSpPr>
          <p:nvPr/>
        </p:nvSpPr>
        <p:spPr>
          <a:xfrm>
            <a:off x="395536" y="1052736"/>
            <a:ext cx="8280400" cy="45148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Pct val="100000"/>
              <a:buFontTx/>
              <a:buBlip>
                <a:blip r:embed="rId2"/>
              </a:buBlip>
              <a:tabLst/>
              <a:defRPr/>
            </a:pPr>
            <a:r>
              <a:rPr lang="zh-CN" altLang="en-US" sz="2400" dirty="0" smtClean="0">
                <a:solidFill>
                  <a:schemeClr val="tx1">
                    <a:lumMod val="85000"/>
                    <a:lumOff val="15000"/>
                  </a:schemeClr>
                </a:solidFill>
                <a:cs typeface="微软雅黑"/>
              </a:rPr>
              <a:t>期末业务关账</a:t>
            </a:r>
            <a:endParaRPr lang="en-US" altLang="zh-CN" sz="2400" dirty="0" smtClean="0">
              <a:solidFill>
                <a:schemeClr val="tx1">
                  <a:lumMod val="85000"/>
                  <a:lumOff val="15000"/>
                </a:schemeClr>
              </a:solidFill>
              <a:cs typeface="微软雅黑"/>
            </a:endParaRPr>
          </a:p>
          <a:p>
            <a:pPr marL="742950" lvl="1" indent="-285750" defTabSz="457200">
              <a:spcBef>
                <a:spcPct val="20000"/>
              </a:spcBef>
              <a:buClr>
                <a:srgbClr val="003399"/>
              </a:buClr>
              <a:buSzPct val="80000"/>
              <a:buFont typeface="Wingdings" pitchFamily="2" charset="2"/>
              <a:buChar char="Ø"/>
            </a:pPr>
            <a:r>
              <a:rPr lang="zh-CN" altLang="zh-CN" sz="2000" dirty="0" smtClean="0">
                <a:solidFill>
                  <a:schemeClr val="tx1">
                    <a:lumMod val="85000"/>
                    <a:lumOff val="15000"/>
                  </a:schemeClr>
                </a:solidFill>
                <a:latin typeface="微软雅黑"/>
                <a:ea typeface="微软雅黑"/>
                <a:cs typeface="微软雅黑"/>
              </a:rPr>
              <a:t>应用</a:t>
            </a:r>
            <a:r>
              <a:rPr lang="zh-CN" altLang="en-US" sz="2000" dirty="0" smtClean="0">
                <a:solidFill>
                  <a:schemeClr val="tx1">
                    <a:lumMod val="85000"/>
                    <a:lumOff val="15000"/>
                  </a:schemeClr>
                </a:solidFill>
                <a:latin typeface="微软雅黑"/>
                <a:ea typeface="微软雅黑"/>
                <a:cs typeface="微软雅黑"/>
              </a:rPr>
              <a:t>于</a:t>
            </a:r>
            <a:r>
              <a:rPr lang="zh-CN" altLang="zh-CN" sz="2000" dirty="0" smtClean="0">
                <a:solidFill>
                  <a:schemeClr val="tx1">
                    <a:lumMod val="85000"/>
                    <a:lumOff val="15000"/>
                  </a:schemeClr>
                </a:solidFill>
                <a:latin typeface="微软雅黑"/>
                <a:ea typeface="微软雅黑"/>
                <a:cs typeface="微软雅黑"/>
              </a:rPr>
              <a:t>企业盘点，</a:t>
            </a:r>
            <a:r>
              <a:rPr lang="zh-CN" altLang="en-US" sz="2000" dirty="0" smtClean="0">
                <a:solidFill>
                  <a:schemeClr val="tx1">
                    <a:lumMod val="85000"/>
                    <a:lumOff val="15000"/>
                  </a:schemeClr>
                </a:solidFill>
                <a:latin typeface="微软雅黑"/>
                <a:ea typeface="微软雅黑"/>
                <a:cs typeface="微软雅黑"/>
              </a:rPr>
              <a:t>一般</a:t>
            </a:r>
            <a:r>
              <a:rPr lang="zh-CN" altLang="zh-CN" sz="2000" dirty="0" smtClean="0">
                <a:solidFill>
                  <a:schemeClr val="tx1">
                    <a:lumMod val="85000"/>
                    <a:lumOff val="15000"/>
                  </a:schemeClr>
                </a:solidFill>
                <a:latin typeface="微软雅黑"/>
                <a:ea typeface="微软雅黑"/>
                <a:cs typeface="微软雅黑"/>
              </a:rPr>
              <a:t>需企业库存数据在盘点期间不发生变化，可</a:t>
            </a:r>
            <a:r>
              <a:rPr lang="zh-CN" altLang="en-US" sz="2000" dirty="0" smtClean="0">
                <a:solidFill>
                  <a:schemeClr val="tx1">
                    <a:lumMod val="85000"/>
                    <a:lumOff val="15000"/>
                  </a:schemeClr>
                </a:solidFill>
                <a:latin typeface="微软雅黑"/>
                <a:ea typeface="微软雅黑"/>
                <a:cs typeface="微软雅黑"/>
              </a:rPr>
              <a:t>通过</a:t>
            </a:r>
            <a:r>
              <a:rPr lang="zh-CN" altLang="zh-CN" sz="2000" dirty="0" smtClean="0">
                <a:solidFill>
                  <a:schemeClr val="tx1">
                    <a:lumMod val="85000"/>
                    <a:lumOff val="15000"/>
                  </a:schemeClr>
                </a:solidFill>
                <a:latin typeface="微软雅黑"/>
                <a:ea typeface="微软雅黑"/>
                <a:cs typeface="微软雅黑"/>
              </a:rPr>
              <a:t>关账功能，盘点结束后反关账即可</a:t>
            </a:r>
            <a:endParaRPr lang="en-US" altLang="zh-CN" sz="2000" dirty="0" smtClean="0">
              <a:solidFill>
                <a:schemeClr val="tx1">
                  <a:lumMod val="85000"/>
                  <a:lumOff val="15000"/>
                </a:schemeClr>
              </a:solidFill>
              <a:latin typeface="微软雅黑"/>
              <a:ea typeface="微软雅黑"/>
              <a:cs typeface="微软雅黑"/>
            </a:endParaRPr>
          </a:p>
          <a:p>
            <a:pPr marL="742950" lvl="1" indent="-285750" defTabSz="457200">
              <a:spcBef>
                <a:spcPct val="20000"/>
              </a:spcBef>
              <a:buClr>
                <a:srgbClr val="003399"/>
              </a:buClr>
              <a:buSzPct val="80000"/>
              <a:buFont typeface="Wingdings" pitchFamily="2" charset="2"/>
              <a:buChar char="Ø"/>
            </a:pPr>
            <a:r>
              <a:rPr lang="zh-CN" altLang="zh-CN" sz="2000" dirty="0" smtClean="0"/>
              <a:t>关账后不能再进行本期出入库单据、成本调整单据的新增录入、修改、审核、删除</a:t>
            </a:r>
            <a:endParaRPr lang="en-US" altLang="zh-CN" sz="2000" dirty="0" smtClean="0"/>
          </a:p>
          <a:p>
            <a:pPr marL="342900" indent="-342900" defTabSz="457200" fontAlgn="auto">
              <a:spcBef>
                <a:spcPct val="20000"/>
              </a:spcBef>
              <a:spcAft>
                <a:spcPts val="0"/>
              </a:spcAft>
              <a:buSzPct val="100000"/>
              <a:buBlip>
                <a:blip r:embed="rId2"/>
              </a:buBlip>
            </a:pPr>
            <a:r>
              <a:rPr lang="zh-CN" altLang="en-US" sz="2400" dirty="0" smtClean="0">
                <a:solidFill>
                  <a:schemeClr val="tx1">
                    <a:lumMod val="85000"/>
                    <a:lumOff val="15000"/>
                  </a:schemeClr>
                </a:solidFill>
                <a:cs typeface="微软雅黑"/>
              </a:rPr>
              <a:t>期末业务反关账</a:t>
            </a:r>
            <a:endParaRPr lang="en-US" altLang="zh-CN" sz="2400" dirty="0" smtClean="0">
              <a:solidFill>
                <a:schemeClr val="tx1">
                  <a:lumMod val="85000"/>
                  <a:lumOff val="15000"/>
                </a:schemeClr>
              </a:solidFill>
              <a:cs typeface="微软雅黑"/>
            </a:endParaRPr>
          </a:p>
          <a:p>
            <a:pPr marL="742950" lvl="1" indent="-285750" defTabSz="457200">
              <a:spcBef>
                <a:spcPct val="20000"/>
              </a:spcBef>
              <a:buClr>
                <a:srgbClr val="003399"/>
              </a:buClr>
              <a:buSzPct val="80000"/>
              <a:buFont typeface="Wingdings" pitchFamily="2" charset="2"/>
              <a:buChar char="Ø"/>
            </a:pPr>
            <a:r>
              <a:rPr lang="zh-CN" altLang="zh-CN" sz="2000" dirty="0" smtClean="0"/>
              <a:t>关账后，</a:t>
            </a:r>
            <a:r>
              <a:rPr lang="zh-CN" altLang="en-US" sz="2000" dirty="0" smtClean="0"/>
              <a:t>如</a:t>
            </a:r>
            <a:r>
              <a:rPr lang="zh-CN" altLang="zh-CN" sz="2000" dirty="0" smtClean="0"/>
              <a:t>业务需</a:t>
            </a:r>
            <a:r>
              <a:rPr lang="zh-CN" altLang="en-US" sz="2000" dirty="0" smtClean="0"/>
              <a:t>更改库存数据</a:t>
            </a:r>
            <a:r>
              <a:rPr lang="zh-CN" altLang="zh-CN" sz="2000" dirty="0" smtClean="0"/>
              <a:t>，可进行【反关账】操作</a:t>
            </a:r>
            <a:endParaRPr lang="en-US" altLang="zh-CN" sz="2000" dirty="0" smtClean="0"/>
          </a:p>
          <a:p>
            <a:pPr marL="742950" lvl="1" indent="-285750" defTabSz="457200">
              <a:spcBef>
                <a:spcPct val="20000"/>
              </a:spcBef>
              <a:buClr>
                <a:srgbClr val="003399"/>
              </a:buClr>
              <a:buSzPct val="80000"/>
              <a:buFont typeface="Wingdings" pitchFamily="2" charset="2"/>
              <a:buChar char="Ø"/>
            </a:pPr>
            <a:endParaRPr lang="en-US" altLang="zh-CN" sz="2000" dirty="0" smtClean="0">
              <a:solidFill>
                <a:schemeClr val="tx1">
                  <a:lumMod val="85000"/>
                  <a:lumOff val="15000"/>
                </a:schemeClr>
              </a:solidFill>
              <a:latin typeface="微软雅黑"/>
              <a:ea typeface="微软雅黑"/>
              <a:cs typeface="微软雅黑"/>
            </a:endParaRPr>
          </a:p>
        </p:txBody>
      </p:sp>
      <p:pic>
        <p:nvPicPr>
          <p:cNvPr id="1026" name="Picture 2"/>
          <p:cNvPicPr>
            <a:picLocks noChangeAspect="1" noChangeArrowheads="1"/>
          </p:cNvPicPr>
          <p:nvPr/>
        </p:nvPicPr>
        <p:blipFill>
          <a:blip r:embed="rId3" cstate="print"/>
          <a:srcRect/>
          <a:stretch>
            <a:fillRect/>
          </a:stretch>
        </p:blipFill>
        <p:spPr bwMode="auto">
          <a:xfrm>
            <a:off x="971600" y="3861048"/>
            <a:ext cx="3638550" cy="16287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716016" y="3861048"/>
            <a:ext cx="3609975" cy="1619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内容占位符 2"/>
          <p:cNvSpPr>
            <a:spLocks noGrp="1"/>
          </p:cNvSpPr>
          <p:nvPr>
            <p:ph idx="1"/>
          </p:nvPr>
        </p:nvSpPr>
        <p:spPr bwMode="auto">
          <a:xfrm>
            <a:off x="142875" y="857250"/>
            <a:ext cx="8786813" cy="55721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600" dirty="0" smtClean="0"/>
              <a:t>存在业务单据没有生成凭证</a:t>
            </a:r>
            <a:endParaRPr lang="en-US" altLang="zh-CN" sz="2600" dirty="0" smtClean="0"/>
          </a:p>
          <a:p>
            <a:pPr eaLnBrk="1" hangingPunct="1"/>
            <a:r>
              <a:rPr lang="zh-CN" altLang="en-US" sz="2600" dirty="0" smtClean="0"/>
              <a:t>存在总账凭证没有过账</a:t>
            </a:r>
            <a:endParaRPr lang="en-US" altLang="zh-CN" sz="2600" dirty="0" smtClean="0"/>
          </a:p>
          <a:p>
            <a:pPr eaLnBrk="1" hangingPunct="1"/>
            <a:r>
              <a:rPr lang="zh-CN" altLang="en-US" sz="2600" dirty="0" smtClean="0"/>
              <a:t>存在手工录入业务凭证但实际没有发生该笔业务</a:t>
            </a:r>
            <a:endParaRPr lang="en-US" altLang="zh-CN" sz="2600" dirty="0" smtClean="0"/>
          </a:p>
          <a:p>
            <a:pPr eaLnBrk="1" hangingPunct="1"/>
            <a:r>
              <a:rPr lang="zh-CN" altLang="en-US" sz="2600" dirty="0" smtClean="0"/>
              <a:t>人为修改了生成凭证上的金额数据</a:t>
            </a:r>
            <a:endParaRPr lang="en-US" altLang="zh-CN" sz="2600" dirty="0" smtClean="0"/>
          </a:p>
          <a:p>
            <a:pPr eaLnBrk="1" hangingPunct="1"/>
            <a:endParaRPr lang="en-US" altLang="zh-CN" sz="2800" dirty="0" smtClean="0"/>
          </a:p>
          <a:p>
            <a:pPr eaLnBrk="1" hangingPunct="1"/>
            <a:endParaRPr lang="en-US" altLang="zh-CN" sz="2800" dirty="0" smtClean="0"/>
          </a:p>
          <a:p>
            <a:pPr eaLnBrk="1" hangingPunct="1"/>
            <a:endParaRPr lang="zh-CN" altLang="en-US" sz="2800" dirty="0" smtClean="0"/>
          </a:p>
        </p:txBody>
      </p:sp>
      <p:sp>
        <p:nvSpPr>
          <p:cNvPr id="32770" name="标题 1"/>
          <p:cNvSpPr>
            <a:spLocks noGrp="1"/>
          </p:cNvSpPr>
          <p:nvPr>
            <p:ph type="title"/>
          </p:nvPr>
        </p:nvSpPr>
        <p:spPr/>
        <p:txBody>
          <a:bodyPr/>
          <a:lstStyle/>
          <a:p>
            <a:r>
              <a:rPr lang="zh-CN" sz="3200" smtClean="0"/>
              <a:t>影响与总账对账的要素</a:t>
            </a:r>
          </a:p>
        </p:txBody>
      </p:sp>
      <p:pic>
        <p:nvPicPr>
          <p:cNvPr id="260098" name="Picture 2"/>
          <p:cNvPicPr>
            <a:picLocks noChangeAspect="1" noChangeArrowheads="1"/>
          </p:cNvPicPr>
          <p:nvPr/>
        </p:nvPicPr>
        <p:blipFill>
          <a:blip r:embed="rId2" cstate="print"/>
          <a:srcRect/>
          <a:stretch>
            <a:fillRect/>
          </a:stretch>
        </p:blipFill>
        <p:spPr bwMode="auto">
          <a:xfrm>
            <a:off x="285750" y="928670"/>
            <a:ext cx="8858250" cy="5357813"/>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additive="base">
                                        <p:cTn id="7" dur="500" fill="hold"/>
                                        <p:tgtEl>
                                          <p:spTgt spid="260098"/>
                                        </p:tgtEl>
                                        <p:attrNameLst>
                                          <p:attrName>ppt_x</p:attrName>
                                        </p:attrNameLst>
                                      </p:cBhvr>
                                      <p:tavLst>
                                        <p:tav tm="0">
                                          <p:val>
                                            <p:strVal val="#ppt_x"/>
                                          </p:val>
                                        </p:tav>
                                        <p:tav tm="100000">
                                          <p:val>
                                            <p:strVal val="#ppt_x"/>
                                          </p:val>
                                        </p:tav>
                                      </p:tavLst>
                                    </p:anim>
                                    <p:anim calcmode="lin" valueType="num">
                                      <p:cBhvr additive="base">
                                        <p:cTn id="8" dur="500" fill="hold"/>
                                        <p:tgtEl>
                                          <p:spTgt spid="260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23528" y="980728"/>
            <a:ext cx="8280400" cy="451485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Tx/>
              <a:buSzPct val="100000"/>
              <a:buFontTx/>
              <a:buBlip>
                <a:blip r:embed="rId2"/>
              </a:buBlip>
              <a:tabLst/>
              <a:defRPr/>
            </a:pPr>
            <a:r>
              <a:rPr lang="zh-CN" altLang="en-US" sz="2400" dirty="0" smtClean="0">
                <a:solidFill>
                  <a:schemeClr val="tx1">
                    <a:lumMod val="85000"/>
                    <a:lumOff val="15000"/>
                  </a:schemeClr>
                </a:solidFill>
                <a:cs typeface="微软雅黑"/>
              </a:rPr>
              <a:t>结账前检查</a:t>
            </a:r>
            <a:endParaRPr lang="en-US" altLang="zh-CN" sz="2400" dirty="0" smtClean="0">
              <a:solidFill>
                <a:schemeClr val="tx1">
                  <a:lumMod val="85000"/>
                  <a:lumOff val="15000"/>
                </a:schemeClr>
              </a:solidFill>
              <a:cs typeface="微软雅黑"/>
            </a:endParaRPr>
          </a:p>
          <a:p>
            <a:pPr marL="342900" marR="0" lvl="0" indent="-342900" algn="l" defTabSz="457200" rtl="0" eaLnBrk="1" fontAlgn="auto" latinLnBrk="0" hangingPunct="1">
              <a:lnSpc>
                <a:spcPct val="100000"/>
              </a:lnSpc>
              <a:spcBef>
                <a:spcPct val="20000"/>
              </a:spcBef>
              <a:spcAft>
                <a:spcPts val="0"/>
              </a:spcAft>
              <a:buClrTx/>
              <a:buSzPct val="100000"/>
              <a:buFontTx/>
              <a:buBlip>
                <a:blip r:embed="rId2"/>
              </a:buBlip>
              <a:tabLst/>
              <a:defRPr/>
            </a:pPr>
            <a:r>
              <a:rPr lang="zh-CN" altLang="en-US" sz="2400" dirty="0" smtClean="0">
                <a:solidFill>
                  <a:schemeClr val="tx1">
                    <a:lumMod val="85000"/>
                    <a:lumOff val="15000"/>
                  </a:schemeClr>
                </a:solidFill>
                <a:cs typeface="微软雅黑"/>
              </a:rPr>
              <a:t>期末结账</a:t>
            </a:r>
            <a:endParaRPr lang="en-US" altLang="zh-CN" sz="2400" dirty="0" smtClean="0">
              <a:solidFill>
                <a:schemeClr val="tx1">
                  <a:lumMod val="85000"/>
                  <a:lumOff val="15000"/>
                </a:schemeClr>
              </a:solidFill>
              <a:cs typeface="微软雅黑"/>
            </a:endParaRPr>
          </a:p>
          <a:p>
            <a:pPr marL="342900" marR="0" lvl="0" indent="-342900" algn="l" defTabSz="457200" rtl="0" eaLnBrk="1" fontAlgn="auto" latinLnBrk="0" hangingPunct="1">
              <a:lnSpc>
                <a:spcPct val="100000"/>
              </a:lnSpc>
              <a:spcBef>
                <a:spcPct val="20000"/>
              </a:spcBef>
              <a:spcAft>
                <a:spcPts val="0"/>
              </a:spcAft>
              <a:buClrTx/>
              <a:buSzPct val="100000"/>
              <a:buFontTx/>
              <a:buBlip>
                <a:blip r:embed="rId2"/>
              </a:buBlip>
              <a:tabLst/>
              <a:defRPr/>
            </a:pPr>
            <a:r>
              <a:rPr lang="zh-CN" altLang="en-US" sz="2400" dirty="0" smtClean="0">
                <a:solidFill>
                  <a:schemeClr val="tx1">
                    <a:lumMod val="85000"/>
                    <a:lumOff val="15000"/>
                  </a:schemeClr>
                </a:solidFill>
                <a:cs typeface="微软雅黑"/>
              </a:rPr>
              <a:t>期末反结账</a:t>
            </a:r>
            <a:endParaRPr lang="en-US" altLang="zh-CN" sz="2400" dirty="0" smtClean="0">
              <a:solidFill>
                <a:schemeClr val="tx1">
                  <a:lumMod val="85000"/>
                  <a:lumOff val="15000"/>
                </a:schemeClr>
              </a:solidFill>
              <a:cs typeface="微软雅黑"/>
            </a:endParaRPr>
          </a:p>
        </p:txBody>
      </p:sp>
      <p:sp>
        <p:nvSpPr>
          <p:cNvPr id="31746" name="标题 1"/>
          <p:cNvSpPr>
            <a:spLocks noGrp="1"/>
          </p:cNvSpPr>
          <p:nvPr>
            <p:ph type="title"/>
          </p:nvPr>
        </p:nvSpPr>
        <p:spPr/>
        <p:txBody>
          <a:bodyPr/>
          <a:lstStyle/>
          <a:p>
            <a:r>
              <a:rPr lang="zh-CN" sz="3200" smtClean="0"/>
              <a:t>期末处理</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412776"/>
            <a:ext cx="5609193" cy="436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908720"/>
            <a:ext cx="5486400" cy="545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fade">
                                      <p:cBhvr>
                                        <p:cTn id="12"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214282" y="928670"/>
            <a:ext cx="8673616" cy="5136868"/>
          </a:xfrm>
        </p:spPr>
        <p:txBody>
          <a:bodyPr/>
          <a:lstStyle/>
          <a:p>
            <a:r>
              <a:rPr lang="zh-CN" altLang="en-US" sz="2600" dirty="0" smtClean="0"/>
              <a:t>手工盘点</a:t>
            </a:r>
            <a:r>
              <a:rPr lang="en-US" altLang="zh-CN" sz="2600" dirty="0" smtClean="0"/>
              <a:t>-</a:t>
            </a:r>
            <a:r>
              <a:rPr lang="zh-CN" altLang="en-US" sz="2600" dirty="0" smtClean="0"/>
              <a:t>直接录入盘盈、盘亏单</a:t>
            </a:r>
          </a:p>
          <a:p>
            <a:r>
              <a:rPr lang="zh-CN" altLang="en-US" sz="2600" dirty="0" smtClean="0"/>
              <a:t>盘点方案（支持虚仓盘点）</a:t>
            </a:r>
            <a:endParaRPr lang="en-US" altLang="zh-CN" sz="2600" dirty="0" smtClean="0"/>
          </a:p>
          <a:p>
            <a:pPr lvl="1">
              <a:buClr>
                <a:schemeClr val="tx1"/>
              </a:buClr>
              <a:buSzPct val="80000"/>
              <a:defRPr/>
            </a:pPr>
            <a:r>
              <a:rPr lang="zh-CN" altLang="en-US" sz="2000" dirty="0" smtClean="0"/>
              <a:t>新建盘点方案，备份仓库数据</a:t>
            </a:r>
          </a:p>
          <a:p>
            <a:pPr lvl="2">
              <a:buClr>
                <a:schemeClr val="tx1"/>
              </a:buClr>
              <a:buSzPct val="80000"/>
              <a:defRPr/>
            </a:pPr>
            <a:r>
              <a:rPr lang="zh-CN" altLang="en-US" sz="1800" dirty="0" smtClean="0"/>
              <a:t>建议盘点时不做出入库工作，或盘点前先进行业务关账</a:t>
            </a:r>
          </a:p>
          <a:p>
            <a:pPr lvl="2">
              <a:buClr>
                <a:schemeClr val="tx1"/>
              </a:buClr>
              <a:buSzPct val="80000"/>
              <a:defRPr/>
            </a:pPr>
            <a:r>
              <a:rPr lang="zh-CN" altLang="en-US" sz="1800" dirty="0" smtClean="0"/>
              <a:t>备份当时库存数据或指定日期数据，备份后出入库工作可正常进行</a:t>
            </a:r>
          </a:p>
          <a:p>
            <a:pPr lvl="1">
              <a:buClr>
                <a:schemeClr val="tx1"/>
              </a:buClr>
              <a:buSzPct val="80000"/>
              <a:defRPr/>
            </a:pPr>
            <a:r>
              <a:rPr lang="zh-CN" altLang="en-US" sz="2000" dirty="0" smtClean="0"/>
              <a:t>录入盘点数据</a:t>
            </a:r>
          </a:p>
          <a:p>
            <a:pPr lvl="2">
              <a:buClr>
                <a:schemeClr val="tx1"/>
              </a:buClr>
              <a:buSzPct val="80000"/>
              <a:defRPr/>
            </a:pPr>
            <a:r>
              <a:rPr lang="zh-CN" altLang="en-US" sz="1800" dirty="0" smtClean="0"/>
              <a:t>点击“盘点”在“物料盘点表”中录入盘点数据</a:t>
            </a:r>
          </a:p>
          <a:p>
            <a:pPr lvl="2">
              <a:buClr>
                <a:schemeClr val="tx1"/>
              </a:buClr>
              <a:buSzPct val="80000"/>
              <a:defRPr/>
            </a:pPr>
            <a:r>
              <a:rPr lang="zh-CN" altLang="en-US" sz="1800" dirty="0" smtClean="0"/>
              <a:t>数据支持引入引出，打印</a:t>
            </a:r>
            <a:endParaRPr lang="en-US" altLang="zh-CN" sz="1800" dirty="0" smtClean="0"/>
          </a:p>
          <a:p>
            <a:pPr lvl="2">
              <a:buClr>
                <a:schemeClr val="tx1"/>
              </a:buClr>
              <a:buSzPct val="80000"/>
              <a:defRPr/>
            </a:pPr>
            <a:r>
              <a:rPr lang="zh-CN" altLang="zh-CN" sz="1800" dirty="0" smtClean="0"/>
              <a:t>备份</a:t>
            </a:r>
            <a:r>
              <a:rPr lang="zh-CN" altLang="en-US" sz="1800" dirty="0" smtClean="0"/>
              <a:t>后物料有出入库业务发生，通过“选单”改变实存数据</a:t>
            </a:r>
          </a:p>
          <a:p>
            <a:pPr lvl="1">
              <a:buClr>
                <a:schemeClr val="tx1"/>
              </a:buClr>
              <a:buSzPct val="80000"/>
              <a:defRPr/>
            </a:pPr>
            <a:r>
              <a:rPr lang="zh-CN" altLang="en-US" sz="2000" dirty="0" smtClean="0"/>
              <a:t>编制盘点报告</a:t>
            </a:r>
            <a:endParaRPr lang="en-US" altLang="zh-CN" sz="2000" dirty="0" smtClean="0"/>
          </a:p>
          <a:p>
            <a:pPr lvl="2">
              <a:buClr>
                <a:schemeClr val="tx1"/>
              </a:buClr>
              <a:buSzPct val="80000"/>
              <a:defRPr/>
            </a:pPr>
            <a:r>
              <a:rPr lang="zh-CN" altLang="zh-CN" sz="1800" dirty="0" smtClean="0"/>
              <a:t>根据账存数量和实存数量的差异进行盘盈盘亏单的生成</a:t>
            </a:r>
            <a:endParaRPr lang="zh-CN" altLang="en-US" sz="1800" dirty="0" smtClean="0"/>
          </a:p>
          <a:p>
            <a:pPr lvl="1">
              <a:buClr>
                <a:schemeClr val="tx1"/>
              </a:buClr>
              <a:buSzPct val="80000"/>
              <a:defRPr/>
            </a:pPr>
            <a:r>
              <a:rPr lang="zh-CN" altLang="en-US" sz="2000" dirty="0" smtClean="0"/>
              <a:t>盘点方案关闭</a:t>
            </a:r>
            <a:endParaRPr lang="en-US" altLang="zh-CN" sz="2000" dirty="0" smtClean="0"/>
          </a:p>
          <a:p>
            <a:pPr lvl="2">
              <a:buClr>
                <a:schemeClr val="tx1"/>
              </a:buClr>
              <a:buSzPct val="80000"/>
              <a:defRPr/>
            </a:pPr>
            <a:r>
              <a:rPr lang="zh-CN" altLang="en-US" sz="1800" dirty="0" smtClean="0"/>
              <a:t>盘点生成的盘盈或盘亏单审核后，盘点方案自动关闭</a:t>
            </a:r>
            <a:endParaRPr lang="en-US" altLang="zh-CN" sz="1800" dirty="0" smtClean="0"/>
          </a:p>
          <a:p>
            <a:endParaRPr lang="zh-CN" altLang="en-US" dirty="0" smtClean="0"/>
          </a:p>
          <a:p>
            <a:endParaRPr lang="zh-CN" altLang="en-US" dirty="0"/>
          </a:p>
        </p:txBody>
      </p:sp>
      <p:sp>
        <p:nvSpPr>
          <p:cNvPr id="7170" name="Rectangle 2"/>
          <p:cNvSpPr>
            <a:spLocks noGrp="1" noChangeArrowheads="1"/>
          </p:cNvSpPr>
          <p:nvPr>
            <p:ph type="title"/>
          </p:nvPr>
        </p:nvSpPr>
        <p:spPr/>
        <p:txBody>
          <a:bodyPr/>
          <a:lstStyle/>
          <a:p>
            <a:r>
              <a:rPr lang="zh-CN" sz="3200" dirty="0" smtClean="0"/>
              <a:t>仓存管理</a:t>
            </a:r>
            <a:r>
              <a:rPr lang="en-US" altLang="zh-CN" sz="3200" dirty="0" smtClean="0"/>
              <a:t>—</a:t>
            </a:r>
            <a:r>
              <a:rPr lang="zh-CN" sz="3200" dirty="0" smtClean="0"/>
              <a:t>盘点业务</a:t>
            </a: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1412776"/>
            <a:ext cx="5472608" cy="52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srcRect/>
          <a:stretch>
            <a:fillRect/>
          </a:stretch>
        </p:blipFill>
        <p:spPr bwMode="auto">
          <a:xfrm>
            <a:off x="683568" y="1484784"/>
            <a:ext cx="7540897" cy="4080296"/>
          </a:xfrm>
          <a:prstGeom prst="rect">
            <a:avLst/>
          </a:prstGeom>
          <a:noFill/>
          <a:ln w="9525">
            <a:noFill/>
            <a:miter lim="800000"/>
            <a:headEnd/>
            <a:tailEnd/>
          </a:ln>
        </p:spPr>
      </p:pic>
      <p:pic>
        <p:nvPicPr>
          <p:cNvPr id="17"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1052736"/>
            <a:ext cx="7992888" cy="417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03648" y="2780928"/>
            <a:ext cx="5884545" cy="1694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blinds(horizontal)">
                                      <p:cBhvr>
                                        <p:cTn id="20" dur="500"/>
                                        <p:tgtEl>
                                          <p:spTgt spid="8">
                                            <p:txEl>
                                              <p:pRg st="3" end="3"/>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blinds(horizontal)">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blinds(horizontal)">
                                      <p:cBhvr>
                                        <p:cTn id="38" dur="500"/>
                                        <p:tgtEl>
                                          <p:spTgt spid="8">
                                            <p:txEl>
                                              <p:pRg st="5" end="5"/>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8">
                                            <p:txEl>
                                              <p:pRg st="6" end="6"/>
                                            </p:txEl>
                                          </p:spTgt>
                                        </p:tgtEl>
                                        <p:attrNameLst>
                                          <p:attrName>style.visibility</p:attrName>
                                        </p:attrNameLst>
                                      </p:cBhvr>
                                      <p:to>
                                        <p:strVal val="visible"/>
                                      </p:to>
                                    </p:set>
                                    <p:animEffect transition="in" filter="blinds(horizontal)">
                                      <p:cBhvr>
                                        <p:cTn id="41" dur="500"/>
                                        <p:tgtEl>
                                          <p:spTgt spid="8">
                                            <p:txEl>
                                              <p:pRg st="6" end="6"/>
                                            </p:txEl>
                                          </p:spTgt>
                                        </p:tgtEl>
                                      </p:cBhvr>
                                    </p:animEffect>
                                  </p:childTnLst>
                                </p:cTn>
                              </p:par>
                              <p:par>
                                <p:cTn id="42" presetID="3" presetClass="entr" presetSubtype="10" fill="hold" nodeType="with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blinds(horizontal)">
                                      <p:cBhvr>
                                        <p:cTn id="44" dur="500"/>
                                        <p:tgtEl>
                                          <p:spTgt spid="8">
                                            <p:txEl>
                                              <p:pRg st="7" end="7"/>
                                            </p:txEl>
                                          </p:spTgt>
                                        </p:tgtEl>
                                      </p:cBhvr>
                                    </p:animEffect>
                                  </p:childTnLst>
                                </p:cTn>
                              </p:par>
                              <p:par>
                                <p:cTn id="45" presetID="3" presetClass="entr" presetSubtype="10"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blinds(horizontal)">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26"/>
                                        </p:tgtEl>
                                        <p:attrNameLst>
                                          <p:attrName>style.visibility</p:attrName>
                                        </p:attrNameLst>
                                      </p:cBhvr>
                                      <p:to>
                                        <p:strVal val="visible"/>
                                      </p:to>
                                    </p:set>
                                    <p:animEffect transition="in" filter="blinds(horizontal)">
                                      <p:cBhvr>
                                        <p:cTn id="52" dur="500"/>
                                        <p:tgtEl>
                                          <p:spTgt spid="10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nodeType="clickEffect">
                                  <p:stCondLst>
                                    <p:cond delay="0"/>
                                  </p:stCondLst>
                                  <p:childTnLst>
                                    <p:animEffect transition="out" filter="blinds(horizontal)">
                                      <p:cBhvr>
                                        <p:cTn id="56" dur="500"/>
                                        <p:tgtEl>
                                          <p:spTgt spid="1026"/>
                                        </p:tgtEl>
                                      </p:cBhvr>
                                    </p:animEffect>
                                    <p:set>
                                      <p:cBhvr>
                                        <p:cTn id="57" dur="1" fill="hold">
                                          <p:stCondLst>
                                            <p:cond delay="499"/>
                                          </p:stCondLst>
                                        </p:cTn>
                                        <p:tgtEl>
                                          <p:spTgt spid="1026"/>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
                                            <p:txEl>
                                              <p:pRg st="9" end="9"/>
                                            </p:txEl>
                                          </p:spTgt>
                                        </p:tgtEl>
                                        <p:attrNameLst>
                                          <p:attrName>style.visibility</p:attrName>
                                        </p:attrNameLst>
                                      </p:cBhvr>
                                      <p:to>
                                        <p:strVal val="visible"/>
                                      </p:to>
                                    </p:set>
                                    <p:animEffect transition="in" filter="blinds(horizontal)">
                                      <p:cBhvr>
                                        <p:cTn id="62" dur="500"/>
                                        <p:tgtEl>
                                          <p:spTgt spid="8">
                                            <p:txEl>
                                              <p:pRg st="9" end="9"/>
                                            </p:txEl>
                                          </p:spTgt>
                                        </p:tgtEl>
                                      </p:cBhvr>
                                    </p:animEffect>
                                  </p:childTnLst>
                                </p:cTn>
                              </p:par>
                              <p:par>
                                <p:cTn id="63" presetID="3" presetClass="entr" presetSubtype="10" fill="hold" nodeType="withEffect">
                                  <p:stCondLst>
                                    <p:cond delay="0"/>
                                  </p:stCondLst>
                                  <p:childTnLst>
                                    <p:set>
                                      <p:cBhvr>
                                        <p:cTn id="64" dur="1" fill="hold">
                                          <p:stCondLst>
                                            <p:cond delay="0"/>
                                          </p:stCondLst>
                                        </p:cTn>
                                        <p:tgtEl>
                                          <p:spTgt spid="8">
                                            <p:txEl>
                                              <p:pRg st="10" end="10"/>
                                            </p:txEl>
                                          </p:spTgt>
                                        </p:tgtEl>
                                        <p:attrNameLst>
                                          <p:attrName>style.visibility</p:attrName>
                                        </p:attrNameLst>
                                      </p:cBhvr>
                                      <p:to>
                                        <p:strVal val="visible"/>
                                      </p:to>
                                    </p:set>
                                    <p:animEffect transition="in" filter="blinds(horizontal)">
                                      <p:cBhvr>
                                        <p:cTn id="65" dur="500"/>
                                        <p:tgtEl>
                                          <p:spTgt spid="8">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linds(horizont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xit" presetSubtype="10" fill="hold" nodeType="clickEffect">
                                  <p:stCondLst>
                                    <p:cond delay="0"/>
                                  </p:stCondLst>
                                  <p:childTnLst>
                                    <p:animEffect transition="out" filter="blinds(horizontal)">
                                      <p:cBhvr>
                                        <p:cTn id="74" dur="500"/>
                                        <p:tgtEl>
                                          <p:spTgt spid="17"/>
                                        </p:tgtEl>
                                      </p:cBhvr>
                                    </p:animEffect>
                                    <p:set>
                                      <p:cBhvr>
                                        <p:cTn id="75" dur="1" fill="hold">
                                          <p:stCondLst>
                                            <p:cond delay="499"/>
                                          </p:stCondLst>
                                        </p:cTn>
                                        <p:tgtEl>
                                          <p:spTgt spid="17"/>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8">
                                            <p:txEl>
                                              <p:pRg st="11" end="11"/>
                                            </p:txEl>
                                          </p:spTgt>
                                        </p:tgtEl>
                                        <p:attrNameLst>
                                          <p:attrName>style.visibility</p:attrName>
                                        </p:attrNameLst>
                                      </p:cBhvr>
                                      <p:to>
                                        <p:strVal val="visible"/>
                                      </p:to>
                                    </p:set>
                                    <p:animEffect transition="in" filter="blinds(horizontal)">
                                      <p:cBhvr>
                                        <p:cTn id="80" dur="500"/>
                                        <p:tgtEl>
                                          <p:spTgt spid="8">
                                            <p:txEl>
                                              <p:pRg st="11" end="11"/>
                                            </p:txEl>
                                          </p:spTgt>
                                        </p:tgtEl>
                                      </p:cBhvr>
                                    </p:animEffect>
                                  </p:childTnLst>
                                </p:cTn>
                              </p:par>
                              <p:par>
                                <p:cTn id="81" presetID="3" presetClass="entr" presetSubtype="10" fill="hold" nodeType="withEffect">
                                  <p:stCondLst>
                                    <p:cond delay="0"/>
                                  </p:stCondLst>
                                  <p:childTnLst>
                                    <p:set>
                                      <p:cBhvr>
                                        <p:cTn id="82" dur="1" fill="hold">
                                          <p:stCondLst>
                                            <p:cond delay="0"/>
                                          </p:stCondLst>
                                        </p:cTn>
                                        <p:tgtEl>
                                          <p:spTgt spid="8">
                                            <p:txEl>
                                              <p:pRg st="12" end="12"/>
                                            </p:txEl>
                                          </p:spTgt>
                                        </p:tgtEl>
                                        <p:attrNameLst>
                                          <p:attrName>style.visibility</p:attrName>
                                        </p:attrNameLst>
                                      </p:cBhvr>
                                      <p:to>
                                        <p:strVal val="visible"/>
                                      </p:to>
                                    </p:set>
                                    <p:animEffect transition="in" filter="blinds(horizontal)">
                                      <p:cBhvr>
                                        <p:cTn id="83" dur="500"/>
                                        <p:tgtEl>
                                          <p:spTgt spid="8">
                                            <p:txEl>
                                              <p:pRg st="12" end="12"/>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fade">
                                      <p:cBhvr>
                                        <p:cTn id="8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214282" y="928670"/>
            <a:ext cx="8673616" cy="5136868"/>
          </a:xfrm>
        </p:spPr>
        <p:txBody>
          <a:bodyPr/>
          <a:lstStyle/>
          <a:p>
            <a:r>
              <a:rPr lang="zh-CN" altLang="en-US" sz="2600" dirty="0" smtClean="0"/>
              <a:t>盘点单</a:t>
            </a:r>
            <a:endParaRPr lang="en-US" altLang="zh-CN" sz="2600" dirty="0" smtClean="0"/>
          </a:p>
          <a:p>
            <a:pPr lvl="1">
              <a:buClr>
                <a:schemeClr val="tx1"/>
              </a:buClr>
              <a:buSzPct val="80000"/>
              <a:defRPr/>
            </a:pPr>
            <a:r>
              <a:rPr lang="zh-CN" altLang="en-US" sz="2000" dirty="0" smtClean="0"/>
              <a:t>单仓库盘点</a:t>
            </a:r>
          </a:p>
          <a:p>
            <a:pPr lvl="2">
              <a:buClr>
                <a:schemeClr val="tx1"/>
              </a:buClr>
              <a:buSzPct val="80000"/>
              <a:defRPr/>
            </a:pPr>
            <a:r>
              <a:rPr lang="zh-CN" altLang="en-US" sz="1800" dirty="0" smtClean="0"/>
              <a:t>单个仓库下任意物料盘点</a:t>
            </a:r>
          </a:p>
          <a:p>
            <a:pPr lvl="2">
              <a:buClr>
                <a:schemeClr val="tx1"/>
              </a:buClr>
              <a:buSzPct val="80000"/>
              <a:defRPr/>
            </a:pPr>
            <a:r>
              <a:rPr lang="zh-CN" altLang="en-US" sz="1800" dirty="0" smtClean="0"/>
              <a:t>盘库：单个仓库下所有物料的盘点</a:t>
            </a:r>
          </a:p>
          <a:p>
            <a:pPr lvl="1">
              <a:buClr>
                <a:schemeClr val="tx1"/>
              </a:buClr>
              <a:buSzPct val="80000"/>
              <a:defRPr/>
            </a:pPr>
            <a:r>
              <a:rPr lang="zh-CN" altLang="en-US" sz="2000" dirty="0" smtClean="0"/>
              <a:t>多仓库盘点</a:t>
            </a:r>
          </a:p>
          <a:p>
            <a:pPr lvl="2">
              <a:buClr>
                <a:schemeClr val="tx1"/>
              </a:buClr>
              <a:buSzPct val="80000"/>
              <a:defRPr/>
            </a:pPr>
            <a:r>
              <a:rPr lang="zh-CN" altLang="en-US" sz="1800" dirty="0" smtClean="0"/>
              <a:t>多仓库下任意物料盘点</a:t>
            </a:r>
            <a:endParaRPr lang="en-US" altLang="zh-CN" sz="1800" dirty="0" smtClean="0"/>
          </a:p>
          <a:p>
            <a:pPr lvl="2">
              <a:buClr>
                <a:schemeClr val="tx1"/>
              </a:buClr>
              <a:buSzPct val="80000"/>
              <a:defRPr/>
            </a:pPr>
            <a:r>
              <a:rPr lang="zh-CN" altLang="en-US" sz="1800" dirty="0" smtClean="0"/>
              <a:t>盘库：选择一个或多个仓库下所有物料的盘点</a:t>
            </a:r>
          </a:p>
          <a:p>
            <a:pPr lvl="1">
              <a:buClr>
                <a:schemeClr val="tx1"/>
              </a:buClr>
              <a:buSzPct val="80000"/>
              <a:defRPr/>
            </a:pPr>
            <a:r>
              <a:rPr lang="zh-CN" altLang="en-US" sz="2000" dirty="0" smtClean="0"/>
              <a:t>盘点单审核</a:t>
            </a:r>
            <a:endParaRPr lang="en-US" altLang="zh-CN" sz="2000" dirty="0" smtClean="0"/>
          </a:p>
          <a:p>
            <a:pPr lvl="2">
              <a:buClr>
                <a:schemeClr val="tx1"/>
              </a:buClr>
              <a:buSzPct val="80000"/>
              <a:defRPr/>
            </a:pPr>
            <a:r>
              <a:rPr lang="zh-CN" altLang="zh-CN" sz="1800" dirty="0" smtClean="0"/>
              <a:t>系统根据盘亏数及盘盈数自动生成</a:t>
            </a:r>
            <a:r>
              <a:rPr lang="zh-CN" altLang="en-US" sz="1800" dirty="0" smtClean="0"/>
              <a:t>保存状态的</a:t>
            </a:r>
            <a:r>
              <a:rPr lang="zh-CN" altLang="zh-CN" sz="1800" dirty="0" smtClean="0"/>
              <a:t>盘亏毁损单及盘盈入库单</a:t>
            </a:r>
            <a:endParaRPr lang="en-US" altLang="zh-CN" sz="1800" dirty="0" smtClean="0"/>
          </a:p>
          <a:p>
            <a:pPr lvl="2">
              <a:buClr>
                <a:schemeClr val="tx1"/>
              </a:buClr>
              <a:buSzPct val="80000"/>
              <a:defRPr/>
            </a:pPr>
            <a:r>
              <a:rPr lang="zh-CN" altLang="zh-CN" sz="1800" dirty="0" smtClean="0"/>
              <a:t>盘盈数及盘亏数列都为</a:t>
            </a:r>
            <a:r>
              <a:rPr lang="en-US" altLang="zh-CN" sz="1800" dirty="0" smtClean="0"/>
              <a:t>0</a:t>
            </a:r>
            <a:r>
              <a:rPr lang="zh-CN" altLang="zh-CN" sz="1800" dirty="0" smtClean="0"/>
              <a:t>时</a:t>
            </a:r>
            <a:r>
              <a:rPr lang="zh-CN" altLang="en-US" sz="1800" dirty="0" smtClean="0"/>
              <a:t>，</a:t>
            </a:r>
            <a:r>
              <a:rPr lang="zh-CN" altLang="zh-CN" sz="1800" dirty="0" smtClean="0"/>
              <a:t>审核</a:t>
            </a:r>
            <a:r>
              <a:rPr lang="zh-CN" altLang="en-US" sz="1800" dirty="0" smtClean="0"/>
              <a:t>后</a:t>
            </a:r>
            <a:r>
              <a:rPr lang="zh-CN" altLang="zh-CN" sz="1800" dirty="0" smtClean="0"/>
              <a:t>不自动生成盘盈单及盘亏单</a:t>
            </a:r>
            <a:endParaRPr lang="en-US" altLang="zh-CN" sz="1800" dirty="0" smtClean="0"/>
          </a:p>
          <a:p>
            <a:pPr lvl="1">
              <a:buClr>
                <a:schemeClr val="tx1"/>
              </a:buClr>
              <a:buSzPct val="80000"/>
              <a:defRPr/>
            </a:pPr>
            <a:r>
              <a:rPr lang="zh-CN" altLang="en-US" sz="2000" dirty="0" smtClean="0"/>
              <a:t>盘点单反审核</a:t>
            </a:r>
            <a:endParaRPr lang="en-US" altLang="zh-CN" sz="2000" dirty="0" smtClean="0"/>
          </a:p>
          <a:p>
            <a:pPr lvl="2">
              <a:buClr>
                <a:schemeClr val="tx1"/>
              </a:buClr>
              <a:buSzPct val="80000"/>
              <a:defRPr/>
            </a:pPr>
            <a:r>
              <a:rPr lang="zh-CN" altLang="zh-CN" sz="1800" dirty="0" smtClean="0"/>
              <a:t>盘点单关联的盘盈单及盘亏单如是保存状态，直接删除对应的单据</a:t>
            </a:r>
            <a:endParaRPr lang="en-US" altLang="zh-CN" sz="1800" dirty="0" smtClean="0"/>
          </a:p>
          <a:p>
            <a:pPr lvl="2">
              <a:buClr>
                <a:schemeClr val="tx1"/>
              </a:buClr>
              <a:buSzPct val="80000"/>
              <a:defRPr/>
            </a:pPr>
            <a:r>
              <a:rPr lang="zh-CN" altLang="zh-CN" sz="1800" dirty="0" smtClean="0"/>
              <a:t>如审核状态，不能删除，系统会提示哪些单据及单据号已审核，不能反审核盘点单；</a:t>
            </a:r>
            <a:endParaRPr lang="zh-CN" altLang="en-US" sz="1800" dirty="0" smtClean="0"/>
          </a:p>
          <a:p>
            <a:endParaRPr lang="zh-CN" altLang="en-US" dirty="0"/>
          </a:p>
        </p:txBody>
      </p:sp>
      <p:sp>
        <p:nvSpPr>
          <p:cNvPr id="7170" name="Rectangle 2"/>
          <p:cNvSpPr>
            <a:spLocks noGrp="1" noChangeArrowheads="1"/>
          </p:cNvSpPr>
          <p:nvPr>
            <p:ph type="title"/>
          </p:nvPr>
        </p:nvSpPr>
        <p:spPr/>
        <p:txBody>
          <a:bodyPr/>
          <a:lstStyle/>
          <a:p>
            <a:r>
              <a:rPr lang="zh-CN" sz="3200" dirty="0" smtClean="0"/>
              <a:t>仓存管理</a:t>
            </a:r>
            <a:r>
              <a:rPr lang="en-US" altLang="zh-CN" sz="3200" dirty="0" smtClean="0"/>
              <a:t>—</a:t>
            </a:r>
            <a:r>
              <a:rPr lang="zh-CN" sz="3200" dirty="0" smtClean="0"/>
              <a:t>盘点业务</a:t>
            </a:r>
          </a:p>
        </p:txBody>
      </p:sp>
      <p:pic>
        <p:nvPicPr>
          <p:cNvPr id="10" name="Picture 2"/>
          <p:cNvPicPr>
            <a:picLocks noChangeAspect="1" noChangeArrowheads="1"/>
          </p:cNvPicPr>
          <p:nvPr/>
        </p:nvPicPr>
        <p:blipFill>
          <a:blip r:embed="rId3" cstate="print"/>
          <a:srcRect/>
          <a:stretch>
            <a:fillRect/>
          </a:stretch>
        </p:blipFill>
        <p:spPr bwMode="auto">
          <a:xfrm>
            <a:off x="1835696" y="2276872"/>
            <a:ext cx="4643470" cy="4000528"/>
          </a:xfrm>
          <a:prstGeom prst="rect">
            <a:avLst/>
          </a:prstGeom>
          <a:noFill/>
          <a:ln w="9525">
            <a:noFill/>
            <a:miter lim="800000"/>
            <a:headEnd/>
            <a:tailEnd/>
          </a:ln>
          <a:effectLst/>
        </p:spPr>
      </p:pic>
      <p:pic>
        <p:nvPicPr>
          <p:cNvPr id="11" name="Picture 3"/>
          <p:cNvPicPr>
            <a:picLocks noChangeAspect="1" noChangeArrowheads="1"/>
          </p:cNvPicPr>
          <p:nvPr/>
        </p:nvPicPr>
        <p:blipFill>
          <a:blip r:embed="rId4" cstate="print"/>
          <a:srcRect/>
          <a:stretch>
            <a:fillRect/>
          </a:stretch>
        </p:blipFill>
        <p:spPr bwMode="auto">
          <a:xfrm>
            <a:off x="611560" y="2276872"/>
            <a:ext cx="4429124" cy="3929090"/>
          </a:xfrm>
          <a:prstGeom prst="rect">
            <a:avLst/>
          </a:prstGeom>
          <a:noFill/>
          <a:ln w="9525">
            <a:noFill/>
            <a:miter lim="800000"/>
            <a:headEnd/>
            <a:tailEnd/>
          </a:ln>
          <a:effectLst/>
        </p:spPr>
      </p:pic>
      <p:pic>
        <p:nvPicPr>
          <p:cNvPr id="2" name="Picture 2"/>
          <p:cNvPicPr>
            <a:picLocks noChangeAspect="1" noChangeArrowheads="1"/>
          </p:cNvPicPr>
          <p:nvPr/>
        </p:nvPicPr>
        <p:blipFill>
          <a:blip r:embed="rId5" cstate="print"/>
          <a:srcRect/>
          <a:stretch>
            <a:fillRect/>
          </a:stretch>
        </p:blipFill>
        <p:spPr bwMode="auto">
          <a:xfrm>
            <a:off x="2627784" y="1484784"/>
            <a:ext cx="3495675" cy="2371725"/>
          </a:xfrm>
          <a:prstGeom prst="rect">
            <a:avLst/>
          </a:prstGeom>
          <a:noFill/>
          <a:ln w="9525">
            <a:noFill/>
            <a:miter lim="800000"/>
            <a:headEnd/>
            <a:tailEnd/>
          </a:ln>
        </p:spPr>
      </p:pic>
      <p:pic>
        <p:nvPicPr>
          <p:cNvPr id="3" name="Picture 3"/>
          <p:cNvPicPr>
            <a:picLocks noChangeAspect="1" noChangeArrowheads="1"/>
          </p:cNvPicPr>
          <p:nvPr/>
        </p:nvPicPr>
        <p:blipFill>
          <a:blip r:embed="rId6" cstate="print"/>
          <a:srcRect/>
          <a:stretch>
            <a:fillRect/>
          </a:stretch>
        </p:blipFill>
        <p:spPr bwMode="auto">
          <a:xfrm>
            <a:off x="4572000" y="2780928"/>
            <a:ext cx="4362450" cy="3429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blinds(horizontal)">
                                      <p:cBhvr>
                                        <p:cTn id="22" dur="500"/>
                                        <p:tgtEl>
                                          <p:spTgt spid="8">
                                            <p:txEl>
                                              <p:pRg st="1" end="1"/>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blinds(horizontal)">
                                      <p:cBhvr>
                                        <p:cTn id="25" dur="500"/>
                                        <p:tgtEl>
                                          <p:spTgt spid="8">
                                            <p:txEl>
                                              <p:pRg st="2" end="2"/>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blinds(horizontal)">
                                      <p:cBhvr>
                                        <p:cTn id="28" dur="500"/>
                                        <p:tgtEl>
                                          <p:spTgt spid="8">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xit" presetSubtype="10" fill="hold" nodeType="clickEffect">
                                  <p:stCondLst>
                                    <p:cond delay="0"/>
                                  </p:stCondLst>
                                  <p:childTnLst>
                                    <p:animEffect transition="out" filter="blinds(horizontal)">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blinds(horizontal)">
                                      <p:cBhvr>
                                        <p:cTn id="43" dur="500"/>
                                        <p:tgtEl>
                                          <p:spTgt spid="8">
                                            <p:txEl>
                                              <p:pRg st="4" end="4"/>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8">
                                            <p:txEl>
                                              <p:pRg st="5" end="5"/>
                                            </p:txEl>
                                          </p:spTgt>
                                        </p:tgtEl>
                                        <p:attrNameLst>
                                          <p:attrName>style.visibility</p:attrName>
                                        </p:attrNameLst>
                                      </p:cBhvr>
                                      <p:to>
                                        <p:strVal val="visible"/>
                                      </p:to>
                                    </p:set>
                                    <p:animEffect transition="in" filter="blinds(horizontal)">
                                      <p:cBhvr>
                                        <p:cTn id="46" dur="500"/>
                                        <p:tgtEl>
                                          <p:spTgt spid="8">
                                            <p:txEl>
                                              <p:pRg st="5" end="5"/>
                                            </p:txEl>
                                          </p:spTgt>
                                        </p:tgtEl>
                                      </p:cBhvr>
                                    </p:animEffect>
                                  </p:childTnLst>
                                </p:cTn>
                              </p:par>
                              <p:par>
                                <p:cTn id="47" presetID="3" presetClass="entr" presetSubtype="10" fill="hold" nodeType="with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blinds(horizontal)">
                                      <p:cBhvr>
                                        <p:cTn id="49" dur="500"/>
                                        <p:tgtEl>
                                          <p:spTgt spid="8">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linds(horizont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linds(horizontal)">
                                      <p:cBhvr>
                                        <p:cTn id="59" dur="5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3" presetClass="exit" presetSubtype="10" fill="hold" nodeType="clickEffect">
                                  <p:stCondLst>
                                    <p:cond delay="0"/>
                                  </p:stCondLst>
                                  <p:childTnLst>
                                    <p:animEffect transition="out" filter="blinds(horizontal)">
                                      <p:cBhvr>
                                        <p:cTn id="63" dur="500"/>
                                        <p:tgtEl>
                                          <p:spTgt spid="11"/>
                                        </p:tgtEl>
                                      </p:cBhvr>
                                    </p:animEffect>
                                    <p:set>
                                      <p:cBhvr>
                                        <p:cTn id="64" dur="1" fill="hold">
                                          <p:stCondLst>
                                            <p:cond delay="499"/>
                                          </p:stCondLst>
                                        </p:cTn>
                                        <p:tgtEl>
                                          <p:spTgt spid="11"/>
                                        </p:tgtEl>
                                        <p:attrNameLst>
                                          <p:attrName>style.visibility</p:attrName>
                                        </p:attrNameLst>
                                      </p:cBhvr>
                                      <p:to>
                                        <p:strVal val="hidden"/>
                                      </p:to>
                                    </p:set>
                                  </p:childTnLst>
                                </p:cTn>
                              </p:par>
                              <p:par>
                                <p:cTn id="65" presetID="3" presetClass="exit" presetSubtype="10" fill="hold" nodeType="withEffect">
                                  <p:stCondLst>
                                    <p:cond delay="0"/>
                                  </p:stCondLst>
                                  <p:childTnLst>
                                    <p:animEffect transition="out" filter="blinds(horizontal)">
                                      <p:cBhvr>
                                        <p:cTn id="66" dur="500"/>
                                        <p:tgtEl>
                                          <p:spTgt spid="3"/>
                                        </p:tgtEl>
                                      </p:cBhvr>
                                    </p:animEffect>
                                    <p:set>
                                      <p:cBhvr>
                                        <p:cTn id="67" dur="1" fill="hold">
                                          <p:stCondLst>
                                            <p:cond delay="499"/>
                                          </p:stCondLst>
                                        </p:cTn>
                                        <p:tgtEl>
                                          <p:spTgt spid="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8">
                                            <p:txEl>
                                              <p:pRg st="7" end="7"/>
                                            </p:txEl>
                                          </p:spTgt>
                                        </p:tgtEl>
                                        <p:attrNameLst>
                                          <p:attrName>style.visibility</p:attrName>
                                        </p:attrNameLst>
                                      </p:cBhvr>
                                      <p:to>
                                        <p:strVal val="visible"/>
                                      </p:to>
                                    </p:set>
                                    <p:animEffect transition="in" filter="blinds(horizontal)">
                                      <p:cBhvr>
                                        <p:cTn id="72" dur="500"/>
                                        <p:tgtEl>
                                          <p:spTgt spid="8">
                                            <p:txEl>
                                              <p:pRg st="7" end="7"/>
                                            </p:txEl>
                                          </p:spTgt>
                                        </p:tgtEl>
                                      </p:cBhvr>
                                    </p:animEffect>
                                  </p:childTnLst>
                                </p:cTn>
                              </p:par>
                              <p:par>
                                <p:cTn id="73" presetID="3" presetClass="entr" presetSubtype="10" fill="hold" nodeType="withEffect">
                                  <p:stCondLst>
                                    <p:cond delay="0"/>
                                  </p:stCondLst>
                                  <p:childTnLst>
                                    <p:set>
                                      <p:cBhvr>
                                        <p:cTn id="74" dur="1" fill="hold">
                                          <p:stCondLst>
                                            <p:cond delay="0"/>
                                          </p:stCondLst>
                                        </p:cTn>
                                        <p:tgtEl>
                                          <p:spTgt spid="8">
                                            <p:txEl>
                                              <p:pRg st="8" end="8"/>
                                            </p:txEl>
                                          </p:spTgt>
                                        </p:tgtEl>
                                        <p:attrNameLst>
                                          <p:attrName>style.visibility</p:attrName>
                                        </p:attrNameLst>
                                      </p:cBhvr>
                                      <p:to>
                                        <p:strVal val="visible"/>
                                      </p:to>
                                    </p:set>
                                    <p:animEffect transition="in" filter="blinds(horizontal)">
                                      <p:cBhvr>
                                        <p:cTn id="75" dur="500"/>
                                        <p:tgtEl>
                                          <p:spTgt spid="8">
                                            <p:txEl>
                                              <p:pRg st="8" end="8"/>
                                            </p:txEl>
                                          </p:spTgt>
                                        </p:tgtEl>
                                      </p:cBhvr>
                                    </p:animEffect>
                                  </p:childTnLst>
                                </p:cTn>
                              </p:par>
                              <p:par>
                                <p:cTn id="76" presetID="3" presetClass="entr" presetSubtype="10" fill="hold" nodeType="withEffect">
                                  <p:stCondLst>
                                    <p:cond delay="0"/>
                                  </p:stCondLst>
                                  <p:childTnLst>
                                    <p:set>
                                      <p:cBhvr>
                                        <p:cTn id="77" dur="1" fill="hold">
                                          <p:stCondLst>
                                            <p:cond delay="0"/>
                                          </p:stCondLst>
                                        </p:cTn>
                                        <p:tgtEl>
                                          <p:spTgt spid="8">
                                            <p:txEl>
                                              <p:pRg st="9" end="9"/>
                                            </p:txEl>
                                          </p:spTgt>
                                        </p:tgtEl>
                                        <p:attrNameLst>
                                          <p:attrName>style.visibility</p:attrName>
                                        </p:attrNameLst>
                                      </p:cBhvr>
                                      <p:to>
                                        <p:strVal val="visible"/>
                                      </p:to>
                                    </p:set>
                                    <p:animEffect transition="in" filter="blinds(horizontal)">
                                      <p:cBhvr>
                                        <p:cTn id="78" dur="500"/>
                                        <p:tgtEl>
                                          <p:spTgt spid="8">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nodeType="clickEffect">
                                  <p:stCondLst>
                                    <p:cond delay="0"/>
                                  </p:stCondLst>
                                  <p:childTnLst>
                                    <p:set>
                                      <p:cBhvr>
                                        <p:cTn id="82" dur="1" fill="hold">
                                          <p:stCondLst>
                                            <p:cond delay="0"/>
                                          </p:stCondLst>
                                        </p:cTn>
                                        <p:tgtEl>
                                          <p:spTgt spid="8">
                                            <p:txEl>
                                              <p:pRg st="10" end="10"/>
                                            </p:txEl>
                                          </p:spTgt>
                                        </p:tgtEl>
                                        <p:attrNameLst>
                                          <p:attrName>style.visibility</p:attrName>
                                        </p:attrNameLst>
                                      </p:cBhvr>
                                      <p:to>
                                        <p:strVal val="visible"/>
                                      </p:to>
                                    </p:set>
                                    <p:animEffect transition="in" filter="blinds(horizontal)">
                                      <p:cBhvr>
                                        <p:cTn id="83" dur="500"/>
                                        <p:tgtEl>
                                          <p:spTgt spid="8">
                                            <p:txEl>
                                              <p:pRg st="10" end="10"/>
                                            </p:txEl>
                                          </p:spTgt>
                                        </p:tgtEl>
                                      </p:cBhvr>
                                    </p:animEffect>
                                  </p:childTnLst>
                                </p:cTn>
                              </p:par>
                              <p:par>
                                <p:cTn id="84" presetID="3" presetClass="entr" presetSubtype="10" fill="hold" nodeType="with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Effect transition="in" filter="blinds(horizontal)">
                                      <p:cBhvr>
                                        <p:cTn id="86" dur="500"/>
                                        <p:tgtEl>
                                          <p:spTgt spid="8">
                                            <p:txEl>
                                              <p:pRg st="11" end="11"/>
                                            </p:txEl>
                                          </p:spTgt>
                                        </p:tgtEl>
                                      </p:cBhvr>
                                    </p:animEffect>
                                  </p:childTnLst>
                                </p:cTn>
                              </p:par>
                              <p:par>
                                <p:cTn id="87" presetID="3" presetClass="entr" presetSubtype="10" fill="hold" nodeType="withEffect">
                                  <p:stCondLst>
                                    <p:cond delay="0"/>
                                  </p:stCondLst>
                                  <p:childTnLst>
                                    <p:set>
                                      <p:cBhvr>
                                        <p:cTn id="88" dur="1" fill="hold">
                                          <p:stCondLst>
                                            <p:cond delay="0"/>
                                          </p:stCondLst>
                                        </p:cTn>
                                        <p:tgtEl>
                                          <p:spTgt spid="8">
                                            <p:txEl>
                                              <p:pRg st="12" end="12"/>
                                            </p:txEl>
                                          </p:spTgt>
                                        </p:tgtEl>
                                        <p:attrNameLst>
                                          <p:attrName>style.visibility</p:attrName>
                                        </p:attrNameLst>
                                      </p:cBhvr>
                                      <p:to>
                                        <p:strVal val="visible"/>
                                      </p:to>
                                    </p:set>
                                    <p:animEffect transition="in" filter="blinds(horizontal)">
                                      <p:cBhvr>
                                        <p:cTn id="89"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zh-CN" sz="3200" smtClean="0"/>
              <a:t>仓存管理</a:t>
            </a:r>
            <a:r>
              <a:rPr lang="en-US" altLang="zh-CN" sz="3200" smtClean="0"/>
              <a:t>—</a:t>
            </a:r>
            <a:r>
              <a:rPr lang="zh-CN" sz="3200" smtClean="0"/>
              <a:t>调拨</a:t>
            </a:r>
            <a:r>
              <a:rPr lang="en-US" altLang="zh-CN" sz="3200" smtClean="0"/>
              <a:t>&amp;</a:t>
            </a:r>
            <a:r>
              <a:rPr lang="zh-CN" sz="3200" smtClean="0"/>
              <a:t>虚仓业务</a:t>
            </a:r>
          </a:p>
        </p:txBody>
      </p:sp>
      <p:sp>
        <p:nvSpPr>
          <p:cNvPr id="100357" name="Line 2"/>
          <p:cNvSpPr>
            <a:spLocks noChangeShapeType="1"/>
          </p:cNvSpPr>
          <p:nvPr/>
        </p:nvSpPr>
        <p:spPr bwMode="auto">
          <a:xfrm flipV="1">
            <a:off x="552450" y="4581525"/>
            <a:ext cx="1716088" cy="3175"/>
          </a:xfrm>
          <a:prstGeom prst="line">
            <a:avLst/>
          </a:prstGeom>
          <a:noFill/>
          <a:ln w="38100">
            <a:solidFill>
              <a:srgbClr val="3399FF"/>
            </a:solidFill>
            <a:round/>
            <a:headEnd/>
            <a:tailEnd/>
          </a:ln>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00358" name="Line 3"/>
          <p:cNvSpPr>
            <a:spLocks noChangeShapeType="1"/>
          </p:cNvSpPr>
          <p:nvPr/>
        </p:nvSpPr>
        <p:spPr bwMode="auto">
          <a:xfrm>
            <a:off x="7362825" y="1917700"/>
            <a:ext cx="1579563" cy="0"/>
          </a:xfrm>
          <a:prstGeom prst="line">
            <a:avLst/>
          </a:prstGeom>
          <a:noFill/>
          <a:ln w="38100">
            <a:solidFill>
              <a:srgbClr val="3399FF"/>
            </a:solidFill>
            <a:round/>
            <a:headEnd/>
            <a:tailEnd type="triangle" w="med" len="med"/>
          </a:ln>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cxnSp>
        <p:nvCxnSpPr>
          <p:cNvPr id="8197" name="AutoShape 4"/>
          <p:cNvCxnSpPr>
            <a:cxnSpLocks noChangeShapeType="1"/>
            <a:stCxn id="100357" idx="1"/>
          </p:cNvCxnSpPr>
          <p:nvPr/>
        </p:nvCxnSpPr>
        <p:spPr bwMode="auto">
          <a:xfrm flipH="1" flipV="1">
            <a:off x="2263775" y="3975100"/>
            <a:ext cx="4763" cy="587375"/>
          </a:xfrm>
          <a:prstGeom prst="straightConnector1">
            <a:avLst/>
          </a:prstGeom>
          <a:noFill/>
          <a:ln w="38100">
            <a:solidFill>
              <a:srgbClr val="3399FF"/>
            </a:solidFill>
            <a:round/>
            <a:headEnd/>
            <a:tailEnd/>
          </a:ln>
        </p:spPr>
      </p:cxnSp>
      <p:cxnSp>
        <p:nvCxnSpPr>
          <p:cNvPr id="8198" name="AutoShape 5"/>
          <p:cNvCxnSpPr>
            <a:cxnSpLocks noChangeShapeType="1"/>
          </p:cNvCxnSpPr>
          <p:nvPr/>
        </p:nvCxnSpPr>
        <p:spPr bwMode="auto">
          <a:xfrm flipV="1">
            <a:off x="3975100" y="3294063"/>
            <a:ext cx="0" cy="681037"/>
          </a:xfrm>
          <a:prstGeom prst="straightConnector1">
            <a:avLst/>
          </a:prstGeom>
          <a:noFill/>
          <a:ln w="38100">
            <a:solidFill>
              <a:srgbClr val="3399FF"/>
            </a:solidFill>
            <a:round/>
            <a:headEnd/>
            <a:tailEnd/>
          </a:ln>
        </p:spPr>
      </p:cxnSp>
      <p:cxnSp>
        <p:nvCxnSpPr>
          <p:cNvPr id="8199" name="AutoShape 6"/>
          <p:cNvCxnSpPr>
            <a:cxnSpLocks noChangeShapeType="1"/>
          </p:cNvCxnSpPr>
          <p:nvPr/>
        </p:nvCxnSpPr>
        <p:spPr bwMode="auto">
          <a:xfrm flipV="1">
            <a:off x="5699125" y="2624138"/>
            <a:ext cx="0" cy="681037"/>
          </a:xfrm>
          <a:prstGeom prst="straightConnector1">
            <a:avLst/>
          </a:prstGeom>
          <a:noFill/>
          <a:ln w="38100">
            <a:solidFill>
              <a:srgbClr val="3399FF"/>
            </a:solidFill>
            <a:round/>
            <a:headEnd/>
            <a:tailEnd/>
          </a:ln>
        </p:spPr>
      </p:cxnSp>
      <p:sp>
        <p:nvSpPr>
          <p:cNvPr id="100362" name="Line 7"/>
          <p:cNvSpPr>
            <a:spLocks noChangeShapeType="1"/>
          </p:cNvSpPr>
          <p:nvPr/>
        </p:nvSpPr>
        <p:spPr bwMode="auto">
          <a:xfrm flipV="1">
            <a:off x="2260600" y="3959225"/>
            <a:ext cx="1714500" cy="3175"/>
          </a:xfrm>
          <a:prstGeom prst="line">
            <a:avLst/>
          </a:prstGeom>
          <a:noFill/>
          <a:ln w="38100">
            <a:solidFill>
              <a:srgbClr val="3399FF"/>
            </a:solidFill>
            <a:round/>
            <a:headEnd/>
            <a:tailEnd/>
          </a:ln>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00363" name="Line 8"/>
          <p:cNvSpPr>
            <a:spLocks noChangeShapeType="1"/>
          </p:cNvSpPr>
          <p:nvPr/>
        </p:nvSpPr>
        <p:spPr bwMode="auto">
          <a:xfrm flipV="1">
            <a:off x="3975100" y="3292475"/>
            <a:ext cx="1716088" cy="3175"/>
          </a:xfrm>
          <a:prstGeom prst="line">
            <a:avLst/>
          </a:prstGeom>
          <a:noFill/>
          <a:ln w="38100">
            <a:solidFill>
              <a:srgbClr val="3399FF"/>
            </a:solidFill>
            <a:round/>
            <a:headEnd/>
            <a:tailEnd/>
          </a:ln>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sp>
        <p:nvSpPr>
          <p:cNvPr id="100364" name="Line 9"/>
          <p:cNvSpPr>
            <a:spLocks noChangeShapeType="1"/>
          </p:cNvSpPr>
          <p:nvPr/>
        </p:nvSpPr>
        <p:spPr bwMode="auto">
          <a:xfrm flipV="1">
            <a:off x="5680075" y="2606675"/>
            <a:ext cx="1716088" cy="3175"/>
          </a:xfrm>
          <a:prstGeom prst="line">
            <a:avLst/>
          </a:prstGeom>
          <a:noFill/>
          <a:ln w="38100">
            <a:solidFill>
              <a:srgbClr val="3399FF"/>
            </a:solidFill>
            <a:round/>
            <a:headEnd/>
            <a:tailEnd/>
          </a:ln>
        </p:spPr>
        <p:txBody>
          <a:bodyP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cxnSp>
        <p:nvCxnSpPr>
          <p:cNvPr id="8203" name="AutoShape 10"/>
          <p:cNvCxnSpPr>
            <a:cxnSpLocks noChangeShapeType="1"/>
          </p:cNvCxnSpPr>
          <p:nvPr/>
        </p:nvCxnSpPr>
        <p:spPr bwMode="auto">
          <a:xfrm flipV="1">
            <a:off x="7370763" y="1917700"/>
            <a:ext cx="0" cy="681038"/>
          </a:xfrm>
          <a:prstGeom prst="straightConnector1">
            <a:avLst/>
          </a:prstGeom>
          <a:noFill/>
          <a:ln w="38100">
            <a:solidFill>
              <a:srgbClr val="3399FF"/>
            </a:solidFill>
            <a:round/>
            <a:headEnd/>
            <a:tailEnd/>
          </a:ln>
        </p:spPr>
      </p:cxnSp>
      <p:sp>
        <p:nvSpPr>
          <p:cNvPr id="8204" name="Rectangle 11"/>
          <p:cNvSpPr>
            <a:spLocks noChangeArrowheads="1"/>
          </p:cNvSpPr>
          <p:nvPr/>
        </p:nvSpPr>
        <p:spPr bwMode="auto">
          <a:xfrm>
            <a:off x="684213" y="4797425"/>
            <a:ext cx="1511300" cy="1152525"/>
          </a:xfrm>
          <a:prstGeom prst="rect">
            <a:avLst/>
          </a:prstGeom>
          <a:solidFill>
            <a:schemeClr val="accent1">
              <a:alpha val="39999"/>
            </a:schemeClr>
          </a:solidFill>
          <a:ln w="12700" algn="ctr">
            <a:solidFill>
              <a:srgbClr val="235D91"/>
            </a:solidFill>
            <a:miter lim="800000"/>
            <a:headEnd/>
            <a:tailEnd/>
          </a:ln>
        </p:spPr>
        <p:txBody>
          <a:bodyPr/>
          <a:lstStyle/>
          <a:p>
            <a:r>
              <a:rPr lang="zh-CN" altLang="en-US" sz="1400" b="1" dirty="0">
                <a:solidFill>
                  <a:srgbClr val="3399FF"/>
                </a:solidFill>
                <a:latin typeface="Times New Roman" pitchFamily="18" charset="0"/>
                <a:ea typeface="幼圆" pitchFamily="49" charset="-122"/>
              </a:rPr>
              <a:t>虚仓调拨</a:t>
            </a:r>
          </a:p>
          <a:p>
            <a:endParaRPr lang="zh-CN" altLang="en-US" sz="1400" b="1" dirty="0">
              <a:latin typeface="Times New Roman" pitchFamily="18" charset="0"/>
              <a:ea typeface="幼圆" pitchFamily="49" charset="-122"/>
            </a:endParaRPr>
          </a:p>
          <a:p>
            <a:r>
              <a:rPr lang="zh-CN" altLang="en-US" sz="1400" b="1" dirty="0">
                <a:latin typeface="Times New Roman" pitchFamily="18" charset="0"/>
                <a:ea typeface="幼圆" pitchFamily="49" charset="-122"/>
              </a:rPr>
              <a:t>实现虚仓货品的流转</a:t>
            </a:r>
          </a:p>
        </p:txBody>
      </p:sp>
      <p:sp>
        <p:nvSpPr>
          <p:cNvPr id="8205" name="Rectangle 12"/>
          <p:cNvSpPr>
            <a:spLocks noChangeArrowheads="1"/>
          </p:cNvSpPr>
          <p:nvPr/>
        </p:nvSpPr>
        <p:spPr bwMode="auto">
          <a:xfrm>
            <a:off x="2411413" y="4149725"/>
            <a:ext cx="1511300" cy="1511300"/>
          </a:xfrm>
          <a:prstGeom prst="rect">
            <a:avLst/>
          </a:prstGeom>
          <a:solidFill>
            <a:schemeClr val="accent1">
              <a:alpha val="39999"/>
            </a:schemeClr>
          </a:solidFill>
          <a:ln w="12700" algn="ctr">
            <a:solidFill>
              <a:srgbClr val="235D91"/>
            </a:solidFill>
            <a:miter lim="800000"/>
            <a:headEnd/>
            <a:tailEnd/>
          </a:ln>
        </p:spPr>
        <p:txBody>
          <a:bodyPr/>
          <a:lstStyle/>
          <a:p>
            <a:pPr>
              <a:spcBef>
                <a:spcPct val="20000"/>
              </a:spcBef>
            </a:pPr>
            <a:r>
              <a:rPr lang="zh-CN" altLang="en-US" sz="1400" b="1" dirty="0">
                <a:solidFill>
                  <a:srgbClr val="3399FF"/>
                </a:solidFill>
                <a:latin typeface="Times New Roman" pitchFamily="18" charset="0"/>
                <a:ea typeface="幼圆" pitchFamily="49" charset="-122"/>
              </a:rPr>
              <a:t>同价调拨</a:t>
            </a:r>
          </a:p>
          <a:p>
            <a:pPr>
              <a:spcBef>
                <a:spcPct val="20000"/>
              </a:spcBef>
            </a:pPr>
            <a:endParaRPr lang="zh-CN" altLang="en-US" sz="1400" b="1" dirty="0">
              <a:solidFill>
                <a:srgbClr val="3399FF"/>
              </a:solidFill>
              <a:latin typeface="Times New Roman" pitchFamily="18" charset="0"/>
              <a:ea typeface="幼圆" pitchFamily="49" charset="-122"/>
            </a:endParaRPr>
          </a:p>
          <a:p>
            <a:pPr>
              <a:spcBef>
                <a:spcPct val="20000"/>
              </a:spcBef>
            </a:pPr>
            <a:r>
              <a:rPr lang="zh-CN" altLang="en-US" sz="1400" b="1" dirty="0">
                <a:latin typeface="Times New Roman" pitchFamily="18" charset="0"/>
                <a:ea typeface="幼圆" pitchFamily="49" charset="-122"/>
              </a:rPr>
              <a:t>实现普通仓货品的成本调拨</a:t>
            </a:r>
          </a:p>
        </p:txBody>
      </p:sp>
      <p:sp>
        <p:nvSpPr>
          <p:cNvPr id="8206" name="Text Box 13"/>
          <p:cNvSpPr txBox="1">
            <a:spLocks noChangeArrowheads="1"/>
          </p:cNvSpPr>
          <p:nvPr/>
        </p:nvSpPr>
        <p:spPr bwMode="auto">
          <a:xfrm>
            <a:off x="428596" y="928670"/>
            <a:ext cx="5184775" cy="1846659"/>
          </a:xfrm>
          <a:prstGeom prst="rect">
            <a:avLst/>
          </a:prstGeom>
          <a:noFill/>
          <a:ln w="9525">
            <a:noFill/>
            <a:miter lim="800000"/>
            <a:headEnd/>
            <a:tailEnd/>
          </a:ln>
        </p:spPr>
        <p:txBody>
          <a:bodyPr>
            <a:spAutoFit/>
          </a:bodyPr>
          <a:lstStyle/>
          <a:p>
            <a:r>
              <a:rPr lang="en-US" altLang="zh-CN" sz="1800" b="1" dirty="0">
                <a:solidFill>
                  <a:srgbClr val="FF3300"/>
                </a:solidFill>
              </a:rPr>
              <a:t>KIS</a:t>
            </a:r>
            <a:r>
              <a:rPr lang="zh-CN" altLang="en-US" sz="1800" b="1" dirty="0">
                <a:solidFill>
                  <a:srgbClr val="FF3300"/>
                </a:solidFill>
              </a:rPr>
              <a:t>专业版提供强大的仓库调拨功能</a:t>
            </a:r>
          </a:p>
          <a:p>
            <a:endParaRPr lang="zh-CN" altLang="en-US" b="1" dirty="0">
              <a:solidFill>
                <a:srgbClr val="FF3300"/>
              </a:solidFill>
            </a:endParaRPr>
          </a:p>
          <a:p>
            <a:r>
              <a:rPr lang="zh-CN" altLang="en-US" dirty="0"/>
              <a:t>提供异价调拨功能，并且异价调拨是处理货品在虚仓和实仓之间转换的唯一办法。</a:t>
            </a:r>
          </a:p>
          <a:p>
            <a:r>
              <a:rPr lang="zh-CN" altLang="en-US" dirty="0">
                <a:solidFill>
                  <a:srgbClr val="FF0000"/>
                </a:solidFill>
              </a:rPr>
              <a:t>取消独立的虚仓业务，直接在调拨单中体现</a:t>
            </a:r>
            <a:endParaRPr lang="en-US" altLang="zh-CN" dirty="0">
              <a:solidFill>
                <a:srgbClr val="FF0000"/>
              </a:solidFill>
            </a:endParaRPr>
          </a:p>
          <a:p>
            <a:r>
              <a:rPr lang="zh-CN" altLang="en-US" dirty="0">
                <a:solidFill>
                  <a:srgbClr val="FF0000"/>
                </a:solidFill>
              </a:rPr>
              <a:t>如果由虚仓调入实仓，必须指定调拨成本</a:t>
            </a:r>
          </a:p>
          <a:p>
            <a:r>
              <a:rPr lang="zh-CN" altLang="en-US" dirty="0"/>
              <a:t>核算是异价调拨的重点关注内容！</a:t>
            </a:r>
            <a:r>
              <a:rPr lang="zh-CN" altLang="en-US" b="1" dirty="0"/>
              <a:t> </a:t>
            </a:r>
          </a:p>
        </p:txBody>
      </p:sp>
      <p:sp>
        <p:nvSpPr>
          <p:cNvPr id="8207" name="Rectangle 14"/>
          <p:cNvSpPr>
            <a:spLocks noChangeArrowheads="1"/>
          </p:cNvSpPr>
          <p:nvPr/>
        </p:nvSpPr>
        <p:spPr bwMode="auto">
          <a:xfrm>
            <a:off x="7524750" y="2133600"/>
            <a:ext cx="1511300" cy="2087563"/>
          </a:xfrm>
          <a:prstGeom prst="rect">
            <a:avLst/>
          </a:prstGeom>
          <a:solidFill>
            <a:schemeClr val="accent1">
              <a:alpha val="39999"/>
            </a:schemeClr>
          </a:solidFill>
          <a:ln w="12700" algn="ctr">
            <a:solidFill>
              <a:srgbClr val="235D91"/>
            </a:solidFill>
            <a:miter lim="800000"/>
            <a:headEnd/>
            <a:tailEnd/>
          </a:ln>
        </p:spPr>
        <p:txBody>
          <a:bodyPr/>
          <a:lstStyle/>
          <a:p>
            <a:r>
              <a:rPr lang="zh-CN" altLang="en-US" sz="1400" b="1">
                <a:solidFill>
                  <a:srgbClr val="3399FF"/>
                </a:solidFill>
                <a:latin typeface="幼圆" pitchFamily="49" charset="-122"/>
                <a:ea typeface="幼圆" pitchFamily="49" charset="-122"/>
              </a:rPr>
              <a:t>赠送处理</a:t>
            </a:r>
          </a:p>
          <a:p>
            <a:endParaRPr lang="zh-CN" altLang="en-US" sz="1400" b="1">
              <a:solidFill>
                <a:srgbClr val="3399FF"/>
              </a:solidFill>
              <a:latin typeface="黑体" pitchFamily="2" charset="-122"/>
              <a:ea typeface="黑体" pitchFamily="2" charset="-122"/>
            </a:endParaRPr>
          </a:p>
          <a:p>
            <a:r>
              <a:rPr lang="zh-CN" altLang="en-US" sz="1400" b="1">
                <a:latin typeface="幼圆" pitchFamily="49" charset="-122"/>
                <a:ea typeface="幼圆" pitchFamily="49" charset="-122"/>
              </a:rPr>
              <a:t>通过异价调拨实现普通货品转换为赠品，实现财务上的正规赠送核算处理</a:t>
            </a:r>
            <a:endParaRPr kumimoji="1" lang="zh-CN" altLang="en-US" sz="1400" b="1">
              <a:latin typeface="幼圆" pitchFamily="49" charset="-122"/>
              <a:ea typeface="幼圆" pitchFamily="49" charset="-122"/>
            </a:endParaRPr>
          </a:p>
        </p:txBody>
      </p:sp>
      <p:sp>
        <p:nvSpPr>
          <p:cNvPr id="8208" name="Rectangle 15"/>
          <p:cNvSpPr>
            <a:spLocks noChangeArrowheads="1"/>
          </p:cNvSpPr>
          <p:nvPr/>
        </p:nvSpPr>
        <p:spPr bwMode="auto">
          <a:xfrm>
            <a:off x="4140200" y="3429000"/>
            <a:ext cx="1511300" cy="1800225"/>
          </a:xfrm>
          <a:prstGeom prst="rect">
            <a:avLst/>
          </a:prstGeom>
          <a:solidFill>
            <a:schemeClr val="accent1">
              <a:alpha val="39999"/>
            </a:schemeClr>
          </a:solidFill>
          <a:ln w="12700" algn="ctr">
            <a:solidFill>
              <a:srgbClr val="235D91"/>
            </a:solidFill>
            <a:miter lim="800000"/>
            <a:headEnd/>
            <a:tailEnd/>
          </a:ln>
        </p:spPr>
        <p:txBody>
          <a:bodyPr/>
          <a:lstStyle/>
          <a:p>
            <a:pPr>
              <a:spcBef>
                <a:spcPct val="20000"/>
              </a:spcBef>
            </a:pPr>
            <a:r>
              <a:rPr lang="zh-CN" altLang="en-US" sz="1400" b="1">
                <a:solidFill>
                  <a:srgbClr val="3399FF"/>
                </a:solidFill>
                <a:latin typeface="Times New Roman" pitchFamily="18" charset="0"/>
                <a:ea typeface="幼圆" pitchFamily="49" charset="-122"/>
              </a:rPr>
              <a:t>异价调拨</a:t>
            </a:r>
          </a:p>
          <a:p>
            <a:pPr>
              <a:spcBef>
                <a:spcPct val="20000"/>
              </a:spcBef>
            </a:pPr>
            <a:endParaRPr lang="zh-CN" altLang="en-US" sz="1400" b="1">
              <a:latin typeface="Times New Roman" pitchFamily="18" charset="0"/>
              <a:ea typeface="幼圆" pitchFamily="49" charset="-122"/>
            </a:endParaRPr>
          </a:p>
          <a:p>
            <a:pPr>
              <a:spcBef>
                <a:spcPct val="20000"/>
              </a:spcBef>
            </a:pPr>
            <a:r>
              <a:rPr lang="zh-CN" altLang="en-US" sz="1400" b="1">
                <a:latin typeface="Times New Roman" pitchFamily="18" charset="0"/>
                <a:ea typeface="幼圆" pitchFamily="49" charset="-122"/>
              </a:rPr>
              <a:t>实现仓库间的货品变价调拨</a:t>
            </a:r>
          </a:p>
          <a:p>
            <a:pPr>
              <a:spcBef>
                <a:spcPct val="20000"/>
              </a:spcBef>
            </a:pPr>
            <a:r>
              <a:rPr lang="zh-CN" altLang="en-US" sz="1400" b="1">
                <a:latin typeface="Times New Roman" pitchFamily="18" charset="0"/>
                <a:ea typeface="幼圆" pitchFamily="49" charset="-122"/>
              </a:rPr>
              <a:t>变通处理分支机构业务</a:t>
            </a:r>
          </a:p>
        </p:txBody>
      </p:sp>
      <p:sp>
        <p:nvSpPr>
          <p:cNvPr id="8209" name="Rectangle 16"/>
          <p:cNvSpPr>
            <a:spLocks noChangeArrowheads="1"/>
          </p:cNvSpPr>
          <p:nvPr/>
        </p:nvSpPr>
        <p:spPr bwMode="auto">
          <a:xfrm>
            <a:off x="5868988" y="2781300"/>
            <a:ext cx="1511300" cy="2016125"/>
          </a:xfrm>
          <a:prstGeom prst="rect">
            <a:avLst/>
          </a:prstGeom>
          <a:solidFill>
            <a:schemeClr val="accent1">
              <a:alpha val="39999"/>
            </a:schemeClr>
          </a:solidFill>
          <a:ln w="12700" algn="ctr">
            <a:solidFill>
              <a:srgbClr val="235D91"/>
            </a:solidFill>
            <a:miter lim="800000"/>
            <a:headEnd/>
            <a:tailEnd/>
          </a:ln>
        </p:spPr>
        <p:txBody>
          <a:bodyPr/>
          <a:lstStyle/>
          <a:p>
            <a:pPr>
              <a:spcBef>
                <a:spcPct val="20000"/>
              </a:spcBef>
            </a:pPr>
            <a:r>
              <a:rPr lang="zh-CN" altLang="en-US" sz="1400" b="1">
                <a:solidFill>
                  <a:srgbClr val="3399FF"/>
                </a:solidFill>
                <a:latin typeface="Times New Roman" pitchFamily="18" charset="0"/>
                <a:ea typeface="幼圆" pitchFamily="49" charset="-122"/>
              </a:rPr>
              <a:t>货品转换</a:t>
            </a:r>
          </a:p>
          <a:p>
            <a:pPr>
              <a:spcBef>
                <a:spcPct val="20000"/>
              </a:spcBef>
            </a:pPr>
            <a:endParaRPr lang="zh-CN" altLang="en-US" sz="1400" b="1">
              <a:solidFill>
                <a:srgbClr val="3399FF"/>
              </a:solidFill>
              <a:latin typeface="Times New Roman" pitchFamily="18" charset="0"/>
              <a:ea typeface="幼圆" pitchFamily="49" charset="-122"/>
            </a:endParaRPr>
          </a:p>
          <a:p>
            <a:pPr>
              <a:spcBef>
                <a:spcPct val="20000"/>
              </a:spcBef>
            </a:pPr>
            <a:r>
              <a:rPr lang="zh-CN" altLang="en-US" sz="1400" b="1">
                <a:latin typeface="Times New Roman" pitchFamily="18" charset="0"/>
                <a:ea typeface="幼圆" pitchFamily="49" charset="-122"/>
              </a:rPr>
              <a:t>通过异价调拨实现赠品转换为普通货品，为无金额的赠品确认成本</a:t>
            </a:r>
          </a:p>
        </p:txBody>
      </p:sp>
      <p:pic>
        <p:nvPicPr>
          <p:cNvPr id="134162" name="Picture 18"/>
          <p:cNvPicPr>
            <a:picLocks noChangeAspect="1" noChangeArrowheads="1"/>
          </p:cNvPicPr>
          <p:nvPr/>
        </p:nvPicPr>
        <p:blipFill>
          <a:blip r:embed="rId2" cstate="print"/>
          <a:srcRect l="-1622" t="17772"/>
          <a:stretch>
            <a:fillRect/>
          </a:stretch>
        </p:blipFill>
        <p:spPr bwMode="auto">
          <a:xfrm>
            <a:off x="49324" y="1652587"/>
            <a:ext cx="8951912" cy="3305175"/>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62"/>
                                        </p:tgtEl>
                                        <p:attrNameLst>
                                          <p:attrName>style.visibility</p:attrName>
                                        </p:attrNameLst>
                                      </p:cBhvr>
                                      <p:to>
                                        <p:strVal val="visible"/>
                                      </p:to>
                                    </p:set>
                                    <p:anim calcmode="lin" valueType="num">
                                      <p:cBhvr additive="base">
                                        <p:cTn id="7" dur="500" fill="hold"/>
                                        <p:tgtEl>
                                          <p:spTgt spid="134162"/>
                                        </p:tgtEl>
                                        <p:attrNameLst>
                                          <p:attrName>ppt_x</p:attrName>
                                        </p:attrNameLst>
                                      </p:cBhvr>
                                      <p:tavLst>
                                        <p:tav tm="0">
                                          <p:val>
                                            <p:strVal val="#ppt_x"/>
                                          </p:val>
                                        </p:tav>
                                        <p:tav tm="100000">
                                          <p:val>
                                            <p:strVal val="#ppt_x"/>
                                          </p:val>
                                        </p:tav>
                                      </p:tavLst>
                                    </p:anim>
                                    <p:anim calcmode="lin" valueType="num">
                                      <p:cBhvr additive="base">
                                        <p:cTn id="8" dur="500" fill="hold"/>
                                        <p:tgtEl>
                                          <p:spTgt spid="134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a:xfrm>
            <a:off x="214282" y="928670"/>
            <a:ext cx="8673616" cy="5136868"/>
          </a:xfrm>
        </p:spPr>
        <p:txBody>
          <a:bodyPr>
            <a:normAutofit/>
          </a:bodyPr>
          <a:lstStyle/>
          <a:p>
            <a:r>
              <a:rPr lang="zh-CN" altLang="en-US" sz="2600" dirty="0" smtClean="0">
                <a:solidFill>
                  <a:schemeClr val="tx1"/>
                </a:solidFill>
              </a:rPr>
              <a:t>组装</a:t>
            </a:r>
            <a:r>
              <a:rPr lang="en-US" altLang="zh-CN" sz="2600" dirty="0" smtClean="0">
                <a:solidFill>
                  <a:schemeClr val="tx1"/>
                </a:solidFill>
              </a:rPr>
              <a:t>/</a:t>
            </a:r>
            <a:r>
              <a:rPr lang="zh-CN" altLang="en-US" sz="2600" dirty="0" smtClean="0">
                <a:solidFill>
                  <a:schemeClr val="tx1"/>
                </a:solidFill>
              </a:rPr>
              <a:t>拆卸</a:t>
            </a:r>
            <a:endParaRPr lang="en-US" altLang="zh-CN" sz="2600" dirty="0" smtClean="0">
              <a:solidFill>
                <a:schemeClr val="tx1"/>
              </a:solidFill>
            </a:endParaRPr>
          </a:p>
          <a:p>
            <a:pPr lvl="1">
              <a:buClr>
                <a:srgbClr val="003399"/>
              </a:buClr>
              <a:buSzPct val="80000"/>
            </a:pPr>
            <a:r>
              <a:rPr lang="zh-CN" altLang="en-US" sz="2000" b="1" dirty="0" smtClean="0"/>
              <a:t>组装单</a:t>
            </a:r>
            <a:r>
              <a:rPr lang="zh-CN" altLang="en-US" sz="2000" dirty="0" smtClean="0"/>
              <a:t>：组装单审核，系统自动生成对应的组装子件出库（其他出库单）、组装件入库（其他入库单）</a:t>
            </a:r>
          </a:p>
          <a:p>
            <a:pPr lvl="1">
              <a:buClr>
                <a:srgbClr val="003399"/>
              </a:buClr>
              <a:buSzPct val="80000"/>
            </a:pPr>
            <a:r>
              <a:rPr lang="zh-CN" altLang="en-US" sz="2000" b="1" dirty="0" smtClean="0"/>
              <a:t>拆卸单</a:t>
            </a:r>
            <a:r>
              <a:rPr lang="zh-CN" altLang="en-US" sz="2000" dirty="0" smtClean="0"/>
              <a:t>：拆卸单审核，系统自动生成对应的组装子件入库（其他入库单）、组装件出库（其他出库单）</a:t>
            </a:r>
            <a:endParaRPr lang="en-US" altLang="zh-CN" sz="2000" dirty="0" smtClean="0"/>
          </a:p>
          <a:p>
            <a:pPr lvl="1">
              <a:buClr>
                <a:srgbClr val="003399"/>
              </a:buClr>
              <a:buSzPct val="80000"/>
            </a:pPr>
            <a:r>
              <a:rPr lang="zh-CN" altLang="en-US" sz="2000" dirty="0" smtClean="0"/>
              <a:t>生成的单据自动审核</a:t>
            </a:r>
            <a:endParaRPr lang="en-US" altLang="zh-CN" sz="2000" dirty="0" smtClean="0"/>
          </a:p>
          <a:p>
            <a:pPr lvl="1">
              <a:buClr>
                <a:srgbClr val="003399"/>
              </a:buClr>
              <a:buSzPct val="80000"/>
            </a:pPr>
            <a:r>
              <a:rPr lang="zh-CN" altLang="en-US" sz="2000" dirty="0" smtClean="0">
                <a:solidFill>
                  <a:srgbClr val="FF0000"/>
                </a:solidFill>
              </a:rPr>
              <a:t>所有子件不再要求必须是同一仓库，可以在不同仓库</a:t>
            </a:r>
            <a:endParaRPr lang="en-US" altLang="zh-CN" sz="2000" dirty="0" smtClean="0">
              <a:solidFill>
                <a:srgbClr val="FF0000"/>
              </a:solidFill>
            </a:endParaRPr>
          </a:p>
          <a:p>
            <a:pPr lvl="1">
              <a:buClr>
                <a:srgbClr val="003399"/>
              </a:buClr>
              <a:buSzPct val="80000"/>
            </a:pPr>
            <a:r>
              <a:rPr lang="zh-CN" altLang="en-US" sz="2000" dirty="0" smtClean="0">
                <a:solidFill>
                  <a:srgbClr val="FF0000"/>
                </a:solidFill>
              </a:rPr>
              <a:t>组装单中的组装件可以不先建立</a:t>
            </a:r>
            <a:r>
              <a:rPr lang="en-US" altLang="zh-CN" sz="2000" dirty="0" smtClean="0">
                <a:solidFill>
                  <a:srgbClr val="FF0000"/>
                </a:solidFill>
              </a:rPr>
              <a:t>BOM</a:t>
            </a:r>
            <a:r>
              <a:rPr lang="zh-CN" altLang="en-US" sz="2000" dirty="0" smtClean="0">
                <a:solidFill>
                  <a:srgbClr val="FF0000"/>
                </a:solidFill>
              </a:rPr>
              <a:t>，可以是物料属性为自制或组装件的任意物料</a:t>
            </a:r>
            <a:endParaRPr lang="zh-CN" altLang="en-US" b="1" dirty="0" smtClean="0"/>
          </a:p>
          <a:p>
            <a:pPr lvl="1">
              <a:buClr>
                <a:srgbClr val="003399"/>
              </a:buClr>
              <a:buSzPct val="80000"/>
            </a:pPr>
            <a:r>
              <a:rPr lang="zh-CN" altLang="en-US" sz="2000" dirty="0" smtClean="0"/>
              <a:t>支持多级组装、拆卸</a:t>
            </a:r>
          </a:p>
          <a:p>
            <a:pPr lvl="2">
              <a:buClr>
                <a:srgbClr val="003399"/>
              </a:buClr>
              <a:buSzPct val="80000"/>
            </a:pPr>
            <a:r>
              <a:rPr lang="en-US" altLang="zh-CN" sz="1800" dirty="0" smtClean="0"/>
              <a:t>BOM</a:t>
            </a:r>
            <a:r>
              <a:rPr lang="zh-CN" altLang="en-US" sz="1800" dirty="0" smtClean="0"/>
              <a:t>子件可以是组装件</a:t>
            </a:r>
          </a:p>
          <a:p>
            <a:pPr lvl="1">
              <a:buClr>
                <a:srgbClr val="003399"/>
              </a:buClr>
              <a:buSzPct val="80000"/>
            </a:pPr>
            <a:r>
              <a:rPr lang="en-US" altLang="zh-CN" sz="2000" dirty="0" smtClean="0"/>
              <a:t>BOM</a:t>
            </a:r>
            <a:r>
              <a:rPr lang="zh-CN" altLang="en-US" sz="2000" dirty="0" smtClean="0"/>
              <a:t>子件可为组装件，支持多级</a:t>
            </a:r>
            <a:r>
              <a:rPr lang="en-US" altLang="zh-CN" sz="2000" dirty="0" smtClean="0"/>
              <a:t>BOM</a:t>
            </a:r>
          </a:p>
          <a:p>
            <a:pPr lvl="2">
              <a:buClr>
                <a:srgbClr val="003399"/>
              </a:buClr>
              <a:buSzPct val="80000"/>
            </a:pPr>
            <a:r>
              <a:rPr lang="zh-CN" altLang="en-US" sz="1800" dirty="0" smtClean="0"/>
              <a:t>组装件允许作为子件来组装成其他组装件；组装件也允许拆卸成其他组装件和普通子件</a:t>
            </a:r>
          </a:p>
          <a:p>
            <a:endParaRPr lang="zh-CN" altLang="en-US" dirty="0"/>
          </a:p>
        </p:txBody>
      </p:sp>
      <p:sp>
        <p:nvSpPr>
          <p:cNvPr id="9218" name="Rectangle 2"/>
          <p:cNvSpPr>
            <a:spLocks noGrp="1" noChangeArrowheads="1"/>
          </p:cNvSpPr>
          <p:nvPr>
            <p:ph type="title"/>
          </p:nvPr>
        </p:nvSpPr>
        <p:spPr/>
        <p:txBody>
          <a:bodyPr/>
          <a:lstStyle/>
          <a:p>
            <a:r>
              <a:rPr lang="zh-CN" sz="3200" smtClean="0"/>
              <a:t>仓存管理</a:t>
            </a:r>
            <a:r>
              <a:rPr lang="en-US" altLang="zh-CN" sz="3200" smtClean="0"/>
              <a:t>—</a:t>
            </a:r>
            <a:r>
              <a:rPr lang="zh-CN" sz="3200" smtClean="0"/>
              <a:t>组装</a:t>
            </a:r>
            <a:r>
              <a:rPr lang="en-US" altLang="zh-CN" sz="3200" smtClean="0"/>
              <a:t>&amp;</a:t>
            </a:r>
            <a:r>
              <a:rPr lang="zh-CN" sz="3200" smtClean="0"/>
              <a:t>拆卸业务</a:t>
            </a:r>
          </a:p>
        </p:txBody>
      </p:sp>
      <p:pic>
        <p:nvPicPr>
          <p:cNvPr id="135173" name="Picture 5"/>
          <p:cNvPicPr>
            <a:picLocks noChangeAspect="1" noChangeArrowheads="1"/>
          </p:cNvPicPr>
          <p:nvPr/>
        </p:nvPicPr>
        <p:blipFill>
          <a:blip r:embed="rId2" cstate="print"/>
          <a:srcRect t="23315"/>
          <a:stretch>
            <a:fillRect/>
          </a:stretch>
        </p:blipFill>
        <p:spPr bwMode="auto">
          <a:xfrm>
            <a:off x="357158" y="1857364"/>
            <a:ext cx="8532812" cy="3105150"/>
          </a:xfrm>
          <a:prstGeom prst="rect">
            <a:avLst/>
          </a:prstGeom>
          <a:noFill/>
          <a:ln w="9525" algn="ctr">
            <a:noFill/>
            <a:miter lim="800000"/>
            <a:headEnd/>
            <a:tailEnd/>
          </a:ln>
          <a:effectLst>
            <a:outerShdw dist="17961" dir="2700000" algn="ctr" rotWithShape="0">
              <a:schemeClr val="bg2"/>
            </a:outerShdw>
          </a:effectLst>
        </p:spPr>
      </p:pic>
      <p:pic>
        <p:nvPicPr>
          <p:cNvPr id="135174" name="Picture 6"/>
          <p:cNvPicPr>
            <a:picLocks noChangeAspect="1" noChangeArrowheads="1"/>
          </p:cNvPicPr>
          <p:nvPr/>
        </p:nvPicPr>
        <p:blipFill>
          <a:blip r:embed="rId3" cstate="print"/>
          <a:srcRect/>
          <a:stretch>
            <a:fillRect/>
          </a:stretch>
        </p:blipFill>
        <p:spPr bwMode="auto">
          <a:xfrm>
            <a:off x="2285984" y="4071942"/>
            <a:ext cx="4657725" cy="1066800"/>
          </a:xfrm>
          <a:prstGeom prst="rect">
            <a:avLst/>
          </a:prstGeom>
          <a:noFill/>
          <a:ln w="9525" algn="ctr">
            <a:noFill/>
            <a:miter lim="800000"/>
            <a:headEnd/>
            <a:tailEnd/>
          </a:ln>
          <a:effectLst>
            <a:outerShdw dist="17961"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5173"/>
                                        </p:tgtEl>
                                        <p:attrNameLst>
                                          <p:attrName>style.visibility</p:attrName>
                                        </p:attrNameLst>
                                      </p:cBhvr>
                                      <p:to>
                                        <p:strVal val="visible"/>
                                      </p:to>
                                    </p:set>
                                    <p:anim calcmode="lin" valueType="num">
                                      <p:cBhvr additive="base">
                                        <p:cTn id="7" dur="500" fill="hold"/>
                                        <p:tgtEl>
                                          <p:spTgt spid="135173"/>
                                        </p:tgtEl>
                                        <p:attrNameLst>
                                          <p:attrName>ppt_x</p:attrName>
                                        </p:attrNameLst>
                                      </p:cBhvr>
                                      <p:tavLst>
                                        <p:tav tm="0">
                                          <p:val>
                                            <p:strVal val="#ppt_x"/>
                                          </p:val>
                                        </p:tav>
                                        <p:tav tm="100000">
                                          <p:val>
                                            <p:strVal val="#ppt_x"/>
                                          </p:val>
                                        </p:tav>
                                      </p:tavLst>
                                    </p:anim>
                                    <p:anim calcmode="lin" valueType="num">
                                      <p:cBhvr additive="base">
                                        <p:cTn id="8" dur="500" fill="hold"/>
                                        <p:tgtEl>
                                          <p:spTgt spid="13517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5174"/>
                                        </p:tgtEl>
                                        <p:attrNameLst>
                                          <p:attrName>style.visibility</p:attrName>
                                        </p:attrNameLst>
                                      </p:cBhvr>
                                      <p:to>
                                        <p:strVal val="visible"/>
                                      </p:to>
                                    </p:set>
                                    <p:anim calcmode="lin" valueType="num">
                                      <p:cBhvr additive="base">
                                        <p:cTn id="13" dur="500" fill="hold"/>
                                        <p:tgtEl>
                                          <p:spTgt spid="135174"/>
                                        </p:tgtEl>
                                        <p:attrNameLst>
                                          <p:attrName>ppt_x</p:attrName>
                                        </p:attrNameLst>
                                      </p:cBhvr>
                                      <p:tavLst>
                                        <p:tav tm="0">
                                          <p:val>
                                            <p:strVal val="#ppt_x"/>
                                          </p:val>
                                        </p:tav>
                                        <p:tav tm="100000">
                                          <p:val>
                                            <p:strVal val="#ppt_x"/>
                                          </p:val>
                                        </p:tav>
                                      </p:tavLst>
                                    </p:anim>
                                    <p:anim calcmode="lin" valueType="num">
                                      <p:cBhvr additive="base">
                                        <p:cTn id="14" dur="500" fill="hold"/>
                                        <p:tgtEl>
                                          <p:spTgt spid="1351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zh-CN" sz="3200" smtClean="0"/>
              <a:t>仓存管理</a:t>
            </a:r>
            <a:r>
              <a:rPr lang="en-US" altLang="zh-CN" sz="3200" smtClean="0"/>
              <a:t>—</a:t>
            </a:r>
            <a:r>
              <a:rPr lang="zh-CN" sz="3200" smtClean="0"/>
              <a:t>组装</a:t>
            </a:r>
            <a:r>
              <a:rPr lang="en-US" altLang="zh-CN" sz="3200" smtClean="0"/>
              <a:t>&amp;</a:t>
            </a:r>
            <a:r>
              <a:rPr lang="zh-CN" sz="3200" smtClean="0"/>
              <a:t>拆缷业务</a:t>
            </a:r>
          </a:p>
        </p:txBody>
      </p:sp>
      <p:sp>
        <p:nvSpPr>
          <p:cNvPr id="120837" name="AutoShape 5"/>
          <p:cNvSpPr>
            <a:spLocks noChangeArrowheads="1"/>
          </p:cNvSpPr>
          <p:nvPr/>
        </p:nvSpPr>
        <p:spPr bwMode="auto">
          <a:xfrm>
            <a:off x="2843213" y="2852738"/>
            <a:ext cx="914400" cy="609600"/>
          </a:xfrm>
          <a:prstGeom prst="flowChartProcess">
            <a:avLst/>
          </a:prstGeom>
          <a:noFill/>
          <a:ln w="9525" algn="ctr">
            <a:noFill/>
            <a:miter lim="800000"/>
            <a:headEnd/>
            <a:tailEnd/>
          </a:ln>
          <a:effectLst>
            <a:outerShdw dist="17961" dir="2700000" algn="ctr" rotWithShape="0">
              <a:schemeClr val="bg2"/>
            </a:outerShdw>
          </a:effectLst>
        </p:spPr>
        <p:txBody>
          <a:bodyPr wrap="none" anchor="ctr"/>
          <a:lstStyle/>
          <a:p>
            <a:pPr>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endParaRPr>
          </a:p>
        </p:txBody>
      </p:sp>
      <p:grpSp>
        <p:nvGrpSpPr>
          <p:cNvPr id="10244" name="组合 11"/>
          <p:cNvGrpSpPr>
            <a:grpSpLocks/>
          </p:cNvGrpSpPr>
          <p:nvPr/>
        </p:nvGrpSpPr>
        <p:grpSpPr bwMode="auto">
          <a:xfrm>
            <a:off x="357188" y="928688"/>
            <a:ext cx="8181975" cy="5143500"/>
            <a:chOff x="357158" y="928670"/>
            <a:chExt cx="8181996" cy="5143536"/>
          </a:xfrm>
        </p:grpSpPr>
        <p:pic>
          <p:nvPicPr>
            <p:cNvPr id="10245" name="Picture 3"/>
            <p:cNvPicPr>
              <a:picLocks noChangeAspect="1" noChangeArrowheads="1"/>
            </p:cNvPicPr>
            <p:nvPr/>
          </p:nvPicPr>
          <p:blipFill>
            <a:blip r:embed="rId3" cstate="print"/>
            <a:srcRect t="6868" b="9312"/>
            <a:stretch>
              <a:fillRect/>
            </a:stretch>
          </p:blipFill>
          <p:spPr bwMode="auto">
            <a:xfrm>
              <a:off x="357158" y="928670"/>
              <a:ext cx="8181996" cy="5143536"/>
            </a:xfrm>
            <a:prstGeom prst="rect">
              <a:avLst/>
            </a:prstGeom>
            <a:noFill/>
            <a:ln w="9525">
              <a:noFill/>
              <a:miter lim="800000"/>
              <a:headEnd/>
              <a:tailEnd/>
            </a:ln>
          </p:spPr>
        </p:pic>
        <p:sp>
          <p:nvSpPr>
            <p:cNvPr id="6" name="圆角矩形 5"/>
            <p:cNvSpPr/>
            <p:nvPr/>
          </p:nvSpPr>
          <p:spPr bwMode="auto">
            <a:xfrm>
              <a:off x="3286103" y="1214422"/>
              <a:ext cx="571501" cy="357189"/>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7" name="圆角矩形 6"/>
            <p:cNvSpPr/>
            <p:nvPr/>
          </p:nvSpPr>
          <p:spPr bwMode="auto">
            <a:xfrm>
              <a:off x="3714729" y="2571743"/>
              <a:ext cx="1643067" cy="928695"/>
            </a:xfrm>
            <a:prstGeom prst="roundRect">
              <a:avLst/>
            </a:prstGeom>
            <a:noFill/>
            <a:ln w="2857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buFont typeface="Wingdings" pitchFamily="2" charset="2"/>
                <a:buChar char="n"/>
                <a:defRPr/>
              </a:pPr>
              <a:endParaRPr lang="zh-CN" altLang="en-US">
                <a:effectLst>
                  <a:outerShdw blurRad="38100" dist="38100" dir="2700000" algn="tl">
                    <a:srgbClr val="000000">
                      <a:alpha val="43137"/>
                    </a:srgbClr>
                  </a:outerShdw>
                </a:effectLst>
                <a:latin typeface="宋体" charset="-122"/>
                <a:ea typeface="宋体" charset="-122"/>
              </a:endParaRPr>
            </a:p>
          </p:txBody>
        </p:sp>
        <p:sp>
          <p:nvSpPr>
            <p:cNvPr id="8" name="矩形 7"/>
            <p:cNvSpPr/>
            <p:nvPr/>
          </p:nvSpPr>
          <p:spPr bwMode="auto">
            <a:xfrm>
              <a:off x="4643419" y="1428735"/>
              <a:ext cx="3429009" cy="785819"/>
            </a:xfrm>
            <a:prstGeom prst="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lgn="ctr">
                <a:spcBef>
                  <a:spcPct val="20000"/>
                </a:spcBef>
                <a:buClr>
                  <a:srgbClr val="E1B40C"/>
                </a:buClr>
                <a:buSzPct val="80000"/>
                <a:defRPr/>
              </a:pPr>
              <a:r>
                <a:rPr lang="zh-CN" altLang="en-US" dirty="0">
                  <a:solidFill>
                    <a:srgbClr val="FF0000"/>
                  </a:solidFill>
                  <a:effectLst>
                    <a:outerShdw blurRad="38100" dist="38100" dir="2700000" algn="tl">
                      <a:srgbClr val="000000">
                        <a:alpha val="43137"/>
                      </a:srgbClr>
                    </a:outerShdw>
                  </a:effectLst>
                  <a:latin typeface="宋体" charset="-122"/>
                  <a:ea typeface="宋体" charset="-122"/>
                </a:rPr>
                <a:t>    可以同单处理组装和拆卸业务，并且支持组装件继续组装，实现无限级别组装</a:t>
              </a:r>
            </a:p>
          </p:txBody>
        </p:sp>
        <p:cxnSp>
          <p:nvCxnSpPr>
            <p:cNvPr id="10249" name="直接箭头连接符 8"/>
            <p:cNvCxnSpPr>
              <a:cxnSpLocks noChangeShapeType="1"/>
            </p:cNvCxnSpPr>
            <p:nvPr/>
          </p:nvCxnSpPr>
          <p:spPr bwMode="auto">
            <a:xfrm>
              <a:off x="3929042" y="1500174"/>
              <a:ext cx="571501" cy="214313"/>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sp>
          <p:nvSpPr>
            <p:cNvPr id="10" name="矩形 9"/>
            <p:cNvSpPr/>
            <p:nvPr/>
          </p:nvSpPr>
          <p:spPr bwMode="auto">
            <a:xfrm>
              <a:off x="928659" y="4286255"/>
              <a:ext cx="2643194" cy="857256"/>
            </a:xfrm>
            <a:prstGeom prst="rect">
              <a:avLst/>
            </a:prstGeom>
            <a:noFill/>
            <a:ln w="9525" cap="flat" cmpd="sng" algn="ctr">
              <a:solidFill>
                <a:srgbClr val="FF0000"/>
              </a:solidFill>
              <a:prstDash val="solid"/>
              <a:round/>
              <a:headEnd type="none" w="med" len="med"/>
              <a:tailEnd type="none" w="med" len="med"/>
            </a:ln>
            <a:effectLst>
              <a:outerShdw dist="17961" dir="2700000" algn="ctr" rotWithShape="0">
                <a:schemeClr val="bg2"/>
              </a:outerShdw>
            </a:effectLst>
          </p:spPr>
          <p:txBody>
            <a:bodyPr/>
            <a:lstStyle/>
            <a:p>
              <a:pPr marL="342900" indent="-342900">
                <a:spcBef>
                  <a:spcPct val="20000"/>
                </a:spcBef>
                <a:buClr>
                  <a:srgbClr val="E1B40C"/>
                </a:buClr>
                <a:buSzPct val="80000"/>
                <a:defRPr/>
              </a:pPr>
              <a:r>
                <a:rPr lang="zh-CN" altLang="en-US" dirty="0">
                  <a:solidFill>
                    <a:srgbClr val="FF0000"/>
                  </a:solidFill>
                  <a:effectLst>
                    <a:outerShdw blurRad="38100" dist="38100" dir="2700000" algn="tl">
                      <a:srgbClr val="000000">
                        <a:alpha val="43137"/>
                      </a:srgbClr>
                    </a:outerShdw>
                  </a:effectLst>
                  <a:latin typeface="宋体" charset="-122"/>
                  <a:ea typeface="宋体" charset="-122"/>
                </a:rPr>
                <a:t>    组装件和子件仓库可任意选择，可以是不同仓库，虚仓也可以选</a:t>
              </a:r>
            </a:p>
          </p:txBody>
        </p:sp>
        <p:cxnSp>
          <p:nvCxnSpPr>
            <p:cNvPr id="10251" name="直接箭头连接符 10"/>
            <p:cNvCxnSpPr>
              <a:cxnSpLocks noChangeShapeType="1"/>
            </p:cNvCxnSpPr>
            <p:nvPr/>
          </p:nvCxnSpPr>
          <p:spPr bwMode="auto">
            <a:xfrm rot="10800000" flipV="1">
              <a:off x="2357413" y="3286123"/>
              <a:ext cx="1214440" cy="928695"/>
            </a:xfrm>
            <a:prstGeom prst="straightConnector1">
              <a:avLst/>
            </a:prstGeom>
            <a:noFill/>
            <a:ln w="9525" algn="ctr">
              <a:solidFill>
                <a:srgbClr val="FF0000"/>
              </a:solidFill>
              <a:round/>
              <a:headEnd/>
              <a:tailEnd type="arrow" w="med" len="med"/>
            </a:ln>
            <a:effectLst>
              <a:outerShdw dist="17961" dir="2700000" algn="ctr" rotWithShape="0">
                <a:schemeClr val="bg2"/>
              </a:outerShdw>
            </a:effectLst>
          </p:spPr>
        </p:cxn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zh-CN" sz="3200" smtClean="0"/>
              <a:t>仓存管理</a:t>
            </a:r>
            <a:r>
              <a:rPr lang="en-US" altLang="zh-CN" sz="3200" smtClean="0"/>
              <a:t>—</a:t>
            </a:r>
            <a:r>
              <a:rPr lang="zh-CN" sz="3200" smtClean="0"/>
              <a:t>组装</a:t>
            </a:r>
            <a:r>
              <a:rPr lang="en-US" altLang="zh-CN" sz="3200" smtClean="0"/>
              <a:t>&amp;</a:t>
            </a:r>
            <a:r>
              <a:rPr lang="zh-CN" sz="3200" smtClean="0"/>
              <a:t>拆缷业务</a:t>
            </a:r>
          </a:p>
        </p:txBody>
      </p:sp>
      <p:sp>
        <p:nvSpPr>
          <p:cNvPr id="11267" name="Freeform 3"/>
          <p:cNvSpPr>
            <a:spLocks/>
          </p:cNvSpPr>
          <p:nvPr/>
        </p:nvSpPr>
        <p:spPr bwMode="auto">
          <a:xfrm>
            <a:off x="3140075" y="2647950"/>
            <a:ext cx="1984375" cy="1717675"/>
          </a:xfrm>
          <a:custGeom>
            <a:avLst/>
            <a:gdLst>
              <a:gd name="T0" fmla="*/ 2147483647 w 1412"/>
              <a:gd name="T1" fmla="*/ 2147483647 h 1222"/>
              <a:gd name="T2" fmla="*/ 0 w 1412"/>
              <a:gd name="T3" fmla="*/ 2147483647 h 1222"/>
              <a:gd name="T4" fmla="*/ 2147483647 w 1412"/>
              <a:gd name="T5" fmla="*/ 0 h 1222"/>
              <a:gd name="T6" fmla="*/ 2147483647 w 1412"/>
              <a:gd name="T7" fmla="*/ 0 h 1222"/>
              <a:gd name="T8" fmla="*/ 2147483647 w 1412"/>
              <a:gd name="T9" fmla="*/ 2147483647 h 1222"/>
              <a:gd name="T10" fmla="*/ 2147483647 w 1412"/>
              <a:gd name="T11" fmla="*/ 2147483647 h 1222"/>
              <a:gd name="T12" fmla="*/ 2147483647 w 1412"/>
              <a:gd name="T13" fmla="*/ 2147483647 h 1222"/>
              <a:gd name="T14" fmla="*/ 0 60000 65536"/>
              <a:gd name="T15" fmla="*/ 0 60000 65536"/>
              <a:gd name="T16" fmla="*/ 0 60000 65536"/>
              <a:gd name="T17" fmla="*/ 0 60000 65536"/>
              <a:gd name="T18" fmla="*/ 0 60000 65536"/>
              <a:gd name="T19" fmla="*/ 0 60000 65536"/>
              <a:gd name="T20" fmla="*/ 0 60000 65536"/>
              <a:gd name="T21" fmla="*/ 0 w 1412"/>
              <a:gd name="T22" fmla="*/ 0 h 1222"/>
              <a:gd name="T23" fmla="*/ 1412 w 1412"/>
              <a:gd name="T24" fmla="*/ 1222 h 1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2" h="1222">
                <a:moveTo>
                  <a:pt x="354" y="1222"/>
                </a:moveTo>
                <a:lnTo>
                  <a:pt x="0" y="610"/>
                </a:lnTo>
                <a:lnTo>
                  <a:pt x="354" y="0"/>
                </a:lnTo>
                <a:lnTo>
                  <a:pt x="1058" y="0"/>
                </a:lnTo>
                <a:lnTo>
                  <a:pt x="1412" y="610"/>
                </a:lnTo>
                <a:lnTo>
                  <a:pt x="1058" y="1222"/>
                </a:lnTo>
                <a:lnTo>
                  <a:pt x="354" y="1222"/>
                </a:lnTo>
                <a:close/>
              </a:path>
            </a:pathLst>
          </a:custGeom>
          <a:solidFill>
            <a:srgbClr val="06669F"/>
          </a:solidFill>
          <a:ln w="25400">
            <a:noFill/>
            <a:round/>
            <a:headEnd/>
            <a:tailEnd/>
          </a:ln>
        </p:spPr>
        <p:txBody>
          <a:bodyPr/>
          <a:lstStyle/>
          <a:p>
            <a:endParaRPr lang="zh-CN" altLang="en-US"/>
          </a:p>
        </p:txBody>
      </p:sp>
      <p:sp>
        <p:nvSpPr>
          <p:cNvPr id="11268" name="Freeform 4"/>
          <p:cNvSpPr>
            <a:spLocks/>
          </p:cNvSpPr>
          <p:nvPr/>
        </p:nvSpPr>
        <p:spPr bwMode="auto">
          <a:xfrm>
            <a:off x="1484313" y="2586038"/>
            <a:ext cx="2046287" cy="858837"/>
          </a:xfrm>
          <a:custGeom>
            <a:avLst/>
            <a:gdLst>
              <a:gd name="T0" fmla="*/ 2147483647 w 1456"/>
              <a:gd name="T1" fmla="*/ 0 h 610"/>
              <a:gd name="T2" fmla="*/ 2147483647 w 1456"/>
              <a:gd name="T3" fmla="*/ 2147483647 h 610"/>
              <a:gd name="T4" fmla="*/ 0 w 1456"/>
              <a:gd name="T5" fmla="*/ 2147483647 h 610"/>
              <a:gd name="T6" fmla="*/ 0 60000 65536"/>
              <a:gd name="T7" fmla="*/ 0 60000 65536"/>
              <a:gd name="T8" fmla="*/ 0 60000 65536"/>
              <a:gd name="T9" fmla="*/ 0 w 1456"/>
              <a:gd name="T10" fmla="*/ 0 h 610"/>
              <a:gd name="T11" fmla="*/ 1456 w 1456"/>
              <a:gd name="T12" fmla="*/ 610 h 610"/>
            </a:gdLst>
            <a:ahLst/>
            <a:cxnLst>
              <a:cxn ang="T6">
                <a:pos x="T0" y="T1"/>
              </a:cxn>
              <a:cxn ang="T7">
                <a:pos x="T2" y="T3"/>
              </a:cxn>
              <a:cxn ang="T8">
                <a:pos x="T4" y="T5"/>
              </a:cxn>
            </a:cxnLst>
            <a:rect l="T9" t="T10" r="T11" b="T12"/>
            <a:pathLst>
              <a:path w="1456" h="610">
                <a:moveTo>
                  <a:pt x="1456" y="0"/>
                </a:moveTo>
                <a:lnTo>
                  <a:pt x="1102" y="610"/>
                </a:lnTo>
                <a:lnTo>
                  <a:pt x="0" y="610"/>
                </a:lnTo>
              </a:path>
            </a:pathLst>
          </a:custGeom>
          <a:noFill/>
          <a:ln w="25400">
            <a:solidFill>
              <a:srgbClr val="06669F"/>
            </a:solidFill>
            <a:round/>
            <a:headEnd/>
            <a:tailEnd/>
          </a:ln>
        </p:spPr>
        <p:txBody>
          <a:bodyPr/>
          <a:lstStyle/>
          <a:p>
            <a:endParaRPr lang="zh-CN" altLang="en-US"/>
          </a:p>
        </p:txBody>
      </p:sp>
      <p:sp>
        <p:nvSpPr>
          <p:cNvPr id="11269" name="Freeform 5"/>
          <p:cNvSpPr>
            <a:spLocks/>
          </p:cNvSpPr>
          <p:nvPr/>
        </p:nvSpPr>
        <p:spPr bwMode="auto">
          <a:xfrm>
            <a:off x="3032125" y="3567113"/>
            <a:ext cx="498475" cy="860425"/>
          </a:xfrm>
          <a:custGeom>
            <a:avLst/>
            <a:gdLst>
              <a:gd name="T0" fmla="*/ 0 w 314"/>
              <a:gd name="T1" fmla="*/ 0 h 542"/>
              <a:gd name="T2" fmla="*/ 2147483647 w 314"/>
              <a:gd name="T3" fmla="*/ 2147483647 h 542"/>
              <a:gd name="T4" fmla="*/ 2147483647 w 314"/>
              <a:gd name="T5" fmla="*/ 2147483647 h 542"/>
              <a:gd name="T6" fmla="*/ 0 60000 65536"/>
              <a:gd name="T7" fmla="*/ 0 60000 65536"/>
              <a:gd name="T8" fmla="*/ 0 60000 65536"/>
              <a:gd name="T9" fmla="*/ 0 w 314"/>
              <a:gd name="T10" fmla="*/ 0 h 542"/>
              <a:gd name="T11" fmla="*/ 314 w 314"/>
              <a:gd name="T12" fmla="*/ 542 h 542"/>
            </a:gdLst>
            <a:ahLst/>
            <a:cxnLst>
              <a:cxn ang="T6">
                <a:pos x="T0" y="T1"/>
              </a:cxn>
              <a:cxn ang="T7">
                <a:pos x="T2" y="T3"/>
              </a:cxn>
              <a:cxn ang="T8">
                <a:pos x="T4" y="T5"/>
              </a:cxn>
            </a:cxnLst>
            <a:rect l="T9" t="T10" r="T11" b="T12"/>
            <a:pathLst>
              <a:path w="314" h="542">
                <a:moveTo>
                  <a:pt x="0" y="0"/>
                </a:moveTo>
                <a:lnTo>
                  <a:pt x="314" y="542"/>
                </a:lnTo>
                <a:lnTo>
                  <a:pt x="309" y="540"/>
                </a:lnTo>
              </a:path>
            </a:pathLst>
          </a:custGeom>
          <a:noFill/>
          <a:ln w="25400">
            <a:solidFill>
              <a:srgbClr val="06669F"/>
            </a:solidFill>
            <a:round/>
            <a:headEnd/>
            <a:tailEnd/>
          </a:ln>
        </p:spPr>
        <p:txBody>
          <a:bodyPr/>
          <a:lstStyle/>
          <a:p>
            <a:endParaRPr lang="zh-CN" altLang="en-US"/>
          </a:p>
        </p:txBody>
      </p:sp>
      <p:sp>
        <p:nvSpPr>
          <p:cNvPr id="11270" name="Freeform 6"/>
          <p:cNvSpPr>
            <a:spLocks/>
          </p:cNvSpPr>
          <p:nvPr/>
        </p:nvSpPr>
        <p:spPr bwMode="auto">
          <a:xfrm>
            <a:off x="3636963" y="4489450"/>
            <a:ext cx="1765300" cy="1341438"/>
          </a:xfrm>
          <a:custGeom>
            <a:avLst/>
            <a:gdLst>
              <a:gd name="T0" fmla="*/ 0 w 1256"/>
              <a:gd name="T1" fmla="*/ 0 h 954"/>
              <a:gd name="T2" fmla="*/ 2147483647 w 1256"/>
              <a:gd name="T3" fmla="*/ 0 h 954"/>
              <a:gd name="T4" fmla="*/ 2147483647 w 1256"/>
              <a:gd name="T5" fmla="*/ 2147483647 h 954"/>
              <a:gd name="T6" fmla="*/ 0 60000 65536"/>
              <a:gd name="T7" fmla="*/ 0 60000 65536"/>
              <a:gd name="T8" fmla="*/ 0 60000 65536"/>
              <a:gd name="T9" fmla="*/ 0 w 1256"/>
              <a:gd name="T10" fmla="*/ 0 h 954"/>
              <a:gd name="T11" fmla="*/ 1256 w 1256"/>
              <a:gd name="T12" fmla="*/ 954 h 954"/>
            </a:gdLst>
            <a:ahLst/>
            <a:cxnLst>
              <a:cxn ang="T6">
                <a:pos x="T0" y="T1"/>
              </a:cxn>
              <a:cxn ang="T7">
                <a:pos x="T2" y="T3"/>
              </a:cxn>
              <a:cxn ang="T8">
                <a:pos x="T4" y="T5"/>
              </a:cxn>
            </a:cxnLst>
            <a:rect l="T9" t="T10" r="T11" b="T12"/>
            <a:pathLst>
              <a:path w="1256" h="954">
                <a:moveTo>
                  <a:pt x="0" y="0"/>
                </a:moveTo>
                <a:lnTo>
                  <a:pt x="704" y="0"/>
                </a:lnTo>
                <a:lnTo>
                  <a:pt x="1256" y="954"/>
                </a:lnTo>
              </a:path>
            </a:pathLst>
          </a:custGeom>
          <a:noFill/>
          <a:ln w="25400">
            <a:solidFill>
              <a:srgbClr val="06669F"/>
            </a:solidFill>
            <a:round/>
            <a:headEnd/>
            <a:tailEnd/>
          </a:ln>
        </p:spPr>
        <p:txBody>
          <a:bodyPr/>
          <a:lstStyle/>
          <a:p>
            <a:endParaRPr lang="zh-CN" altLang="en-US"/>
          </a:p>
        </p:txBody>
      </p:sp>
      <p:sp>
        <p:nvSpPr>
          <p:cNvPr id="11271" name="Freeform 7"/>
          <p:cNvSpPr>
            <a:spLocks/>
          </p:cNvSpPr>
          <p:nvPr/>
        </p:nvSpPr>
        <p:spPr bwMode="auto">
          <a:xfrm>
            <a:off x="4733925" y="3567113"/>
            <a:ext cx="496888" cy="860425"/>
          </a:xfrm>
          <a:custGeom>
            <a:avLst/>
            <a:gdLst>
              <a:gd name="T0" fmla="*/ 0 w 313"/>
              <a:gd name="T1" fmla="*/ 2147483647 h 542"/>
              <a:gd name="T2" fmla="*/ 2147483647 w 313"/>
              <a:gd name="T3" fmla="*/ 0 h 542"/>
              <a:gd name="T4" fmla="*/ 2147483647 w 313"/>
              <a:gd name="T5" fmla="*/ 2147483647 h 542"/>
              <a:gd name="T6" fmla="*/ 0 60000 65536"/>
              <a:gd name="T7" fmla="*/ 0 60000 65536"/>
              <a:gd name="T8" fmla="*/ 0 60000 65536"/>
              <a:gd name="T9" fmla="*/ 0 w 313"/>
              <a:gd name="T10" fmla="*/ 0 h 542"/>
              <a:gd name="T11" fmla="*/ 313 w 313"/>
              <a:gd name="T12" fmla="*/ 542 h 542"/>
            </a:gdLst>
            <a:ahLst/>
            <a:cxnLst>
              <a:cxn ang="T6">
                <a:pos x="T0" y="T1"/>
              </a:cxn>
              <a:cxn ang="T7">
                <a:pos x="T2" y="T3"/>
              </a:cxn>
              <a:cxn ang="T8">
                <a:pos x="T4" y="T5"/>
              </a:cxn>
            </a:cxnLst>
            <a:rect l="T9" t="T10" r="T11" b="T12"/>
            <a:pathLst>
              <a:path w="313" h="542">
                <a:moveTo>
                  <a:pt x="0" y="542"/>
                </a:moveTo>
                <a:lnTo>
                  <a:pt x="313" y="0"/>
                </a:lnTo>
                <a:lnTo>
                  <a:pt x="309" y="4"/>
                </a:lnTo>
              </a:path>
            </a:pathLst>
          </a:custGeom>
          <a:noFill/>
          <a:ln w="25400">
            <a:solidFill>
              <a:srgbClr val="06669F"/>
            </a:solidFill>
            <a:round/>
            <a:headEnd/>
            <a:tailEnd/>
          </a:ln>
        </p:spPr>
        <p:txBody>
          <a:bodyPr/>
          <a:lstStyle/>
          <a:p>
            <a:endParaRPr lang="zh-CN" altLang="en-US"/>
          </a:p>
        </p:txBody>
      </p:sp>
      <p:sp>
        <p:nvSpPr>
          <p:cNvPr id="11272" name="Freeform 8"/>
          <p:cNvSpPr>
            <a:spLocks/>
          </p:cNvSpPr>
          <p:nvPr/>
        </p:nvSpPr>
        <p:spPr bwMode="auto">
          <a:xfrm>
            <a:off x="4733925" y="1243013"/>
            <a:ext cx="776288" cy="2201862"/>
          </a:xfrm>
          <a:custGeom>
            <a:avLst/>
            <a:gdLst>
              <a:gd name="T0" fmla="*/ 2147483647 w 552"/>
              <a:gd name="T1" fmla="*/ 2147483647 h 1566"/>
              <a:gd name="T2" fmla="*/ 0 w 552"/>
              <a:gd name="T3" fmla="*/ 2147483647 h 1566"/>
              <a:gd name="T4" fmla="*/ 2147483647 w 552"/>
              <a:gd name="T5" fmla="*/ 0 h 1566"/>
              <a:gd name="T6" fmla="*/ 0 60000 65536"/>
              <a:gd name="T7" fmla="*/ 0 60000 65536"/>
              <a:gd name="T8" fmla="*/ 0 60000 65536"/>
              <a:gd name="T9" fmla="*/ 0 w 552"/>
              <a:gd name="T10" fmla="*/ 0 h 1566"/>
              <a:gd name="T11" fmla="*/ 552 w 552"/>
              <a:gd name="T12" fmla="*/ 1566 h 1566"/>
            </a:gdLst>
            <a:ahLst/>
            <a:cxnLst>
              <a:cxn ang="T6">
                <a:pos x="T0" y="T1"/>
              </a:cxn>
              <a:cxn ang="T7">
                <a:pos x="T2" y="T3"/>
              </a:cxn>
              <a:cxn ang="T8">
                <a:pos x="T4" y="T5"/>
              </a:cxn>
            </a:cxnLst>
            <a:rect l="T9" t="T10" r="T11" b="T12"/>
            <a:pathLst>
              <a:path w="552" h="1566">
                <a:moveTo>
                  <a:pt x="354" y="1566"/>
                </a:moveTo>
                <a:lnTo>
                  <a:pt x="0" y="956"/>
                </a:lnTo>
                <a:lnTo>
                  <a:pt x="552" y="0"/>
                </a:lnTo>
              </a:path>
            </a:pathLst>
          </a:custGeom>
          <a:noFill/>
          <a:ln w="25400">
            <a:solidFill>
              <a:srgbClr val="06669F"/>
            </a:solidFill>
            <a:round/>
            <a:headEnd/>
            <a:tailEnd/>
          </a:ln>
        </p:spPr>
        <p:txBody>
          <a:bodyPr/>
          <a:lstStyle/>
          <a:p>
            <a:endParaRPr lang="zh-CN" altLang="en-US"/>
          </a:p>
        </p:txBody>
      </p:sp>
      <p:sp>
        <p:nvSpPr>
          <p:cNvPr id="11273" name="Freeform 9"/>
          <p:cNvSpPr>
            <a:spLocks/>
          </p:cNvSpPr>
          <p:nvPr/>
        </p:nvSpPr>
        <p:spPr bwMode="auto">
          <a:xfrm>
            <a:off x="3638550" y="2519363"/>
            <a:ext cx="989013" cy="4762"/>
          </a:xfrm>
          <a:custGeom>
            <a:avLst/>
            <a:gdLst>
              <a:gd name="T0" fmla="*/ 2147483647 w 623"/>
              <a:gd name="T1" fmla="*/ 2147483647 h 3"/>
              <a:gd name="T2" fmla="*/ 0 w 623"/>
              <a:gd name="T3" fmla="*/ 2147483647 h 3"/>
              <a:gd name="T4" fmla="*/ 2147483647 w 623"/>
              <a:gd name="T5" fmla="*/ 0 h 3"/>
              <a:gd name="T6" fmla="*/ 0 60000 65536"/>
              <a:gd name="T7" fmla="*/ 0 60000 65536"/>
              <a:gd name="T8" fmla="*/ 0 60000 65536"/>
              <a:gd name="T9" fmla="*/ 0 w 623"/>
              <a:gd name="T10" fmla="*/ 0 h 3"/>
              <a:gd name="T11" fmla="*/ 623 w 623"/>
              <a:gd name="T12" fmla="*/ 3 h 3"/>
            </a:gdLst>
            <a:ahLst/>
            <a:cxnLst>
              <a:cxn ang="T6">
                <a:pos x="T0" y="T1"/>
              </a:cxn>
              <a:cxn ang="T7">
                <a:pos x="T2" y="T3"/>
              </a:cxn>
              <a:cxn ang="T8">
                <a:pos x="T4" y="T5"/>
              </a:cxn>
            </a:cxnLst>
            <a:rect l="T9" t="T10" r="T11" b="T12"/>
            <a:pathLst>
              <a:path w="623" h="3">
                <a:moveTo>
                  <a:pt x="623" y="3"/>
                </a:moveTo>
                <a:lnTo>
                  <a:pt x="0" y="3"/>
                </a:lnTo>
                <a:lnTo>
                  <a:pt x="7" y="0"/>
                </a:lnTo>
              </a:path>
            </a:pathLst>
          </a:custGeom>
          <a:noFill/>
          <a:ln w="25400">
            <a:solidFill>
              <a:srgbClr val="06669F"/>
            </a:solidFill>
            <a:round/>
            <a:headEnd/>
            <a:tailEnd/>
          </a:ln>
        </p:spPr>
        <p:txBody>
          <a:bodyPr/>
          <a:lstStyle/>
          <a:p>
            <a:endParaRPr lang="zh-CN" altLang="en-US"/>
          </a:p>
        </p:txBody>
      </p:sp>
      <p:sp>
        <p:nvSpPr>
          <p:cNvPr id="11274" name="Rectangle 10"/>
          <p:cNvSpPr>
            <a:spLocks noChangeArrowheads="1"/>
          </p:cNvSpPr>
          <p:nvPr/>
        </p:nvSpPr>
        <p:spPr bwMode="auto">
          <a:xfrm>
            <a:off x="3614738" y="3197225"/>
            <a:ext cx="881062" cy="701675"/>
          </a:xfrm>
          <a:prstGeom prst="rect">
            <a:avLst/>
          </a:prstGeom>
          <a:noFill/>
          <a:ln w="9525" algn="ctr">
            <a:noFill/>
            <a:miter lim="800000"/>
            <a:headEnd/>
            <a:tailEnd/>
          </a:ln>
        </p:spPr>
        <p:txBody>
          <a:bodyPr wrap="none">
            <a:spAutoFit/>
          </a:bodyPr>
          <a:lstStyle/>
          <a:p>
            <a:pPr>
              <a:buClr>
                <a:srgbClr val="E6E6E6"/>
              </a:buClr>
              <a:buFont typeface="Wingdings" pitchFamily="2" charset="2"/>
              <a:buChar char="n"/>
            </a:pPr>
            <a:r>
              <a:rPr lang="zh-CN" altLang="en-US" b="1">
                <a:solidFill>
                  <a:schemeClr val="bg1"/>
                </a:solidFill>
              </a:rPr>
              <a:t>组装</a:t>
            </a:r>
            <a:endParaRPr lang="en-US" altLang="zh-CN" b="1">
              <a:solidFill>
                <a:schemeClr val="bg1"/>
              </a:solidFill>
            </a:endParaRPr>
          </a:p>
          <a:p>
            <a:pPr>
              <a:buClr>
                <a:srgbClr val="E6E6E6"/>
              </a:buClr>
              <a:buFont typeface="Wingdings" pitchFamily="2" charset="2"/>
              <a:buChar char="n"/>
            </a:pPr>
            <a:r>
              <a:rPr lang="zh-CN" altLang="en-US" b="1">
                <a:solidFill>
                  <a:schemeClr val="bg1"/>
                </a:solidFill>
              </a:rPr>
              <a:t>拆卸</a:t>
            </a:r>
          </a:p>
        </p:txBody>
      </p:sp>
      <p:sp>
        <p:nvSpPr>
          <p:cNvPr id="11275" name="Rectangle 11"/>
          <p:cNvSpPr>
            <a:spLocks noChangeArrowheads="1"/>
          </p:cNvSpPr>
          <p:nvPr/>
        </p:nvSpPr>
        <p:spPr bwMode="auto">
          <a:xfrm>
            <a:off x="1071538" y="1357298"/>
            <a:ext cx="3600450" cy="1006475"/>
          </a:xfrm>
          <a:prstGeom prst="rect">
            <a:avLst/>
          </a:prstGeom>
          <a:noFill/>
          <a:ln w="9525" algn="ctr">
            <a:noFill/>
            <a:miter lim="800000"/>
            <a:headEnd/>
            <a:tailEnd/>
          </a:ln>
        </p:spPr>
        <p:txBody>
          <a:bodyPr>
            <a:spAutoFit/>
          </a:bodyPr>
          <a:lstStyle/>
          <a:p>
            <a:pPr>
              <a:buClr>
                <a:srgbClr val="E6E6E6"/>
              </a:buClr>
              <a:buFont typeface="Wingdings" pitchFamily="2" charset="2"/>
              <a:buChar char="Ø"/>
            </a:pPr>
            <a:r>
              <a:rPr kumimoji="1" lang="en-US" altLang="zh-CN" sz="2000" b="1" dirty="0">
                <a:solidFill>
                  <a:schemeClr val="accent2"/>
                </a:solidFill>
              </a:rPr>
              <a:t> KIS</a:t>
            </a:r>
            <a:r>
              <a:rPr kumimoji="1" lang="zh-CN" altLang="en-US" sz="2000" b="1" dirty="0">
                <a:solidFill>
                  <a:schemeClr val="accent2"/>
                </a:solidFill>
              </a:rPr>
              <a:t>专业版 提供组装和拆卸功能，同单处理组装和拆卸业务。</a:t>
            </a:r>
          </a:p>
        </p:txBody>
      </p:sp>
      <p:sp>
        <p:nvSpPr>
          <p:cNvPr id="11276" name="Rectangle 12"/>
          <p:cNvSpPr>
            <a:spLocks noChangeArrowheads="1"/>
          </p:cNvSpPr>
          <p:nvPr/>
        </p:nvSpPr>
        <p:spPr bwMode="auto">
          <a:xfrm>
            <a:off x="785786" y="4572008"/>
            <a:ext cx="4049739" cy="1323439"/>
          </a:xfrm>
          <a:prstGeom prst="rect">
            <a:avLst/>
          </a:prstGeom>
          <a:noFill/>
          <a:ln w="9525" algn="ctr">
            <a:noFill/>
            <a:miter lim="800000"/>
            <a:headEnd/>
            <a:tailEnd/>
          </a:ln>
        </p:spPr>
        <p:txBody>
          <a:bodyPr wrap="square">
            <a:spAutoFit/>
          </a:bodyPr>
          <a:lstStyle/>
          <a:p>
            <a:pPr>
              <a:buClr>
                <a:srgbClr val="E6E6E6"/>
              </a:buClr>
              <a:buFont typeface="Wingdings" pitchFamily="2" charset="2"/>
              <a:buChar char="Ø"/>
            </a:pPr>
            <a:r>
              <a:rPr kumimoji="1" lang="en-US" altLang="zh-CN" sz="2000" b="1" dirty="0">
                <a:solidFill>
                  <a:schemeClr val="accent2"/>
                </a:solidFill>
              </a:rPr>
              <a:t> </a:t>
            </a:r>
            <a:r>
              <a:rPr kumimoji="1" lang="zh-CN" altLang="en-US" sz="2000" b="1" dirty="0">
                <a:solidFill>
                  <a:schemeClr val="accent2"/>
                </a:solidFill>
              </a:rPr>
              <a:t>组装件也可以成为子件，因此原则上能够支持无限级别组装和拆卸</a:t>
            </a:r>
            <a:endParaRPr kumimoji="1" lang="en-US" altLang="zh-CN" sz="2000" b="1" dirty="0">
              <a:solidFill>
                <a:schemeClr val="accent2"/>
              </a:solidFill>
            </a:endParaRPr>
          </a:p>
          <a:p>
            <a:pPr>
              <a:buClr>
                <a:srgbClr val="E6E6E6"/>
              </a:buClr>
              <a:buFont typeface="Wingdings" pitchFamily="2" charset="2"/>
              <a:buChar char="Ø"/>
            </a:pPr>
            <a:r>
              <a:rPr kumimoji="1" lang="zh-CN" altLang="en-US" sz="2000" b="1" dirty="0">
                <a:solidFill>
                  <a:schemeClr val="accent2"/>
                </a:solidFill>
              </a:rPr>
              <a:t>组装件子件的出库成本由系统自动核算</a:t>
            </a:r>
          </a:p>
        </p:txBody>
      </p:sp>
      <p:sp>
        <p:nvSpPr>
          <p:cNvPr id="11277" name="Rectangle 13"/>
          <p:cNvSpPr>
            <a:spLocks noChangeArrowheads="1"/>
          </p:cNvSpPr>
          <p:nvPr/>
        </p:nvSpPr>
        <p:spPr bwMode="auto">
          <a:xfrm>
            <a:off x="5357818" y="2643182"/>
            <a:ext cx="2946426" cy="1508105"/>
          </a:xfrm>
          <a:prstGeom prst="rect">
            <a:avLst/>
          </a:prstGeom>
          <a:noFill/>
          <a:ln w="9525" algn="ctr">
            <a:noFill/>
            <a:miter lim="800000"/>
            <a:headEnd/>
            <a:tailEnd/>
          </a:ln>
        </p:spPr>
        <p:txBody>
          <a:bodyPr wrap="square">
            <a:spAutoFit/>
          </a:bodyPr>
          <a:lstStyle/>
          <a:p>
            <a:pPr>
              <a:buClr>
                <a:srgbClr val="E6E6E6"/>
              </a:buClr>
              <a:buFont typeface="Wingdings" pitchFamily="2" charset="2"/>
              <a:buNone/>
            </a:pPr>
            <a:endParaRPr kumimoji="1" lang="en-US" altLang="zh-CN" b="1" dirty="0">
              <a:solidFill>
                <a:schemeClr val="accent2"/>
              </a:solidFill>
            </a:endParaRPr>
          </a:p>
          <a:p>
            <a:pPr>
              <a:buClr>
                <a:srgbClr val="E6E6E6"/>
              </a:buClr>
              <a:buFont typeface="Wingdings" pitchFamily="2" charset="2"/>
              <a:buChar char="Ø"/>
            </a:pPr>
            <a:r>
              <a:rPr kumimoji="1" lang="en-US" altLang="zh-CN" sz="2000" b="1" dirty="0">
                <a:solidFill>
                  <a:schemeClr val="accent2"/>
                </a:solidFill>
              </a:rPr>
              <a:t> KIS</a:t>
            </a:r>
            <a:r>
              <a:rPr kumimoji="1" lang="zh-CN" altLang="en-US" sz="2000" b="1" dirty="0">
                <a:solidFill>
                  <a:schemeClr val="accent2"/>
                </a:solidFill>
              </a:rPr>
              <a:t>专业版拆卸核算需要手工分配各子件的入库成本。</a:t>
            </a:r>
          </a:p>
          <a:p>
            <a:pPr>
              <a:buClr>
                <a:srgbClr val="E6E6E6"/>
              </a:buClr>
              <a:buFont typeface="Wingdings" pitchFamily="2" charset="2"/>
              <a:buChar char="n"/>
            </a:pPr>
            <a:endParaRPr kumimoji="1" lang="zh-CN" altLang="en-US" b="1" dirty="0">
              <a:solidFill>
                <a:schemeClr val="accent2"/>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8500</TotalTime>
  <Words>2987</Words>
  <Application>Microsoft Office PowerPoint</Application>
  <PresentationFormat>全屏显示(4:3)</PresentationFormat>
  <Paragraphs>322</Paragraphs>
  <Slides>38</Slides>
  <Notes>4</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KIS专业版V14.1培训大纲                                                                                                   —仓存、存货核算模块</vt:lpstr>
      <vt:lpstr>仓存管理</vt:lpstr>
      <vt:lpstr>仓存管理—生产领料/产品入库</vt:lpstr>
      <vt:lpstr>仓存管理—盘点业务</vt:lpstr>
      <vt:lpstr>仓存管理—盘点业务</vt:lpstr>
      <vt:lpstr>仓存管理—调拨&amp;虚仓业务</vt:lpstr>
      <vt:lpstr>仓存管理—组装&amp;拆卸业务</vt:lpstr>
      <vt:lpstr>仓存管理—组装&amp;拆缷业务</vt:lpstr>
      <vt:lpstr>仓存管理—组装&amp;拆缷业务</vt:lpstr>
      <vt:lpstr>仓存管理—其他出入库业务</vt:lpstr>
      <vt:lpstr>特殊应用建议</vt:lpstr>
      <vt:lpstr>存货核算</vt:lpstr>
      <vt:lpstr>存货核算—概述</vt:lpstr>
      <vt:lpstr>存货核算—入库核算</vt:lpstr>
      <vt:lpstr>存货核算—外购入库核算</vt:lpstr>
      <vt:lpstr>存货核算—估价入账核算</vt:lpstr>
      <vt:lpstr>存货核算—其他入库核算</vt:lpstr>
      <vt:lpstr>存货核算—产品入库核算</vt:lpstr>
      <vt:lpstr>存货核算—组装核算</vt:lpstr>
      <vt:lpstr>存货核算—出库核算</vt:lpstr>
      <vt:lpstr>存货核算—计价方法核算规则</vt:lpstr>
      <vt:lpstr>存货核算—计价方法核算规则</vt:lpstr>
      <vt:lpstr>存货核算—计价方法核算规则</vt:lpstr>
      <vt:lpstr>存货核算—计价方法核算规则</vt:lpstr>
      <vt:lpstr>存货核算—计价方法核算规则</vt:lpstr>
      <vt:lpstr>存货核算—计价方法核算规则</vt:lpstr>
      <vt:lpstr>存货核算—计价方法核算规则</vt:lpstr>
      <vt:lpstr>存货核算—核算出错</vt:lpstr>
      <vt:lpstr>存货核算—暂估到票处理</vt:lpstr>
      <vt:lpstr>存货核算—成本调整</vt:lpstr>
      <vt:lpstr>存货核算—成本调整</vt:lpstr>
      <vt:lpstr>存货核算—凭证模板</vt:lpstr>
      <vt:lpstr>存货核算—凭证模板</vt:lpstr>
      <vt:lpstr>存货核算与其他系统关系</vt:lpstr>
      <vt:lpstr>期末业务关账</vt:lpstr>
      <vt:lpstr>影响与总账对账的要素</vt:lpstr>
      <vt:lpstr>期末处理</vt:lpstr>
      <vt:lpstr>PowerPoint 演示文稿</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pc</cp:lastModifiedBy>
  <cp:revision>630</cp:revision>
  <dcterms:created xsi:type="dcterms:W3CDTF">2009-03-23T05:41:48Z</dcterms:created>
  <dcterms:modified xsi:type="dcterms:W3CDTF">2015-10-30T03:46:32Z</dcterms:modified>
</cp:coreProperties>
</file>