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4"/>
  </p:notesMasterIdLst>
  <p:sldIdLst>
    <p:sldId id="256" r:id="rId5"/>
    <p:sldId id="310" r:id="rId6"/>
    <p:sldId id="312" r:id="rId7"/>
    <p:sldId id="311" r:id="rId8"/>
    <p:sldId id="313" r:id="rId9"/>
    <p:sldId id="314" r:id="rId10"/>
    <p:sldId id="315" r:id="rId11"/>
    <p:sldId id="316" r:id="rId12"/>
    <p:sldId id="257"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0" autoAdjust="0"/>
    <p:restoredTop sz="98608" autoAdjust="0"/>
  </p:normalViewPr>
  <p:slideViewPr>
    <p:cSldViewPr snapToGrid="0" snapToObjects="1">
      <p:cViewPr>
        <p:scale>
          <a:sx n="100" d="100"/>
          <a:sy n="100" d="100"/>
        </p:scale>
        <p:origin x="-72" y="-474"/>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5/22/2019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a16="http://schemas.microsoft.com/office/drawing/2014/main" xmlns=""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a16="http://schemas.microsoft.com/office/drawing/2014/main" xmlns=""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云专业版出纳管理（</a:t>
            </a:r>
            <a:r>
              <a:rPr lang="en-US" altLang="zh-CN" dirty="0" smtClean="0"/>
              <a:t>2</a:t>
            </a:r>
            <a:r>
              <a:rPr lang="zh-CN" altLang="en-US" dirty="0" smtClean="0"/>
              <a:t>）</a:t>
            </a:r>
            <a:r>
              <a:rPr lang="en-US" altLang="zh-CN" dirty="0" smtClean="0"/>
              <a:t>-</a:t>
            </a:r>
            <a:r>
              <a:rPr lang="zh-CN" altLang="en-US" dirty="0" smtClean="0"/>
              <a:t>现金日记账</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2019.5</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出纳管理</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58" y="624293"/>
            <a:ext cx="6896100" cy="425767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62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9544" y="108290"/>
            <a:ext cx="8403269" cy="525528"/>
          </a:xfrm>
        </p:spPr>
        <p:txBody>
          <a:bodyPr/>
          <a:lstStyle/>
          <a:p>
            <a:r>
              <a:rPr lang="zh-CN" altLang="en-US" sz="2000" dirty="0"/>
              <a:t>出纳管理功能图</a:t>
            </a:r>
          </a:p>
        </p:txBody>
      </p:sp>
      <p:sp>
        <p:nvSpPr>
          <p:cNvPr id="124" name="矩形 123"/>
          <p:cNvSpPr/>
          <p:nvPr/>
        </p:nvSpPr>
        <p:spPr>
          <a:xfrm>
            <a:off x="400051" y="752475"/>
            <a:ext cx="1238250" cy="400050"/>
          </a:xfrm>
          <a:prstGeom prst="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初始化</a:t>
            </a:r>
          </a:p>
        </p:txBody>
      </p:sp>
      <p:sp>
        <p:nvSpPr>
          <p:cNvPr id="125" name="矩形 124"/>
          <p:cNvSpPr/>
          <p:nvPr/>
        </p:nvSpPr>
        <p:spPr>
          <a:xfrm>
            <a:off x="4224335" y="752475"/>
            <a:ext cx="1266825" cy="40005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日常处理</a:t>
            </a:r>
            <a:endParaRPr lang="zh-CN" altLang="en-US" dirty="0"/>
          </a:p>
        </p:txBody>
      </p:sp>
      <p:sp>
        <p:nvSpPr>
          <p:cNvPr id="126" name="矩形 125"/>
          <p:cNvSpPr/>
          <p:nvPr/>
        </p:nvSpPr>
        <p:spPr>
          <a:xfrm>
            <a:off x="7667624" y="752475"/>
            <a:ext cx="1304925" cy="400050"/>
          </a:xfrm>
          <a:prstGeom prst="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期末处理</a:t>
            </a:r>
            <a:endParaRPr lang="zh-CN" altLang="en-US" dirty="0"/>
          </a:p>
        </p:txBody>
      </p:sp>
      <p:sp>
        <p:nvSpPr>
          <p:cNvPr id="127" name="矩形 126"/>
          <p:cNvSpPr/>
          <p:nvPr/>
        </p:nvSpPr>
        <p:spPr>
          <a:xfrm>
            <a:off x="400052" y="1981200"/>
            <a:ext cx="1362074"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科目</a:t>
            </a:r>
            <a:r>
              <a:rPr lang="en-US" altLang="zh-CN" dirty="0" smtClean="0"/>
              <a:t>+</a:t>
            </a:r>
            <a:r>
              <a:rPr lang="zh-CN" altLang="en-US" dirty="0" smtClean="0"/>
              <a:t>余额</a:t>
            </a:r>
            <a:endParaRPr lang="zh-CN" altLang="en-US" dirty="0"/>
          </a:p>
        </p:txBody>
      </p:sp>
      <p:sp>
        <p:nvSpPr>
          <p:cNvPr id="128" name="矩形 127"/>
          <p:cNvSpPr/>
          <p:nvPr/>
        </p:nvSpPr>
        <p:spPr>
          <a:xfrm>
            <a:off x="400051" y="2857500"/>
            <a:ext cx="136207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未达账项</a:t>
            </a:r>
            <a:endParaRPr lang="zh-CN" altLang="en-US" dirty="0"/>
          </a:p>
        </p:txBody>
      </p:sp>
      <p:sp>
        <p:nvSpPr>
          <p:cNvPr id="129" name="矩形 128"/>
          <p:cNvSpPr/>
          <p:nvPr/>
        </p:nvSpPr>
        <p:spPr>
          <a:xfrm>
            <a:off x="400052" y="3714750"/>
            <a:ext cx="1362074"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余额调节表</a:t>
            </a:r>
          </a:p>
        </p:txBody>
      </p:sp>
      <p:cxnSp>
        <p:nvCxnSpPr>
          <p:cNvPr id="131" name="直接连接符 130"/>
          <p:cNvCxnSpPr>
            <a:stCxn id="127" idx="3"/>
          </p:cNvCxnSpPr>
          <p:nvPr/>
        </p:nvCxnSpPr>
        <p:spPr>
          <a:xfrm>
            <a:off x="1762126" y="2181225"/>
            <a:ext cx="333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直接连接符 132"/>
          <p:cNvCxnSpPr/>
          <p:nvPr/>
        </p:nvCxnSpPr>
        <p:spPr>
          <a:xfrm>
            <a:off x="2095502" y="2181225"/>
            <a:ext cx="0" cy="1733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直接连接符 134"/>
          <p:cNvCxnSpPr>
            <a:stCxn id="129" idx="3"/>
          </p:cNvCxnSpPr>
          <p:nvPr/>
        </p:nvCxnSpPr>
        <p:spPr>
          <a:xfrm>
            <a:off x="1762126" y="3914775"/>
            <a:ext cx="333376" cy="0"/>
          </a:xfrm>
          <a:prstGeom prst="line">
            <a:avLst/>
          </a:prstGeom>
        </p:spPr>
        <p:style>
          <a:lnRef idx="2">
            <a:schemeClr val="accent1"/>
          </a:lnRef>
          <a:fillRef idx="0">
            <a:schemeClr val="accent1"/>
          </a:fillRef>
          <a:effectRef idx="1">
            <a:schemeClr val="accent1"/>
          </a:effectRef>
          <a:fontRef idx="minor">
            <a:schemeClr val="tx1"/>
          </a:fontRef>
        </p:style>
      </p:cxnSp>
      <p:sp>
        <p:nvSpPr>
          <p:cNvPr id="136" name="矩形 135"/>
          <p:cNvSpPr/>
          <p:nvPr/>
        </p:nvSpPr>
        <p:spPr>
          <a:xfrm>
            <a:off x="2752724" y="1466850"/>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现金盘点</a:t>
            </a:r>
            <a:endParaRPr lang="zh-CN" altLang="en-US" dirty="0"/>
          </a:p>
        </p:txBody>
      </p:sp>
      <p:sp>
        <p:nvSpPr>
          <p:cNvPr id="137" name="矩形 136"/>
          <p:cNvSpPr/>
          <p:nvPr/>
        </p:nvSpPr>
        <p:spPr>
          <a:xfrm>
            <a:off x="4283867" y="138112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现金对账</a:t>
            </a:r>
            <a:endParaRPr lang="zh-CN" altLang="en-US" dirty="0"/>
          </a:p>
        </p:txBody>
      </p:sp>
      <p:sp>
        <p:nvSpPr>
          <p:cNvPr id="138" name="矩形 137"/>
          <p:cNvSpPr/>
          <p:nvPr/>
        </p:nvSpPr>
        <p:spPr>
          <a:xfrm>
            <a:off x="4233860" y="1981200"/>
            <a:ext cx="1366840" cy="333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现金日记账</a:t>
            </a:r>
            <a:endParaRPr lang="zh-CN" altLang="en-US" dirty="0"/>
          </a:p>
        </p:txBody>
      </p:sp>
      <p:sp>
        <p:nvSpPr>
          <p:cNvPr id="139" name="矩形 138"/>
          <p:cNvSpPr/>
          <p:nvPr/>
        </p:nvSpPr>
        <p:spPr>
          <a:xfrm>
            <a:off x="2700335" y="256222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总账</a:t>
            </a:r>
          </a:p>
        </p:txBody>
      </p:sp>
      <p:sp>
        <p:nvSpPr>
          <p:cNvPr id="140" name="矩形 139"/>
          <p:cNvSpPr/>
          <p:nvPr/>
        </p:nvSpPr>
        <p:spPr>
          <a:xfrm>
            <a:off x="4283866" y="256222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手工录入</a:t>
            </a:r>
            <a:endParaRPr lang="zh-CN" altLang="en-US" dirty="0"/>
          </a:p>
        </p:txBody>
      </p:sp>
      <p:sp>
        <p:nvSpPr>
          <p:cNvPr id="141" name="矩形 140"/>
          <p:cNvSpPr/>
          <p:nvPr/>
        </p:nvSpPr>
        <p:spPr>
          <a:xfrm>
            <a:off x="3405185" y="3181350"/>
            <a:ext cx="1400177"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银行日记账</a:t>
            </a:r>
            <a:endParaRPr lang="zh-CN" altLang="en-US" dirty="0"/>
          </a:p>
        </p:txBody>
      </p:sp>
      <p:sp>
        <p:nvSpPr>
          <p:cNvPr id="142" name="矩形 141"/>
          <p:cNvSpPr/>
          <p:nvPr/>
        </p:nvSpPr>
        <p:spPr>
          <a:xfrm>
            <a:off x="2833685" y="412432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支票管理</a:t>
            </a:r>
            <a:endParaRPr lang="zh-CN" altLang="en-US" dirty="0"/>
          </a:p>
        </p:txBody>
      </p:sp>
      <p:sp>
        <p:nvSpPr>
          <p:cNvPr id="143" name="矩形 142"/>
          <p:cNvSpPr/>
          <p:nvPr/>
        </p:nvSpPr>
        <p:spPr>
          <a:xfrm>
            <a:off x="4448171" y="383857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银行对账</a:t>
            </a:r>
            <a:endParaRPr lang="zh-CN" altLang="en-US" dirty="0"/>
          </a:p>
        </p:txBody>
      </p:sp>
      <p:sp>
        <p:nvSpPr>
          <p:cNvPr id="144" name="矩形 143"/>
          <p:cNvSpPr/>
          <p:nvPr/>
        </p:nvSpPr>
        <p:spPr>
          <a:xfrm>
            <a:off x="5362569" y="3162300"/>
            <a:ext cx="1414467"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银行对账单</a:t>
            </a:r>
            <a:endParaRPr lang="zh-CN" altLang="en-US" dirty="0"/>
          </a:p>
        </p:txBody>
      </p:sp>
      <p:sp>
        <p:nvSpPr>
          <p:cNvPr id="145" name="矩形 144"/>
          <p:cNvSpPr/>
          <p:nvPr/>
        </p:nvSpPr>
        <p:spPr>
          <a:xfrm>
            <a:off x="6143624" y="1581150"/>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外部银行</a:t>
            </a:r>
            <a:endParaRPr lang="zh-CN" altLang="en-US" dirty="0"/>
          </a:p>
        </p:txBody>
      </p:sp>
      <p:sp>
        <p:nvSpPr>
          <p:cNvPr id="146" name="矩形 145"/>
          <p:cNvSpPr/>
          <p:nvPr/>
        </p:nvSpPr>
        <p:spPr>
          <a:xfrm>
            <a:off x="5205407" y="4524375"/>
            <a:ext cx="2328867"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银行存款与总账对账</a:t>
            </a:r>
            <a:endParaRPr lang="zh-CN" altLang="en-US" dirty="0"/>
          </a:p>
        </p:txBody>
      </p:sp>
      <p:sp>
        <p:nvSpPr>
          <p:cNvPr id="147" name="矩形 146"/>
          <p:cNvSpPr/>
          <p:nvPr/>
        </p:nvSpPr>
        <p:spPr>
          <a:xfrm>
            <a:off x="7720010" y="2762250"/>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期末结账</a:t>
            </a:r>
            <a:endParaRPr lang="zh-CN" altLang="en-US" dirty="0"/>
          </a:p>
        </p:txBody>
      </p:sp>
      <p:cxnSp>
        <p:nvCxnSpPr>
          <p:cNvPr id="4" name="直接连接符 3"/>
          <p:cNvCxnSpPr>
            <a:stCxn id="136" idx="2"/>
          </p:cNvCxnSpPr>
          <p:nvPr/>
        </p:nvCxnSpPr>
        <p:spPr>
          <a:xfrm flipH="1">
            <a:off x="3386136" y="1866900"/>
            <a:ext cx="1" cy="314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flipV="1">
            <a:off x="3376612" y="2164556"/>
            <a:ext cx="847723" cy="16669"/>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直接箭头连接符 7"/>
          <p:cNvCxnSpPr>
            <a:stCxn id="138" idx="0"/>
            <a:endCxn id="137" idx="2"/>
          </p:cNvCxnSpPr>
          <p:nvPr/>
        </p:nvCxnSpPr>
        <p:spPr>
          <a:xfrm flipV="1">
            <a:off x="4917280" y="1781175"/>
            <a:ext cx="0" cy="200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直接箭头连接符 9"/>
          <p:cNvCxnSpPr>
            <a:stCxn id="140" idx="0"/>
            <a:endCxn id="138" idx="2"/>
          </p:cNvCxnSpPr>
          <p:nvPr/>
        </p:nvCxnSpPr>
        <p:spPr>
          <a:xfrm flipV="1">
            <a:off x="4917279" y="2314575"/>
            <a:ext cx="1"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a:stCxn id="139" idx="2"/>
            <a:endCxn id="141" idx="0"/>
          </p:cNvCxnSpPr>
          <p:nvPr/>
        </p:nvCxnSpPr>
        <p:spPr>
          <a:xfrm>
            <a:off x="3333748" y="2962275"/>
            <a:ext cx="771526" cy="219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接箭头连接符 28"/>
          <p:cNvCxnSpPr>
            <a:stCxn id="140" idx="2"/>
            <a:endCxn id="141" idx="0"/>
          </p:cNvCxnSpPr>
          <p:nvPr/>
        </p:nvCxnSpPr>
        <p:spPr>
          <a:xfrm flipH="1">
            <a:off x="4105274" y="2962275"/>
            <a:ext cx="812005" cy="219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接箭头连接符 30"/>
          <p:cNvCxnSpPr>
            <a:stCxn id="141" idx="2"/>
            <a:endCxn id="143" idx="0"/>
          </p:cNvCxnSpPr>
          <p:nvPr/>
        </p:nvCxnSpPr>
        <p:spPr>
          <a:xfrm>
            <a:off x="4105274" y="3581400"/>
            <a:ext cx="976310" cy="257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接箭头连接符 96"/>
          <p:cNvCxnSpPr>
            <a:stCxn id="144" idx="2"/>
            <a:endCxn id="143" idx="0"/>
          </p:cNvCxnSpPr>
          <p:nvPr/>
        </p:nvCxnSpPr>
        <p:spPr>
          <a:xfrm flipH="1">
            <a:off x="5081584" y="3562350"/>
            <a:ext cx="988219" cy="276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直接箭头连接符 98"/>
          <p:cNvCxnSpPr>
            <a:stCxn id="145" idx="2"/>
            <a:endCxn id="144" idx="0"/>
          </p:cNvCxnSpPr>
          <p:nvPr/>
        </p:nvCxnSpPr>
        <p:spPr>
          <a:xfrm flipH="1">
            <a:off x="6069803" y="1981200"/>
            <a:ext cx="707234" cy="1181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直接箭头连接符 100"/>
          <p:cNvCxnSpPr>
            <a:stCxn id="143" idx="2"/>
            <a:endCxn id="146" idx="0"/>
          </p:cNvCxnSpPr>
          <p:nvPr/>
        </p:nvCxnSpPr>
        <p:spPr>
          <a:xfrm>
            <a:off x="5081584" y="4238625"/>
            <a:ext cx="1288257" cy="285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接箭头连接符 102"/>
          <p:cNvCxnSpPr>
            <a:stCxn id="146" idx="3"/>
            <a:endCxn id="147" idx="2"/>
          </p:cNvCxnSpPr>
          <p:nvPr/>
        </p:nvCxnSpPr>
        <p:spPr>
          <a:xfrm flipV="1">
            <a:off x="7534274" y="3162300"/>
            <a:ext cx="819149" cy="1562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直接箭头连接符 107"/>
          <p:cNvCxnSpPr>
            <a:stCxn id="139" idx="0"/>
            <a:endCxn id="138" idx="2"/>
          </p:cNvCxnSpPr>
          <p:nvPr/>
        </p:nvCxnSpPr>
        <p:spPr>
          <a:xfrm flipV="1">
            <a:off x="3333748" y="2314575"/>
            <a:ext cx="1583532"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401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现金日记账</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2031325"/>
          </a:xfrm>
          <a:prstGeom prst="rect">
            <a:avLst/>
          </a:prstGeom>
          <a:noFill/>
        </p:spPr>
        <p:txBody>
          <a:bodyPr wrap="square" rtlCol="0">
            <a:spAutoFit/>
          </a:bodyPr>
          <a:lstStyle/>
          <a:p>
            <a:r>
              <a:rPr lang="zh-CN" altLang="en-US" b="1" dirty="0" smtClean="0"/>
              <a:t>录入方式</a:t>
            </a:r>
            <a:endParaRPr lang="en-US" altLang="zh-CN" b="1" dirty="0" smtClean="0"/>
          </a:p>
          <a:p>
            <a:pPr marL="285750" lvl="1" indent="-285750">
              <a:buFont typeface="Arial" pitchFamily="34" charset="0"/>
              <a:buChar char="•"/>
            </a:pPr>
            <a:r>
              <a:rPr lang="zh-CN" altLang="en-US" dirty="0" smtClean="0"/>
              <a:t>手工录入</a:t>
            </a:r>
            <a:endParaRPr lang="en-US" altLang="zh-CN" dirty="0" smtClean="0"/>
          </a:p>
          <a:p>
            <a:pPr marL="0" lvl="1"/>
            <a:r>
              <a:rPr lang="zh-CN" altLang="en-US" dirty="0" smtClean="0"/>
              <a:t>    （逐笔新增）</a:t>
            </a:r>
            <a:endParaRPr lang="en-US" altLang="zh-CN" dirty="0" smtClean="0"/>
          </a:p>
          <a:p>
            <a:pPr marL="0" lvl="1"/>
            <a:r>
              <a:rPr lang="zh-CN" altLang="en-US" dirty="0" smtClean="0"/>
              <a:t>    （多行录入）</a:t>
            </a:r>
            <a:endParaRPr lang="en-US" altLang="zh-CN" dirty="0" smtClean="0"/>
          </a:p>
          <a:p>
            <a:pPr marL="285750" lvl="1" indent="-285750">
              <a:buFont typeface="Arial" pitchFamily="34" charset="0"/>
              <a:buChar char="•"/>
            </a:pPr>
            <a:r>
              <a:rPr lang="zh-CN" altLang="en-US" dirty="0" smtClean="0"/>
              <a:t>总账凭证引入</a:t>
            </a:r>
            <a:endParaRPr lang="en-US" altLang="zh-CN" dirty="0" smtClean="0"/>
          </a:p>
          <a:p>
            <a:pPr marL="0" lvl="1"/>
            <a:r>
              <a:rPr lang="en-US" altLang="zh-CN" dirty="0"/>
              <a:t> </a:t>
            </a:r>
            <a:r>
              <a:rPr lang="en-US" altLang="zh-CN" dirty="0" smtClean="0"/>
              <a:t>    </a:t>
            </a:r>
            <a:r>
              <a:rPr lang="zh-CN" altLang="en-US" dirty="0" smtClean="0"/>
              <a:t>注意引入期间模式</a:t>
            </a:r>
            <a:endParaRPr lang="en-US" altLang="zh-CN" dirty="0" smtClean="0"/>
          </a:p>
          <a:p>
            <a:pPr marL="0" lvl="1"/>
            <a:endParaRPr lang="en-US" altLang="zh-CN" b="1"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899051"/>
            <a:ext cx="61150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189" y="748118"/>
            <a:ext cx="6080136" cy="219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3013072"/>
            <a:ext cx="7144085" cy="1764454"/>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8983" y="795553"/>
            <a:ext cx="4224668" cy="353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1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ppt_x"/>
                                          </p:val>
                                        </p:tav>
                                      </p:tavLst>
                                    </p:anim>
                                    <p:anim calcmode="lin" valueType="num">
                                      <p:cBhvr additive="base">
                                        <p:cTn id="37" dur="500"/>
                                        <p:tgtEl>
                                          <p:spTgt spid="15"/>
                                        </p:tgtEl>
                                        <p:attrNameLst>
                                          <p:attrName>ppt_y</p:attrName>
                                        </p:attrNameLst>
                                      </p:cBhvr>
                                      <p:tavLst>
                                        <p:tav tm="0">
                                          <p:val>
                                            <p:strVal val="ppt_y"/>
                                          </p:val>
                                        </p:tav>
                                        <p:tav tm="100000">
                                          <p:val>
                                            <p:strVal val="1+ppt_h/2"/>
                                          </p:val>
                                        </p:tav>
                                      </p:tavLst>
                                    </p:anim>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现金盘点单</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108528" cy="646331"/>
          </a:xfrm>
          <a:prstGeom prst="rect">
            <a:avLst/>
          </a:prstGeom>
          <a:noFill/>
        </p:spPr>
        <p:txBody>
          <a:bodyPr wrap="square" rtlCol="0">
            <a:spAutoFit/>
          </a:bodyPr>
          <a:lstStyle/>
          <a:p>
            <a:pPr marL="285750" lvl="1" indent="-285750">
              <a:buFont typeface="Arial" pitchFamily="34" charset="0"/>
              <a:buChar char="•"/>
            </a:pPr>
            <a:r>
              <a:rPr lang="zh-CN" altLang="en-US" b="1" dirty="0" smtClean="0"/>
              <a:t>单位</a:t>
            </a:r>
            <a:endParaRPr lang="en-US" altLang="zh-CN" b="1" dirty="0" smtClean="0"/>
          </a:p>
          <a:p>
            <a:pPr marL="285750" lvl="1" indent="-285750">
              <a:buFont typeface="Arial" pitchFamily="34" charset="0"/>
              <a:buChar char="•"/>
            </a:pPr>
            <a:r>
              <a:rPr lang="zh-CN" altLang="en-US" b="1" dirty="0" smtClean="0"/>
              <a:t>时间   </a:t>
            </a:r>
            <a:endParaRPr lang="en-US" altLang="zh-CN" b="1" dirty="0" smtClean="0"/>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696" y="842020"/>
            <a:ext cx="5635526" cy="401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903" y="1143435"/>
            <a:ext cx="6386122" cy="3119543"/>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97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7"/>
                                        </p:tgtEl>
                                        <p:attrNameLst>
                                          <p:attrName>ppt_x</p:attrName>
                                        </p:attrNameLst>
                                      </p:cBhvr>
                                      <p:tavLst>
                                        <p:tav tm="0">
                                          <p:val>
                                            <p:strVal val="ppt_x"/>
                                          </p:val>
                                        </p:tav>
                                        <p:tav tm="100000">
                                          <p:val>
                                            <p:strVal val="ppt_x"/>
                                          </p:val>
                                        </p:tav>
                                      </p:tavLst>
                                    </p:anim>
                                    <p:anim calcmode="lin" valueType="num">
                                      <p:cBhvr additive="base">
                                        <p:cTn id="13" dur="500"/>
                                        <p:tgtEl>
                                          <p:spTgt spid="17"/>
                                        </p:tgtEl>
                                        <p:attrNameLst>
                                          <p:attrName>ppt_y</p:attrName>
                                        </p:attrNameLst>
                                      </p:cBhvr>
                                      <p:tavLst>
                                        <p:tav tm="0">
                                          <p:val>
                                            <p:strVal val="ppt_y"/>
                                          </p:val>
                                        </p:tav>
                                        <p:tav tm="100000">
                                          <p:val>
                                            <p:strVal val="1+ppt_h/2"/>
                                          </p:val>
                                        </p:tav>
                                      </p:tavLst>
                                    </p:anim>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现金日记账生成凭证</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108528" cy="1754326"/>
          </a:xfrm>
          <a:prstGeom prst="rect">
            <a:avLst/>
          </a:prstGeom>
          <a:noFill/>
        </p:spPr>
        <p:txBody>
          <a:bodyPr wrap="square" rtlCol="0">
            <a:spAutoFit/>
          </a:bodyPr>
          <a:lstStyle/>
          <a:p>
            <a:pPr marL="0" lvl="1"/>
            <a:r>
              <a:rPr lang="zh-CN" altLang="en-US" b="1" dirty="0" smtClean="0"/>
              <a:t>日记账生成凭证</a:t>
            </a:r>
            <a:endParaRPr lang="en-US" altLang="zh-CN" b="1" dirty="0" smtClean="0"/>
          </a:p>
          <a:p>
            <a:pPr marL="285750" lvl="1" indent="-285750">
              <a:buFont typeface="Arial" pitchFamily="34" charset="0"/>
              <a:buChar char="•"/>
            </a:pPr>
            <a:r>
              <a:rPr lang="zh-CN" altLang="en-US" dirty="0" smtClean="0"/>
              <a:t>选项设置</a:t>
            </a:r>
            <a:endParaRPr lang="en-US" altLang="zh-CN" dirty="0" smtClean="0"/>
          </a:p>
          <a:p>
            <a:pPr marL="285750" lvl="1" indent="-285750">
              <a:buFont typeface="Arial" pitchFamily="34" charset="0"/>
              <a:buChar char="•"/>
            </a:pPr>
            <a:r>
              <a:rPr lang="zh-CN" altLang="en-US" dirty="0"/>
              <a:t>账</a:t>
            </a:r>
            <a:r>
              <a:rPr lang="zh-CN" altLang="en-US" dirty="0" smtClean="0"/>
              <a:t>务处理模块删除凭证需注意参数设置</a:t>
            </a:r>
            <a:endParaRPr lang="en-US" altLang="zh-CN" dirty="0" smtClean="0"/>
          </a:p>
          <a:p>
            <a:pPr marL="0" lvl="1"/>
            <a:endParaRPr lang="en-US" altLang="zh-CN" b="1" dirty="0" smtClean="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57" y="2520677"/>
            <a:ext cx="8008937" cy="2266950"/>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535" y="923806"/>
            <a:ext cx="373380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957" y="654689"/>
            <a:ext cx="3958955" cy="426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8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4"/>
                                        </p:tgtEl>
                                        <p:attrNameLst>
                                          <p:attrName>ppt_x</p:attrName>
                                        </p:attrNameLst>
                                      </p:cBhvr>
                                      <p:tavLst>
                                        <p:tav tm="0">
                                          <p:val>
                                            <p:strVal val="ppt_x"/>
                                          </p:val>
                                        </p:tav>
                                        <p:tav tm="100000">
                                          <p:val>
                                            <p:strVal val="ppt_x"/>
                                          </p:val>
                                        </p:tav>
                                      </p:tavLst>
                                    </p:anim>
                                    <p:anim calcmode="lin" valueType="num">
                                      <p:cBhvr additive="base">
                                        <p:cTn id="23" dur="500"/>
                                        <p:tgtEl>
                                          <p:spTgt spid="14"/>
                                        </p:tgtEl>
                                        <p:attrNameLst>
                                          <p:attrName>ppt_y</p:attrName>
                                        </p:attrNameLst>
                                      </p:cBhvr>
                                      <p:tavLst>
                                        <p:tav tm="0">
                                          <p:val>
                                            <p:strVal val="ppt_y"/>
                                          </p:val>
                                        </p:tav>
                                        <p:tav tm="100000">
                                          <p:val>
                                            <p:strVal val="1+ppt_h/2"/>
                                          </p:val>
                                        </p:tav>
                                      </p:tavLst>
                                    </p:anim>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现金对账</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108528" cy="3693319"/>
          </a:xfrm>
          <a:prstGeom prst="rect">
            <a:avLst/>
          </a:prstGeom>
          <a:noFill/>
        </p:spPr>
        <p:txBody>
          <a:bodyPr wrap="square" rtlCol="0">
            <a:spAutoFit/>
          </a:bodyPr>
          <a:lstStyle/>
          <a:p>
            <a:pPr marL="0" lvl="1"/>
            <a:r>
              <a:rPr lang="zh-CN" altLang="en-US" b="1" dirty="0" smtClean="0"/>
              <a:t>现金对账</a:t>
            </a:r>
            <a:endParaRPr lang="en-US" altLang="zh-CN" b="1" dirty="0" smtClean="0"/>
          </a:p>
          <a:p>
            <a:pPr marL="285750" lvl="1" indent="-285750">
              <a:buFont typeface="Arial" pitchFamily="34" charset="0"/>
              <a:buChar char="•"/>
            </a:pPr>
            <a:r>
              <a:rPr lang="zh-CN" altLang="en-US" dirty="0" smtClean="0"/>
              <a:t>现金日记账与总账对账</a:t>
            </a:r>
            <a:endParaRPr lang="en-US" altLang="zh-CN" dirty="0" smtClean="0"/>
          </a:p>
          <a:p>
            <a:pPr marL="285750" lvl="1" indent="-285750">
              <a:buFont typeface="Arial" pitchFamily="34" charset="0"/>
              <a:buChar char="•"/>
            </a:pPr>
            <a:r>
              <a:rPr lang="zh-CN" altLang="en-US" dirty="0" smtClean="0"/>
              <a:t>现金日记账与现金盘点单对账</a:t>
            </a:r>
            <a:endParaRPr lang="en-US" altLang="zh-CN" dirty="0" smtClean="0"/>
          </a:p>
          <a:p>
            <a:pPr marL="0" lvl="1"/>
            <a:r>
              <a:rPr lang="zh-CN" altLang="en-US" b="1" dirty="0"/>
              <a:t>对</a:t>
            </a:r>
            <a:r>
              <a:rPr lang="zh-CN" altLang="en-US" b="1" dirty="0" smtClean="0"/>
              <a:t>账不平</a:t>
            </a:r>
            <a:endParaRPr lang="en-US" altLang="zh-CN" b="1" dirty="0" smtClean="0"/>
          </a:p>
          <a:p>
            <a:pPr marL="285750" lvl="1" indent="-285750">
              <a:buFont typeface="Arial" pitchFamily="34" charset="0"/>
              <a:buChar char="•"/>
            </a:pPr>
            <a:r>
              <a:rPr lang="zh-CN" altLang="en-US" dirty="0" smtClean="0"/>
              <a:t>日记账没生成凭证</a:t>
            </a:r>
            <a:endParaRPr lang="en-US" altLang="zh-CN" dirty="0" smtClean="0"/>
          </a:p>
          <a:p>
            <a:pPr marL="285750" lvl="1" indent="-285750">
              <a:buFont typeface="Arial" pitchFamily="34" charset="0"/>
              <a:buChar char="•"/>
            </a:pPr>
            <a:r>
              <a:rPr lang="zh-CN" altLang="en-US" dirty="0" smtClean="0"/>
              <a:t>总账凭证没有对应的日记账记录</a:t>
            </a:r>
            <a:endParaRPr lang="en-US" altLang="zh-CN" dirty="0" smtClean="0"/>
          </a:p>
          <a:p>
            <a:pPr marL="285750" lvl="1" indent="-285750">
              <a:buFont typeface="Arial" pitchFamily="34" charset="0"/>
              <a:buChar char="•"/>
            </a:pPr>
            <a:r>
              <a:rPr lang="zh-CN" altLang="en-US" dirty="0" smtClean="0"/>
              <a:t>对</a:t>
            </a:r>
            <a:r>
              <a:rPr lang="zh-CN" altLang="en-US" dirty="0" smtClean="0"/>
              <a:t>账时间</a:t>
            </a:r>
            <a:endParaRPr lang="en-US" altLang="zh-CN" dirty="0" smtClean="0"/>
          </a:p>
          <a:p>
            <a:pPr marL="285750" lvl="1" indent="-285750">
              <a:buFont typeface="Arial" pitchFamily="34" charset="0"/>
              <a:buChar char="•"/>
            </a:pPr>
            <a:r>
              <a:rPr lang="zh-CN" altLang="en-US" dirty="0" smtClean="0"/>
              <a:t>出纳人员现金保管不善</a:t>
            </a:r>
            <a:endParaRPr lang="en-US" altLang="zh-CN" dirty="0" smtClean="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662" y="1373281"/>
            <a:ext cx="6206864" cy="1387340"/>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369" y="1121414"/>
            <a:ext cx="5505450" cy="2828925"/>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662" y="923806"/>
            <a:ext cx="6120680" cy="3768544"/>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875" y="923806"/>
            <a:ext cx="6114467" cy="3784841"/>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7"/>
                                        </p:tgtEl>
                                        <p:attrNameLst>
                                          <p:attrName>ppt_x</p:attrName>
                                        </p:attrNameLst>
                                      </p:cBhvr>
                                      <p:tavLst>
                                        <p:tav tm="0">
                                          <p:val>
                                            <p:strVal val="ppt_x"/>
                                          </p:val>
                                        </p:tav>
                                        <p:tav tm="100000">
                                          <p:val>
                                            <p:strVal val="ppt_x"/>
                                          </p:val>
                                        </p:tav>
                                      </p:tavLst>
                                    </p:anim>
                                    <p:anim calcmode="lin" valueType="num">
                                      <p:cBhvr additive="base">
                                        <p:cTn id="37" dur="500"/>
                                        <p:tgtEl>
                                          <p:spTgt spid="17"/>
                                        </p:tgtEl>
                                        <p:attrNameLst>
                                          <p:attrName>ppt_y</p:attrName>
                                        </p:attrNameLst>
                                      </p:cBhvr>
                                      <p:tavLst>
                                        <p:tav tm="0">
                                          <p:val>
                                            <p:strVal val="ppt_y"/>
                                          </p:val>
                                        </p:tav>
                                        <p:tav tm="100000">
                                          <p:val>
                                            <p:strVal val="1+ppt_h/2"/>
                                          </p:val>
                                        </p:tav>
                                      </p:tavLst>
                                    </p:anim>
                                    <p:set>
                                      <p:cBhvr>
                                        <p:cTn id="38" dur="1" fill="hold">
                                          <p:stCondLst>
                                            <p:cond delay="499"/>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2134" t="10550" r="21733" b="13050"/>
          <a:stretch/>
        </p:blipFill>
        <p:spPr>
          <a:xfrm>
            <a:off x="1302106" y="1619189"/>
            <a:ext cx="1992172" cy="1807624"/>
          </a:xfrm>
          <a:prstGeom prst="rect">
            <a:avLst/>
          </a:prstGeom>
        </p:spPr>
      </p:pic>
      <p:pic>
        <p:nvPicPr>
          <p:cNvPr id="15"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2134" t="10550" r="21733" b="13050"/>
          <a:stretch/>
        </p:blipFill>
        <p:spPr>
          <a:xfrm>
            <a:off x="3382909" y="1619189"/>
            <a:ext cx="1992172" cy="1807624"/>
          </a:xfrm>
          <a:prstGeom prst="rect">
            <a:avLst/>
          </a:prstGeom>
        </p:spPr>
      </p:pic>
      <p:pic>
        <p:nvPicPr>
          <p:cNvPr id="16"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2134" t="10550" r="21733" b="13050"/>
          <a:stretch/>
        </p:blipFill>
        <p:spPr>
          <a:xfrm>
            <a:off x="5405934" y="1619189"/>
            <a:ext cx="1992172" cy="1807624"/>
          </a:xfrm>
          <a:prstGeom prst="rect">
            <a:avLst/>
          </a:prstGeom>
        </p:spPr>
      </p:pic>
      <p:sp>
        <p:nvSpPr>
          <p:cNvPr id="17" name="Oval 5"/>
          <p:cNvSpPr/>
          <p:nvPr/>
        </p:nvSpPr>
        <p:spPr>
          <a:xfrm>
            <a:off x="5405934" y="658391"/>
            <a:ext cx="762000" cy="766373"/>
          </a:xfrm>
          <a:prstGeom prst="ellipse">
            <a:avLst/>
          </a:prstGeom>
          <a:solidFill>
            <a:srgbClr val="0E7FB7"/>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8" name="Text Box 10"/>
          <p:cNvSpPr txBox="1">
            <a:spLocks noChangeArrowheads="1"/>
          </p:cNvSpPr>
          <p:nvPr/>
        </p:nvSpPr>
        <p:spPr bwMode="auto">
          <a:xfrm>
            <a:off x="6255106" y="683613"/>
            <a:ext cx="1676400" cy="600164"/>
          </a:xfrm>
          <a:prstGeom prst="rect">
            <a:avLst/>
          </a:prstGeom>
          <a:noFill/>
          <a:ln w="9525">
            <a:noFill/>
            <a:miter lim="800000"/>
            <a:headEnd/>
            <a:tailEnd/>
          </a:ln>
        </p:spPr>
        <p:txBody>
          <a:bodyPr wrap="square" lIns="45720" tIns="22860" rIns="45720" bIns="22860">
            <a:spAutoFit/>
          </a:bodyPr>
          <a:lstStyle/>
          <a:p>
            <a:pPr defTabSz="1088232"/>
            <a:r>
              <a:rPr lang="zh-CN" altLang="en-US" dirty="0" smtClean="0">
                <a:solidFill>
                  <a:schemeClr val="tx1">
                    <a:lumMod val="50000"/>
                    <a:lumOff val="50000"/>
                  </a:schemeClr>
                </a:solidFill>
                <a:latin typeface="+mj-ea"/>
                <a:ea typeface="+mj-ea"/>
                <a:cs typeface="Open Sans" pitchFamily="34" charset="0"/>
              </a:rPr>
              <a:t>现金日记账生成凭证</a:t>
            </a:r>
            <a:endParaRPr lang="en-US" dirty="0">
              <a:solidFill>
                <a:schemeClr val="tx1">
                  <a:lumMod val="50000"/>
                  <a:lumOff val="50000"/>
                </a:schemeClr>
              </a:solidFill>
              <a:latin typeface="+mj-ea"/>
              <a:ea typeface="+mj-ea"/>
              <a:cs typeface="Open Sans" pitchFamily="34" charset="0"/>
            </a:endParaRPr>
          </a:p>
        </p:txBody>
      </p:sp>
      <p:sp>
        <p:nvSpPr>
          <p:cNvPr id="19" name="Oval 9"/>
          <p:cNvSpPr/>
          <p:nvPr/>
        </p:nvSpPr>
        <p:spPr>
          <a:xfrm>
            <a:off x="5645506" y="3579213"/>
            <a:ext cx="762000" cy="766373"/>
          </a:xfrm>
          <a:prstGeom prst="ellipse">
            <a:avLst/>
          </a:prstGeom>
          <a:solidFill>
            <a:srgbClr val="45C1A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0" name="Text Box 10"/>
          <p:cNvSpPr txBox="1">
            <a:spLocks noChangeArrowheads="1"/>
          </p:cNvSpPr>
          <p:nvPr/>
        </p:nvSpPr>
        <p:spPr bwMode="auto">
          <a:xfrm>
            <a:off x="6494678" y="3604435"/>
            <a:ext cx="1676400" cy="323165"/>
          </a:xfrm>
          <a:prstGeom prst="rect">
            <a:avLst/>
          </a:prstGeom>
          <a:noFill/>
          <a:ln w="9525">
            <a:noFill/>
            <a:miter lim="800000"/>
            <a:headEnd/>
            <a:tailEnd/>
          </a:ln>
        </p:spPr>
        <p:txBody>
          <a:bodyPr wrap="square" lIns="45720" tIns="22860" rIns="45720" bIns="22860">
            <a:spAutoFit/>
          </a:bodyPr>
          <a:lstStyle/>
          <a:p>
            <a:pPr defTabSz="1088232"/>
            <a:r>
              <a:rPr lang="zh-CN" altLang="en-US" dirty="0" smtClean="0">
                <a:solidFill>
                  <a:schemeClr val="tx1">
                    <a:lumMod val="50000"/>
                    <a:lumOff val="50000"/>
                  </a:schemeClr>
                </a:solidFill>
                <a:latin typeface="+mj-ea"/>
                <a:ea typeface="+mj-ea"/>
                <a:cs typeface="Open Sans" pitchFamily="34" charset="0"/>
              </a:rPr>
              <a:t>现金对账</a:t>
            </a:r>
            <a:endParaRPr lang="en-US" dirty="0">
              <a:solidFill>
                <a:schemeClr val="tx1">
                  <a:lumMod val="50000"/>
                  <a:lumOff val="50000"/>
                </a:schemeClr>
              </a:solidFill>
              <a:latin typeface="+mj-ea"/>
              <a:ea typeface="+mj-ea"/>
              <a:cs typeface="Open Sans" pitchFamily="34" charset="0"/>
            </a:endParaRPr>
          </a:p>
        </p:txBody>
      </p:sp>
      <p:sp>
        <p:nvSpPr>
          <p:cNvPr id="21" name="Oval 11"/>
          <p:cNvSpPr/>
          <p:nvPr/>
        </p:nvSpPr>
        <p:spPr>
          <a:xfrm>
            <a:off x="2281734" y="3579212"/>
            <a:ext cx="762000" cy="766373"/>
          </a:xfrm>
          <a:prstGeom prst="ellipse">
            <a:avLst/>
          </a:prstGeom>
          <a:solidFill>
            <a:srgbClr val="4BACC6"/>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2" name="Text Box 10"/>
          <p:cNvSpPr txBox="1">
            <a:spLocks noChangeArrowheads="1"/>
          </p:cNvSpPr>
          <p:nvPr/>
        </p:nvSpPr>
        <p:spPr bwMode="auto">
          <a:xfrm>
            <a:off x="762000" y="3604434"/>
            <a:ext cx="1378306" cy="600164"/>
          </a:xfrm>
          <a:prstGeom prst="rect">
            <a:avLst/>
          </a:prstGeom>
          <a:noFill/>
          <a:ln w="9525">
            <a:noFill/>
            <a:miter lim="800000"/>
            <a:headEnd/>
            <a:tailEnd/>
          </a:ln>
        </p:spPr>
        <p:txBody>
          <a:bodyPr wrap="square" lIns="45720" tIns="22860" rIns="45720" bIns="22860">
            <a:spAutoFit/>
          </a:bodyPr>
          <a:lstStyle/>
          <a:p>
            <a:pPr algn="r" defTabSz="1088232"/>
            <a:r>
              <a:rPr lang="zh-CN" altLang="en-US" dirty="0" smtClean="0">
                <a:solidFill>
                  <a:schemeClr val="tx1">
                    <a:lumMod val="50000"/>
                    <a:lumOff val="50000"/>
                  </a:schemeClr>
                </a:solidFill>
                <a:latin typeface="+mj-ea"/>
                <a:ea typeface="+mj-ea"/>
                <a:cs typeface="Open Sans" pitchFamily="34" charset="0"/>
              </a:rPr>
              <a:t>现金日记账、现金盘点单</a:t>
            </a:r>
            <a:endParaRPr lang="en-US" dirty="0" smtClean="0">
              <a:solidFill>
                <a:schemeClr val="tx1">
                  <a:lumMod val="50000"/>
                  <a:lumOff val="50000"/>
                </a:schemeClr>
              </a:solidFill>
              <a:latin typeface="+mj-ea"/>
              <a:ea typeface="+mj-ea"/>
              <a:cs typeface="Open Sans" pitchFamily="34" charset="0"/>
            </a:endParaRPr>
          </a:p>
        </p:txBody>
      </p:sp>
      <p:sp>
        <p:nvSpPr>
          <p:cNvPr id="23" name="Rectangle 18"/>
          <p:cNvSpPr/>
          <p:nvPr/>
        </p:nvSpPr>
        <p:spPr>
          <a:xfrm>
            <a:off x="1421892" y="1826613"/>
            <a:ext cx="1728216" cy="1066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9"/>
          <p:cNvSpPr/>
          <p:nvPr/>
        </p:nvSpPr>
        <p:spPr>
          <a:xfrm>
            <a:off x="3514887" y="1826613"/>
            <a:ext cx="1728216" cy="1066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0"/>
          <p:cNvSpPr/>
          <p:nvPr/>
        </p:nvSpPr>
        <p:spPr>
          <a:xfrm>
            <a:off x="5537912" y="1826613"/>
            <a:ext cx="1728216" cy="1066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7"/>
          <p:cNvCxnSpPr/>
          <p:nvPr/>
        </p:nvCxnSpPr>
        <p:spPr>
          <a:xfrm flipV="1">
            <a:off x="4399348" y="1232908"/>
            <a:ext cx="975733" cy="83820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14"/>
          <p:cNvCxnSpPr>
            <a:endCxn id="21" idx="0"/>
          </p:cNvCxnSpPr>
          <p:nvPr/>
        </p:nvCxnSpPr>
        <p:spPr>
          <a:xfrm flipH="1">
            <a:off x="2662734" y="2741013"/>
            <a:ext cx="163372" cy="838199"/>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16"/>
          <p:cNvCxnSpPr>
            <a:endCxn id="19" idx="0"/>
          </p:cNvCxnSpPr>
          <p:nvPr/>
        </p:nvCxnSpPr>
        <p:spPr>
          <a:xfrm>
            <a:off x="5950306" y="2741013"/>
            <a:ext cx="76200" cy="83820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Freeform 35"/>
          <p:cNvSpPr>
            <a:spLocks noEditPoints="1"/>
          </p:cNvSpPr>
          <p:nvPr/>
        </p:nvSpPr>
        <p:spPr bwMode="auto">
          <a:xfrm>
            <a:off x="5526125" y="865624"/>
            <a:ext cx="521619" cy="351906"/>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22"/>
          <p:cNvGrpSpPr/>
          <p:nvPr/>
        </p:nvGrpSpPr>
        <p:grpSpPr>
          <a:xfrm>
            <a:off x="2443368" y="3746513"/>
            <a:ext cx="438733" cy="431770"/>
            <a:chOff x="1587575" y="2265358"/>
            <a:chExt cx="314468" cy="309477"/>
          </a:xfrm>
          <a:solidFill>
            <a:schemeClr val="bg1"/>
          </a:solidFill>
        </p:grpSpPr>
        <p:sp>
          <p:nvSpPr>
            <p:cNvPr id="37"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25"/>
          <p:cNvGrpSpPr/>
          <p:nvPr/>
        </p:nvGrpSpPr>
        <p:grpSpPr>
          <a:xfrm>
            <a:off x="5886743" y="3707829"/>
            <a:ext cx="279527" cy="509141"/>
            <a:chOff x="3536781" y="2689641"/>
            <a:chExt cx="279527" cy="509141"/>
          </a:xfrm>
          <a:solidFill>
            <a:schemeClr val="bg1"/>
          </a:solidFill>
        </p:grpSpPr>
        <p:sp>
          <p:nvSpPr>
            <p:cNvPr id="40"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2"/>
            <p:cNvSpPr>
              <a:spLocks/>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3"/>
            <p:cNvSpPr>
              <a:spLocks/>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4"/>
            <p:cNvSpPr>
              <a:spLocks/>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14862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11593</TotalTime>
  <Words>175</Words>
  <Application>Microsoft Office PowerPoint</Application>
  <PresentationFormat>全屏显示(16:9)</PresentationFormat>
  <Paragraphs>51</Paragraphs>
  <Slides>9</Slides>
  <Notes>1</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Office Theme</vt:lpstr>
      <vt:lpstr>PowerPoint 演示文稿</vt:lpstr>
      <vt:lpstr>出纳管理</vt:lpstr>
      <vt:lpstr>出纳管理功能图</vt:lpstr>
      <vt:lpstr>现金日记账</vt:lpstr>
      <vt:lpstr>现金盘点单</vt:lpstr>
      <vt:lpstr>现金日记账生成凭证</vt:lpstr>
      <vt:lpstr>现金对账</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446</cp:revision>
  <dcterms:created xsi:type="dcterms:W3CDTF">2010-04-12T23:12:02Z</dcterms:created>
  <dcterms:modified xsi:type="dcterms:W3CDTF">2019-05-22T06:44:19Z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