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9" r:id="rId1"/>
  </p:sldMasterIdLst>
  <p:notesMasterIdLst>
    <p:notesMasterId r:id="rId40"/>
  </p:notesMasterIdLst>
  <p:sldIdLst>
    <p:sldId id="477" r:id="rId2"/>
    <p:sldId id="741" r:id="rId3"/>
    <p:sldId id="742" r:id="rId4"/>
    <p:sldId id="778" r:id="rId5"/>
    <p:sldId id="779" r:id="rId6"/>
    <p:sldId id="780" r:id="rId7"/>
    <p:sldId id="776" r:id="rId8"/>
    <p:sldId id="747" r:id="rId9"/>
    <p:sldId id="748" r:id="rId10"/>
    <p:sldId id="749" r:id="rId11"/>
    <p:sldId id="750" r:id="rId12"/>
    <p:sldId id="752" r:id="rId13"/>
    <p:sldId id="777" r:id="rId14"/>
    <p:sldId id="791" r:id="rId15"/>
    <p:sldId id="782" r:id="rId16"/>
    <p:sldId id="783" r:id="rId17"/>
    <p:sldId id="784" r:id="rId18"/>
    <p:sldId id="785" r:id="rId19"/>
    <p:sldId id="786" r:id="rId20"/>
    <p:sldId id="787" r:id="rId21"/>
    <p:sldId id="788" r:id="rId22"/>
    <p:sldId id="789" r:id="rId23"/>
    <p:sldId id="790" r:id="rId24"/>
    <p:sldId id="754" r:id="rId25"/>
    <p:sldId id="755" r:id="rId26"/>
    <p:sldId id="756" r:id="rId27"/>
    <p:sldId id="757" r:id="rId28"/>
    <p:sldId id="758" r:id="rId29"/>
    <p:sldId id="760" r:id="rId30"/>
    <p:sldId id="761" r:id="rId31"/>
    <p:sldId id="762" r:id="rId32"/>
    <p:sldId id="763" r:id="rId33"/>
    <p:sldId id="764" r:id="rId34"/>
    <p:sldId id="781" r:id="rId35"/>
    <p:sldId id="766" r:id="rId36"/>
    <p:sldId id="768" r:id="rId37"/>
    <p:sldId id="773" r:id="rId38"/>
    <p:sldId id="740" r:id="rId39"/>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85982" autoAdjust="0"/>
  </p:normalViewPr>
  <p:slideViewPr>
    <p:cSldViewPr>
      <p:cViewPr>
        <p:scale>
          <a:sx n="75" d="100"/>
          <a:sy n="75" d="100"/>
        </p:scale>
        <p:origin x="-2820" y="-582"/>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98F4AB6-21C7-4A97-8E76-97DDDF3BC9CA}" type="datetimeFigureOut">
              <a:rPr lang="zh-CN" altLang="en-US"/>
              <a:pPr>
                <a:defRPr/>
              </a:pPr>
              <a:t>2017-05-05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9FCF1D-91E1-41D7-8490-9C367AF15031}" type="slidenum">
              <a:rPr lang="zh-CN" altLang="en-US"/>
              <a:pPr>
                <a:defRPr/>
              </a:pPr>
              <a:t>‹#›</a:t>
            </a:fld>
            <a:endParaRPr lang="zh-CN" altLang="en-US"/>
          </a:p>
        </p:txBody>
      </p:sp>
    </p:spTree>
    <p:extLst>
      <p:ext uri="{BB962C8B-B14F-4D97-AF65-F5344CB8AC3E}">
        <p14:creationId xmlns:p14="http://schemas.microsoft.com/office/powerpoint/2010/main" val="1941455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DE68F-2BED-41CE-A2B8-6F00A4D53118}" type="slidenum">
              <a:rPr lang="zh-CN" altLang="en-US" smtClean="0"/>
              <a:pPr/>
              <a:t>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54B685-D3BA-4C7A-9D8B-16D4D6425095}" type="slidenum">
              <a:rPr lang="en-US" altLang="zh-CN" smtClean="0"/>
              <a:pPr/>
              <a:t>31</a:t>
            </a:fld>
            <a:endParaRPr lang="en-US" altLang="zh-CN"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zh-CN" altLang="en-US" smtClean="0"/>
              <a:t>拒绝访问 ：不能读取、打印、修改、删除该张报表。</a:t>
            </a:r>
          </a:p>
          <a:p>
            <a:r>
              <a:rPr lang="zh-CN" altLang="en-US" smtClean="0"/>
              <a:t>读取 ：只能读取报表，不能做其它操作。该权限为系统默认权</a:t>
            </a:r>
          </a:p>
          <a:p>
            <a:r>
              <a:rPr lang="zh-CN" altLang="en-US" smtClean="0"/>
              <a:t>打印 ：有权打印该报表	</a:t>
            </a:r>
          </a:p>
          <a:p>
            <a:r>
              <a:rPr lang="zh-CN" altLang="en-US" smtClean="0"/>
              <a:t>修改 ：有权读取、打印、修改该张报表。	</a:t>
            </a:r>
          </a:p>
          <a:p>
            <a:r>
              <a:rPr lang="zh-CN" altLang="en-US" smtClean="0"/>
              <a:t>更改权限 ：可以读取、打印、修改该张报表，并可以对其他用户进行授权管理。 	</a:t>
            </a:r>
          </a:p>
          <a:p>
            <a:r>
              <a:rPr lang="zh-CN" altLang="en-US" smtClean="0"/>
              <a:t>完全控制 ：拥有该张报表的完全权限，包括读取、打印、修改、更改权限、删除。</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222" y="0"/>
            <a:ext cx="9858444" cy="6855925"/>
          </a:xfrm>
          <a:prstGeom prst="rect">
            <a:avLst/>
          </a:prstGeom>
        </p:spPr>
      </p:pic>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dirty="0"/>
          </a:p>
        </p:txBody>
      </p:sp>
      <p:pic>
        <p:nvPicPr>
          <p:cNvPr id="7" name="图片 6"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2264" y="357166"/>
            <a:ext cx="2071702" cy="716771"/>
          </a:xfrm>
          <a:prstGeom prst="rect">
            <a:avLst/>
          </a:prstGeom>
        </p:spPr>
      </p:pic>
      <p:sp>
        <p:nvSpPr>
          <p:cNvPr id="9" name="Rectangle 37"/>
          <p:cNvSpPr>
            <a:spLocks/>
          </p:cNvSpPr>
          <p:nvPr userDrawn="1"/>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©1993-2012</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金蝶软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spTree>
    <p:extLst>
      <p:ext uri="{BB962C8B-B14F-4D97-AF65-F5344CB8AC3E}">
        <p14:creationId xmlns:p14="http://schemas.microsoft.com/office/powerpoint/2010/main" val="2739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2"/>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buFont typeface="Wingdings" pitchFamily="2" charset="2"/>
              <a:buChar char="l"/>
              <a:defRPr sz="1400" b="0" i="0">
                <a:solidFill>
                  <a:schemeClr val="tx1">
                    <a:lumMod val="85000"/>
                    <a:lumOff val="15000"/>
                  </a:schemeClr>
                </a:solidFill>
                <a:latin typeface="微软雅黑"/>
                <a:ea typeface="微软雅黑"/>
                <a:cs typeface="微软雅黑"/>
              </a:defRPr>
            </a:lvl5pPr>
          </a:lstStyle>
          <a:p>
            <a:pPr lvl="0"/>
            <a:r>
              <a:rPr kumimoji="1" lang="zh-CN" altLang="en-US" dirty="0" smtClean="0"/>
              <a:t>单击此处编辑母版文本样式</a:t>
            </a:r>
          </a:p>
          <a:p>
            <a:pPr lvl="1"/>
            <a:r>
              <a:rPr kumimoji="1" lang="zh-CN" altLang="en-US" dirty="0" smtClean="0"/>
              <a:t>第二级</a:t>
            </a:r>
          </a:p>
          <a:p>
            <a:pPr lvl="2"/>
            <a:r>
              <a:rPr kumimoji="1" lang="zh-CN" altLang="en-US" dirty="0" smtClean="0"/>
              <a:t>第三级</a:t>
            </a:r>
          </a:p>
          <a:p>
            <a:pPr lvl="3"/>
            <a:r>
              <a:rPr kumimoji="1" lang="zh-CN" altLang="en-US" dirty="0" smtClean="0"/>
              <a:t>第四级</a:t>
            </a:r>
          </a:p>
          <a:p>
            <a:pPr lvl="4"/>
            <a:r>
              <a:rPr kumimoji="1" lang="zh-CN" altLang="en-US" dirty="0" smtClean="0"/>
              <a:t>第五级</a:t>
            </a:r>
            <a:endParaRPr kumimoji="1" lang="zh-CN" altLang="en-US" dirty="0"/>
          </a:p>
        </p:txBody>
      </p:sp>
      <p:sp>
        <p:nvSpPr>
          <p:cNvPr id="6" name="幻灯片编号占位符 5"/>
          <p:cNvSpPr>
            <a:spLocks noGrp="1"/>
          </p:cNvSpPr>
          <p:nvPr>
            <p:ph type="sldNum" sz="quarter" idx="12"/>
          </p:nvPr>
        </p:nvSpPr>
        <p:spPr>
          <a:xfrm>
            <a:off x="8432799" y="6398284"/>
            <a:ext cx="616858" cy="323192"/>
          </a:xfrm>
        </p:spPr>
        <p:txBody>
          <a:bodyPr/>
          <a:lstStyle/>
          <a:p>
            <a:fld id="{4DD4F2D8-A516-0140-BEC0-D965DF04B8AF}" type="slidenum">
              <a:rPr kumimoji="1" lang="zh-CN" altLang="en-US" smtClean="0"/>
              <a:pPr/>
              <a:t>‹#›</a:t>
            </a:fld>
            <a:endParaRPr kumimoji="1" lang="zh-CN" altLang="en-US"/>
          </a:p>
        </p:txBody>
      </p:sp>
      <p:pic>
        <p:nvPicPr>
          <p:cNvPr id="7" name="图片 6" descr="卷页.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
            <a:ext cx="9144000" cy="693460"/>
          </a:xfrm>
          <a:prstGeom prst="rect">
            <a:avLst/>
          </a:prstGeom>
          <a:effectLst>
            <a:outerShdw blurRad="50800" dist="38100" dir="6000000" sx="101000" sy="101000" algn="tl" rotWithShape="0">
              <a:prstClr val="black">
                <a:alpha val="40000"/>
              </a:prstClr>
            </a:outerShdw>
          </a:effectLst>
        </p:spPr>
      </p:pic>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kumimoji="1" lang="zh-CN" altLang="en-US" dirty="0" smtClean="0"/>
              <a:t>单击此处编辑母版标题样式</a:t>
            </a:r>
            <a:endParaRPr kumimoji="1" lang="zh-CN" altLang="en-US" dirty="0"/>
          </a:p>
        </p:txBody>
      </p:sp>
      <p:grpSp>
        <p:nvGrpSpPr>
          <p:cNvPr id="5" name="组合 4"/>
          <p:cNvGrpSpPr/>
          <p:nvPr userDrawn="1"/>
        </p:nvGrpSpPr>
        <p:grpSpPr>
          <a:xfrm>
            <a:off x="7286644" y="5857892"/>
            <a:ext cx="1445103" cy="1091942"/>
            <a:chOff x="6559883" y="4147099"/>
            <a:chExt cx="2316937" cy="1132002"/>
          </a:xfrm>
        </p:grpSpPr>
        <p:pic>
          <p:nvPicPr>
            <p:cNvPr id="12" name="图片 11" descr="PPT C Le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4" name="图片 3" descr="PPT C-oran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pic>
        <p:nvPicPr>
          <p:cNvPr id="10" name="图片 9" descr="0310金蝶品牌下属logo-00.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83" t="8816" r="33315" b="79649"/>
          <a:stretch/>
        </p:blipFill>
        <p:spPr>
          <a:xfrm>
            <a:off x="7545746" y="148968"/>
            <a:ext cx="1130710" cy="395528"/>
          </a:xfrm>
          <a:prstGeom prst="rect">
            <a:avLst/>
          </a:prstGeom>
        </p:spPr>
      </p:pic>
    </p:spTree>
    <p:extLst>
      <p:ext uri="{BB962C8B-B14F-4D97-AF65-F5344CB8AC3E}">
        <p14:creationId xmlns:p14="http://schemas.microsoft.com/office/powerpoint/2010/main" val="370060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12" name="图片 11"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84" y="0"/>
            <a:ext cx="9715568" cy="6858000"/>
          </a:xfrm>
          <a:prstGeom prst="rect">
            <a:avLst/>
          </a:prstGeom>
        </p:spPr>
      </p:pic>
      <p:sp>
        <p:nvSpPr>
          <p:cNvPr id="6" name="Rectangle 4"/>
          <p:cNvSpPr>
            <a:spLocks/>
          </p:cNvSpPr>
          <p:nvPr/>
        </p:nvSpPr>
        <p:spPr bwMode="auto">
          <a:xfrm>
            <a:off x="4395184" y="1817412"/>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7" name="Rectangle 5"/>
          <p:cNvSpPr>
            <a:spLocks/>
          </p:cNvSpPr>
          <p:nvPr/>
        </p:nvSpPr>
        <p:spPr bwMode="auto">
          <a:xfrm>
            <a:off x="3924309" y="2822213"/>
            <a:ext cx="102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8" name="Rectangle 6"/>
          <p:cNvSpPr>
            <a:spLocks/>
          </p:cNvSpPr>
          <p:nvPr/>
        </p:nvSpPr>
        <p:spPr bwMode="auto">
          <a:xfrm>
            <a:off x="3365500" y="1602825"/>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3600" dirty="0">
                <a:solidFill>
                  <a:srgbClr val="343434"/>
                </a:solidFill>
                <a:latin typeface="Arial" charset="0"/>
                <a:sym typeface="Arial" charset="0"/>
              </a:rPr>
              <a:t>感謝</a:t>
            </a:r>
          </a:p>
        </p:txBody>
      </p:sp>
      <p:sp>
        <p:nvSpPr>
          <p:cNvPr id="9" name="Rectangle 7"/>
          <p:cNvSpPr>
            <a:spLocks/>
          </p:cNvSpPr>
          <p:nvPr/>
        </p:nvSpPr>
        <p:spPr bwMode="auto">
          <a:xfrm>
            <a:off x="5072803" y="2699099"/>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10" name="Rectangle 8"/>
          <p:cNvSpPr>
            <a:spLocks/>
          </p:cNvSpPr>
          <p:nvPr/>
        </p:nvSpPr>
        <p:spPr bwMode="auto">
          <a:xfrm>
            <a:off x="5277987" y="168346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1600" dirty="0">
                <a:solidFill>
                  <a:srgbClr val="9A9A9A"/>
                </a:solidFill>
                <a:latin typeface="Arial" charset="0"/>
                <a:sym typeface="Arial" charset="0"/>
              </a:rPr>
              <a:t>ありがとう</a:t>
            </a:r>
          </a:p>
        </p:txBody>
      </p:sp>
      <p:sp>
        <p:nvSpPr>
          <p:cNvPr id="11" name="Rectangle 9"/>
          <p:cNvSpPr>
            <a:spLocks/>
          </p:cNvSpPr>
          <p:nvPr/>
        </p:nvSpPr>
        <p:spPr bwMode="auto">
          <a:xfrm>
            <a:off x="3365506" y="2402538"/>
            <a:ext cx="84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14" name="Rectangle 37"/>
          <p:cNvSpPr>
            <a:spLocks/>
          </p:cNvSpPr>
          <p:nvPr/>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©1993-2012</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金蝶软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pic>
        <p:nvPicPr>
          <p:cNvPr id="15" name="图片 14"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142" y="485292"/>
            <a:ext cx="1959948" cy="729130"/>
          </a:xfrm>
          <a:prstGeom prst="rect">
            <a:avLst/>
          </a:prstGeom>
        </p:spPr>
      </p:pic>
    </p:spTree>
    <p:extLst>
      <p:ext uri="{BB962C8B-B14F-4D97-AF65-F5344CB8AC3E}">
        <p14:creationId xmlns:p14="http://schemas.microsoft.com/office/powerpoint/2010/main" val="248597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E859-18DA-AA47-857F-8A8E3938ED6C}" type="datetimeFigureOut">
              <a:rPr kumimoji="1" lang="zh-CN" altLang="en-US" smtClean="0"/>
              <a:pPr/>
              <a:t>2017-05-05</a:t>
            </a:fld>
            <a:endParaRPr kumimoji="1"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4F2D8-A516-0140-BEC0-D965DF04B8AF}" type="slidenum">
              <a:rPr kumimoji="1" lang="zh-CN" altLang="en-US" smtClean="0"/>
              <a:pPr/>
              <a:t>‹#›</a:t>
            </a:fld>
            <a:endParaRPr kumimoji="1" lang="zh-CN" altLang="en-US"/>
          </a:p>
        </p:txBody>
      </p:sp>
    </p:spTree>
    <p:extLst>
      <p:ext uri="{BB962C8B-B14F-4D97-AF65-F5344CB8AC3E}">
        <p14:creationId xmlns:p14="http://schemas.microsoft.com/office/powerpoint/2010/main" val="3191994135"/>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14282" y="1428736"/>
            <a:ext cx="8286781" cy="1714500"/>
          </a:xfrm>
        </p:spPr>
        <p:txBody>
          <a:bodyPr>
            <a:normAutofit/>
          </a:bodyPr>
          <a:lstStyle/>
          <a:p>
            <a:pPr eaLnBrk="1" hangingPunct="1"/>
            <a:r>
              <a:rPr lang="en-US" altLang="zh-CN" sz="4900" b="1" dirty="0" smtClean="0">
                <a:solidFill>
                  <a:srgbClr val="00549A"/>
                </a:solidFill>
                <a:latin typeface="微软雅黑" pitchFamily="34" charset="-122"/>
                <a:ea typeface="微软雅黑" pitchFamily="34" charset="-122"/>
              </a:rPr>
              <a:t>KIS</a:t>
            </a:r>
            <a:r>
              <a:rPr lang="zh-CN" altLang="en-US" sz="4900" b="1" dirty="0" smtClean="0">
                <a:solidFill>
                  <a:srgbClr val="00549A"/>
                </a:solidFill>
                <a:latin typeface="微软雅黑" pitchFamily="34" charset="-122"/>
                <a:ea typeface="微软雅黑" pitchFamily="34" charset="-122"/>
              </a:rPr>
              <a:t>专业版</a:t>
            </a:r>
            <a:r>
              <a:rPr lang="en-US" altLang="zh-CN" sz="4900" b="1" dirty="0" smtClean="0">
                <a:solidFill>
                  <a:srgbClr val="00549A"/>
                </a:solidFill>
                <a:latin typeface="微软雅黑" pitchFamily="34" charset="-122"/>
                <a:ea typeface="微软雅黑" pitchFamily="34" charset="-122"/>
              </a:rPr>
              <a:t>V14.1</a:t>
            </a:r>
            <a:r>
              <a:rPr lang="zh-CN" altLang="en-US" sz="4900" b="1" dirty="0" smtClean="0">
                <a:solidFill>
                  <a:srgbClr val="00549A"/>
                </a:solidFill>
                <a:latin typeface="微软雅黑" pitchFamily="34" charset="-122"/>
                <a:ea typeface="微软雅黑" pitchFamily="34" charset="-122"/>
              </a:rPr>
              <a:t>培训大纲</a:t>
            </a:r>
            <a:r>
              <a:rPr lang="zh-CN" altLang="en-US" sz="2700" dirty="0" smtClean="0">
                <a:latin typeface="Arial Black" pitchFamily="34" charset="0"/>
              </a:rPr>
              <a:t>                                                                                                                                               </a:t>
            </a:r>
            <a:r>
              <a:rPr lang="en-US" altLang="zh-CN" sz="2700" dirty="0" smtClean="0">
                <a:latin typeface="Arial Black" pitchFamily="34" charset="0"/>
              </a:rPr>
              <a:t/>
            </a:r>
            <a:br>
              <a:rPr lang="en-US" altLang="zh-CN" sz="2700" dirty="0" smtClean="0">
                <a:latin typeface="Arial Black" pitchFamily="34" charset="0"/>
              </a:rPr>
            </a:br>
            <a:r>
              <a:rPr lang="en-US" altLang="zh-CN" sz="2700" dirty="0" smtClean="0">
                <a:solidFill>
                  <a:schemeClr val="accent1"/>
                </a:solidFill>
                <a:latin typeface="微软雅黑" pitchFamily="34" charset="-122"/>
                <a:ea typeface="微软雅黑" pitchFamily="34" charset="-122"/>
              </a:rPr>
              <a:t>                                    -</a:t>
            </a:r>
            <a:r>
              <a:rPr lang="zh-CN" altLang="en-US" sz="2700" dirty="0" smtClean="0">
                <a:solidFill>
                  <a:schemeClr val="accent1"/>
                </a:solidFill>
                <a:latin typeface="微软雅黑" pitchFamily="34" charset="-122"/>
                <a:ea typeface="微软雅黑" pitchFamily="34" charset="-122"/>
              </a:rPr>
              <a:t>报表与分析模块</a:t>
            </a:r>
          </a:p>
        </p:txBody>
      </p:sp>
      <p:sp>
        <p:nvSpPr>
          <p:cNvPr id="206853" name="Rectangle 5"/>
          <p:cNvSpPr>
            <a:spLocks noChangeArrowheads="1"/>
          </p:cNvSpPr>
          <p:nvPr/>
        </p:nvSpPr>
        <p:spPr bwMode="auto">
          <a:xfrm>
            <a:off x="5868144" y="3789040"/>
            <a:ext cx="3143240"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客户服务部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714744" y="857232"/>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bwMode="auto">
          <a:xfrm>
            <a:off x="395536" y="980728"/>
            <a:ext cx="8929718" cy="5400675"/>
          </a:xfrm>
          <a:noFill/>
          <a:ln>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defRPr/>
            </a:pPr>
            <a:r>
              <a:rPr lang="zh-CN" altLang="en-US" sz="2600" dirty="0" smtClean="0"/>
              <a:t>应付账款项目编制</a:t>
            </a:r>
          </a:p>
          <a:p>
            <a:pPr>
              <a:buFont typeface="Wingdings" pitchFamily="2" charset="2"/>
              <a:buNone/>
            </a:pPr>
            <a:r>
              <a:rPr lang="zh-CN" altLang="en-US" dirty="0" smtClean="0"/>
              <a:t>     账簿</a:t>
            </a:r>
          </a:p>
          <a:p>
            <a:pPr>
              <a:buFont typeface="Wingdings" pitchFamily="2" charset="2"/>
              <a:buNone/>
            </a:pPr>
            <a:endParaRPr lang="zh-CN" altLang="en-US" sz="1800" dirty="0" smtClean="0"/>
          </a:p>
          <a:p>
            <a:pPr>
              <a:buFont typeface="Wingdings" pitchFamily="2" charset="2"/>
              <a:buNone/>
            </a:pPr>
            <a:endParaRPr lang="zh-CN" altLang="en-US" sz="1800" dirty="0" smtClean="0"/>
          </a:p>
          <a:p>
            <a:pPr>
              <a:buFont typeface="Wingdings" pitchFamily="2" charset="2"/>
              <a:buNone/>
            </a:pPr>
            <a:r>
              <a:rPr lang="zh-CN" altLang="en-US" sz="1800" dirty="0" smtClean="0"/>
              <a:t>     </a:t>
            </a:r>
            <a:endParaRPr lang="en-US" altLang="zh-CN" sz="1800" dirty="0" smtClean="0"/>
          </a:p>
          <a:p>
            <a:pPr>
              <a:buNone/>
            </a:pPr>
            <a:endParaRPr lang="en-US" altLang="zh-CN" dirty="0" smtClean="0"/>
          </a:p>
          <a:p>
            <a:pPr>
              <a:buNone/>
            </a:pPr>
            <a:r>
              <a:rPr lang="en-US" altLang="zh-CN" dirty="0" smtClean="0"/>
              <a:t>     </a:t>
            </a:r>
            <a:r>
              <a:rPr lang="zh-CN" altLang="en-US" dirty="0" smtClean="0"/>
              <a:t>报表</a:t>
            </a:r>
          </a:p>
          <a:p>
            <a:pPr>
              <a:buFont typeface="Wingdings" pitchFamily="2" charset="2"/>
              <a:buNone/>
            </a:pPr>
            <a:endParaRPr lang="zh-CN" altLang="en-US" sz="1800" dirty="0" smtClean="0"/>
          </a:p>
          <a:p>
            <a:pPr>
              <a:lnSpc>
                <a:spcPts val="2000"/>
              </a:lnSpc>
              <a:buFont typeface="Wingdings" pitchFamily="2" charset="2"/>
              <a:buChar char="Ø"/>
            </a:pPr>
            <a:r>
              <a:rPr lang="zh-CN" altLang="en-US" dirty="0" smtClean="0"/>
              <a:t>应付账款</a:t>
            </a:r>
          </a:p>
          <a:p>
            <a:pPr>
              <a:lnSpc>
                <a:spcPts val="2000"/>
              </a:lnSpc>
              <a:buNone/>
            </a:pPr>
            <a:r>
              <a:rPr lang="zh-CN" altLang="en-US" sz="1700" dirty="0" smtClean="0"/>
              <a:t>期末余额</a:t>
            </a:r>
            <a:r>
              <a:rPr lang="en-US" altLang="zh-CN" sz="1700" dirty="0" smtClean="0"/>
              <a:t>=ACCT("2202","DY","",0,0,0,"")+ACCT("1123","DY","",0,0,0,"")</a:t>
            </a:r>
          </a:p>
          <a:p>
            <a:pPr>
              <a:lnSpc>
                <a:spcPts val="2000"/>
              </a:lnSpc>
              <a:buFont typeface="Wingdings" pitchFamily="2" charset="2"/>
              <a:buNone/>
            </a:pPr>
            <a:r>
              <a:rPr lang="zh-CN" altLang="en-US" sz="1700" dirty="0" smtClean="0"/>
              <a:t>年初余额</a:t>
            </a:r>
            <a:r>
              <a:rPr lang="en-US" altLang="zh-CN" sz="1700" dirty="0" smtClean="0"/>
              <a:t>=ACCT("2202","DC","",0,1,1,"")+ACCT("1123","DC","",0,1,1,"")</a:t>
            </a:r>
          </a:p>
          <a:p>
            <a:pPr>
              <a:lnSpc>
                <a:spcPts val="2000"/>
              </a:lnSpc>
              <a:buFont typeface="Wingdings" pitchFamily="2" charset="2"/>
              <a:buChar char="Ø"/>
            </a:pPr>
            <a:r>
              <a:rPr lang="zh-CN" altLang="en-US" dirty="0" smtClean="0"/>
              <a:t>应付账款挂</a:t>
            </a:r>
            <a:r>
              <a:rPr lang="zh-CN" altLang="en-US" b="1" dirty="0" smtClean="0">
                <a:solidFill>
                  <a:srgbClr val="FF0000"/>
                </a:solidFill>
              </a:rPr>
              <a:t>供应商</a:t>
            </a:r>
            <a:r>
              <a:rPr lang="zh-CN" altLang="en-US" dirty="0" smtClean="0"/>
              <a:t>核算项目</a:t>
            </a:r>
          </a:p>
          <a:p>
            <a:pPr>
              <a:lnSpc>
                <a:spcPts val="2000"/>
              </a:lnSpc>
              <a:buNone/>
            </a:pPr>
            <a:r>
              <a:rPr lang="zh-CN" altLang="en-US" sz="1700" dirty="0" smtClean="0"/>
              <a:t>期末余额</a:t>
            </a:r>
            <a:r>
              <a:rPr lang="en-US" altLang="zh-CN" sz="1700" dirty="0" smtClean="0"/>
              <a:t>=ACCT("2202|</a:t>
            </a:r>
            <a:r>
              <a:rPr lang="zh-CN" altLang="en-US" sz="1700" dirty="0" smtClean="0"/>
              <a:t>供应商</a:t>
            </a:r>
            <a:r>
              <a:rPr lang="en-US" altLang="zh-CN" sz="1700" dirty="0" smtClean="0"/>
              <a:t>|","DY","",0,0,0,"")+ACCT("1123|</a:t>
            </a:r>
            <a:r>
              <a:rPr lang="zh-CN" altLang="en-US" sz="1700" dirty="0" smtClean="0"/>
              <a:t>供应商</a:t>
            </a:r>
            <a:r>
              <a:rPr lang="en-US" altLang="zh-CN" sz="1700" dirty="0" smtClean="0"/>
              <a:t>|","DY","",0,0,0,"")</a:t>
            </a:r>
          </a:p>
          <a:p>
            <a:pPr>
              <a:lnSpc>
                <a:spcPts val="2000"/>
              </a:lnSpc>
              <a:spcAft>
                <a:spcPct val="0"/>
              </a:spcAft>
              <a:buClrTx/>
              <a:buNone/>
            </a:pPr>
            <a:r>
              <a:rPr lang="zh-CN" altLang="en-US" sz="1700" dirty="0" smtClean="0"/>
              <a:t>年初余额</a:t>
            </a:r>
            <a:r>
              <a:rPr lang="en-US" altLang="zh-CN" sz="1700" dirty="0" smtClean="0"/>
              <a:t>=ACCT("2202|</a:t>
            </a:r>
            <a:r>
              <a:rPr lang="zh-CN" altLang="en-US" sz="1700" dirty="0" smtClean="0"/>
              <a:t>供应商</a:t>
            </a:r>
            <a:r>
              <a:rPr lang="en-US" altLang="zh-CN" sz="1700" dirty="0" smtClean="0"/>
              <a:t>|","DC","",0,1,1,"")+ACCT("1123|</a:t>
            </a:r>
            <a:r>
              <a:rPr lang="zh-CN" altLang="en-US" sz="1700" dirty="0" smtClean="0"/>
              <a:t>供应商</a:t>
            </a:r>
            <a:r>
              <a:rPr lang="en-US" altLang="zh-CN" sz="1700" dirty="0" smtClean="0"/>
              <a:t>|","DC","",0,1,1,"")</a:t>
            </a:r>
          </a:p>
          <a:p>
            <a:endParaRPr lang="en-US" altLang="zh-CN" sz="1600" dirty="0" smtClean="0"/>
          </a:p>
        </p:txBody>
      </p:sp>
      <p:sp>
        <p:nvSpPr>
          <p:cNvPr id="13314" name="Rectangle 2"/>
          <p:cNvSpPr>
            <a:spLocks noGrp="1" noChangeArrowheads="1"/>
          </p:cNvSpPr>
          <p:nvPr>
            <p:ph type="title"/>
          </p:nvPr>
        </p:nvSpPr>
        <p:spPr/>
        <p:txBody>
          <a:bodyPr>
            <a:normAutofit/>
          </a:bodyPr>
          <a:lstStyle/>
          <a:p>
            <a:r>
              <a:rPr lang="zh-CN" altLang="en-US" sz="3000" dirty="0" smtClean="0"/>
              <a:t>资产负债表编制</a:t>
            </a:r>
          </a:p>
        </p:txBody>
      </p:sp>
      <p:pic>
        <p:nvPicPr>
          <p:cNvPr id="13316" name="Picture 4"/>
          <p:cNvPicPr>
            <a:picLocks noChangeAspect="1" noChangeArrowheads="1"/>
          </p:cNvPicPr>
          <p:nvPr/>
        </p:nvPicPr>
        <p:blipFill>
          <a:blip r:embed="rId2" cstate="print"/>
          <a:srcRect/>
          <a:stretch>
            <a:fillRect/>
          </a:stretch>
        </p:blipFill>
        <p:spPr bwMode="auto">
          <a:xfrm>
            <a:off x="1403648" y="1484784"/>
            <a:ext cx="4000528" cy="21431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bwMode="auto">
          <a:xfrm>
            <a:off x="371444" y="1052736"/>
            <a:ext cx="8772556" cy="5400675"/>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defRPr/>
            </a:pPr>
            <a:r>
              <a:rPr lang="zh-CN" altLang="en-US" sz="2600" dirty="0" smtClean="0"/>
              <a:t>预付账款项目编制</a:t>
            </a:r>
          </a:p>
          <a:p>
            <a:pPr>
              <a:buFont typeface="Wingdings" pitchFamily="2" charset="2"/>
              <a:buNone/>
            </a:pPr>
            <a:r>
              <a:rPr lang="zh-CN" altLang="en-US" dirty="0" smtClean="0"/>
              <a:t>     账簿</a:t>
            </a:r>
          </a:p>
          <a:p>
            <a:pPr>
              <a:buFont typeface="Wingdings" pitchFamily="2" charset="2"/>
              <a:buNone/>
            </a:pPr>
            <a:endParaRPr lang="zh-CN" altLang="en-US" sz="1800" dirty="0" smtClean="0"/>
          </a:p>
          <a:p>
            <a:pPr>
              <a:buFont typeface="Wingdings" pitchFamily="2" charset="2"/>
              <a:buNone/>
            </a:pPr>
            <a:endParaRPr lang="zh-CN" altLang="en-US" sz="1800" dirty="0" smtClean="0"/>
          </a:p>
          <a:p>
            <a:pPr>
              <a:buNone/>
            </a:pPr>
            <a:r>
              <a:rPr lang="zh-CN" altLang="en-US" dirty="0" smtClean="0"/>
              <a:t>     </a:t>
            </a:r>
            <a:endParaRPr lang="en-US" altLang="zh-CN" dirty="0" smtClean="0"/>
          </a:p>
          <a:p>
            <a:pPr>
              <a:lnSpc>
                <a:spcPts val="2800"/>
              </a:lnSpc>
              <a:buNone/>
            </a:pPr>
            <a:r>
              <a:rPr lang="en-US" altLang="zh-CN" dirty="0" smtClean="0"/>
              <a:t>    </a:t>
            </a:r>
            <a:r>
              <a:rPr lang="zh-CN" altLang="en-US" dirty="0" smtClean="0"/>
              <a:t>报表</a:t>
            </a:r>
          </a:p>
          <a:p>
            <a:pPr>
              <a:lnSpc>
                <a:spcPts val="2800"/>
              </a:lnSpc>
              <a:buFont typeface="Wingdings" pitchFamily="2" charset="2"/>
              <a:buNone/>
            </a:pPr>
            <a:endParaRPr lang="zh-CN" altLang="en-US" sz="1800" dirty="0" smtClean="0"/>
          </a:p>
          <a:p>
            <a:pPr>
              <a:lnSpc>
                <a:spcPts val="2800"/>
              </a:lnSpc>
              <a:buFont typeface="Wingdings" pitchFamily="2" charset="2"/>
              <a:buChar char="Ø"/>
            </a:pPr>
            <a:r>
              <a:rPr lang="zh-CN" altLang="en-US" dirty="0" smtClean="0"/>
              <a:t>预付账款</a:t>
            </a:r>
          </a:p>
          <a:p>
            <a:pPr>
              <a:buFont typeface="Wingdings" pitchFamily="2" charset="2"/>
              <a:buNone/>
            </a:pPr>
            <a:r>
              <a:rPr lang="zh-CN" altLang="en-US" sz="1700" dirty="0" smtClean="0"/>
              <a:t>期末余额</a:t>
            </a:r>
            <a:r>
              <a:rPr lang="en-US" altLang="zh-CN" sz="1700" dirty="0" smtClean="0"/>
              <a:t>=ACCT("1123","JY","",0,0,0,"")+ACCT("2202","JY","",0,0,0,"")</a:t>
            </a:r>
          </a:p>
          <a:p>
            <a:pPr>
              <a:buFont typeface="Wingdings" pitchFamily="2" charset="2"/>
              <a:buNone/>
            </a:pPr>
            <a:r>
              <a:rPr lang="zh-CN" altLang="en-US" sz="1700" dirty="0" smtClean="0"/>
              <a:t>年初余额</a:t>
            </a:r>
            <a:r>
              <a:rPr lang="en-US" altLang="zh-CN" sz="1700" dirty="0" smtClean="0"/>
              <a:t>=ACCT("1123","JC","",0,1,1,"")+ACCT("2202","JC","",0,1,1,"")</a:t>
            </a:r>
          </a:p>
          <a:p>
            <a:pPr>
              <a:lnSpc>
                <a:spcPts val="2000"/>
              </a:lnSpc>
              <a:buFont typeface="Wingdings" pitchFamily="2" charset="2"/>
              <a:buChar char="Ø"/>
            </a:pPr>
            <a:r>
              <a:rPr lang="zh-CN" altLang="en-US" dirty="0" smtClean="0"/>
              <a:t>预付账款挂</a:t>
            </a:r>
            <a:r>
              <a:rPr lang="zh-CN" altLang="en-US" b="1" dirty="0" smtClean="0">
                <a:solidFill>
                  <a:srgbClr val="FF0000"/>
                </a:solidFill>
              </a:rPr>
              <a:t>供应商</a:t>
            </a:r>
            <a:r>
              <a:rPr lang="zh-CN" altLang="en-US" dirty="0" smtClean="0"/>
              <a:t>核算项目</a:t>
            </a:r>
          </a:p>
          <a:p>
            <a:pPr>
              <a:buNone/>
            </a:pPr>
            <a:r>
              <a:rPr lang="zh-CN" altLang="en-US" sz="1700" dirty="0" smtClean="0"/>
              <a:t>期末余额</a:t>
            </a:r>
            <a:r>
              <a:rPr lang="en-US" altLang="zh-CN" sz="1700" dirty="0" smtClean="0"/>
              <a:t>=ACCT("1123|</a:t>
            </a:r>
            <a:r>
              <a:rPr lang="zh-CN" altLang="en-US" sz="1700" dirty="0" smtClean="0"/>
              <a:t>供应商</a:t>
            </a:r>
            <a:r>
              <a:rPr lang="en-US" altLang="zh-CN" sz="1700" dirty="0" smtClean="0"/>
              <a:t>|",“JY","",0,0,0,"")+ACCT("2202|</a:t>
            </a:r>
            <a:r>
              <a:rPr lang="zh-CN" altLang="en-US" sz="1700" dirty="0" smtClean="0"/>
              <a:t>供应商</a:t>
            </a:r>
            <a:r>
              <a:rPr lang="en-US" altLang="zh-CN" sz="1700" dirty="0" smtClean="0"/>
              <a:t>|",“JY","",0,0,0,"")</a:t>
            </a:r>
          </a:p>
          <a:p>
            <a:pPr>
              <a:lnSpc>
                <a:spcPct val="100000"/>
              </a:lnSpc>
              <a:spcAft>
                <a:spcPct val="0"/>
              </a:spcAft>
              <a:buClrTx/>
              <a:buNone/>
            </a:pPr>
            <a:r>
              <a:rPr lang="zh-CN" altLang="en-US" sz="1700" dirty="0" smtClean="0"/>
              <a:t>年初余额</a:t>
            </a:r>
            <a:r>
              <a:rPr lang="en-US" altLang="zh-CN" sz="1700" dirty="0" smtClean="0"/>
              <a:t>=ACCT("1123|</a:t>
            </a:r>
            <a:r>
              <a:rPr lang="zh-CN" altLang="en-US" sz="1700" dirty="0" smtClean="0"/>
              <a:t>供应商</a:t>
            </a:r>
            <a:r>
              <a:rPr lang="en-US" altLang="zh-CN" sz="1700" dirty="0" smtClean="0"/>
              <a:t>|",“JC","",0,1,1,"")+ACCT("2202|</a:t>
            </a:r>
            <a:r>
              <a:rPr lang="zh-CN" altLang="en-US" sz="1700" dirty="0" smtClean="0"/>
              <a:t>供应商</a:t>
            </a:r>
            <a:r>
              <a:rPr lang="en-US" altLang="zh-CN" sz="1700" dirty="0" smtClean="0"/>
              <a:t>|",“JC","",0,1,1,"")</a:t>
            </a:r>
          </a:p>
          <a:p>
            <a:pPr>
              <a:lnSpc>
                <a:spcPct val="100000"/>
              </a:lnSpc>
              <a:spcBef>
                <a:spcPct val="0"/>
              </a:spcBef>
              <a:spcAft>
                <a:spcPct val="0"/>
              </a:spcAft>
              <a:buClrTx/>
              <a:buFontTx/>
              <a:buNone/>
            </a:pPr>
            <a:endParaRPr lang="en-US" altLang="zh-CN" sz="1600" dirty="0" smtClean="0"/>
          </a:p>
          <a:p>
            <a:endParaRPr lang="en-US" altLang="zh-CN" sz="1600" dirty="0" smtClean="0"/>
          </a:p>
        </p:txBody>
      </p:sp>
      <p:sp>
        <p:nvSpPr>
          <p:cNvPr id="14338" name="Rectangle 2"/>
          <p:cNvSpPr>
            <a:spLocks noGrp="1" noChangeArrowheads="1"/>
          </p:cNvSpPr>
          <p:nvPr>
            <p:ph type="title"/>
          </p:nvPr>
        </p:nvSpPr>
        <p:spPr/>
        <p:txBody>
          <a:bodyPr>
            <a:normAutofit/>
          </a:bodyPr>
          <a:lstStyle/>
          <a:p>
            <a:r>
              <a:rPr lang="zh-CN" altLang="en-US" sz="3000" dirty="0" smtClean="0"/>
              <a:t>资产负债表编制</a:t>
            </a:r>
          </a:p>
        </p:txBody>
      </p:sp>
      <p:pic>
        <p:nvPicPr>
          <p:cNvPr id="14340" name="Picture 4"/>
          <p:cNvPicPr>
            <a:picLocks noChangeAspect="1" noChangeArrowheads="1"/>
          </p:cNvPicPr>
          <p:nvPr/>
        </p:nvPicPr>
        <p:blipFill>
          <a:blip r:embed="rId2" cstate="print"/>
          <a:srcRect/>
          <a:stretch>
            <a:fillRect/>
          </a:stretch>
        </p:blipFill>
        <p:spPr bwMode="auto">
          <a:xfrm>
            <a:off x="1752600" y="1447800"/>
            <a:ext cx="3581400" cy="1892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70384" y="1124744"/>
            <a:ext cx="8206072" cy="5136868"/>
          </a:xfrm>
        </p:spPr>
        <p:txBody>
          <a:bodyPr>
            <a:normAutofit/>
          </a:bodyPr>
          <a:lstStyle/>
          <a:p>
            <a:pPr fontAlgn="base">
              <a:spcAft>
                <a:spcPct val="0"/>
              </a:spcAft>
              <a:defRPr/>
            </a:pPr>
            <a:r>
              <a:rPr lang="zh-CN" altLang="en-US" sz="2600" dirty="0" smtClean="0"/>
              <a:t>未分配利润项目</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未分配利润项目期末余额</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利润分配科目余额</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本年利润科目余额</a:t>
            </a:r>
          </a:p>
          <a:p>
            <a:pPr fontAlgn="base">
              <a:spcAft>
                <a:spcPct val="0"/>
              </a:spcAft>
              <a:defRPr/>
            </a:pPr>
            <a:r>
              <a:rPr lang="zh-CN" altLang="en-US" sz="2600" dirty="0" smtClean="0"/>
              <a:t>账结法</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每期期末结账前进行结转损益，确认本期净利润</a:t>
            </a:r>
          </a:p>
          <a:p>
            <a:pPr lvl="1">
              <a:defRPr/>
            </a:pPr>
            <a:r>
              <a:rPr lang="zh-CN" altLang="en-US" sz="2000" dirty="0" smtClean="0">
                <a:latin typeface="微软雅黑" pitchFamily="34" charset="-122"/>
                <a:ea typeface="微软雅黑" pitchFamily="34" charset="-122"/>
              </a:rPr>
              <a:t>未</a:t>
            </a:r>
            <a:r>
              <a:rPr lang="zh-CN" altLang="en-US" sz="2000" dirty="0">
                <a:latin typeface="微软雅黑" pitchFamily="34" charset="-122"/>
                <a:ea typeface="微软雅黑" pitchFamily="34" charset="-122"/>
              </a:rPr>
              <a:t>分配利润期末余额</a:t>
            </a:r>
            <a:r>
              <a:rPr lang="es-ES" altLang="zh-CN" sz="2000" dirty="0">
                <a:latin typeface="微软雅黑" pitchFamily="34" charset="-122"/>
                <a:ea typeface="微软雅黑" pitchFamily="34" charset="-122"/>
              </a:rPr>
              <a:t>=ACCT("4104","Y","",0,0,0,"")+ACCT("4103","Y","",0,0,0,"")</a:t>
            </a:r>
            <a:endParaRPr lang="en-US" altLang="zh-CN" sz="2000" dirty="0">
              <a:latin typeface="微软雅黑" pitchFamily="34" charset="-122"/>
              <a:ea typeface="微软雅黑" pitchFamily="34" charset="-122"/>
            </a:endParaRPr>
          </a:p>
          <a:p>
            <a:pPr fontAlgn="base">
              <a:spcAft>
                <a:spcPct val="0"/>
              </a:spcAft>
              <a:defRPr/>
            </a:pPr>
            <a:r>
              <a:rPr lang="zh-CN" altLang="en-US" sz="2600" dirty="0" smtClean="0"/>
              <a:t>表结法</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每期月末不进行结转损益，年末进行结转损益</a:t>
            </a:r>
          </a:p>
          <a:p>
            <a:pPr lvl="1">
              <a:defRPr/>
            </a:pPr>
            <a:r>
              <a:rPr lang="zh-CN" altLang="en-US" sz="2000" dirty="0">
                <a:latin typeface="微软雅黑" pitchFamily="34" charset="-122"/>
                <a:ea typeface="微软雅黑" pitchFamily="34" charset="-122"/>
              </a:rPr>
              <a:t>未分配利润项目期末余额</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利润分配科目余额</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利润表净利润的</a:t>
            </a:r>
            <a:r>
              <a:rPr lang="zh-CN" altLang="en-US" sz="2000" dirty="0" smtClean="0">
                <a:latin typeface="微软雅黑" pitchFamily="34" charset="-122"/>
                <a:ea typeface="微软雅黑" pitchFamily="34" charset="-122"/>
              </a:rPr>
              <a:t>累</a:t>
            </a:r>
            <a:r>
              <a:rPr lang="zh-CN" altLang="en-US" sz="2000" dirty="0">
                <a:latin typeface="微软雅黑" pitchFamily="34" charset="-122"/>
                <a:ea typeface="微软雅黑" pitchFamily="34" charset="-122"/>
              </a:rPr>
              <a:t>计</a:t>
            </a:r>
            <a:r>
              <a:rPr lang="zh-CN" altLang="en-US" sz="2000" dirty="0" smtClean="0">
                <a:latin typeface="微软雅黑" pitchFamily="34" charset="-122"/>
                <a:ea typeface="微软雅黑" pitchFamily="34" charset="-122"/>
              </a:rPr>
              <a:t>发</a:t>
            </a:r>
            <a:r>
              <a:rPr lang="zh-CN" altLang="en-US" sz="2000" dirty="0">
                <a:latin typeface="微软雅黑" pitchFamily="34" charset="-122"/>
                <a:ea typeface="微软雅黑" pitchFamily="34" charset="-122"/>
              </a:rPr>
              <a:t>生</a:t>
            </a:r>
            <a:r>
              <a:rPr lang="zh-CN" altLang="en-US" sz="2000" dirty="0" smtClean="0">
                <a:latin typeface="微软雅黑" pitchFamily="34" charset="-122"/>
                <a:ea typeface="微软雅黑" pitchFamily="34" charset="-122"/>
              </a:rPr>
              <a:t>额</a:t>
            </a:r>
            <a:endParaRPr lang="en-US" altLang="zh-CN" sz="2000" dirty="0" smtClean="0">
              <a:latin typeface="微软雅黑" pitchFamily="34" charset="-122"/>
              <a:ea typeface="微软雅黑" pitchFamily="34" charset="-122"/>
            </a:endParaRPr>
          </a:p>
          <a:p>
            <a:pPr lvl="1">
              <a:defRPr/>
            </a:pPr>
            <a:r>
              <a:rPr lang="en-US" altLang="zh-CN" sz="2000" dirty="0" smtClean="0">
                <a:latin typeface="微软雅黑" pitchFamily="34" charset="-122"/>
                <a:ea typeface="微软雅黑" pitchFamily="34" charset="-122"/>
              </a:rPr>
              <a:t>REF_F</a:t>
            </a:r>
            <a:r>
              <a:rPr lang="zh-CN" altLang="en-US" sz="2000" dirty="0" smtClean="0">
                <a:latin typeface="微软雅黑" pitchFamily="34" charset="-122"/>
                <a:ea typeface="微软雅黑" pitchFamily="34" charset="-122"/>
              </a:rPr>
              <a:t>：跨报表取数函数</a:t>
            </a:r>
            <a:endParaRPr lang="zh-CN" altLang="en-US" sz="2000" dirty="0">
              <a:latin typeface="微软雅黑" pitchFamily="34" charset="-122"/>
              <a:ea typeface="微软雅黑" pitchFamily="34" charset="-122"/>
            </a:endParaRPr>
          </a:p>
          <a:p>
            <a:pPr lvl="1">
              <a:defRPr/>
            </a:pPr>
            <a:r>
              <a:rPr lang="zh-CN" altLang="en-US" sz="2000" dirty="0">
                <a:latin typeface="微软雅黑" pitchFamily="34" charset="-122"/>
                <a:ea typeface="微软雅黑" pitchFamily="34" charset="-122"/>
              </a:rPr>
              <a:t>未分配利润期末</a:t>
            </a:r>
            <a:r>
              <a:rPr lang="zh-CN" altLang="en-US" sz="2000" dirty="0" smtClean="0">
                <a:latin typeface="微软雅黑" pitchFamily="34" charset="-122"/>
                <a:ea typeface="微软雅黑" pitchFamily="34" charset="-122"/>
              </a:rPr>
              <a:t>余额</a:t>
            </a:r>
            <a:endParaRPr lang="en-US" altLang="zh-CN" sz="2000" dirty="0" smtClean="0">
              <a:latin typeface="微软雅黑" pitchFamily="34" charset="-122"/>
              <a:ea typeface="微软雅黑" pitchFamily="34" charset="-122"/>
            </a:endParaRPr>
          </a:p>
          <a:p>
            <a:pPr lvl="1">
              <a:buNone/>
              <a:defRPr/>
            </a:pPr>
            <a:r>
              <a:rPr lang="en-US" altLang="zh-CN" sz="2000" dirty="0" smtClean="0">
                <a:latin typeface="微软雅黑" pitchFamily="34" charset="-122"/>
                <a:ea typeface="微软雅黑" pitchFamily="34" charset="-122"/>
              </a:rPr>
              <a:t>     </a:t>
            </a:r>
            <a:r>
              <a:rPr lang="es-ES" altLang="zh-CN" sz="2000" dirty="0" smtClean="0">
                <a:latin typeface="微软雅黑" pitchFamily="34" charset="-122"/>
                <a:ea typeface="微软雅黑" pitchFamily="34" charset="-122"/>
              </a:rPr>
              <a:t>=</a:t>
            </a:r>
            <a:r>
              <a:rPr lang="es-ES" altLang="zh-CN" sz="2000" dirty="0">
                <a:latin typeface="微软雅黑" pitchFamily="34" charset="-122"/>
                <a:ea typeface="微软雅黑" pitchFamily="34" charset="-122"/>
              </a:rPr>
              <a:t>ACCT("4104","Y","",0,0,0,"")+</a:t>
            </a:r>
            <a:r>
              <a:rPr lang="en-US" altLang="zh-CN" sz="2000" dirty="0">
                <a:latin typeface="微软雅黑" pitchFamily="34" charset="-122"/>
                <a:ea typeface="微软雅黑" pitchFamily="34" charset="-122"/>
              </a:rPr>
              <a:t>REF_F("</a:t>
            </a:r>
            <a:r>
              <a:rPr lang="zh-CN" altLang="en-US" sz="2000" dirty="0">
                <a:latin typeface="微软雅黑" pitchFamily="34" charset="-122"/>
                <a:ea typeface="微软雅黑" pitchFamily="34" charset="-122"/>
              </a:rPr>
              <a:t>利润表</a:t>
            </a:r>
            <a:r>
              <a:rPr lang="en-US" altLang="zh-CN" sz="2000" dirty="0">
                <a:latin typeface="微软雅黑" pitchFamily="34" charset="-122"/>
                <a:ea typeface="微软雅黑" pitchFamily="34" charset="-122"/>
              </a:rPr>
              <a:t>","B18</a:t>
            </a:r>
            <a:r>
              <a:rPr lang="en-US" altLang="zh-CN" sz="2000" dirty="0" smtClean="0">
                <a:latin typeface="微软雅黑" pitchFamily="34" charset="-122"/>
                <a:ea typeface="微软雅黑" pitchFamily="34" charset="-122"/>
              </a:rPr>
              <a:t>","","")</a:t>
            </a:r>
          </a:p>
        </p:txBody>
      </p:sp>
      <p:sp>
        <p:nvSpPr>
          <p:cNvPr id="16386" name="Rectangle 2"/>
          <p:cNvSpPr>
            <a:spLocks noGrp="1" noChangeArrowheads="1"/>
          </p:cNvSpPr>
          <p:nvPr>
            <p:ph type="title"/>
          </p:nvPr>
        </p:nvSpPr>
        <p:spPr/>
        <p:txBody>
          <a:bodyPr>
            <a:normAutofit/>
          </a:bodyPr>
          <a:lstStyle/>
          <a:p>
            <a:r>
              <a:rPr lang="zh-CN" altLang="en-US" sz="3000" dirty="0" smtClean="0"/>
              <a:t>资产负债表编制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5" dur="500"/>
                                        <p:tgtEl>
                                          <p:spTgt spid="2457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0" dur="500"/>
                                        <p:tgtEl>
                                          <p:spTgt spid="24579">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3" dur="500"/>
                                        <p:tgtEl>
                                          <p:spTgt spid="2457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8" dur="500"/>
                                        <p:tgtEl>
                                          <p:spTgt spid="2457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3" dur="500"/>
                                        <p:tgtEl>
                                          <p:spTgt spid="2457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38" dur="500"/>
                                        <p:tgtEl>
                                          <p:spTgt spid="2457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43" dur="500"/>
                                        <p:tgtEl>
                                          <p:spTgt spid="2457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48" dur="500"/>
                                        <p:tgtEl>
                                          <p:spTgt spid="24579">
                                            <p:txEl>
                                              <p:pRg st="9" end="9"/>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4579">
                                            <p:txEl>
                                              <p:pRg st="10" end="10"/>
                                            </p:txEl>
                                          </p:spTgt>
                                        </p:tgtEl>
                                        <p:attrNameLst>
                                          <p:attrName>style.visibility</p:attrName>
                                        </p:attrNameLst>
                                      </p:cBhvr>
                                      <p:to>
                                        <p:strVal val="visible"/>
                                      </p:to>
                                    </p:set>
                                    <p:animEffect transition="in" filter="blinds(horizontal)">
                                      <p:cBhvr>
                                        <p:cTn id="51" dur="500"/>
                                        <p:tgtEl>
                                          <p:spTgt spid="24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83568" y="1124744"/>
            <a:ext cx="8673616" cy="5136868"/>
          </a:xfrm>
        </p:spPr>
        <p:txBody>
          <a:bodyPr/>
          <a:lstStyle/>
          <a:p>
            <a:pPr fontAlgn="base">
              <a:spcAft>
                <a:spcPct val="0"/>
              </a:spcAft>
              <a:defRPr/>
            </a:pPr>
            <a:r>
              <a:rPr lang="zh-CN" altLang="en-US" sz="2600" dirty="0" smtClean="0"/>
              <a:t>公式取数参数</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缺省年度、开始期间、结束期间</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包括未过账凭证</a:t>
            </a:r>
            <a:endParaRPr lang="en-US" altLang="zh-CN" sz="2000" dirty="0" smtClean="0">
              <a:latin typeface="微软雅黑" pitchFamily="34" charset="-122"/>
              <a:ea typeface="微软雅黑" pitchFamily="34" charset="-122"/>
            </a:endParaRPr>
          </a:p>
          <a:p>
            <a:pPr marL="342900" lvl="1" indent="-342900" fontAlgn="base">
              <a:spcAft>
                <a:spcPct val="0"/>
              </a:spcAft>
              <a:buSzPct val="100000"/>
              <a:buBlip>
                <a:blip r:embed="rId2"/>
              </a:buBlip>
              <a:defRPr/>
            </a:pPr>
            <a:r>
              <a:rPr lang="zh-CN" altLang="en-US" sz="2600" dirty="0" smtClean="0"/>
              <a:t>资产负债表平衡</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恒等式</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报表不平衡分析</a:t>
            </a:r>
            <a:endParaRPr lang="en-US" altLang="zh-CN" sz="2000" dirty="0" smtClean="0">
              <a:latin typeface="微软雅黑" pitchFamily="34" charset="-122"/>
              <a:ea typeface="微软雅黑" pitchFamily="34" charset="-122"/>
            </a:endParaRPr>
          </a:p>
          <a:p>
            <a:pPr lvl="2" fontAlgn="base">
              <a:spcAft>
                <a:spcPct val="0"/>
              </a:spcAft>
              <a:buSzPct val="100000"/>
              <a:defRPr/>
            </a:pPr>
            <a:r>
              <a:rPr lang="zh-CN" altLang="en-US" dirty="0" smtClean="0">
                <a:latin typeface="微软雅黑" pitchFamily="34" charset="-122"/>
                <a:ea typeface="微软雅黑" pitchFamily="34" charset="-122"/>
              </a:rPr>
              <a:t>凭证是否过账</a:t>
            </a:r>
            <a:endParaRPr lang="en-US" altLang="zh-CN" dirty="0" smtClean="0">
              <a:latin typeface="微软雅黑" pitchFamily="34" charset="-122"/>
              <a:ea typeface="微软雅黑" pitchFamily="34" charset="-122"/>
            </a:endParaRPr>
          </a:p>
          <a:p>
            <a:pPr lvl="2" fontAlgn="base">
              <a:spcAft>
                <a:spcPct val="0"/>
              </a:spcAft>
              <a:buSzPct val="100000"/>
              <a:defRPr/>
            </a:pPr>
            <a:r>
              <a:rPr lang="zh-CN" altLang="en-US" dirty="0" smtClean="0">
                <a:latin typeface="微软雅黑" pitchFamily="34" charset="-122"/>
                <a:ea typeface="微软雅黑" pitchFamily="34" charset="-122"/>
              </a:rPr>
              <a:t>损益是否结转</a:t>
            </a:r>
            <a:endParaRPr lang="en-US" altLang="zh-CN" dirty="0" smtClean="0">
              <a:latin typeface="微软雅黑" pitchFamily="34" charset="-122"/>
              <a:ea typeface="微软雅黑" pitchFamily="34" charset="-122"/>
            </a:endParaRPr>
          </a:p>
          <a:p>
            <a:pPr lvl="2" fontAlgn="base">
              <a:spcAft>
                <a:spcPct val="0"/>
              </a:spcAft>
              <a:buSzPct val="100000"/>
              <a:defRPr/>
            </a:pPr>
            <a:r>
              <a:rPr lang="zh-CN" altLang="en-US" dirty="0" smtClean="0">
                <a:latin typeface="微软雅黑" pitchFamily="34" charset="-122"/>
                <a:ea typeface="微软雅黑" pitchFamily="34" charset="-122"/>
              </a:rPr>
              <a:t>新增报表中不存在的一级科目</a:t>
            </a:r>
            <a:endParaRPr lang="en-US" altLang="zh-CN" dirty="0" smtClean="0">
              <a:latin typeface="微软雅黑" pitchFamily="34" charset="-122"/>
              <a:ea typeface="微软雅黑" pitchFamily="34" charset="-122"/>
            </a:endParaRPr>
          </a:p>
          <a:p>
            <a:pPr lvl="2" fontAlgn="base">
              <a:spcAft>
                <a:spcPct val="0"/>
              </a:spcAft>
              <a:buSzPct val="100000"/>
              <a:defRPr/>
            </a:pPr>
            <a:r>
              <a:rPr lang="zh-CN" altLang="en-US" dirty="0" smtClean="0">
                <a:latin typeface="微软雅黑" pitchFamily="34" charset="-122"/>
                <a:ea typeface="微软雅黑" pitchFamily="34" charset="-122"/>
              </a:rPr>
              <a:t>报表公式错误</a:t>
            </a:r>
          </a:p>
        </p:txBody>
      </p:sp>
      <p:sp>
        <p:nvSpPr>
          <p:cNvPr id="16386" name="Rectangle 2"/>
          <p:cNvSpPr>
            <a:spLocks noGrp="1" noChangeArrowheads="1"/>
          </p:cNvSpPr>
          <p:nvPr>
            <p:ph type="title"/>
          </p:nvPr>
        </p:nvSpPr>
        <p:spPr/>
        <p:txBody>
          <a:bodyPr>
            <a:normAutofit/>
          </a:bodyPr>
          <a:lstStyle/>
          <a:p>
            <a:r>
              <a:rPr lang="zh-CN" altLang="en-US" sz="3000" dirty="0" smtClean="0"/>
              <a:t>资产负债表取数</a:t>
            </a:r>
          </a:p>
        </p:txBody>
      </p:sp>
      <p:pic>
        <p:nvPicPr>
          <p:cNvPr id="1027" name="Picture 3"/>
          <p:cNvPicPr>
            <a:picLocks noChangeAspect="1" noChangeArrowheads="1"/>
          </p:cNvPicPr>
          <p:nvPr/>
        </p:nvPicPr>
        <p:blipFill>
          <a:blip r:embed="rId3" cstate="print"/>
          <a:srcRect/>
          <a:stretch>
            <a:fillRect/>
          </a:stretch>
        </p:blipFill>
        <p:spPr bwMode="auto">
          <a:xfrm>
            <a:off x="4499992" y="2132856"/>
            <a:ext cx="4067175" cy="3152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0" dur="500"/>
                                        <p:tgtEl>
                                          <p:spTgt spid="2457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3" dur="500"/>
                                        <p:tgtEl>
                                          <p:spTgt spid="245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8" dur="500"/>
                                        <p:tgtEl>
                                          <p:spTgt spid="24579">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31" dur="500"/>
                                        <p:tgtEl>
                                          <p:spTgt spid="245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6" dur="500"/>
                                        <p:tgtEl>
                                          <p:spTgt spid="24579">
                                            <p:txEl>
                                              <p:pRg st="5" end="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9" dur="500"/>
                                        <p:tgtEl>
                                          <p:spTgt spid="24579">
                                            <p:txEl>
                                              <p:pRg st="6" end="6"/>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42" dur="500"/>
                                        <p:tgtEl>
                                          <p:spTgt spid="24579">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45" dur="500"/>
                                        <p:tgtEl>
                                          <p:spTgt spid="24579">
                                            <p:txEl>
                                              <p:pRg st="8" end="8"/>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48"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528" y="1124744"/>
            <a:ext cx="8673616" cy="5136868"/>
          </a:xfrm>
        </p:spPr>
        <p:txBody>
          <a:bodyPr/>
          <a:lstStyle/>
          <a:p>
            <a:pPr fontAlgn="base">
              <a:spcAft>
                <a:spcPct val="0"/>
              </a:spcAft>
              <a:defRPr/>
            </a:pPr>
            <a:r>
              <a:rPr lang="zh-CN" altLang="en-US" sz="2600" dirty="0" smtClean="0"/>
              <a:t>资产负债表与利润表关系</a:t>
            </a:r>
            <a:endParaRPr lang="en-US" altLang="zh-CN" sz="2600" dirty="0" smtClean="0"/>
          </a:p>
          <a:p>
            <a:pPr lvl="1" fontAlgn="base">
              <a:spcBef>
                <a:spcPts val="2000"/>
              </a:spcBef>
              <a:spcAft>
                <a:spcPct val="0"/>
              </a:spcAft>
              <a:buSzPct val="100000"/>
              <a:defRPr/>
            </a:pPr>
            <a:r>
              <a:rPr lang="zh-CN" altLang="en-US" sz="2000" dirty="0"/>
              <a:t>资产负债表“未分配利润”科目期末数 </a:t>
            </a:r>
            <a:r>
              <a:rPr lang="en-US" altLang="zh-CN" sz="2000" dirty="0"/>
              <a:t>- </a:t>
            </a:r>
            <a:r>
              <a:rPr lang="zh-CN" altLang="en-US" sz="2000" dirty="0" smtClean="0"/>
              <a:t>期</a:t>
            </a:r>
            <a:r>
              <a:rPr lang="zh-CN" altLang="en-US" sz="2000" dirty="0"/>
              <a:t>初数 </a:t>
            </a:r>
            <a:r>
              <a:rPr lang="en-US" altLang="zh-CN" sz="2000" dirty="0"/>
              <a:t>= </a:t>
            </a:r>
            <a:r>
              <a:rPr lang="zh-CN" altLang="en-US" sz="2000" dirty="0" smtClean="0"/>
              <a:t>利润</a:t>
            </a:r>
            <a:r>
              <a:rPr lang="zh-CN" altLang="en-US" sz="2000" dirty="0"/>
              <a:t>表“净利润” </a:t>
            </a:r>
            <a:r>
              <a:rPr lang="zh-CN" altLang="en-US" sz="2000" dirty="0" smtClean="0"/>
              <a:t>科目本年累计数</a:t>
            </a:r>
            <a:endParaRPr lang="en-US" altLang="zh-CN" sz="2000" dirty="0" smtClean="0"/>
          </a:p>
          <a:p>
            <a:pPr marL="457200" lvl="1" indent="0" fontAlgn="base">
              <a:spcAft>
                <a:spcPct val="0"/>
              </a:spcAft>
              <a:buSzPct val="100000"/>
              <a:buNone/>
              <a:defRPr/>
            </a:pPr>
            <a:endParaRPr lang="en-US" altLang="zh-CN" sz="2000" dirty="0" smtClean="0"/>
          </a:p>
          <a:p>
            <a:pPr lvl="1" fontAlgn="base">
              <a:spcAft>
                <a:spcPct val="0"/>
              </a:spcAft>
              <a:buSzPct val="100000"/>
              <a:defRPr/>
            </a:pPr>
            <a:r>
              <a:rPr lang="zh-CN" altLang="en-US" sz="2000" dirty="0" smtClean="0">
                <a:latin typeface="微软雅黑" pitchFamily="34" charset="-122"/>
                <a:ea typeface="微软雅黑" pitchFamily="34" charset="-122"/>
              </a:rPr>
              <a:t>如果不等，有哪些原因？</a:t>
            </a:r>
            <a:endParaRPr lang="en-US" altLang="zh-CN" sz="2000" dirty="0" smtClean="0">
              <a:latin typeface="微软雅黑" pitchFamily="34" charset="-122"/>
              <a:ea typeface="微软雅黑" pitchFamily="34" charset="-122"/>
            </a:endParaRPr>
          </a:p>
          <a:p>
            <a:pPr lvl="2" fontAlgn="base">
              <a:spcBef>
                <a:spcPts val="2000"/>
              </a:spcBef>
              <a:spcAft>
                <a:spcPct val="0"/>
              </a:spcAft>
              <a:buSzPct val="100000"/>
              <a:defRPr/>
            </a:pPr>
            <a:r>
              <a:rPr lang="zh-CN" altLang="en-US" sz="1800" dirty="0">
                <a:solidFill>
                  <a:srgbClr val="000000">
                    <a:lumMod val="85000"/>
                    <a:lumOff val="15000"/>
                  </a:srgbClr>
                </a:solidFill>
                <a:latin typeface="微软雅黑" pitchFamily="34" charset="-122"/>
                <a:ea typeface="微软雅黑" pitchFamily="34" charset="-122"/>
              </a:rPr>
              <a:t>两张表数据</a:t>
            </a:r>
            <a:r>
              <a:rPr lang="zh-CN" altLang="en-US" sz="1800" dirty="0" smtClean="0">
                <a:solidFill>
                  <a:srgbClr val="000000">
                    <a:lumMod val="85000"/>
                    <a:lumOff val="15000"/>
                  </a:srgbClr>
                </a:solidFill>
                <a:latin typeface="微软雅黑" pitchFamily="34" charset="-122"/>
                <a:ea typeface="微软雅黑" pitchFamily="34" charset="-122"/>
              </a:rPr>
              <a:t>正确</a:t>
            </a:r>
            <a:endParaRPr lang="en-US" altLang="zh-CN" sz="1800" dirty="0" smtClean="0">
              <a:solidFill>
                <a:srgbClr val="000000">
                  <a:lumMod val="85000"/>
                  <a:lumOff val="15000"/>
                </a:srgbClr>
              </a:solidFill>
              <a:latin typeface="微软雅黑" pitchFamily="34" charset="-122"/>
              <a:ea typeface="微软雅黑" pitchFamily="34" charset="-122"/>
            </a:endParaRPr>
          </a:p>
          <a:p>
            <a:pPr lvl="2" fontAlgn="base">
              <a:spcBef>
                <a:spcPts val="2000"/>
              </a:spcBef>
              <a:spcAft>
                <a:spcPct val="0"/>
              </a:spcAft>
              <a:buSzPct val="100000"/>
              <a:defRPr/>
            </a:pPr>
            <a:r>
              <a:rPr lang="zh-CN" altLang="en-US" sz="1800" dirty="0" smtClean="0">
                <a:solidFill>
                  <a:srgbClr val="000000">
                    <a:lumMod val="85000"/>
                    <a:lumOff val="15000"/>
                  </a:srgbClr>
                </a:solidFill>
                <a:latin typeface="微软雅黑" pitchFamily="34" charset="-122"/>
                <a:ea typeface="微软雅黑" pitchFamily="34" charset="-122"/>
              </a:rPr>
              <a:t>以前</a:t>
            </a:r>
            <a:r>
              <a:rPr lang="zh-CN" altLang="en-US" sz="1800" dirty="0">
                <a:solidFill>
                  <a:srgbClr val="000000">
                    <a:lumMod val="85000"/>
                    <a:lumOff val="15000"/>
                  </a:srgbClr>
                </a:solidFill>
                <a:latin typeface="微软雅黑" pitchFamily="34" charset="-122"/>
                <a:ea typeface="微软雅黑" pitchFamily="34" charset="-122"/>
              </a:rPr>
              <a:t>年度损益调整</a:t>
            </a:r>
            <a:endParaRPr lang="en-US" altLang="zh-CN" sz="1800" dirty="0">
              <a:solidFill>
                <a:srgbClr val="000000">
                  <a:lumMod val="85000"/>
                  <a:lumOff val="15000"/>
                </a:srgbClr>
              </a:solidFill>
              <a:latin typeface="微软雅黑" pitchFamily="34" charset="-122"/>
              <a:ea typeface="微软雅黑" pitchFamily="34" charset="-122"/>
            </a:endParaRPr>
          </a:p>
          <a:p>
            <a:pPr lvl="2" fontAlgn="base">
              <a:spcAft>
                <a:spcPct val="0"/>
              </a:spcAft>
              <a:buSzPct val="100000"/>
              <a:defRPr/>
            </a:pPr>
            <a:endParaRPr lang="en-US" altLang="zh-CN" dirty="0" smtClean="0">
              <a:solidFill>
                <a:srgbClr val="000000">
                  <a:lumMod val="85000"/>
                  <a:lumOff val="15000"/>
                </a:srgbClr>
              </a:solidFill>
              <a:latin typeface="微软雅黑" pitchFamily="34" charset="-122"/>
              <a:ea typeface="微软雅黑" pitchFamily="34" charset="-122"/>
            </a:endParaRPr>
          </a:p>
          <a:p>
            <a:pPr marL="457200" lvl="1" indent="0" fontAlgn="base">
              <a:spcAft>
                <a:spcPct val="0"/>
              </a:spcAft>
              <a:buSzPct val="100000"/>
              <a:buNone/>
              <a:defRPr/>
            </a:pPr>
            <a:endParaRPr lang="en-US" altLang="zh-CN" sz="2000" dirty="0" smtClean="0">
              <a:latin typeface="微软雅黑" pitchFamily="34" charset="-122"/>
              <a:ea typeface="微软雅黑" pitchFamily="34" charset="-122"/>
            </a:endParaRPr>
          </a:p>
        </p:txBody>
      </p:sp>
      <p:sp>
        <p:nvSpPr>
          <p:cNvPr id="16386" name="Rectangle 2"/>
          <p:cNvSpPr>
            <a:spLocks noGrp="1" noChangeArrowheads="1"/>
          </p:cNvSpPr>
          <p:nvPr>
            <p:ph type="title"/>
          </p:nvPr>
        </p:nvSpPr>
        <p:spPr/>
        <p:txBody>
          <a:bodyPr>
            <a:normAutofit/>
          </a:bodyPr>
          <a:lstStyle/>
          <a:p>
            <a:r>
              <a:rPr lang="zh-CN" altLang="en-US" sz="3000" dirty="0" smtClean="0"/>
              <a:t>资产负债表取数</a:t>
            </a:r>
          </a:p>
        </p:txBody>
      </p:sp>
    </p:spTree>
    <p:extLst>
      <p:ext uri="{BB962C8B-B14F-4D97-AF65-F5344CB8AC3E}">
        <p14:creationId xmlns:p14="http://schemas.microsoft.com/office/powerpoint/2010/main" val="382921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0" dur="500"/>
                                        <p:tgtEl>
                                          <p:spTgt spid="2457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13" dur="500"/>
                                        <p:tgtEl>
                                          <p:spTgt spid="2457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16" dur="500"/>
                                        <p:tgtEl>
                                          <p:spTgt spid="2457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19"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528" y="980728"/>
            <a:ext cx="8673616" cy="5136868"/>
          </a:xfrm>
        </p:spPr>
        <p:txBody>
          <a:bodyPr/>
          <a:lstStyle/>
          <a:p>
            <a:pPr>
              <a:lnSpc>
                <a:spcPct val="150000"/>
              </a:lnSpc>
            </a:pPr>
            <a:r>
              <a:rPr lang="zh-CN" altLang="en-US" sz="2600" dirty="0" smtClean="0"/>
              <a:t>定义</a:t>
            </a:r>
            <a:endParaRPr lang="en-US" altLang="zh-CN" sz="2600" dirty="0" smtClean="0"/>
          </a:p>
          <a:p>
            <a:pPr lvl="1"/>
            <a:r>
              <a:rPr lang="zh-CN" altLang="en-US" sz="2000" dirty="0" smtClean="0">
                <a:latin typeface="微软雅黑" pitchFamily="34" charset="-122"/>
                <a:ea typeface="微软雅黑" pitchFamily="34" charset="-122"/>
              </a:rPr>
              <a:t>现金流量表是反映公司在一定会计期间内有关现金及现金等价物的流入和流出的会计报表。</a:t>
            </a:r>
            <a:endParaRPr lang="en-US" altLang="zh-CN" sz="2000" dirty="0" smtClean="0">
              <a:latin typeface="微软雅黑" pitchFamily="34" charset="-122"/>
              <a:ea typeface="微软雅黑" pitchFamily="34" charset="-122"/>
            </a:endParaRPr>
          </a:p>
          <a:p>
            <a:pPr marL="342900" lvl="1" indent="-342900">
              <a:lnSpc>
                <a:spcPct val="150000"/>
              </a:lnSpc>
              <a:buSzPct val="100000"/>
              <a:buBlip>
                <a:blip r:embed="rId2"/>
              </a:buBlip>
            </a:pPr>
            <a:r>
              <a:rPr lang="zh-CN" altLang="en-US" sz="2600" dirty="0" smtClean="0"/>
              <a:t>结构</a:t>
            </a:r>
            <a:endParaRPr lang="en-US" altLang="zh-CN" sz="2600" dirty="0" smtClean="0"/>
          </a:p>
          <a:p>
            <a:pPr lvl="1">
              <a:lnSpc>
                <a:spcPct val="150000"/>
              </a:lnSpc>
              <a:buSzPct val="70000"/>
            </a:pPr>
            <a:r>
              <a:rPr lang="zh-CN" altLang="en-US" sz="2000" dirty="0" smtClean="0">
                <a:latin typeface="微软雅黑" pitchFamily="34" charset="-122"/>
                <a:ea typeface="微软雅黑" pitchFamily="34" charset="-122"/>
              </a:rPr>
              <a:t>主表</a:t>
            </a:r>
            <a:endParaRPr lang="en-US" altLang="zh-CN" sz="2000" dirty="0" smtClean="0">
              <a:latin typeface="微软雅黑" pitchFamily="34" charset="-122"/>
              <a:ea typeface="微软雅黑" pitchFamily="34" charset="-122"/>
            </a:endParaRPr>
          </a:p>
          <a:p>
            <a:pPr lvl="2">
              <a:lnSpc>
                <a:spcPct val="150000"/>
              </a:lnSpc>
              <a:buSzPct val="70000"/>
            </a:pPr>
            <a:r>
              <a:rPr lang="zh-CN" altLang="en-US" dirty="0" smtClean="0">
                <a:latin typeface="微软雅黑" pitchFamily="34" charset="-122"/>
                <a:ea typeface="微软雅黑" pitchFamily="34" charset="-122"/>
              </a:rPr>
              <a:t>经营活动、投资活动、筹资活动、汇率变化</a:t>
            </a:r>
            <a:endParaRPr lang="en-US" altLang="zh-CN" dirty="0" smtClean="0">
              <a:latin typeface="微软雅黑" pitchFamily="34" charset="-122"/>
              <a:ea typeface="微软雅黑" pitchFamily="34" charset="-122"/>
            </a:endParaRPr>
          </a:p>
          <a:p>
            <a:pPr lvl="1">
              <a:lnSpc>
                <a:spcPct val="150000"/>
              </a:lnSpc>
              <a:buSzPct val="70000"/>
            </a:pPr>
            <a:r>
              <a:rPr lang="zh-CN" altLang="en-US" sz="2000" dirty="0" smtClean="0">
                <a:latin typeface="微软雅黑" pitchFamily="34" charset="-122"/>
                <a:ea typeface="微软雅黑" pitchFamily="34" charset="-122"/>
              </a:rPr>
              <a:t>附表（补充资料）</a:t>
            </a:r>
            <a:endParaRPr lang="en-US" altLang="zh-CN" sz="2000" dirty="0" smtClean="0">
              <a:latin typeface="微软雅黑" pitchFamily="34" charset="-122"/>
              <a:ea typeface="微软雅黑" pitchFamily="34" charset="-122"/>
            </a:endParaRPr>
          </a:p>
          <a:p>
            <a:pPr lvl="2">
              <a:buSzPct val="70000"/>
            </a:pPr>
            <a:r>
              <a:rPr lang="zh-CN" altLang="en-US" dirty="0" smtClean="0">
                <a:latin typeface="微软雅黑" pitchFamily="34" charset="-122"/>
                <a:ea typeface="微软雅黑" pitchFamily="34" charset="-122"/>
              </a:rPr>
              <a:t>将净利润调节为经营活动产生现金流量净额</a:t>
            </a:r>
            <a:endParaRPr lang="en-US" altLang="zh-CN" dirty="0" smtClean="0">
              <a:latin typeface="微软雅黑" pitchFamily="34" charset="-122"/>
              <a:ea typeface="微软雅黑" pitchFamily="34" charset="-122"/>
            </a:endParaRPr>
          </a:p>
          <a:p>
            <a:pPr lvl="2">
              <a:buSzPct val="70000"/>
            </a:pPr>
            <a:r>
              <a:rPr lang="zh-CN" altLang="en-US" dirty="0" smtClean="0">
                <a:latin typeface="微软雅黑" pitchFamily="34" charset="-122"/>
                <a:ea typeface="微软雅黑" pitchFamily="34" charset="-122"/>
              </a:rPr>
              <a:t>不涉及现金收支的重大投资和筹资活动</a:t>
            </a:r>
            <a:endParaRPr lang="en-US" altLang="zh-CN" dirty="0" smtClean="0">
              <a:latin typeface="微软雅黑" pitchFamily="34" charset="-122"/>
              <a:ea typeface="微软雅黑" pitchFamily="34" charset="-122"/>
            </a:endParaRPr>
          </a:p>
          <a:p>
            <a:pPr lvl="1">
              <a:lnSpc>
                <a:spcPct val="150000"/>
              </a:lnSpc>
              <a:buSzPct val="70000"/>
            </a:pPr>
            <a:r>
              <a:rPr lang="en-US" altLang="zh-CN" sz="2000" dirty="0" smtClean="0">
                <a:solidFill>
                  <a:srgbClr val="FF0000"/>
                </a:solidFill>
                <a:latin typeface="微软雅黑" pitchFamily="34" charset="-122"/>
                <a:ea typeface="微软雅黑" pitchFamily="34" charset="-122"/>
              </a:rPr>
              <a:t>2013</a:t>
            </a:r>
            <a:r>
              <a:rPr lang="zh-CN" altLang="en-US" sz="2000" dirty="0" smtClean="0">
                <a:solidFill>
                  <a:srgbClr val="FF0000"/>
                </a:solidFill>
                <a:latin typeface="微软雅黑" pitchFamily="34" charset="-122"/>
                <a:ea typeface="微软雅黑" pitchFamily="34" charset="-122"/>
              </a:rPr>
              <a:t>年小企业准则取消汇率变动的现金项目及对补充资料的披露</a:t>
            </a:r>
            <a:endParaRPr lang="zh-CN" altLang="en-US" sz="2000" dirty="0">
              <a:solidFill>
                <a:srgbClr val="FF0000"/>
              </a:solidFill>
              <a:latin typeface="微软雅黑" pitchFamily="34" charset="-122"/>
              <a:ea typeface="微软雅黑" pitchFamily="34" charset="-122"/>
            </a:endParaRPr>
          </a:p>
        </p:txBody>
      </p:sp>
      <p:sp>
        <p:nvSpPr>
          <p:cNvPr id="16386" name="Rectangle 2"/>
          <p:cNvSpPr>
            <a:spLocks noGrp="1" noChangeArrowheads="1"/>
          </p:cNvSpPr>
          <p:nvPr>
            <p:ph type="title"/>
          </p:nvPr>
        </p:nvSpPr>
        <p:spPr/>
        <p:txBody>
          <a:bodyPr>
            <a:normAutofit/>
          </a:bodyPr>
          <a:lstStyle/>
          <a:p>
            <a:r>
              <a:rPr lang="zh-CN" altLang="en-US" sz="3000" dirty="0" smtClean="0"/>
              <a:t>现金流量表基础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47"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528" y="980728"/>
            <a:ext cx="8673616" cy="5136868"/>
          </a:xfrm>
        </p:spPr>
        <p:txBody>
          <a:bodyPr/>
          <a:lstStyle/>
          <a:p>
            <a:pPr>
              <a:lnSpc>
                <a:spcPct val="150000"/>
              </a:lnSpc>
            </a:pPr>
            <a:r>
              <a:rPr lang="zh-CN" altLang="en-US" sz="2600" dirty="0" smtClean="0"/>
              <a:t>编制对象</a:t>
            </a:r>
            <a:endParaRPr lang="en-US" altLang="zh-CN" sz="2600" dirty="0" smtClean="0"/>
          </a:p>
          <a:p>
            <a:pPr lvl="1">
              <a:lnSpc>
                <a:spcPct val="150000"/>
              </a:lnSpc>
            </a:pPr>
            <a:r>
              <a:rPr lang="zh-CN" altLang="en-US" sz="2000" dirty="0" smtClean="0">
                <a:latin typeface="微软雅黑" pitchFamily="34" charset="-122"/>
                <a:ea typeface="微软雅黑" pitchFamily="34" charset="-122"/>
              </a:rPr>
              <a:t>现金</a:t>
            </a:r>
            <a:endParaRPr lang="en-US" altLang="zh-CN" sz="2000"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指企业库存现金以及可以</a:t>
            </a:r>
            <a:r>
              <a:rPr lang="zh-CN" altLang="en-US" dirty="0" smtClean="0">
                <a:solidFill>
                  <a:srgbClr val="FF0000"/>
                </a:solidFill>
                <a:latin typeface="微软雅黑" pitchFamily="34" charset="-122"/>
                <a:ea typeface="微软雅黑" pitchFamily="34" charset="-122"/>
              </a:rPr>
              <a:t>随时用于支付的存款</a:t>
            </a:r>
            <a:endParaRPr lang="en-US" altLang="zh-CN" dirty="0" smtClean="0">
              <a:solidFill>
                <a:srgbClr val="FF0000"/>
              </a:solidFill>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一般科目包含库存现金、银行存款、其他货币资金</a:t>
            </a:r>
            <a:endParaRPr lang="en-US" altLang="zh-CN" dirty="0" smtClean="0">
              <a:latin typeface="微软雅黑" pitchFamily="34" charset="-122"/>
              <a:ea typeface="微软雅黑" pitchFamily="34" charset="-122"/>
            </a:endParaRPr>
          </a:p>
          <a:p>
            <a:pPr lvl="2"/>
            <a:r>
              <a:rPr lang="zh-CN" altLang="en-US" dirty="0" smtClean="0">
                <a:latin typeface="微软雅黑" pitchFamily="34" charset="-122"/>
                <a:ea typeface="微软雅黑" pitchFamily="34" charset="-122"/>
              </a:rPr>
              <a:t>思考：定期存款是否设为现金科目？</a:t>
            </a:r>
            <a:endParaRPr lang="en-US" altLang="zh-CN" dirty="0" smtClean="0">
              <a:latin typeface="微软雅黑" pitchFamily="34" charset="-122"/>
              <a:ea typeface="微软雅黑" pitchFamily="34" charset="-122"/>
            </a:endParaRPr>
          </a:p>
          <a:p>
            <a:pPr lvl="1">
              <a:lnSpc>
                <a:spcPct val="150000"/>
              </a:lnSpc>
            </a:pPr>
            <a:r>
              <a:rPr lang="zh-CN" altLang="en-US" sz="2000" dirty="0" smtClean="0">
                <a:latin typeface="微软雅黑" pitchFamily="34" charset="-122"/>
                <a:ea typeface="微软雅黑" pitchFamily="34" charset="-122"/>
              </a:rPr>
              <a:t>现金等价物</a:t>
            </a:r>
            <a:endParaRPr lang="en-US" altLang="zh-CN" sz="2000" dirty="0" smtClean="0">
              <a:latin typeface="微软雅黑" pitchFamily="34" charset="-122"/>
              <a:ea typeface="微软雅黑" pitchFamily="34" charset="-122"/>
            </a:endParaRPr>
          </a:p>
          <a:p>
            <a:pPr lvl="2"/>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购买在</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个月或更短时间内到期或即可转换为现金的投资，如短期投资</a:t>
            </a:r>
            <a:endParaRPr lang="en-US" altLang="zh-CN" dirty="0" smtClean="0">
              <a:latin typeface="微软雅黑" pitchFamily="34" charset="-122"/>
              <a:ea typeface="微软雅黑" pitchFamily="34" charset="-122"/>
            </a:endParaRPr>
          </a:p>
          <a:p>
            <a:pPr lvl="2"/>
            <a:r>
              <a:rPr lang="zh-CN" altLang="en-US" dirty="0" smtClean="0"/>
              <a:t>期限短、流动性强、易于转换为已知金额的现金、价值变动风险很小</a:t>
            </a:r>
            <a:endParaRPr lang="en-US" altLang="zh-CN" dirty="0" smtClean="0"/>
          </a:p>
          <a:p>
            <a:pPr lvl="2"/>
            <a:r>
              <a:rPr lang="zh-CN" altLang="en-US" dirty="0" smtClean="0">
                <a:latin typeface="微软雅黑" pitchFamily="34" charset="-122"/>
                <a:ea typeface="微软雅黑" pitchFamily="34" charset="-122"/>
              </a:rPr>
              <a:t>思考：股票是否设为现金等价物？</a:t>
            </a:r>
            <a:endParaRPr lang="en-US" altLang="zh-CN" dirty="0" smtClean="0">
              <a:latin typeface="微软雅黑" pitchFamily="34" charset="-122"/>
              <a:ea typeface="微软雅黑" pitchFamily="34" charset="-122"/>
            </a:endParaRPr>
          </a:p>
          <a:p>
            <a:pPr lvl="1">
              <a:lnSpc>
                <a:spcPct val="150000"/>
              </a:lnSpc>
            </a:pPr>
            <a:r>
              <a:rPr lang="en-US" altLang="zh-CN" dirty="0" smtClean="0">
                <a:solidFill>
                  <a:srgbClr val="FF0000"/>
                </a:solidFill>
                <a:latin typeface="微软雅黑" pitchFamily="34" charset="-122"/>
                <a:ea typeface="微软雅黑" pitchFamily="34" charset="-122"/>
              </a:rPr>
              <a:t>2013</a:t>
            </a:r>
            <a:r>
              <a:rPr lang="zh-CN" altLang="en-US" dirty="0" smtClean="0">
                <a:solidFill>
                  <a:srgbClr val="FF0000"/>
                </a:solidFill>
                <a:latin typeface="微软雅黑" pitchFamily="34" charset="-122"/>
                <a:ea typeface="微软雅黑" pitchFamily="34" charset="-122"/>
              </a:rPr>
              <a:t>年小企业会计准则的编制对象不包含现金等价物</a:t>
            </a:r>
            <a:endParaRPr lang="en-US" altLang="zh-CN" dirty="0">
              <a:solidFill>
                <a:srgbClr val="FF0000"/>
              </a:solidFill>
              <a:latin typeface="微软雅黑" pitchFamily="34" charset="-122"/>
              <a:ea typeface="微软雅黑" pitchFamily="34" charset="-122"/>
            </a:endParaRPr>
          </a:p>
        </p:txBody>
      </p:sp>
      <p:sp>
        <p:nvSpPr>
          <p:cNvPr id="16386" name="Rectangle 2"/>
          <p:cNvSpPr>
            <a:spLocks noGrp="1" noChangeArrowheads="1"/>
          </p:cNvSpPr>
          <p:nvPr>
            <p:ph type="title"/>
          </p:nvPr>
        </p:nvSpPr>
        <p:spPr/>
        <p:txBody>
          <a:bodyPr>
            <a:normAutofit/>
          </a:bodyPr>
          <a:lstStyle/>
          <a:p>
            <a:r>
              <a:rPr lang="zh-CN" altLang="en-US" sz="3000" dirty="0" smtClean="0"/>
              <a:t>现金流量表基础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47" dur="500"/>
                                        <p:tgtEl>
                                          <p:spTgt spid="245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Effect transition="in" filter="blinds(horizontal)">
                                      <p:cBhvr>
                                        <p:cTn id="52"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3528" y="980728"/>
            <a:ext cx="8673616" cy="5136868"/>
          </a:xfrm>
        </p:spPr>
        <p:txBody>
          <a:bodyPr/>
          <a:lstStyle/>
          <a:p>
            <a:pPr>
              <a:lnSpc>
                <a:spcPct val="150000"/>
              </a:lnSpc>
            </a:pPr>
            <a:r>
              <a:rPr lang="zh-CN" altLang="en-US" sz="2600" dirty="0" smtClean="0"/>
              <a:t>编制方法</a:t>
            </a:r>
            <a:endParaRPr lang="en-US" altLang="zh-CN" sz="2600" dirty="0" smtClean="0"/>
          </a:p>
          <a:p>
            <a:pPr lvl="1">
              <a:lnSpc>
                <a:spcPct val="150000"/>
              </a:lnSpc>
            </a:pPr>
            <a:r>
              <a:rPr lang="zh-CN" altLang="en-US" sz="2000" dirty="0" smtClean="0">
                <a:latin typeface="微软雅黑" pitchFamily="34" charset="-122"/>
                <a:ea typeface="微软雅黑" pitchFamily="34" charset="-122"/>
              </a:rPr>
              <a:t>直接法（直接将权责发生制的业务转换为收付实现制）</a:t>
            </a:r>
            <a:endParaRPr lang="en-US" altLang="zh-CN" sz="2000" dirty="0" smtClean="0">
              <a:latin typeface="微软雅黑" pitchFamily="34" charset="-122"/>
              <a:ea typeface="微软雅黑" pitchFamily="34" charset="-122"/>
            </a:endParaRPr>
          </a:p>
          <a:p>
            <a:pPr lvl="2"/>
            <a:r>
              <a:rPr lang="zh-CN" altLang="en-US" sz="1500" dirty="0" smtClean="0">
                <a:latin typeface="微软雅黑" pitchFamily="34" charset="-122"/>
                <a:ea typeface="微软雅黑" pitchFamily="34" charset="-122"/>
              </a:rPr>
              <a:t>工作底稿法</a:t>
            </a:r>
            <a:endParaRPr lang="en-US" altLang="zh-CN" sz="1500" dirty="0" smtClean="0">
              <a:latin typeface="微软雅黑" pitchFamily="34" charset="-122"/>
              <a:ea typeface="微软雅黑" pitchFamily="34" charset="-122"/>
            </a:endParaRPr>
          </a:p>
          <a:p>
            <a:pPr lvl="2"/>
            <a:r>
              <a:rPr lang="en-US" altLang="zh-CN" sz="1500" dirty="0" smtClean="0">
                <a:latin typeface="微软雅黑" pitchFamily="34" charset="-122"/>
                <a:ea typeface="微软雅黑" pitchFamily="34" charset="-122"/>
              </a:rPr>
              <a:t>T</a:t>
            </a:r>
            <a:r>
              <a:rPr lang="zh-CN" altLang="en-US" sz="1500" dirty="0" smtClean="0">
                <a:latin typeface="微软雅黑" pitchFamily="34" charset="-122"/>
                <a:ea typeface="微软雅黑" pitchFamily="34" charset="-122"/>
              </a:rPr>
              <a:t>型账户法</a:t>
            </a:r>
            <a:endParaRPr lang="en-US" altLang="zh-CN" sz="1500" dirty="0" smtClean="0">
              <a:latin typeface="微软雅黑" pitchFamily="34" charset="-122"/>
              <a:ea typeface="微软雅黑" pitchFamily="34" charset="-122"/>
            </a:endParaRPr>
          </a:p>
          <a:p>
            <a:pPr lvl="1">
              <a:lnSpc>
                <a:spcPct val="150000"/>
              </a:lnSpc>
            </a:pPr>
            <a:r>
              <a:rPr lang="zh-CN" altLang="en-US" sz="2000" dirty="0" smtClean="0">
                <a:latin typeface="微软雅黑" pitchFamily="34" charset="-122"/>
                <a:ea typeface="微软雅黑" pitchFamily="34" charset="-122"/>
              </a:rPr>
              <a:t>间接法（将净利润调节经营活动产生的现金流量）</a:t>
            </a:r>
            <a:endParaRPr lang="en-US" altLang="zh-CN" sz="2000" dirty="0" smtClean="0">
              <a:latin typeface="微软雅黑" pitchFamily="34" charset="-122"/>
              <a:ea typeface="微软雅黑" pitchFamily="34" charset="-122"/>
            </a:endParaRPr>
          </a:p>
          <a:p>
            <a:pPr marL="342900" lvl="1" indent="-342900">
              <a:lnSpc>
                <a:spcPct val="150000"/>
              </a:lnSpc>
              <a:buSzPct val="100000"/>
              <a:buBlip>
                <a:blip r:embed="rId2"/>
              </a:buBlip>
            </a:pPr>
            <a:r>
              <a:rPr lang="en-US" altLang="zh-CN" sz="2600" dirty="0" smtClean="0"/>
              <a:t>KIS</a:t>
            </a:r>
            <a:r>
              <a:rPr lang="zh-CN" altLang="en-US" sz="2600" dirty="0" smtClean="0"/>
              <a:t>专业版实现方式</a:t>
            </a:r>
            <a:endParaRPr lang="en-US" altLang="zh-CN" sz="2600" dirty="0" smtClean="0"/>
          </a:p>
          <a:p>
            <a:pPr lvl="1">
              <a:buSzPct val="70000"/>
            </a:pPr>
            <a:r>
              <a:rPr lang="zh-CN" altLang="en-US" sz="2000" dirty="0" smtClean="0">
                <a:latin typeface="微软雅黑" pitchFamily="34" charset="-122"/>
                <a:ea typeface="微软雅黑" pitchFamily="34" charset="-122"/>
              </a:rPr>
              <a:t>凭证录入时指定现金流量</a:t>
            </a:r>
            <a:endParaRPr lang="en-US" altLang="zh-CN" sz="2000" dirty="0" smtClean="0">
              <a:latin typeface="微软雅黑" pitchFamily="34" charset="-122"/>
              <a:ea typeface="微软雅黑" pitchFamily="34" charset="-122"/>
            </a:endParaRPr>
          </a:p>
          <a:p>
            <a:pPr lvl="1">
              <a:buSzPct val="70000"/>
            </a:pPr>
            <a:r>
              <a:rPr lang="zh-CN" altLang="en-US" sz="2000" dirty="0" smtClean="0">
                <a:latin typeface="微软雅黑" pitchFamily="34" charset="-122"/>
                <a:ea typeface="微软雅黑" pitchFamily="34" charset="-122"/>
              </a:rPr>
              <a:t>通过</a:t>
            </a:r>
            <a:r>
              <a:rPr lang="en-US" altLang="zh-CN" sz="2000" dirty="0" smtClean="0">
                <a:latin typeface="微软雅黑" pitchFamily="34" charset="-122"/>
                <a:ea typeface="微软雅黑" pitchFamily="34" charset="-122"/>
              </a:rPr>
              <a:t>T</a:t>
            </a:r>
            <a:r>
              <a:rPr lang="zh-CN" altLang="en-US" sz="2000" dirty="0" smtClean="0">
                <a:latin typeface="微软雅黑" pitchFamily="34" charset="-122"/>
                <a:ea typeface="微软雅黑" pitchFamily="34" charset="-122"/>
              </a:rPr>
              <a:t>型账户和附表二指定流量</a:t>
            </a:r>
            <a:endParaRPr lang="en-US" altLang="zh-CN" sz="2000" dirty="0" smtClean="0">
              <a:latin typeface="微软雅黑" pitchFamily="34" charset="-122"/>
              <a:ea typeface="微软雅黑" pitchFamily="34" charset="-122"/>
            </a:endParaRPr>
          </a:p>
          <a:p>
            <a:pPr lvl="1">
              <a:buSzPct val="70000"/>
            </a:pPr>
            <a:r>
              <a:rPr lang="zh-CN" altLang="en-US" sz="2000" dirty="0" smtClean="0">
                <a:latin typeface="微软雅黑" pitchFamily="34" charset="-122"/>
                <a:ea typeface="微软雅黑" pitchFamily="34" charset="-122"/>
              </a:rPr>
              <a:t>通过简易现金流量表取数</a:t>
            </a:r>
            <a:endParaRPr lang="en-US" altLang="zh-CN" sz="2000" dirty="0">
              <a:latin typeface="微软雅黑" pitchFamily="34" charset="-122"/>
              <a:ea typeface="微软雅黑" pitchFamily="34" charset="-122"/>
            </a:endParaRPr>
          </a:p>
        </p:txBody>
      </p:sp>
      <p:sp>
        <p:nvSpPr>
          <p:cNvPr id="16386" name="Rectangle 2"/>
          <p:cNvSpPr>
            <a:spLocks noGrp="1" noChangeArrowheads="1"/>
          </p:cNvSpPr>
          <p:nvPr>
            <p:ph type="title"/>
          </p:nvPr>
        </p:nvSpPr>
        <p:spPr/>
        <p:txBody>
          <a:bodyPr>
            <a:normAutofit/>
          </a:bodyPr>
          <a:lstStyle/>
          <a:p>
            <a:r>
              <a:rPr lang="zh-CN" altLang="en-US" sz="3000" dirty="0" smtClean="0"/>
              <a:t>现金流量表基础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blinds(horizontal)">
                                      <p:cBhvr>
                                        <p:cTn id="47"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932723"/>
            <a:ext cx="8064896" cy="5376597"/>
          </a:xfrm>
        </p:spPr>
        <p:txBody>
          <a:bodyPr>
            <a:normAutofit/>
          </a:bodyPr>
          <a:lstStyle/>
          <a:p>
            <a:pPr marL="342900" lvl="1" indent="-342900">
              <a:lnSpc>
                <a:spcPct val="150000"/>
              </a:lnSpc>
              <a:buSzPct val="70000"/>
              <a:buBlip>
                <a:blip r:embed="rId2"/>
              </a:buBlip>
            </a:pPr>
            <a:r>
              <a:rPr lang="zh-CN" altLang="en-US" sz="2200" dirty="0" smtClean="0"/>
              <a:t>凭证录入时指定现金流量</a:t>
            </a:r>
            <a:endParaRPr lang="en-US" altLang="zh-CN" sz="2200" dirty="0" smtClean="0"/>
          </a:p>
          <a:p>
            <a:pPr marL="342900" lvl="1" indent="-342900">
              <a:lnSpc>
                <a:spcPct val="150000"/>
              </a:lnSpc>
              <a:buSzPct val="70000"/>
              <a:buBlip>
                <a:blip r:embed="rId2"/>
              </a:buBlip>
            </a:pPr>
            <a:r>
              <a:rPr lang="zh-CN" altLang="en-US" sz="2200" dirty="0" smtClean="0"/>
              <a:t>通过</a:t>
            </a:r>
            <a:r>
              <a:rPr lang="en-US" altLang="zh-CN" sz="2200" dirty="0" smtClean="0"/>
              <a:t>T</a:t>
            </a:r>
            <a:r>
              <a:rPr lang="zh-CN" altLang="en-US" sz="2200" dirty="0" smtClean="0"/>
              <a:t>型账户和附表二指定流量</a:t>
            </a:r>
            <a:endParaRPr lang="en-US" altLang="zh-CN" sz="2200" dirty="0" smtClean="0"/>
          </a:p>
          <a:p>
            <a:pPr marL="342900" lvl="1" indent="-342900">
              <a:lnSpc>
                <a:spcPct val="150000"/>
              </a:lnSpc>
              <a:buSzPct val="70000"/>
              <a:buBlip>
                <a:blip r:embed="rId2"/>
              </a:buBlip>
            </a:pPr>
            <a:r>
              <a:rPr lang="zh-CN" altLang="en-US" sz="2200" dirty="0" smtClean="0"/>
              <a:t>通过简易现金流量表取数</a:t>
            </a:r>
            <a:endParaRPr lang="en-US" altLang="zh-CN" sz="2200" dirty="0" smtClean="0"/>
          </a:p>
          <a:p>
            <a:pPr lvl="1">
              <a:lnSpc>
                <a:spcPct val="150000"/>
              </a:lnSpc>
              <a:buSzPct val="70000"/>
              <a:buNone/>
            </a:pPr>
            <a:endParaRPr lang="en-US" altLang="zh-CN" dirty="0">
              <a:latin typeface="微软雅黑" pitchFamily="34" charset="-122"/>
              <a:ea typeface="微软雅黑" pitchFamily="34" charset="-122"/>
            </a:endParaRPr>
          </a:p>
          <a:p>
            <a:pPr marL="0" lvl="1" indent="0">
              <a:lnSpc>
                <a:spcPct val="150000"/>
              </a:lnSpc>
              <a:buSzPct val="70000"/>
              <a:buNone/>
            </a:pPr>
            <a:endParaRPr lang="en-US" altLang="zh-CN" sz="2200" dirty="0"/>
          </a:p>
        </p:txBody>
      </p:sp>
      <p:sp>
        <p:nvSpPr>
          <p:cNvPr id="3" name="标题 2"/>
          <p:cNvSpPr>
            <a:spLocks noGrp="1"/>
          </p:cNvSpPr>
          <p:nvPr>
            <p:ph type="title"/>
          </p:nvPr>
        </p:nvSpPr>
        <p:spPr/>
        <p:txBody>
          <a:bodyPr>
            <a:normAutofit/>
          </a:bodyPr>
          <a:lstStyle/>
          <a:p>
            <a:r>
              <a:rPr lang="zh-CN" altLang="en-US" sz="3000" dirty="0" smtClean="0"/>
              <a:t>编制方法</a:t>
            </a:r>
            <a:endParaRPr lang="zh-CN" altLang="en-US" sz="3000" dirty="0"/>
          </a:p>
        </p:txBody>
      </p:sp>
      <p:pic>
        <p:nvPicPr>
          <p:cNvPr id="5122" name="Picture 2"/>
          <p:cNvPicPr>
            <a:picLocks noChangeAspect="1" noChangeArrowheads="1"/>
          </p:cNvPicPr>
          <p:nvPr/>
        </p:nvPicPr>
        <p:blipFill>
          <a:blip r:embed="rId3" cstate="print"/>
          <a:srcRect/>
          <a:stretch>
            <a:fillRect/>
          </a:stretch>
        </p:blipFill>
        <p:spPr bwMode="auto">
          <a:xfrm>
            <a:off x="971601" y="1700808"/>
            <a:ext cx="4390429" cy="432048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347864" y="2084851"/>
            <a:ext cx="5097760" cy="3744416"/>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2339753" y="1796819"/>
            <a:ext cx="3895725" cy="4038600"/>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1619672" y="1604798"/>
            <a:ext cx="5964138" cy="4732503"/>
          </a:xfrm>
          <a:prstGeom prst="rect">
            <a:avLst/>
          </a:prstGeom>
          <a:noFill/>
          <a:ln w="9525">
            <a:noFill/>
            <a:miter lim="800000"/>
            <a:headEnd/>
            <a:tailEnd/>
          </a:ln>
        </p:spPr>
      </p:pic>
    </p:spTree>
    <p:extLst>
      <p:ext uri="{BB962C8B-B14F-4D97-AF65-F5344CB8AC3E}">
        <p14:creationId xmlns:p14="http://schemas.microsoft.com/office/powerpoint/2010/main" val="2142552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blinds(horizontal)">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blinds(horizontal)">
                                      <p:cBhvr>
                                        <p:cTn id="16" dur="5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5122"/>
                                        </p:tgtEl>
                                      </p:cBhvr>
                                    </p:animEffect>
                                    <p:set>
                                      <p:cBhvr>
                                        <p:cTn id="21" dur="1" fill="hold">
                                          <p:stCondLst>
                                            <p:cond delay="499"/>
                                          </p:stCondLst>
                                        </p:cTn>
                                        <p:tgtEl>
                                          <p:spTgt spid="5122"/>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124"/>
                                        </p:tgtEl>
                                      </p:cBhvr>
                                    </p:animEffect>
                                    <p:set>
                                      <p:cBhvr>
                                        <p:cTn id="24" dur="1" fill="hold">
                                          <p:stCondLst>
                                            <p:cond delay="499"/>
                                          </p:stCondLst>
                                        </p:cTn>
                                        <p:tgtEl>
                                          <p:spTgt spid="51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125"/>
                                        </p:tgtEl>
                                        <p:attrNameLst>
                                          <p:attrName>style.visibility</p:attrName>
                                        </p:attrNameLst>
                                      </p:cBhvr>
                                      <p:to>
                                        <p:strVal val="visible"/>
                                      </p:to>
                                    </p:set>
                                    <p:animEffect transition="in" filter="blinds(horizontal)">
                                      <p:cBhvr>
                                        <p:cTn id="33" dur="500"/>
                                        <p:tgtEl>
                                          <p:spTgt spid="51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5125"/>
                                        </p:tgtEl>
                                      </p:cBhvr>
                                    </p:animEffect>
                                    <p:set>
                                      <p:cBhvr>
                                        <p:cTn id="38" dur="1" fill="hold">
                                          <p:stCondLst>
                                            <p:cond delay="499"/>
                                          </p:stCondLst>
                                        </p:cTn>
                                        <p:tgtEl>
                                          <p:spTgt spid="51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126"/>
                                        </p:tgtEl>
                                        <p:attrNameLst>
                                          <p:attrName>style.visibility</p:attrName>
                                        </p:attrNameLst>
                                      </p:cBhvr>
                                      <p:to>
                                        <p:strVal val="visible"/>
                                      </p:to>
                                    </p:set>
                                    <p:animEffect transition="in" filter="blinds(horizontal)">
                                      <p:cBhvr>
                                        <p:cTn id="4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3000" dirty="0" smtClean="0"/>
              <a:t>平衡原理及勾稽关系</a:t>
            </a:r>
            <a:endParaRPr lang="zh-CN" altLang="en-US" sz="3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28734"/>
            <a:ext cx="6459756" cy="477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bwMode="auto">
          <a:xfrm>
            <a:off x="470384" y="1124744"/>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报表概述</a:t>
            </a:r>
            <a:endParaRPr lang="en-US" altLang="zh-CN" sz="2600" dirty="0" smtClean="0"/>
          </a:p>
          <a:p>
            <a:r>
              <a:rPr lang="zh-CN" altLang="en-US" sz="2600" dirty="0" smtClean="0"/>
              <a:t>利润表编制</a:t>
            </a:r>
            <a:endParaRPr lang="en-US" altLang="zh-CN" sz="2600" dirty="0" smtClean="0"/>
          </a:p>
          <a:p>
            <a:r>
              <a:rPr lang="zh-CN" altLang="en-US" sz="2600" dirty="0" smtClean="0"/>
              <a:t>资产负债表编制</a:t>
            </a:r>
            <a:endParaRPr lang="en-US" altLang="zh-CN" sz="2600" dirty="0" smtClean="0"/>
          </a:p>
          <a:p>
            <a:r>
              <a:rPr lang="zh-CN" altLang="en-US" sz="2600" dirty="0" smtClean="0"/>
              <a:t>现金流量表编制</a:t>
            </a:r>
            <a:endParaRPr lang="en-US" altLang="zh-CN" sz="2600" dirty="0" smtClean="0"/>
          </a:p>
          <a:p>
            <a:r>
              <a:rPr lang="zh-CN" altLang="en-US" sz="2600" dirty="0" smtClean="0"/>
              <a:t>管理报表</a:t>
            </a:r>
          </a:p>
          <a:p>
            <a:r>
              <a:rPr lang="zh-CN" altLang="en-US" sz="2600" dirty="0" smtClean="0"/>
              <a:t>报表常用功能</a:t>
            </a:r>
          </a:p>
          <a:p>
            <a:pPr>
              <a:buFont typeface="Wingdings" pitchFamily="2" charset="2"/>
              <a:buNone/>
            </a:pPr>
            <a:endParaRPr lang="en-US" altLang="zh-CN" dirty="0" smtClean="0"/>
          </a:p>
        </p:txBody>
      </p:sp>
      <p:sp>
        <p:nvSpPr>
          <p:cNvPr id="5122" name="Rectangle 2"/>
          <p:cNvSpPr>
            <a:spLocks noGrp="1" noChangeArrowheads="1"/>
          </p:cNvSpPr>
          <p:nvPr>
            <p:ph type="title"/>
          </p:nvPr>
        </p:nvSpPr>
        <p:spPr/>
        <p:txBody>
          <a:bodyPr>
            <a:normAutofit/>
          </a:bodyPr>
          <a:lstStyle/>
          <a:p>
            <a:r>
              <a:rPr lang="zh-CN" altLang="en-US" sz="3000" dirty="0" smtClean="0"/>
              <a:t>目录</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11560" y="1124744"/>
            <a:ext cx="7488832" cy="5136868"/>
          </a:xfrm>
          <a:noFill/>
          <a:ln>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defRPr/>
            </a:pPr>
            <a:r>
              <a:rPr lang="zh-CN" altLang="en-US" sz="2600" dirty="0" smtClean="0"/>
              <a:t>概述</a:t>
            </a:r>
            <a:endParaRPr lang="en-US" altLang="zh-CN" sz="2600" dirty="0" smtClean="0"/>
          </a:p>
          <a:p>
            <a:pPr lvl="1" fontAlgn="base">
              <a:spcAft>
                <a:spcPct val="0"/>
              </a:spcAft>
              <a:defRPr/>
            </a:pPr>
            <a:r>
              <a:rPr lang="zh-CN" altLang="zh-CN" sz="2000" dirty="0">
                <a:latin typeface="微软雅黑" pitchFamily="34" charset="-122"/>
                <a:ea typeface="微软雅黑" pitchFamily="34" charset="-122"/>
              </a:rPr>
              <a:t>以</a:t>
            </a:r>
            <a:r>
              <a:rPr lang="en-US" altLang="zh-CN" sz="2000" dirty="0">
                <a:latin typeface="微软雅黑" pitchFamily="34" charset="-122"/>
                <a:ea typeface="微软雅黑" pitchFamily="34" charset="-122"/>
              </a:rPr>
              <a:t>EXCEL</a:t>
            </a:r>
            <a:r>
              <a:rPr lang="zh-CN" altLang="zh-CN" sz="2000" dirty="0">
                <a:latin typeface="微软雅黑" pitchFamily="34" charset="-122"/>
                <a:ea typeface="微软雅黑" pitchFamily="34" charset="-122"/>
              </a:rPr>
              <a:t>为基础，</a:t>
            </a:r>
            <a:r>
              <a:rPr lang="zh-CN" altLang="zh-CN" sz="2000" dirty="0" smtClean="0">
                <a:latin typeface="微软雅黑" pitchFamily="34" charset="-122"/>
                <a:ea typeface="微软雅黑" pitchFamily="34" charset="-122"/>
              </a:rPr>
              <a:t>将取</a:t>
            </a:r>
            <a:r>
              <a:rPr lang="zh-CN" altLang="zh-CN" sz="2000" dirty="0">
                <a:latin typeface="微软雅黑" pitchFamily="34" charset="-122"/>
                <a:ea typeface="微软雅黑" pitchFamily="34" charset="-122"/>
              </a:rPr>
              <a:t>数公式</a:t>
            </a:r>
            <a:r>
              <a:rPr lang="zh-CN" altLang="zh-CN" sz="2000" dirty="0" smtClean="0">
                <a:latin typeface="微软雅黑" pitchFamily="34" charset="-122"/>
                <a:ea typeface="微软雅黑" pitchFamily="34" charset="-122"/>
              </a:rPr>
              <a:t>封装</a:t>
            </a:r>
            <a:r>
              <a:rPr lang="zh-CN" altLang="en-US" sz="2000" dirty="0" smtClean="0">
                <a:latin typeface="微软雅黑" pitchFamily="34" charset="-122"/>
                <a:ea typeface="微软雅黑" pitchFamily="34" charset="-122"/>
              </a:rPr>
              <a:t>快速生成报表</a:t>
            </a:r>
            <a:endParaRPr lang="en-US" altLang="zh-CN" sz="2000" dirty="0" smtClean="0">
              <a:latin typeface="微软雅黑" pitchFamily="34" charset="-122"/>
              <a:ea typeface="微软雅黑" pitchFamily="34" charset="-122"/>
            </a:endParaRPr>
          </a:p>
          <a:p>
            <a:pPr lvl="1" fontAlgn="base">
              <a:spcAft>
                <a:spcPct val="0"/>
              </a:spcAft>
              <a:defRPr/>
            </a:pPr>
            <a:r>
              <a:rPr lang="zh-CN" altLang="en-US" sz="2000" dirty="0" smtClean="0">
                <a:latin typeface="微软雅黑" pitchFamily="34" charset="-122"/>
                <a:ea typeface="微软雅黑" pitchFamily="34" charset="-122"/>
              </a:rPr>
              <a:t>支持模板下载及个人报表上传云盘存储</a:t>
            </a:r>
            <a:endParaRPr lang="en-US" altLang="zh-CN" sz="2000" dirty="0" smtClean="0">
              <a:latin typeface="微软雅黑" pitchFamily="34" charset="-122"/>
              <a:ea typeface="微软雅黑" pitchFamily="34" charset="-122"/>
            </a:endParaRPr>
          </a:p>
          <a:p>
            <a:pPr marL="457200" lvl="1" indent="0" fontAlgn="base">
              <a:spcAft>
                <a:spcPct val="0"/>
              </a:spcAft>
              <a:buNone/>
              <a:defRPr/>
            </a:pPr>
            <a:endParaRPr lang="en-US" altLang="zh-CN" sz="2000" dirty="0">
              <a:latin typeface="微软雅黑" pitchFamily="34" charset="-122"/>
              <a:ea typeface="微软雅黑" pitchFamily="34" charset="-122"/>
            </a:endParaRPr>
          </a:p>
          <a:p>
            <a:pPr fontAlgn="base">
              <a:spcAft>
                <a:spcPct val="0"/>
              </a:spcAft>
              <a:defRPr/>
            </a:pPr>
            <a:r>
              <a:rPr lang="zh-CN" altLang="en-US" sz="2600" dirty="0" smtClean="0"/>
              <a:t>功能说明</a:t>
            </a:r>
            <a:endParaRPr lang="en-US" altLang="zh-CN" sz="2600" dirty="0"/>
          </a:p>
          <a:p>
            <a:pPr lvl="1" fontAlgn="base">
              <a:spcAft>
                <a:spcPct val="0"/>
              </a:spcAft>
              <a:defRPr/>
            </a:pPr>
            <a:r>
              <a:rPr lang="zh-CN" altLang="en-US" sz="2000" dirty="0" smtClean="0">
                <a:latin typeface="微软雅黑" pitchFamily="34" charset="-122"/>
                <a:ea typeface="微软雅黑" pitchFamily="34" charset="-122"/>
              </a:rPr>
              <a:t>新建</a:t>
            </a:r>
            <a:r>
              <a:rPr lang="zh-CN" altLang="en-US" sz="2000" dirty="0">
                <a:latin typeface="微软雅黑" pitchFamily="34" charset="-122"/>
                <a:ea typeface="微软雅黑" pitchFamily="34" charset="-122"/>
              </a:rPr>
              <a:t>：新建一张空白的报表模板</a:t>
            </a:r>
          </a:p>
          <a:p>
            <a:pPr lvl="1" fontAlgn="base">
              <a:spcAft>
                <a:spcPct val="0"/>
              </a:spcAft>
              <a:defRPr/>
            </a:pPr>
            <a:r>
              <a:rPr lang="zh-CN" altLang="en-US" sz="2000" dirty="0">
                <a:latin typeface="微软雅黑" pitchFamily="34" charset="-122"/>
                <a:ea typeface="微软雅黑" pitchFamily="34" charset="-122"/>
              </a:rPr>
              <a:t>引入：引入已设置好的报表模板，要求必须符合管理报表要求，可以从云盘下载修改后引入</a:t>
            </a:r>
            <a:endParaRPr lang="en-US" altLang="zh-CN" sz="2000" dirty="0">
              <a:latin typeface="微软雅黑" pitchFamily="34" charset="-122"/>
              <a:ea typeface="微软雅黑" pitchFamily="34" charset="-122"/>
            </a:endParaRPr>
          </a:p>
          <a:p>
            <a:pPr lvl="1" fontAlgn="base">
              <a:spcAft>
                <a:spcPct val="0"/>
              </a:spcAft>
              <a:defRPr/>
            </a:pPr>
            <a:r>
              <a:rPr lang="zh-CN" altLang="en-US" sz="2000" dirty="0">
                <a:latin typeface="微软雅黑" pitchFamily="34" charset="-122"/>
                <a:ea typeface="微软雅黑" pitchFamily="34" charset="-122"/>
              </a:rPr>
              <a:t>引出：将报表引出另存</a:t>
            </a:r>
          </a:p>
          <a:p>
            <a:pPr lvl="1" fontAlgn="base">
              <a:spcAft>
                <a:spcPct val="0"/>
              </a:spcAft>
              <a:defRPr/>
            </a:pPr>
            <a:r>
              <a:rPr lang="zh-CN" altLang="en-US" sz="2000" dirty="0">
                <a:latin typeface="微软雅黑" pitchFamily="34" charset="-122"/>
                <a:ea typeface="微软雅黑" pitchFamily="34" charset="-122"/>
              </a:rPr>
              <a:t>上传：将报表模板上传至个人云盘，不含报表中的数据</a:t>
            </a:r>
          </a:p>
          <a:p>
            <a:pPr lvl="1" fontAlgn="base">
              <a:spcAft>
                <a:spcPct val="0"/>
              </a:spcAft>
              <a:defRPr/>
            </a:pPr>
            <a:r>
              <a:rPr lang="zh-CN" altLang="en-US" sz="2000" dirty="0">
                <a:latin typeface="微软雅黑" pitchFamily="34" charset="-122"/>
                <a:ea typeface="微软雅黑" pitchFamily="34" charset="-122"/>
              </a:rPr>
              <a:t>更新：如果因为程序更新需要，安装补丁以后，通过更新功能，可以将当前所有报表模板更新</a:t>
            </a:r>
          </a:p>
          <a:p>
            <a:pPr lvl="1" fontAlgn="base">
              <a:lnSpc>
                <a:spcPct val="150000"/>
              </a:lnSpc>
              <a:spcAft>
                <a:spcPct val="0"/>
              </a:spcAft>
              <a:defRPr/>
            </a:pPr>
            <a:endParaRPr lang="en-US" altLang="zh-CN" sz="2000" dirty="0" smtClean="0">
              <a:latin typeface="微软雅黑" pitchFamily="34" charset="-122"/>
              <a:ea typeface="微软雅黑" pitchFamily="34" charset="-122"/>
            </a:endParaRPr>
          </a:p>
        </p:txBody>
      </p:sp>
      <p:sp>
        <p:nvSpPr>
          <p:cNvPr id="17410" name="Rectangle 2"/>
          <p:cNvSpPr>
            <a:spLocks noGrp="1" noChangeArrowheads="1"/>
          </p:cNvSpPr>
          <p:nvPr>
            <p:ph type="title"/>
          </p:nvPr>
        </p:nvSpPr>
        <p:spPr/>
        <p:txBody>
          <a:bodyPr>
            <a:normAutofit/>
          </a:bodyPr>
          <a:lstStyle/>
          <a:p>
            <a:r>
              <a:rPr lang="zh-CN" altLang="en-US" sz="3000" dirty="0" smtClean="0"/>
              <a:t>管理报表</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00" y="980728"/>
            <a:ext cx="71056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507177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500"/>
                                        <p:tgtEl>
                                          <p:spTgt spid="174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500"/>
                                        <p:tgtEl>
                                          <p:spTgt spid="174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animEffect transition="in" filter="fade">
                                      <p:cBhvr>
                                        <p:cTn id="18" dur="500"/>
                                        <p:tgtEl>
                                          <p:spTgt spid="174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fade">
                                      <p:cBhvr>
                                        <p:cTn id="21" dur="500"/>
                                        <p:tgtEl>
                                          <p:spTgt spid="174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fade">
                                      <p:cBhvr>
                                        <p:cTn id="24" dur="500"/>
                                        <p:tgtEl>
                                          <p:spTgt spid="17411">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500"/>
                                        <p:tgtEl>
                                          <p:spTgt spid="17411">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animEffect transition="in" filter="fade">
                                      <p:cBhvr>
                                        <p:cTn id="30" dur="500"/>
                                        <p:tgtEl>
                                          <p:spTgt spid="17411">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7411">
                                            <p:txEl>
                                              <p:pRg st="9" end="9"/>
                                            </p:txEl>
                                          </p:spTgt>
                                        </p:tgtEl>
                                        <p:attrNameLst>
                                          <p:attrName>style.visibility</p:attrName>
                                        </p:attrNameLst>
                                      </p:cBhvr>
                                      <p:to>
                                        <p:strVal val="visible"/>
                                      </p:to>
                                    </p:set>
                                    <p:animEffect transition="in" filter="fade">
                                      <p:cBhvr>
                                        <p:cTn id="33" dur="500"/>
                                        <p:tgtEl>
                                          <p:spTgt spid="17411">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11560" y="980728"/>
            <a:ext cx="7488832" cy="5136868"/>
          </a:xfrm>
          <a:noFill/>
          <a:ln>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defRPr/>
            </a:pPr>
            <a:r>
              <a:rPr lang="zh-CN" altLang="en-US" sz="2600" dirty="0" smtClean="0"/>
              <a:t>公式设置说明</a:t>
            </a:r>
            <a:endParaRPr lang="en-US" altLang="zh-CN" sz="2600" dirty="0" smtClean="0"/>
          </a:p>
          <a:p>
            <a:pPr lvl="1" fontAlgn="base">
              <a:spcAft>
                <a:spcPct val="0"/>
              </a:spcAft>
              <a:defRPr/>
            </a:pPr>
            <a:r>
              <a:rPr lang="zh-CN" altLang="en-US" sz="2000" dirty="0" smtClean="0"/>
              <a:t>只</a:t>
            </a:r>
            <a:r>
              <a:rPr lang="zh-CN" altLang="en-US" sz="2000" dirty="0"/>
              <a:t>提供了科目取数，即</a:t>
            </a:r>
            <a:r>
              <a:rPr lang="en-US" altLang="zh-CN" sz="2000" dirty="0" smtClean="0"/>
              <a:t>ACCT</a:t>
            </a:r>
            <a:endParaRPr lang="en-US" altLang="zh-CN" sz="2000" dirty="0" smtClean="0">
              <a:latin typeface="微软雅黑" pitchFamily="34" charset="-122"/>
              <a:ea typeface="微软雅黑" pitchFamily="34" charset="-122"/>
            </a:endParaRPr>
          </a:p>
          <a:p>
            <a:pPr lvl="1" fontAlgn="base">
              <a:spcAft>
                <a:spcPct val="0"/>
              </a:spcAft>
              <a:defRPr/>
            </a:pPr>
            <a:r>
              <a:rPr lang="zh-CN" altLang="en-US" sz="2000" dirty="0"/>
              <a:t>取数类型直接以汉字显示</a:t>
            </a:r>
          </a:p>
          <a:p>
            <a:pPr lvl="1" fontAlgn="base">
              <a:spcAft>
                <a:spcPct val="0"/>
              </a:spcAft>
              <a:defRPr/>
            </a:pPr>
            <a:r>
              <a:rPr lang="zh-CN" altLang="en-US" sz="2000" dirty="0"/>
              <a:t>凭证必须过账</a:t>
            </a:r>
          </a:p>
          <a:p>
            <a:pPr lvl="1" fontAlgn="base">
              <a:spcAft>
                <a:spcPct val="0"/>
              </a:spcAft>
              <a:defRPr/>
            </a:pPr>
            <a:r>
              <a:rPr lang="zh-CN" altLang="en-US" sz="2000" dirty="0"/>
              <a:t>其他取数规则与</a:t>
            </a:r>
            <a:r>
              <a:rPr lang="en-US" altLang="zh-CN" sz="2000" dirty="0"/>
              <a:t>ACCT</a:t>
            </a:r>
            <a:r>
              <a:rPr lang="zh-CN" altLang="en-US" sz="2000" dirty="0"/>
              <a:t>一致</a:t>
            </a:r>
          </a:p>
          <a:p>
            <a:pPr marL="457200" lvl="1" indent="0" fontAlgn="base">
              <a:spcAft>
                <a:spcPct val="0"/>
              </a:spcAft>
              <a:buNone/>
              <a:defRPr/>
            </a:pPr>
            <a:endParaRPr lang="en-US" altLang="zh-CN" sz="2000" dirty="0" smtClean="0">
              <a:latin typeface="微软雅黑" pitchFamily="34" charset="-122"/>
              <a:ea typeface="微软雅黑" pitchFamily="34" charset="-122"/>
            </a:endParaRPr>
          </a:p>
          <a:p>
            <a:pPr marL="457200" lvl="1" indent="0" fontAlgn="base">
              <a:spcAft>
                <a:spcPct val="0"/>
              </a:spcAft>
              <a:buNone/>
              <a:defRPr/>
            </a:pPr>
            <a:endParaRPr lang="en-US" altLang="zh-CN" sz="2000" dirty="0">
              <a:latin typeface="微软雅黑" pitchFamily="34" charset="-122"/>
              <a:ea typeface="微软雅黑" pitchFamily="34" charset="-122"/>
            </a:endParaRPr>
          </a:p>
        </p:txBody>
      </p:sp>
      <p:sp>
        <p:nvSpPr>
          <p:cNvPr id="17410" name="Rectangle 2"/>
          <p:cNvSpPr>
            <a:spLocks noGrp="1" noChangeArrowheads="1"/>
          </p:cNvSpPr>
          <p:nvPr>
            <p:ph type="title"/>
          </p:nvPr>
        </p:nvSpPr>
        <p:spPr/>
        <p:txBody>
          <a:bodyPr>
            <a:normAutofit/>
          </a:bodyPr>
          <a:lstStyle/>
          <a:p>
            <a:r>
              <a:rPr lang="zh-CN" altLang="en-US" sz="3000" dirty="0" smtClean="0"/>
              <a:t>管理报表</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952" y="2924944"/>
            <a:ext cx="4134296" cy="356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2523652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animEffect transition="in" filter="fade">
                                      <p:cBhvr>
                                        <p:cTn id="10" dur="500"/>
                                        <p:tgtEl>
                                          <p:spTgt spid="174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Effect transition="in" filter="fade">
                                      <p:cBhvr>
                                        <p:cTn id="13" dur="500"/>
                                        <p:tgtEl>
                                          <p:spTgt spid="174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1">
                                            <p:txEl>
                                              <p:pRg st="4" end="4"/>
                                            </p:txEl>
                                          </p:spTgt>
                                        </p:tgtEl>
                                        <p:attrNameLst>
                                          <p:attrName>style.visibility</p:attrName>
                                        </p:attrNameLst>
                                      </p:cBhvr>
                                      <p:to>
                                        <p:strVal val="visible"/>
                                      </p:to>
                                    </p:set>
                                    <p:animEffect transition="in" filter="fade">
                                      <p:cBhvr>
                                        <p:cTn id="16" dur="500"/>
                                        <p:tgtEl>
                                          <p:spTgt spid="174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411">
                                            <p:txEl>
                                              <p:pRg st="0" end="0"/>
                                            </p:txEl>
                                          </p:spTgt>
                                        </p:tgtEl>
                                        <p:attrNameLst>
                                          <p:attrName>style.visibility</p:attrName>
                                        </p:attrNameLst>
                                      </p:cBhvr>
                                      <p:to>
                                        <p:strVal val="visible"/>
                                      </p:to>
                                    </p:set>
                                    <p:animEffect transition="in" filter="fade">
                                      <p:cBhvr>
                                        <p:cTn id="19"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22796" y="894045"/>
            <a:ext cx="7488832" cy="5136868"/>
          </a:xfrm>
          <a:noFill/>
          <a:ln>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defRPr/>
            </a:pPr>
            <a:r>
              <a:rPr lang="en-US" altLang="zh-CN" sz="2600" dirty="0" smtClean="0"/>
              <a:t>excel</a:t>
            </a:r>
            <a:r>
              <a:rPr lang="zh-CN" altLang="en-US" sz="2600" dirty="0" smtClean="0"/>
              <a:t>宏设置</a:t>
            </a:r>
            <a:endParaRPr lang="en-US" altLang="zh-CN" sz="2600" dirty="0" smtClean="0"/>
          </a:p>
          <a:p>
            <a:pPr lvl="1" fontAlgn="base">
              <a:lnSpc>
                <a:spcPct val="80000"/>
              </a:lnSpc>
              <a:spcAft>
                <a:spcPct val="0"/>
              </a:spcAft>
              <a:buClr>
                <a:schemeClr val="tx1"/>
              </a:buClr>
              <a:defRPr/>
            </a:pPr>
            <a:r>
              <a:rPr lang="zh-CN" altLang="en-US" sz="2000" dirty="0" smtClean="0"/>
              <a:t>将</a:t>
            </a:r>
            <a:r>
              <a:rPr lang="zh-CN" altLang="en-US" sz="2000" dirty="0"/>
              <a:t>宏的安全性设置为低</a:t>
            </a:r>
          </a:p>
          <a:p>
            <a:pPr lvl="1" fontAlgn="base">
              <a:lnSpc>
                <a:spcPct val="80000"/>
              </a:lnSpc>
              <a:spcAft>
                <a:spcPct val="0"/>
              </a:spcAft>
              <a:buClr>
                <a:schemeClr val="tx1"/>
              </a:buClr>
              <a:defRPr/>
            </a:pPr>
            <a:r>
              <a:rPr lang="zh-CN" altLang="en-US" sz="2000" dirty="0"/>
              <a:t>不同版本设置略有不同</a:t>
            </a:r>
          </a:p>
          <a:p>
            <a:pPr marL="457200" lvl="1" indent="0" fontAlgn="base">
              <a:spcAft>
                <a:spcPct val="0"/>
              </a:spcAft>
              <a:buNone/>
              <a:defRPr/>
            </a:pPr>
            <a:endParaRPr lang="en-US" altLang="zh-CN" sz="2000" dirty="0">
              <a:latin typeface="微软雅黑" pitchFamily="34" charset="-122"/>
              <a:ea typeface="微软雅黑" pitchFamily="34" charset="-122"/>
            </a:endParaRPr>
          </a:p>
        </p:txBody>
      </p:sp>
      <p:sp>
        <p:nvSpPr>
          <p:cNvPr id="17410" name="Rectangle 2"/>
          <p:cNvSpPr>
            <a:spLocks noGrp="1" noChangeArrowheads="1"/>
          </p:cNvSpPr>
          <p:nvPr>
            <p:ph type="title"/>
          </p:nvPr>
        </p:nvSpPr>
        <p:spPr/>
        <p:txBody>
          <a:bodyPr>
            <a:normAutofit/>
          </a:bodyPr>
          <a:lstStyle/>
          <a:p>
            <a:r>
              <a:rPr lang="zh-CN" altLang="en-US" sz="3000" dirty="0" smtClean="0"/>
              <a:t>管理报表</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73914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05200"/>
            <a:ext cx="37147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8" name="AutoShape 7"/>
          <p:cNvSpPr>
            <a:spLocks noChangeArrowheads="1"/>
          </p:cNvSpPr>
          <p:nvPr/>
        </p:nvSpPr>
        <p:spPr bwMode="auto">
          <a:xfrm>
            <a:off x="5003800" y="4005263"/>
            <a:ext cx="2447925" cy="1223962"/>
          </a:xfrm>
          <a:prstGeom prst="roundRect">
            <a:avLst>
              <a:gd name="adj" fmla="val 16667"/>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altLang="zh-CN" sz="3200" b="1">
                <a:solidFill>
                  <a:schemeClr val="bg1"/>
                </a:solidFill>
              </a:rPr>
              <a:t>EXCEL2003</a:t>
            </a:r>
          </a:p>
          <a:p>
            <a:pPr algn="ctr"/>
            <a:r>
              <a:rPr lang="zh-CN" altLang="en-US" sz="3200" b="1">
                <a:solidFill>
                  <a:schemeClr val="bg1"/>
                </a:solidFill>
              </a:rPr>
              <a:t>设置方法</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14954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916113"/>
            <a:ext cx="80867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349500"/>
            <a:ext cx="81819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792969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11560" y="980728"/>
            <a:ext cx="7488832" cy="5136868"/>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2800" dirty="0"/>
              <a:t>编制一张管理费用明细表</a:t>
            </a:r>
          </a:p>
          <a:p>
            <a:pPr marL="457200" lvl="1" indent="0" fontAlgn="base">
              <a:spcAft>
                <a:spcPct val="0"/>
              </a:spcAft>
              <a:buNone/>
              <a:defRPr/>
            </a:pPr>
            <a:endParaRPr lang="en-US" altLang="zh-CN" sz="2000" dirty="0" smtClean="0">
              <a:latin typeface="微软雅黑" pitchFamily="34" charset="-122"/>
              <a:ea typeface="微软雅黑" pitchFamily="34" charset="-122"/>
            </a:endParaRPr>
          </a:p>
          <a:p>
            <a:pPr marL="457200" lvl="1" indent="0" fontAlgn="base">
              <a:spcAft>
                <a:spcPct val="0"/>
              </a:spcAft>
              <a:buNone/>
              <a:defRPr/>
            </a:pPr>
            <a:endParaRPr lang="en-US" altLang="zh-CN" sz="2000" dirty="0">
              <a:latin typeface="微软雅黑" pitchFamily="34" charset="-122"/>
              <a:ea typeface="微软雅黑" pitchFamily="34" charset="-122"/>
            </a:endParaRPr>
          </a:p>
        </p:txBody>
      </p:sp>
      <p:sp>
        <p:nvSpPr>
          <p:cNvPr id="17410" name="Rectangle 2"/>
          <p:cNvSpPr>
            <a:spLocks noGrp="1" noChangeArrowheads="1"/>
          </p:cNvSpPr>
          <p:nvPr>
            <p:ph type="title"/>
          </p:nvPr>
        </p:nvSpPr>
        <p:spPr/>
        <p:txBody>
          <a:bodyPr>
            <a:normAutofit/>
          </a:bodyPr>
          <a:lstStyle/>
          <a:p>
            <a:r>
              <a:rPr lang="zh-CN" altLang="en-US" sz="3000" dirty="0" smtClean="0"/>
              <a:t>管理报表</a:t>
            </a:r>
            <a:r>
              <a:rPr lang="en-US" altLang="zh-CN" sz="3000" dirty="0" smtClean="0"/>
              <a:t>-</a:t>
            </a:r>
            <a:r>
              <a:rPr lang="zh-CN" altLang="en-US" sz="3000" dirty="0" smtClean="0"/>
              <a:t>案例</a:t>
            </a: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52488"/>
            <a:ext cx="71532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8964612"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68413"/>
            <a:ext cx="8964612"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84963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52513"/>
            <a:ext cx="94488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12875"/>
            <a:ext cx="94583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901" y="823913"/>
            <a:ext cx="8748712"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2" name="AutoShape 13"/>
          <p:cNvSpPr>
            <a:spLocks noChangeArrowheads="1"/>
          </p:cNvSpPr>
          <p:nvPr/>
        </p:nvSpPr>
        <p:spPr bwMode="auto">
          <a:xfrm>
            <a:off x="5940425" y="1412875"/>
            <a:ext cx="2879725" cy="1944688"/>
          </a:xfrm>
          <a:prstGeom prst="cloudCallout">
            <a:avLst>
              <a:gd name="adj1" fmla="val -26569"/>
              <a:gd name="adj2" fmla="val 58898"/>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pPr algn="ctr"/>
            <a:r>
              <a:rPr lang="zh-CN" altLang="en-US" sz="2800" b="1">
                <a:solidFill>
                  <a:schemeClr val="bg1"/>
                </a:solidFill>
              </a:rPr>
              <a:t>这里有报表模板噢</a:t>
            </a:r>
            <a:r>
              <a:rPr lang="en-US" altLang="zh-CN" sz="2800" b="1">
                <a:solidFill>
                  <a:schemeClr val="bg1"/>
                </a:solidFill>
              </a:rPr>
              <a:t>~~~</a:t>
            </a:r>
            <a:endParaRPr lang="zh-CN" altLang="en-US" sz="2800" b="1">
              <a:solidFill>
                <a:schemeClr val="bg1"/>
              </a:solidFill>
            </a:endParaRPr>
          </a:p>
        </p:txBody>
      </p:sp>
      <p:pic>
        <p:nvPicPr>
          <p:cNvPr id="23"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901" y="823913"/>
            <a:ext cx="898207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4" name="AutoShape 15"/>
          <p:cNvSpPr>
            <a:spLocks noChangeArrowheads="1"/>
          </p:cNvSpPr>
          <p:nvPr/>
        </p:nvSpPr>
        <p:spPr bwMode="auto">
          <a:xfrm>
            <a:off x="4211638" y="1484313"/>
            <a:ext cx="2879725" cy="1944687"/>
          </a:xfrm>
          <a:prstGeom prst="cloudCallout">
            <a:avLst>
              <a:gd name="adj1" fmla="val 384"/>
              <a:gd name="adj2" fmla="val 77102"/>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pPr algn="ctr"/>
            <a:r>
              <a:rPr lang="zh-CN" altLang="en-US" sz="2800" b="1">
                <a:solidFill>
                  <a:schemeClr val="bg1"/>
                </a:solidFill>
              </a:rPr>
              <a:t>上传个人云盘，分享随心</a:t>
            </a:r>
            <a:endParaRPr lang="en-US" altLang="zh-CN" sz="2800" b="1">
              <a:solidFill>
                <a:schemeClr val="bg1"/>
              </a:solidFill>
            </a:endParaRPr>
          </a:p>
        </p:txBody>
      </p:sp>
    </p:spTree>
    <p:extLst>
      <p:ext uri="{BB962C8B-B14F-4D97-AF65-F5344CB8AC3E}">
        <p14:creationId xmlns:p14="http://schemas.microsoft.com/office/powerpoint/2010/main" val="3195618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ox(i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611560" y="1124744"/>
            <a:ext cx="7488832" cy="5136868"/>
          </a:xfrm>
          <a:noFill/>
          <a:ln>
            <a:miter lim="800000"/>
            <a:headEnd/>
            <a:tailEnd/>
          </a:ln>
        </p:spPr>
        <p:txBody>
          <a:bodyPr vert="horz" wrap="square" lIns="91440" tIns="45720" rIns="91440" bIns="45720" numCol="1" anchor="t" anchorCtr="0" compatLnSpc="1">
            <a:prstTxWarp prst="textNoShape">
              <a:avLst/>
            </a:prstTxWarp>
            <a:normAutofit/>
          </a:bodyPr>
          <a:lstStyle/>
          <a:p>
            <a:pPr fontAlgn="base">
              <a:spcAft>
                <a:spcPct val="0"/>
              </a:spcAft>
              <a:defRPr/>
            </a:pPr>
            <a:r>
              <a:rPr lang="zh-CN" altLang="en-US" sz="2600" dirty="0" smtClean="0"/>
              <a:t>单元属性</a:t>
            </a:r>
          </a:p>
          <a:p>
            <a:pPr fontAlgn="base">
              <a:spcAft>
                <a:spcPct val="0"/>
              </a:spcAft>
              <a:defRPr/>
            </a:pPr>
            <a:r>
              <a:rPr lang="zh-CN" altLang="en-US" sz="2600" dirty="0" smtClean="0"/>
              <a:t>行、列属性</a:t>
            </a:r>
          </a:p>
          <a:p>
            <a:pPr fontAlgn="base">
              <a:spcAft>
                <a:spcPct val="0"/>
              </a:spcAft>
              <a:defRPr/>
            </a:pPr>
            <a:r>
              <a:rPr lang="zh-CN" altLang="en-US" sz="2600" dirty="0" smtClean="0"/>
              <a:t>表属性</a:t>
            </a:r>
          </a:p>
          <a:p>
            <a:pPr fontAlgn="base">
              <a:spcAft>
                <a:spcPct val="0"/>
              </a:spcAft>
              <a:defRPr/>
            </a:pPr>
            <a:r>
              <a:rPr lang="zh-CN" altLang="en-US" sz="2600" dirty="0" smtClean="0"/>
              <a:t>表页管理</a:t>
            </a:r>
          </a:p>
          <a:p>
            <a:pPr fontAlgn="base">
              <a:spcAft>
                <a:spcPct val="0"/>
              </a:spcAft>
              <a:defRPr/>
            </a:pPr>
            <a:r>
              <a:rPr lang="zh-CN" altLang="en-US" sz="2600" dirty="0" smtClean="0"/>
              <a:t>批量填充（快速建表）</a:t>
            </a:r>
          </a:p>
          <a:p>
            <a:pPr fontAlgn="base">
              <a:spcAft>
                <a:spcPct val="0"/>
              </a:spcAft>
              <a:defRPr/>
            </a:pPr>
            <a:r>
              <a:rPr lang="zh-CN" altLang="en-US" sz="2600" dirty="0" smtClean="0"/>
              <a:t>表页汇总</a:t>
            </a:r>
          </a:p>
          <a:p>
            <a:pPr fontAlgn="base">
              <a:spcAft>
                <a:spcPct val="0"/>
              </a:spcAft>
              <a:defRPr/>
            </a:pPr>
            <a:r>
              <a:rPr lang="zh-CN" altLang="en-US" sz="2600" dirty="0" smtClean="0"/>
              <a:t>报表权限控制</a:t>
            </a:r>
          </a:p>
          <a:p>
            <a:pPr fontAlgn="base">
              <a:spcAft>
                <a:spcPct val="0"/>
              </a:spcAft>
              <a:defRPr/>
            </a:pPr>
            <a:r>
              <a:rPr lang="zh-CN" altLang="en-US" sz="2600" dirty="0" smtClean="0"/>
              <a:t>汇总报表</a:t>
            </a:r>
          </a:p>
        </p:txBody>
      </p:sp>
      <p:sp>
        <p:nvSpPr>
          <p:cNvPr id="17410" name="Rectangle 2"/>
          <p:cNvSpPr>
            <a:spLocks noGrp="1" noChangeArrowheads="1"/>
          </p:cNvSpPr>
          <p:nvPr>
            <p:ph type="title"/>
          </p:nvPr>
        </p:nvSpPr>
        <p:spPr/>
        <p:txBody>
          <a:bodyPr>
            <a:normAutofit/>
          </a:bodyPr>
          <a:lstStyle/>
          <a:p>
            <a:r>
              <a:rPr lang="zh-CN" altLang="en-US" sz="3000" dirty="0" smtClean="0"/>
              <a:t>报表常用功能</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bwMode="auto">
          <a:xfrm>
            <a:off x="470384" y="1052736"/>
            <a:ext cx="8673616" cy="5136868"/>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defRPr/>
            </a:pPr>
            <a:r>
              <a:rPr lang="zh-CN" altLang="en-US" sz="2600" dirty="0" smtClean="0"/>
              <a:t>单元属性</a:t>
            </a:r>
          </a:p>
          <a:p>
            <a:pPr lvl="1"/>
            <a:r>
              <a:rPr lang="zh-CN" altLang="en-US" sz="2000" dirty="0" smtClean="0"/>
              <a:t>字体颜色 </a:t>
            </a:r>
            <a:r>
              <a:rPr lang="zh-CN" altLang="en-US" dirty="0" smtClean="0"/>
              <a:t>	</a:t>
            </a:r>
          </a:p>
          <a:p>
            <a:pPr lvl="2"/>
            <a:r>
              <a:rPr lang="zh-CN" altLang="en-US" sz="1800" dirty="0" smtClean="0"/>
              <a:t>锁定单元格	</a:t>
            </a:r>
          </a:p>
          <a:p>
            <a:pPr lvl="1"/>
            <a:r>
              <a:rPr lang="zh-CN" altLang="en-US" sz="2000" dirty="0" smtClean="0"/>
              <a:t>对齐方式 	</a:t>
            </a:r>
          </a:p>
          <a:p>
            <a:pPr lvl="1"/>
            <a:r>
              <a:rPr lang="zh-CN" altLang="en-US" sz="2000" dirty="0" smtClean="0"/>
              <a:t>数字格式 	</a:t>
            </a:r>
          </a:p>
          <a:p>
            <a:pPr lvl="1"/>
            <a:r>
              <a:rPr lang="zh-CN" altLang="en-US" sz="2000" dirty="0" smtClean="0"/>
              <a:t>边框设置 </a:t>
            </a:r>
            <a:r>
              <a:rPr lang="zh-CN" altLang="en-US" dirty="0" smtClean="0"/>
              <a:t>	</a:t>
            </a:r>
          </a:p>
          <a:p>
            <a:pPr lvl="1"/>
            <a:endParaRPr lang="zh-CN" altLang="en-US" dirty="0" smtClean="0"/>
          </a:p>
          <a:p>
            <a:pPr lvl="1"/>
            <a:endParaRPr lang="zh-CN" altLang="en-US" dirty="0" smtClean="0"/>
          </a:p>
          <a:p>
            <a:pPr lvl="1"/>
            <a:endParaRPr lang="zh-CN" altLang="en-US" dirty="0" smtClean="0"/>
          </a:p>
          <a:p>
            <a:pPr lvl="1"/>
            <a:endParaRPr lang="zh-CN" altLang="en-US" dirty="0" smtClean="0"/>
          </a:p>
          <a:p>
            <a:pPr lvl="1"/>
            <a:endParaRPr lang="zh-CN" altLang="en-US" dirty="0" smtClean="0"/>
          </a:p>
          <a:p>
            <a:pPr lvl="1"/>
            <a:endParaRPr lang="en-US" altLang="zh-CN" dirty="0" smtClean="0"/>
          </a:p>
        </p:txBody>
      </p:sp>
      <p:sp>
        <p:nvSpPr>
          <p:cNvPr id="18434" name="Rectangle 2"/>
          <p:cNvSpPr>
            <a:spLocks noGrp="1" noChangeArrowheads="1"/>
          </p:cNvSpPr>
          <p:nvPr>
            <p:ph type="title"/>
          </p:nvPr>
        </p:nvSpPr>
        <p:spPr/>
        <p:txBody>
          <a:bodyPr>
            <a:normAutofit/>
          </a:bodyPr>
          <a:lstStyle/>
          <a:p>
            <a:r>
              <a:rPr lang="zh-CN" altLang="en-US" sz="3000" dirty="0" smtClean="0"/>
              <a:t>报表常用功能</a:t>
            </a:r>
          </a:p>
        </p:txBody>
      </p:sp>
      <p:pic>
        <p:nvPicPr>
          <p:cNvPr id="3074" name="Picture 2"/>
          <p:cNvPicPr>
            <a:picLocks noChangeAspect="1" noChangeArrowheads="1"/>
          </p:cNvPicPr>
          <p:nvPr/>
        </p:nvPicPr>
        <p:blipFill>
          <a:blip r:embed="rId2" cstate="print"/>
          <a:srcRect/>
          <a:stretch>
            <a:fillRect/>
          </a:stretch>
        </p:blipFill>
        <p:spPr bwMode="auto">
          <a:xfrm>
            <a:off x="3131840" y="1196752"/>
            <a:ext cx="5095875" cy="2686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203848" y="1844824"/>
            <a:ext cx="5133975" cy="26765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131840" y="2564904"/>
            <a:ext cx="5133975" cy="267652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203848" y="3356992"/>
            <a:ext cx="5124450" cy="2686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blinds(horizontal)">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bwMode="auto">
          <a:xfrm>
            <a:off x="470384" y="980728"/>
            <a:ext cx="8673616" cy="5136868"/>
          </a:xfrm>
          <a:noFill/>
          <a:ln>
            <a:miter lim="800000"/>
            <a:headEnd/>
            <a:tailEnd/>
          </a:ln>
        </p:spPr>
        <p:txBody>
          <a:bodyPr vert="horz" wrap="square" lIns="91440" tIns="45720" rIns="91440" bIns="45720" numCol="1" anchor="t" anchorCtr="0" compatLnSpc="1">
            <a:prstTxWarp prst="textNoShape">
              <a:avLst/>
            </a:prstTxWarp>
          </a:bodyPr>
          <a:lstStyle/>
          <a:p>
            <a:pPr fontAlgn="base">
              <a:spcAft>
                <a:spcPct val="0"/>
              </a:spcAft>
              <a:defRPr/>
            </a:pPr>
            <a:r>
              <a:rPr lang="zh-CN" altLang="en-US" sz="2600" dirty="0" smtClean="0"/>
              <a:t>行、列属性</a:t>
            </a:r>
          </a:p>
          <a:p>
            <a:pPr lvl="1"/>
            <a:r>
              <a:rPr lang="zh-CN" altLang="en-US" sz="2000" dirty="0" smtClean="0"/>
              <a:t>行高、列宽</a:t>
            </a:r>
          </a:p>
          <a:p>
            <a:pPr lvl="2"/>
            <a:r>
              <a:rPr lang="zh-CN" altLang="en-US" sz="1800" dirty="0" smtClean="0"/>
              <a:t>行隐藏</a:t>
            </a:r>
            <a:r>
              <a:rPr lang="zh-CN" altLang="en-US" sz="2000" dirty="0" smtClean="0"/>
              <a:t>	</a:t>
            </a:r>
          </a:p>
          <a:p>
            <a:pPr lvl="1"/>
            <a:r>
              <a:rPr lang="zh-CN" altLang="en-US" sz="2000" dirty="0" smtClean="0"/>
              <a:t>对齐方式</a:t>
            </a:r>
          </a:p>
          <a:p>
            <a:pPr lvl="1"/>
            <a:r>
              <a:rPr lang="zh-CN" altLang="en-US" sz="2000" dirty="0" smtClean="0"/>
              <a:t>数字格式</a:t>
            </a:r>
          </a:p>
          <a:p>
            <a:pPr lvl="1"/>
            <a:endParaRPr lang="zh-CN" altLang="en-US" dirty="0" smtClean="0"/>
          </a:p>
          <a:p>
            <a:endParaRPr lang="en-US" altLang="zh-CN" dirty="0" smtClean="0"/>
          </a:p>
        </p:txBody>
      </p:sp>
      <p:sp>
        <p:nvSpPr>
          <p:cNvPr id="19458" name="Rectangle 2"/>
          <p:cNvSpPr>
            <a:spLocks noGrp="1" noChangeArrowheads="1"/>
          </p:cNvSpPr>
          <p:nvPr>
            <p:ph type="title"/>
          </p:nvPr>
        </p:nvSpPr>
        <p:spPr/>
        <p:txBody>
          <a:bodyPr>
            <a:normAutofit/>
          </a:bodyPr>
          <a:lstStyle/>
          <a:p>
            <a:r>
              <a:rPr lang="zh-CN" altLang="en-US" sz="3000" dirty="0" smtClean="0"/>
              <a:t>报表常用功能</a:t>
            </a:r>
          </a:p>
        </p:txBody>
      </p:sp>
      <p:pic>
        <p:nvPicPr>
          <p:cNvPr id="1026" name="Picture 2"/>
          <p:cNvPicPr>
            <a:picLocks noChangeAspect="1" noChangeArrowheads="1"/>
          </p:cNvPicPr>
          <p:nvPr/>
        </p:nvPicPr>
        <p:blipFill>
          <a:blip r:embed="rId2" cstate="print"/>
          <a:srcRect/>
          <a:stretch>
            <a:fillRect/>
          </a:stretch>
        </p:blipFill>
        <p:spPr bwMode="auto">
          <a:xfrm>
            <a:off x="4572000" y="1196752"/>
            <a:ext cx="3200400" cy="2686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59632" y="3068960"/>
            <a:ext cx="3219450"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bwMode="auto">
          <a:xfrm>
            <a:off x="683568" y="1052736"/>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表属性</a:t>
            </a:r>
          </a:p>
          <a:p>
            <a:pPr lvl="1"/>
            <a:r>
              <a:rPr lang="zh-CN" altLang="en-US" sz="2000" dirty="0" smtClean="0"/>
              <a:t>行列 	 </a:t>
            </a:r>
          </a:p>
          <a:p>
            <a:pPr lvl="1"/>
            <a:r>
              <a:rPr lang="zh-CN" altLang="en-US" sz="2000" dirty="0" smtClean="0"/>
              <a:t>页眉页脚</a:t>
            </a:r>
            <a:endParaRPr lang="en-US" altLang="zh-CN" sz="2000" dirty="0" smtClean="0"/>
          </a:p>
          <a:p>
            <a:pPr lvl="1"/>
            <a:r>
              <a:rPr lang="zh-CN" altLang="en-US" sz="2000" dirty="0" smtClean="0"/>
              <a:t>打印选项</a:t>
            </a:r>
            <a:endParaRPr lang="en-US" altLang="zh-CN" sz="2000" dirty="0" smtClean="0"/>
          </a:p>
          <a:p>
            <a:pPr lvl="1">
              <a:buNone/>
            </a:pPr>
            <a:endParaRPr lang="zh-CN" altLang="en-US" sz="2000" dirty="0" smtClean="0"/>
          </a:p>
          <a:p>
            <a:pPr lvl="1">
              <a:buFont typeface="Wingdings" pitchFamily="2" charset="2"/>
              <a:buNone/>
            </a:pPr>
            <a:endParaRPr lang="zh-CN" altLang="en-US" dirty="0" smtClean="0"/>
          </a:p>
          <a:p>
            <a:pPr lvl="1"/>
            <a:endParaRPr lang="zh-CN" altLang="en-US" dirty="0" smtClean="0"/>
          </a:p>
          <a:p>
            <a:pPr lvl="1"/>
            <a:endParaRPr lang="en-US" altLang="zh-CN" dirty="0" smtClean="0"/>
          </a:p>
        </p:txBody>
      </p:sp>
      <p:sp>
        <p:nvSpPr>
          <p:cNvPr id="20482" name="Rectangle 2"/>
          <p:cNvSpPr>
            <a:spLocks noGrp="1" noChangeArrowheads="1"/>
          </p:cNvSpPr>
          <p:nvPr>
            <p:ph type="title"/>
          </p:nvPr>
        </p:nvSpPr>
        <p:spPr/>
        <p:txBody>
          <a:bodyPr>
            <a:normAutofit/>
          </a:bodyPr>
          <a:lstStyle/>
          <a:p>
            <a:r>
              <a:rPr lang="zh-CN" altLang="en-US" sz="3000" dirty="0" smtClean="0"/>
              <a:t>报表常用功能</a:t>
            </a:r>
          </a:p>
        </p:txBody>
      </p:sp>
      <p:pic>
        <p:nvPicPr>
          <p:cNvPr id="2050" name="Picture 2"/>
          <p:cNvPicPr>
            <a:picLocks noChangeAspect="1" noChangeArrowheads="1"/>
          </p:cNvPicPr>
          <p:nvPr/>
        </p:nvPicPr>
        <p:blipFill>
          <a:blip r:embed="rId2" cstate="print"/>
          <a:srcRect/>
          <a:stretch>
            <a:fillRect/>
          </a:stretch>
        </p:blipFill>
        <p:spPr bwMode="auto">
          <a:xfrm>
            <a:off x="3131840" y="1124744"/>
            <a:ext cx="3419475" cy="3067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419872" y="1844824"/>
            <a:ext cx="3409950" cy="30289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635896" y="2564904"/>
            <a:ext cx="3419475"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bwMode="auto">
          <a:xfrm>
            <a:off x="611560" y="1124744"/>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表页管理</a:t>
            </a:r>
          </a:p>
          <a:p>
            <a:pPr lvl="1"/>
            <a:r>
              <a:rPr lang="zh-CN" altLang="en-US" sz="2000" dirty="0" smtClean="0"/>
              <a:t>表页管理</a:t>
            </a:r>
          </a:p>
          <a:p>
            <a:pPr lvl="1"/>
            <a:r>
              <a:rPr lang="zh-CN" altLang="en-US" sz="2000" dirty="0" smtClean="0"/>
              <a:t>表页锁定</a:t>
            </a:r>
            <a:endParaRPr lang="en-US" altLang="zh-CN" sz="2000" dirty="0" smtClean="0"/>
          </a:p>
          <a:p>
            <a:pPr lvl="1"/>
            <a:endParaRPr lang="en-US" altLang="zh-CN" sz="2000" dirty="0" smtClean="0"/>
          </a:p>
          <a:p>
            <a:pPr>
              <a:defRPr/>
            </a:pPr>
            <a:r>
              <a:rPr lang="zh-CN" altLang="en-US" sz="2600" dirty="0" smtClean="0"/>
              <a:t>表页汇总</a:t>
            </a:r>
            <a:endParaRPr lang="en-US" altLang="zh-CN" sz="2600" dirty="0" smtClean="0"/>
          </a:p>
          <a:p>
            <a:pPr lvl="1">
              <a:defRPr/>
            </a:pPr>
            <a:r>
              <a:rPr lang="zh-CN" altLang="en-US" sz="2000" dirty="0" smtClean="0"/>
              <a:t>锁定单元格</a:t>
            </a:r>
          </a:p>
          <a:p>
            <a:pPr lvl="1">
              <a:defRPr/>
            </a:pPr>
            <a:r>
              <a:rPr lang="zh-CN" altLang="en-US" sz="2000" dirty="0" smtClean="0"/>
              <a:t>汇总表页数据</a:t>
            </a:r>
            <a:endParaRPr lang="en-US" altLang="zh-CN" sz="2000" dirty="0" smtClean="0"/>
          </a:p>
          <a:p>
            <a:pPr lvl="1">
              <a:buNone/>
            </a:pPr>
            <a:endParaRPr lang="zh-CN" altLang="en-US" sz="2000" dirty="0" smtClean="0"/>
          </a:p>
          <a:p>
            <a:pPr lvl="1">
              <a:buFont typeface="Wingdings" pitchFamily="2" charset="2"/>
              <a:buNone/>
            </a:pPr>
            <a:endParaRPr lang="zh-CN" altLang="en-US" dirty="0" smtClean="0"/>
          </a:p>
          <a:p>
            <a:endParaRPr lang="en-US" altLang="zh-CN" dirty="0" smtClean="0"/>
          </a:p>
        </p:txBody>
      </p:sp>
      <p:sp>
        <p:nvSpPr>
          <p:cNvPr id="21506" name="Rectangle 2"/>
          <p:cNvSpPr>
            <a:spLocks noGrp="1" noChangeArrowheads="1"/>
          </p:cNvSpPr>
          <p:nvPr>
            <p:ph type="title"/>
          </p:nvPr>
        </p:nvSpPr>
        <p:spPr/>
        <p:txBody>
          <a:bodyPr>
            <a:normAutofit/>
          </a:bodyPr>
          <a:lstStyle/>
          <a:p>
            <a:r>
              <a:rPr lang="zh-CN" altLang="en-US" sz="3000" dirty="0" smtClean="0"/>
              <a:t>报表常用功能</a:t>
            </a:r>
          </a:p>
        </p:txBody>
      </p:sp>
      <p:pic>
        <p:nvPicPr>
          <p:cNvPr id="3074" name="Picture 2"/>
          <p:cNvPicPr>
            <a:picLocks noChangeAspect="1" noChangeArrowheads="1"/>
          </p:cNvPicPr>
          <p:nvPr/>
        </p:nvPicPr>
        <p:blipFill>
          <a:blip r:embed="rId2" cstate="print"/>
          <a:srcRect/>
          <a:stretch>
            <a:fillRect/>
          </a:stretch>
        </p:blipFill>
        <p:spPr bwMode="auto">
          <a:xfrm>
            <a:off x="3203848" y="1052736"/>
            <a:ext cx="4695825" cy="34385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47864" y="2204864"/>
            <a:ext cx="4705350" cy="3429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131840" y="2564904"/>
            <a:ext cx="3943350" cy="2362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3075"/>
                                        </p:tgtEl>
                                      </p:cBhvr>
                                    </p:animEffect>
                                    <p:set>
                                      <p:cBhvr>
                                        <p:cTn id="17" dur="1" fill="hold">
                                          <p:stCondLst>
                                            <p:cond delay="499"/>
                                          </p:stCondLst>
                                        </p:cTn>
                                        <p:tgtEl>
                                          <p:spTgt spid="3075"/>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linds(horizontal)">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bwMode="auto">
          <a:xfrm>
            <a:off x="470384" y="1124744"/>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批量填充（快速建表）</a:t>
            </a:r>
          </a:p>
          <a:p>
            <a:pPr lvl="1"/>
            <a:r>
              <a:rPr lang="zh-CN" altLang="en-US" sz="2000" dirty="0" smtClean="0"/>
              <a:t>成批指定取数科目、核算项目</a:t>
            </a:r>
          </a:p>
          <a:p>
            <a:pPr lvl="1"/>
            <a:r>
              <a:rPr lang="zh-CN" altLang="en-US" sz="2000" dirty="0" smtClean="0"/>
              <a:t>自动批量生成取数公式</a:t>
            </a:r>
          </a:p>
          <a:p>
            <a:pPr lvl="2"/>
            <a:r>
              <a:rPr lang="zh-CN" altLang="en-US" sz="1800" dirty="0" smtClean="0"/>
              <a:t>设置应收账款客户明细表</a:t>
            </a:r>
          </a:p>
          <a:p>
            <a:endParaRPr lang="en-US" altLang="zh-CN" dirty="0" smtClean="0"/>
          </a:p>
        </p:txBody>
      </p:sp>
      <p:sp>
        <p:nvSpPr>
          <p:cNvPr id="23554" name="Rectangle 2"/>
          <p:cNvSpPr>
            <a:spLocks noGrp="1" noChangeArrowheads="1"/>
          </p:cNvSpPr>
          <p:nvPr>
            <p:ph type="title"/>
          </p:nvPr>
        </p:nvSpPr>
        <p:spPr/>
        <p:txBody>
          <a:bodyPr>
            <a:normAutofit/>
          </a:bodyPr>
          <a:lstStyle/>
          <a:p>
            <a:r>
              <a:rPr lang="zh-CN" altLang="en-US" sz="3000" dirty="0" smtClean="0"/>
              <a:t>报表常用功能</a:t>
            </a:r>
          </a:p>
        </p:txBody>
      </p:sp>
      <p:pic>
        <p:nvPicPr>
          <p:cNvPr id="5123" name="Picture 3"/>
          <p:cNvPicPr>
            <a:picLocks noChangeAspect="1" noChangeArrowheads="1"/>
          </p:cNvPicPr>
          <p:nvPr/>
        </p:nvPicPr>
        <p:blipFill>
          <a:blip r:embed="rId2" cstate="print"/>
          <a:srcRect/>
          <a:stretch>
            <a:fillRect/>
          </a:stretch>
        </p:blipFill>
        <p:spPr bwMode="auto">
          <a:xfrm>
            <a:off x="1475656" y="2636912"/>
            <a:ext cx="6264696" cy="37718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763688" y="2218556"/>
            <a:ext cx="5688632" cy="43204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bwMode="auto">
          <a:xfrm>
            <a:off x="467544" y="1124744"/>
            <a:ext cx="8206072" cy="5136868"/>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2600" dirty="0" smtClean="0"/>
              <a:t>系统概述</a:t>
            </a:r>
            <a:endParaRPr lang="en-US" altLang="zh-CN" sz="2600" dirty="0" smtClean="0"/>
          </a:p>
          <a:p>
            <a:pPr lvl="1"/>
            <a:r>
              <a:rPr lang="zh-CN" altLang="en-US" sz="2000" dirty="0" smtClean="0"/>
              <a:t>报表与分析系统对目前企业对外报送的的三大主表：资产负债表、利润表和现金流量表进行管理</a:t>
            </a:r>
            <a:endParaRPr lang="en-US" altLang="zh-CN" sz="2000" dirty="0" smtClean="0"/>
          </a:p>
          <a:p>
            <a:pPr lvl="1"/>
            <a:r>
              <a:rPr lang="zh-CN" altLang="en-US" sz="2000" dirty="0" smtClean="0"/>
              <a:t>自定义企业内部使用的各类管理报表</a:t>
            </a:r>
            <a:endParaRPr lang="en-US" altLang="zh-CN" sz="2000" dirty="0" smtClean="0"/>
          </a:p>
          <a:p>
            <a:r>
              <a:rPr lang="zh-CN" altLang="en-US" sz="2600" dirty="0" smtClean="0"/>
              <a:t>提供了多个行业的报表模板</a:t>
            </a:r>
            <a:endParaRPr lang="en-US" altLang="zh-CN" sz="2600" dirty="0" smtClean="0"/>
          </a:p>
          <a:p>
            <a:pPr lvl="1"/>
            <a:r>
              <a:rPr lang="zh-CN" altLang="en-US" sz="2000" dirty="0" smtClean="0"/>
              <a:t>预设</a:t>
            </a:r>
            <a:r>
              <a:rPr lang="en-US" altLang="zh-CN" sz="2000" dirty="0" smtClean="0"/>
              <a:t>4</a:t>
            </a:r>
            <a:r>
              <a:rPr lang="zh-CN" altLang="en-US" sz="2000" dirty="0" smtClean="0"/>
              <a:t>种行业报表模板：企业会计制度模板、</a:t>
            </a:r>
            <a:r>
              <a:rPr lang="en-US" altLang="zh-CN" sz="2000" dirty="0" smtClean="0"/>
              <a:t>2013</a:t>
            </a:r>
            <a:r>
              <a:rPr lang="zh-CN" altLang="en-US" sz="2000" dirty="0" smtClean="0"/>
              <a:t>小企业会计准则模板、小企业会计制度模板、新会计准则模板</a:t>
            </a:r>
          </a:p>
          <a:p>
            <a:r>
              <a:rPr lang="zh-CN" altLang="en-US" sz="2600" dirty="0" smtClean="0"/>
              <a:t>提供了丰富的取数公式</a:t>
            </a:r>
          </a:p>
          <a:p>
            <a:r>
              <a:rPr lang="zh-CN" altLang="en-US" sz="2600" dirty="0" smtClean="0"/>
              <a:t>快速进行自定义报表的编制  </a:t>
            </a:r>
            <a:endParaRPr lang="en-US" altLang="zh-CN" sz="2600" dirty="0" smtClean="0"/>
          </a:p>
          <a:p>
            <a:pPr marL="342900" lvl="1" indent="-342900" fontAlgn="base">
              <a:spcAft>
                <a:spcPct val="0"/>
              </a:spcAft>
              <a:buSzPct val="100000"/>
              <a:buBlip>
                <a:blip r:embed="rId2"/>
              </a:buBlip>
              <a:defRPr/>
            </a:pPr>
            <a:r>
              <a:rPr lang="zh-CN" altLang="en-US" sz="2600" dirty="0">
                <a:solidFill>
                  <a:srgbClr val="FF0000"/>
                </a:solidFill>
              </a:rPr>
              <a:t>常见问题</a:t>
            </a:r>
            <a:endParaRPr lang="en-US" altLang="zh-CN" sz="2600" dirty="0">
              <a:solidFill>
                <a:srgbClr val="FF0000"/>
              </a:solidFill>
            </a:endParaRPr>
          </a:p>
          <a:p>
            <a:pPr lvl="1">
              <a:buClrTx/>
              <a:defRPr/>
            </a:pPr>
            <a:r>
              <a:rPr lang="zh-CN" altLang="en-US" sz="2000" dirty="0" smtClean="0"/>
              <a:t>打开预设报表，显示</a:t>
            </a:r>
            <a:r>
              <a:rPr lang="en-US" altLang="zh-CN" sz="2000" dirty="0"/>
              <a:t>#</a:t>
            </a:r>
            <a:r>
              <a:rPr lang="zh-CN" altLang="en-US" sz="2000" dirty="0"/>
              <a:t>科目</a:t>
            </a:r>
            <a:endParaRPr lang="en-US" altLang="zh-CN" sz="2000" dirty="0"/>
          </a:p>
          <a:p>
            <a:pPr lvl="2">
              <a:defRPr/>
            </a:pPr>
            <a:r>
              <a:rPr lang="zh-CN" altLang="en-US" sz="1800" dirty="0"/>
              <a:t>公式中科目代码与会计科目表中代码不一致</a:t>
            </a:r>
            <a:endParaRPr lang="en-US" altLang="zh-CN" sz="1800" dirty="0"/>
          </a:p>
          <a:p>
            <a:endParaRPr lang="zh-CN" altLang="en-US" sz="2600" dirty="0" smtClean="0"/>
          </a:p>
        </p:txBody>
      </p:sp>
      <p:sp>
        <p:nvSpPr>
          <p:cNvPr id="6146" name="Rectangle 2"/>
          <p:cNvSpPr>
            <a:spLocks noGrp="1" noChangeArrowheads="1"/>
          </p:cNvSpPr>
          <p:nvPr>
            <p:ph type="title"/>
          </p:nvPr>
        </p:nvSpPr>
        <p:spPr/>
        <p:txBody>
          <a:bodyPr>
            <a:normAutofit/>
          </a:bodyPr>
          <a:lstStyle/>
          <a:p>
            <a:r>
              <a:rPr lang="zh-CN" altLang="en-US" sz="3000" dirty="0" smtClean="0"/>
              <a:t>报表概述</a:t>
            </a:r>
          </a:p>
        </p:txBody>
      </p:sp>
      <p:pic>
        <p:nvPicPr>
          <p:cNvPr id="1026" name="Picture 2"/>
          <p:cNvPicPr>
            <a:picLocks noChangeAspect="1" noChangeArrowheads="1"/>
          </p:cNvPicPr>
          <p:nvPr/>
        </p:nvPicPr>
        <p:blipFill>
          <a:blip r:embed="rId3" cstate="print"/>
          <a:srcRect/>
          <a:stretch>
            <a:fillRect/>
          </a:stretch>
        </p:blipFill>
        <p:spPr bwMode="auto">
          <a:xfrm>
            <a:off x="2504479" y="839540"/>
            <a:ext cx="4714875" cy="1885950"/>
          </a:xfrm>
          <a:prstGeom prst="rect">
            <a:avLst/>
          </a:prstGeom>
          <a:noFill/>
          <a:ln w="9525">
            <a:noFill/>
            <a:miter lim="800000"/>
            <a:headEnd/>
            <a:tailEnd/>
          </a:ln>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59" y="839540"/>
            <a:ext cx="45624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026"/>
                                        </p:tgtEl>
                                      </p:cBhvr>
                                    </p:animEffect>
                                    <p:set>
                                      <p:cBhvr>
                                        <p:cTn id="26" dur="1" fill="hold">
                                          <p:stCondLst>
                                            <p:cond delay="4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bwMode="auto">
          <a:xfrm>
            <a:off x="323528" y="1052736"/>
            <a:ext cx="8673616" cy="5136868"/>
          </a:xfrm>
          <a:ln>
            <a:miter lim="800000"/>
            <a:headEnd/>
            <a:tailEnd/>
          </a:ln>
        </p:spPr>
        <p:txBody>
          <a:bodyPr vert="horz" wrap="square" lIns="91440" tIns="45720" rIns="91440" bIns="45720" numCol="1" anchor="t" anchorCtr="0" compatLnSpc="1">
            <a:prstTxWarp prst="textNoShape">
              <a:avLst/>
            </a:prstTxWarp>
          </a:bodyPr>
          <a:lstStyle/>
          <a:p>
            <a:pPr>
              <a:defRPr/>
            </a:pPr>
            <a:r>
              <a:rPr lang="zh-CN" altLang="en-US" sz="2600" dirty="0" smtClean="0"/>
              <a:t>汇总报表</a:t>
            </a:r>
          </a:p>
          <a:p>
            <a:pPr lvl="1">
              <a:defRPr/>
            </a:pPr>
            <a:r>
              <a:rPr lang="zh-CN" altLang="en-US" sz="2000" dirty="0" smtClean="0"/>
              <a:t>报表汇总设置</a:t>
            </a:r>
            <a:endParaRPr lang="en-US" altLang="zh-CN" sz="2000" dirty="0" smtClean="0"/>
          </a:p>
          <a:p>
            <a:pPr lvl="2">
              <a:defRPr/>
            </a:pPr>
            <a:r>
              <a:rPr lang="zh-CN" altLang="en-US" dirty="0" smtClean="0"/>
              <a:t>账套所属的级别：总部、二级机构、三级机构</a:t>
            </a:r>
            <a:endParaRPr lang="en-US" altLang="zh-CN" dirty="0" smtClean="0"/>
          </a:p>
          <a:p>
            <a:pPr lvl="2">
              <a:defRPr/>
            </a:pPr>
            <a:r>
              <a:rPr lang="zh-CN" altLang="en-US" dirty="0" smtClean="0"/>
              <a:t>总部或二级机构增加分支机构及报表模板</a:t>
            </a:r>
            <a:endParaRPr lang="en-US" altLang="zh-CN" dirty="0" smtClean="0"/>
          </a:p>
          <a:p>
            <a:pPr lvl="1">
              <a:defRPr/>
            </a:pPr>
            <a:r>
              <a:rPr lang="zh-CN" altLang="en-US" sz="2000" dirty="0" smtClean="0"/>
              <a:t>引出</a:t>
            </a:r>
            <a:r>
              <a:rPr lang="en-US" altLang="zh-CN" sz="2000" dirty="0" smtClean="0"/>
              <a:t>/</a:t>
            </a:r>
            <a:r>
              <a:rPr lang="zh-CN" altLang="en-US" sz="2000" dirty="0" smtClean="0"/>
              <a:t>引入模板</a:t>
            </a:r>
          </a:p>
          <a:p>
            <a:pPr lvl="1">
              <a:defRPr/>
            </a:pPr>
            <a:r>
              <a:rPr lang="zh-CN" altLang="en-US" sz="2000" dirty="0" smtClean="0"/>
              <a:t>上报报表数据</a:t>
            </a:r>
            <a:endParaRPr lang="en-US" altLang="zh-CN" sz="2000" dirty="0" smtClean="0"/>
          </a:p>
          <a:p>
            <a:pPr lvl="2">
              <a:defRPr/>
            </a:pPr>
            <a:r>
              <a:rPr lang="zh-CN" altLang="en-US" dirty="0" smtClean="0"/>
              <a:t>重算并保存报表</a:t>
            </a:r>
            <a:endParaRPr lang="en-US" altLang="zh-CN" dirty="0" smtClean="0"/>
          </a:p>
          <a:p>
            <a:pPr lvl="1">
              <a:defRPr/>
            </a:pPr>
            <a:r>
              <a:rPr lang="zh-CN" altLang="en-US" sz="2000" dirty="0" smtClean="0"/>
              <a:t>接收数据</a:t>
            </a:r>
            <a:endParaRPr lang="en-US" altLang="zh-CN" sz="2000" dirty="0" smtClean="0"/>
          </a:p>
          <a:p>
            <a:pPr lvl="1">
              <a:defRPr/>
            </a:pPr>
            <a:r>
              <a:rPr lang="zh-CN" altLang="en-US" sz="2000" dirty="0" smtClean="0"/>
              <a:t>报表汇总</a:t>
            </a:r>
            <a:endParaRPr lang="en-US" altLang="zh-CN" sz="2000" dirty="0" smtClean="0"/>
          </a:p>
          <a:p>
            <a:pPr lvl="1">
              <a:buFont typeface="Wingdings" pitchFamily="2" charset="2"/>
              <a:buNone/>
              <a:defRPr/>
            </a:pPr>
            <a:endParaRPr lang="en-US" altLang="zh-CN" dirty="0" smtClean="0"/>
          </a:p>
          <a:p>
            <a:pPr lvl="1">
              <a:buFont typeface="Wingdings" pitchFamily="2" charset="2"/>
              <a:buNone/>
              <a:defRPr/>
            </a:pPr>
            <a:endParaRPr lang="zh-CN" altLang="en-US" sz="2400" dirty="0" smtClean="0">
              <a:cs typeface="+mn-cs"/>
            </a:endParaRPr>
          </a:p>
          <a:p>
            <a:pPr lvl="1">
              <a:defRPr/>
            </a:pPr>
            <a:endParaRPr lang="en-US" altLang="zh-CN" dirty="0" smtClean="0"/>
          </a:p>
          <a:p>
            <a:pPr>
              <a:buFont typeface="Wingdings" pitchFamily="2" charset="2"/>
              <a:buNone/>
              <a:defRPr/>
            </a:pPr>
            <a:endParaRPr lang="en-US" altLang="zh-CN" dirty="0" smtClean="0"/>
          </a:p>
        </p:txBody>
      </p:sp>
      <p:sp>
        <p:nvSpPr>
          <p:cNvPr id="24578" name="Rectangle 2"/>
          <p:cNvSpPr>
            <a:spLocks noGrp="1" noChangeArrowheads="1"/>
          </p:cNvSpPr>
          <p:nvPr>
            <p:ph type="title"/>
          </p:nvPr>
        </p:nvSpPr>
        <p:spPr/>
        <p:txBody>
          <a:bodyPr>
            <a:normAutofit/>
          </a:bodyPr>
          <a:lstStyle/>
          <a:p>
            <a:r>
              <a:rPr lang="zh-CN" altLang="en-US" sz="3000" dirty="0" smtClean="0"/>
              <a:t>报表常用功能</a:t>
            </a:r>
          </a:p>
        </p:txBody>
      </p:sp>
      <p:pic>
        <p:nvPicPr>
          <p:cNvPr id="6146" name="Picture 2"/>
          <p:cNvPicPr>
            <a:picLocks noChangeAspect="1" noChangeArrowheads="1"/>
          </p:cNvPicPr>
          <p:nvPr/>
        </p:nvPicPr>
        <p:blipFill>
          <a:blip r:embed="rId2" cstate="print"/>
          <a:srcRect/>
          <a:stretch>
            <a:fillRect/>
          </a:stretch>
        </p:blipFill>
        <p:spPr bwMode="auto">
          <a:xfrm>
            <a:off x="3059832" y="2348880"/>
            <a:ext cx="4410075" cy="294322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2915816" y="2852936"/>
            <a:ext cx="4667250" cy="26098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259632" y="2780928"/>
            <a:ext cx="6552729" cy="3105150"/>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1043608" y="2852936"/>
            <a:ext cx="4371975" cy="2505075"/>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3635896" y="2924944"/>
            <a:ext cx="4464496" cy="2880320"/>
          </a:xfrm>
          <a:prstGeom prst="rect">
            <a:avLst/>
          </a:prstGeom>
          <a:noFill/>
          <a:ln w="9525">
            <a:noFill/>
            <a:miter lim="800000"/>
            <a:headEnd/>
            <a:tailEnd/>
          </a:ln>
        </p:spPr>
      </p:pic>
      <p:pic>
        <p:nvPicPr>
          <p:cNvPr id="6153" name="Picture 9"/>
          <p:cNvPicPr>
            <a:picLocks noChangeAspect="1" noChangeArrowheads="1"/>
          </p:cNvPicPr>
          <p:nvPr/>
        </p:nvPicPr>
        <p:blipFill>
          <a:blip r:embed="rId7" cstate="print"/>
          <a:srcRect/>
          <a:stretch>
            <a:fillRect/>
          </a:stretch>
        </p:blipFill>
        <p:spPr bwMode="auto">
          <a:xfrm>
            <a:off x="899592" y="3284984"/>
            <a:ext cx="4032448" cy="2664296"/>
          </a:xfrm>
          <a:prstGeom prst="rect">
            <a:avLst/>
          </a:prstGeom>
          <a:noFill/>
          <a:ln w="9525">
            <a:noFill/>
            <a:miter lim="800000"/>
            <a:headEnd/>
            <a:tailEnd/>
          </a:ln>
        </p:spPr>
      </p:pic>
      <p:pic>
        <p:nvPicPr>
          <p:cNvPr id="6154" name="Picture 10"/>
          <p:cNvPicPr>
            <a:picLocks noChangeAspect="1" noChangeArrowheads="1"/>
          </p:cNvPicPr>
          <p:nvPr/>
        </p:nvPicPr>
        <p:blipFill>
          <a:blip r:embed="rId8" cstate="print"/>
          <a:srcRect/>
          <a:stretch>
            <a:fillRect/>
          </a:stretch>
        </p:blipFill>
        <p:spPr bwMode="auto">
          <a:xfrm>
            <a:off x="3635896" y="3284984"/>
            <a:ext cx="4248472" cy="2592288"/>
          </a:xfrm>
          <a:prstGeom prst="rect">
            <a:avLst/>
          </a:prstGeom>
          <a:noFill/>
          <a:ln w="9525">
            <a:noFill/>
            <a:miter lim="800000"/>
            <a:headEnd/>
            <a:tailEnd/>
          </a:ln>
        </p:spPr>
      </p:pic>
      <p:pic>
        <p:nvPicPr>
          <p:cNvPr id="6155" name="Picture 11"/>
          <p:cNvPicPr>
            <a:picLocks noChangeAspect="1" noChangeArrowheads="1"/>
          </p:cNvPicPr>
          <p:nvPr/>
        </p:nvPicPr>
        <p:blipFill>
          <a:blip r:embed="rId9" cstate="print"/>
          <a:srcRect/>
          <a:stretch>
            <a:fillRect/>
          </a:stretch>
        </p:blipFill>
        <p:spPr bwMode="auto">
          <a:xfrm>
            <a:off x="1835696" y="3573016"/>
            <a:ext cx="5400600" cy="295232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linds(horizontal)">
                                      <p:cBhvr>
                                        <p:cTn id="17" dur="5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6146"/>
                                        </p:tgtEl>
                                      </p:cBhvr>
                                    </p:animEffect>
                                    <p:set>
                                      <p:cBhvr>
                                        <p:cTn id="22" dur="1" fill="hold">
                                          <p:stCondLst>
                                            <p:cond delay="499"/>
                                          </p:stCondLst>
                                        </p:cTn>
                                        <p:tgtEl>
                                          <p:spTgt spid="6146"/>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6148"/>
                                        </p:tgtEl>
                                      </p:cBhvr>
                                    </p:animEffect>
                                    <p:set>
                                      <p:cBhvr>
                                        <p:cTn id="25" dur="1" fill="hold">
                                          <p:stCondLst>
                                            <p:cond delay="499"/>
                                          </p:stCondLst>
                                        </p:cTn>
                                        <p:tgtEl>
                                          <p:spTgt spid="614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6149"/>
                                        </p:tgtEl>
                                      </p:cBhvr>
                                    </p:animEffect>
                                    <p:set>
                                      <p:cBhvr>
                                        <p:cTn id="28" dur="1" fill="hold">
                                          <p:stCondLst>
                                            <p:cond delay="499"/>
                                          </p:stCondLst>
                                        </p:cTn>
                                        <p:tgtEl>
                                          <p:spTgt spid="614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blinds(horizontal)">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blinds(horizontal)">
                                      <p:cBhvr>
                                        <p:cTn id="38" dur="500"/>
                                        <p:tgtEl>
                                          <p:spTgt spid="615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6150"/>
                                        </p:tgtEl>
                                      </p:cBhvr>
                                    </p:animEffect>
                                    <p:set>
                                      <p:cBhvr>
                                        <p:cTn id="43" dur="1" fill="hold">
                                          <p:stCondLst>
                                            <p:cond delay="499"/>
                                          </p:stCondLst>
                                        </p:cTn>
                                        <p:tgtEl>
                                          <p:spTgt spid="6150"/>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6151"/>
                                        </p:tgtEl>
                                      </p:cBhvr>
                                    </p:animEffect>
                                    <p:set>
                                      <p:cBhvr>
                                        <p:cTn id="46" dur="1" fill="hold">
                                          <p:stCondLst>
                                            <p:cond delay="499"/>
                                          </p:stCondLst>
                                        </p:cTn>
                                        <p:tgtEl>
                                          <p:spTgt spid="615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153"/>
                                        </p:tgtEl>
                                        <p:attrNameLst>
                                          <p:attrName>style.visibility</p:attrName>
                                        </p:attrNameLst>
                                      </p:cBhvr>
                                      <p:to>
                                        <p:strVal val="visible"/>
                                      </p:to>
                                    </p:set>
                                    <p:animEffect transition="in" filter="blinds(horizontal)">
                                      <p:cBhvr>
                                        <p:cTn id="51" dur="500"/>
                                        <p:tgtEl>
                                          <p:spTgt spid="615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6154"/>
                                        </p:tgtEl>
                                        <p:attrNameLst>
                                          <p:attrName>style.visibility</p:attrName>
                                        </p:attrNameLst>
                                      </p:cBhvr>
                                      <p:to>
                                        <p:strVal val="visible"/>
                                      </p:to>
                                    </p:set>
                                    <p:animEffect transition="in" filter="blinds(horizontal)">
                                      <p:cBhvr>
                                        <p:cTn id="56" dur="500"/>
                                        <p:tgtEl>
                                          <p:spTgt spid="615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nodeType="clickEffect">
                                  <p:stCondLst>
                                    <p:cond delay="0"/>
                                  </p:stCondLst>
                                  <p:childTnLst>
                                    <p:animEffect transition="out" filter="blinds(horizontal)">
                                      <p:cBhvr>
                                        <p:cTn id="60" dur="500"/>
                                        <p:tgtEl>
                                          <p:spTgt spid="6153"/>
                                        </p:tgtEl>
                                      </p:cBhvr>
                                    </p:animEffect>
                                    <p:set>
                                      <p:cBhvr>
                                        <p:cTn id="61" dur="1" fill="hold">
                                          <p:stCondLst>
                                            <p:cond delay="499"/>
                                          </p:stCondLst>
                                        </p:cTn>
                                        <p:tgtEl>
                                          <p:spTgt spid="6153"/>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6154"/>
                                        </p:tgtEl>
                                      </p:cBhvr>
                                    </p:animEffect>
                                    <p:set>
                                      <p:cBhvr>
                                        <p:cTn id="64" dur="1" fill="hold">
                                          <p:stCondLst>
                                            <p:cond delay="499"/>
                                          </p:stCondLst>
                                        </p:cTn>
                                        <p:tgtEl>
                                          <p:spTgt spid="615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6155"/>
                                        </p:tgtEl>
                                        <p:attrNameLst>
                                          <p:attrName>style.visibility</p:attrName>
                                        </p:attrNameLst>
                                      </p:cBhvr>
                                      <p:to>
                                        <p:strVal val="visible"/>
                                      </p:to>
                                    </p:set>
                                    <p:animEffect transition="in" filter="blinds(horizontal)">
                                      <p:cBhvr>
                                        <p:cTn id="69"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bwMode="auto">
          <a:xfrm>
            <a:off x="467544" y="1052736"/>
            <a:ext cx="8134064"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报表权限控制</a:t>
            </a:r>
          </a:p>
          <a:p>
            <a:pPr lvl="1"/>
            <a:r>
              <a:rPr lang="zh-CN" altLang="en-US" sz="2000" dirty="0" smtClean="0"/>
              <a:t>对每张报表进行明细授权</a:t>
            </a:r>
          </a:p>
          <a:p>
            <a:pPr lvl="1"/>
            <a:r>
              <a:rPr lang="zh-CN" altLang="en-US" sz="2000" dirty="0" smtClean="0"/>
              <a:t>权限分为：拒绝访问、读取、打印、修改、更改权限、完全控制</a:t>
            </a:r>
          </a:p>
          <a:p>
            <a:pPr lvl="1"/>
            <a:endParaRPr lang="zh-CN" altLang="en-US" dirty="0" smtClean="0"/>
          </a:p>
          <a:p>
            <a:pPr lvl="1"/>
            <a:endParaRPr lang="en-US" altLang="zh-CN" dirty="0" smtClean="0"/>
          </a:p>
        </p:txBody>
      </p:sp>
      <p:sp>
        <p:nvSpPr>
          <p:cNvPr id="25602" name="Rectangle 2"/>
          <p:cNvSpPr>
            <a:spLocks noGrp="1" noChangeArrowheads="1"/>
          </p:cNvSpPr>
          <p:nvPr>
            <p:ph type="title"/>
          </p:nvPr>
        </p:nvSpPr>
        <p:spPr/>
        <p:txBody>
          <a:bodyPr>
            <a:normAutofit/>
          </a:bodyPr>
          <a:lstStyle/>
          <a:p>
            <a:r>
              <a:rPr lang="zh-CN" altLang="en-US" sz="3000" dirty="0" smtClean="0"/>
              <a:t>报表常用功能</a:t>
            </a:r>
          </a:p>
        </p:txBody>
      </p:sp>
      <p:pic>
        <p:nvPicPr>
          <p:cNvPr id="3074" name="Picture 2"/>
          <p:cNvPicPr>
            <a:picLocks noChangeAspect="1" noChangeArrowheads="1"/>
          </p:cNvPicPr>
          <p:nvPr/>
        </p:nvPicPr>
        <p:blipFill>
          <a:blip r:embed="rId3" cstate="print"/>
          <a:srcRect/>
          <a:stretch>
            <a:fillRect/>
          </a:stretch>
        </p:blipFill>
        <p:spPr bwMode="auto">
          <a:xfrm>
            <a:off x="899592" y="2348880"/>
            <a:ext cx="3257550" cy="22479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95936" y="2420888"/>
            <a:ext cx="4276725" cy="3381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bwMode="auto">
          <a:xfrm>
            <a:off x="470384" y="1196752"/>
            <a:ext cx="8673616" cy="5136868"/>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2600" dirty="0" smtClean="0"/>
              <a:t>报表审核</a:t>
            </a:r>
          </a:p>
          <a:p>
            <a:r>
              <a:rPr lang="zh-CN" altLang="en-US" sz="2600" dirty="0" smtClean="0"/>
              <a:t>舍位平衡</a:t>
            </a:r>
          </a:p>
          <a:p>
            <a:r>
              <a:rPr lang="zh-CN" altLang="en-US" sz="2600" dirty="0" smtClean="0"/>
              <a:t>报表审批</a:t>
            </a:r>
          </a:p>
          <a:p>
            <a:r>
              <a:rPr lang="zh-CN" altLang="en-US" sz="2600" dirty="0" smtClean="0"/>
              <a:t>报表联查</a:t>
            </a:r>
          </a:p>
          <a:p>
            <a:r>
              <a:rPr lang="zh-CN" altLang="en-US" sz="2600" dirty="0" smtClean="0"/>
              <a:t>图表编辑</a:t>
            </a:r>
          </a:p>
          <a:p>
            <a:r>
              <a:rPr lang="zh-CN" altLang="en-US" sz="2600" dirty="0" smtClean="0"/>
              <a:t>报表打印</a:t>
            </a:r>
          </a:p>
          <a:p>
            <a:r>
              <a:rPr lang="zh-CN" altLang="en-US" sz="2600" dirty="0" smtClean="0"/>
              <a:t>引入引出</a:t>
            </a:r>
          </a:p>
        </p:txBody>
      </p:sp>
      <p:sp>
        <p:nvSpPr>
          <p:cNvPr id="26626" name="Rectangle 2"/>
          <p:cNvSpPr>
            <a:spLocks noGrp="1" noChangeArrowheads="1"/>
          </p:cNvSpPr>
          <p:nvPr>
            <p:ph type="title"/>
          </p:nvPr>
        </p:nvSpPr>
        <p:spPr/>
        <p:txBody>
          <a:bodyPr>
            <a:normAutofit/>
          </a:bodyPr>
          <a:lstStyle/>
          <a:p>
            <a:r>
              <a:rPr lang="zh-CN" altLang="en-US" sz="3000" dirty="0" smtClean="0"/>
              <a:t>报表常用功能</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bwMode="auto">
          <a:xfrm>
            <a:off x="611560" y="1124744"/>
            <a:ext cx="8208912"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报表审核</a:t>
            </a:r>
          </a:p>
          <a:p>
            <a:pPr lvl="1"/>
            <a:r>
              <a:rPr lang="zh-CN" altLang="en-US" sz="2000" dirty="0" smtClean="0"/>
              <a:t>审核报表数据</a:t>
            </a:r>
          </a:p>
          <a:p>
            <a:pPr lvl="2"/>
            <a:r>
              <a:rPr lang="zh-CN" altLang="en-US" sz="1800" dirty="0" smtClean="0"/>
              <a:t>设置审核条件</a:t>
            </a:r>
          </a:p>
          <a:p>
            <a:pPr lvl="2"/>
            <a:r>
              <a:rPr lang="zh-CN" altLang="en-US" sz="1800" dirty="0" smtClean="0"/>
              <a:t>审核报表</a:t>
            </a:r>
            <a:endParaRPr lang="en-US" altLang="zh-CN" sz="1800" dirty="0" smtClean="0"/>
          </a:p>
          <a:p>
            <a:pPr lvl="2"/>
            <a:endParaRPr lang="en-US" altLang="zh-CN" sz="1800" dirty="0" smtClean="0"/>
          </a:p>
        </p:txBody>
      </p:sp>
      <p:sp>
        <p:nvSpPr>
          <p:cNvPr id="27650" name="Rectangle 2"/>
          <p:cNvSpPr>
            <a:spLocks noGrp="1" noChangeArrowheads="1"/>
          </p:cNvSpPr>
          <p:nvPr>
            <p:ph type="title"/>
          </p:nvPr>
        </p:nvSpPr>
        <p:spPr/>
        <p:txBody>
          <a:bodyPr>
            <a:normAutofit/>
          </a:bodyPr>
          <a:lstStyle/>
          <a:p>
            <a:r>
              <a:rPr lang="zh-CN" altLang="en-US" sz="3000" dirty="0" smtClean="0"/>
              <a:t>报表常用功能</a:t>
            </a:r>
          </a:p>
        </p:txBody>
      </p:sp>
      <p:pic>
        <p:nvPicPr>
          <p:cNvPr id="4098" name="Picture 2"/>
          <p:cNvPicPr>
            <a:picLocks noChangeAspect="1" noChangeArrowheads="1"/>
          </p:cNvPicPr>
          <p:nvPr/>
        </p:nvPicPr>
        <p:blipFill>
          <a:blip r:embed="rId2" cstate="print"/>
          <a:srcRect/>
          <a:stretch>
            <a:fillRect/>
          </a:stretch>
        </p:blipFill>
        <p:spPr bwMode="auto">
          <a:xfrm>
            <a:off x="3275856" y="1196752"/>
            <a:ext cx="3124200" cy="19907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115616" y="2636912"/>
            <a:ext cx="4048125" cy="357187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131840" y="2636912"/>
            <a:ext cx="4038600" cy="35718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436096" y="3717032"/>
            <a:ext cx="1714500" cy="1123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3" dur="500"/>
                                        <p:tgtEl>
                                          <p:spTgt spid="2765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6" dur="500"/>
                                        <p:tgtEl>
                                          <p:spTgt spid="276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blinds(horizontal)">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blinds(horizontal)">
                                      <p:cBhvr>
                                        <p:cTn id="31" dur="500"/>
                                        <p:tgtEl>
                                          <p:spTgt spid="410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blinds(horizontal)">
                                      <p:cBhvr>
                                        <p:cTn id="36" dur="500"/>
                                        <p:tgtEl>
                                          <p:spTgt spid="409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4098"/>
                                        </p:tgtEl>
                                      </p:cBhvr>
                                    </p:animEffect>
                                    <p:set>
                                      <p:cBhvr>
                                        <p:cTn id="41" dur="1" fill="hold">
                                          <p:stCondLst>
                                            <p:cond delay="499"/>
                                          </p:stCondLst>
                                        </p:cTn>
                                        <p:tgtEl>
                                          <p:spTgt spid="4098"/>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4100"/>
                                        </p:tgtEl>
                                      </p:cBhvr>
                                    </p:animEffect>
                                    <p:set>
                                      <p:cBhvr>
                                        <p:cTn id="44" dur="1" fill="hold">
                                          <p:stCondLst>
                                            <p:cond delay="499"/>
                                          </p:stCondLst>
                                        </p:cTn>
                                        <p:tgtEl>
                                          <p:spTgt spid="4100"/>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4101"/>
                                        </p:tgtEl>
                                      </p:cBhvr>
                                    </p:animEffect>
                                    <p:set>
                                      <p:cBhvr>
                                        <p:cTn id="47" dur="1" fill="hold">
                                          <p:stCondLst>
                                            <p:cond delay="499"/>
                                          </p:stCondLst>
                                        </p:cTn>
                                        <p:tgtEl>
                                          <p:spTgt spid="4101"/>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4099"/>
                                        </p:tgtEl>
                                      </p:cBhvr>
                                    </p:animEffect>
                                    <p:set>
                                      <p:cBhvr>
                                        <p:cTn id="50" dur="1" fill="hold">
                                          <p:stCondLst>
                                            <p:cond delay="499"/>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bwMode="auto">
          <a:xfrm>
            <a:off x="539552" y="908720"/>
            <a:ext cx="8208912" cy="5136868"/>
          </a:xfrm>
          <a:noFill/>
          <a:ln>
            <a:miter lim="800000"/>
            <a:headEnd/>
            <a:tailEnd/>
          </a:ln>
        </p:spPr>
        <p:txBody>
          <a:bodyPr vert="horz" wrap="square" lIns="91440" tIns="45720" rIns="91440" bIns="45720" numCol="1" anchor="t" anchorCtr="0" compatLnSpc="1">
            <a:prstTxWarp prst="textNoShape">
              <a:avLst/>
            </a:prstTxWarp>
          </a:bodyPr>
          <a:lstStyle/>
          <a:p>
            <a:pPr lvl="2">
              <a:buNone/>
            </a:pPr>
            <a:endParaRPr lang="en-US" altLang="zh-CN" sz="1800" dirty="0" smtClean="0"/>
          </a:p>
          <a:p>
            <a:r>
              <a:rPr lang="zh-CN" altLang="en-US" sz="2600" dirty="0" smtClean="0"/>
              <a:t>舍位平衡</a:t>
            </a:r>
          </a:p>
          <a:p>
            <a:pPr lvl="1"/>
            <a:r>
              <a:rPr lang="zh-CN" altLang="en-US" sz="2000" dirty="0" smtClean="0"/>
              <a:t>用于报表的数值转换</a:t>
            </a:r>
          </a:p>
          <a:p>
            <a:pPr lvl="2"/>
            <a:r>
              <a:rPr lang="zh-CN" altLang="en-US" sz="1800" dirty="0" smtClean="0"/>
              <a:t>设置舍位平衡公式</a:t>
            </a:r>
          </a:p>
          <a:p>
            <a:pPr lvl="2"/>
            <a:r>
              <a:rPr lang="zh-CN" altLang="en-US" sz="1800" dirty="0" smtClean="0"/>
              <a:t>进行舍位平衡</a:t>
            </a:r>
          </a:p>
          <a:p>
            <a:pPr lvl="1"/>
            <a:r>
              <a:rPr lang="zh-CN" altLang="en-US" sz="2000" dirty="0" smtClean="0"/>
              <a:t>与数值转换功能的区别</a:t>
            </a:r>
            <a:endParaRPr lang="en-US" altLang="zh-CN" sz="2000" dirty="0" smtClean="0"/>
          </a:p>
          <a:p>
            <a:pPr lvl="2"/>
            <a:r>
              <a:rPr lang="zh-CN" altLang="en-US" dirty="0" smtClean="0"/>
              <a:t>数据转换不考虑转换后的平衡问题</a:t>
            </a:r>
          </a:p>
          <a:p>
            <a:pPr lvl="3">
              <a:buNone/>
            </a:pPr>
            <a:endParaRPr lang="zh-CN" altLang="en-US" dirty="0" smtClean="0"/>
          </a:p>
          <a:p>
            <a:pPr lvl="3"/>
            <a:endParaRPr lang="en-US" altLang="zh-CN" dirty="0" smtClean="0"/>
          </a:p>
        </p:txBody>
      </p:sp>
      <p:sp>
        <p:nvSpPr>
          <p:cNvPr id="27650" name="Rectangle 2"/>
          <p:cNvSpPr>
            <a:spLocks noGrp="1" noChangeArrowheads="1"/>
          </p:cNvSpPr>
          <p:nvPr>
            <p:ph type="title"/>
          </p:nvPr>
        </p:nvSpPr>
        <p:spPr/>
        <p:txBody>
          <a:bodyPr>
            <a:normAutofit/>
          </a:bodyPr>
          <a:lstStyle/>
          <a:p>
            <a:r>
              <a:rPr lang="zh-CN" altLang="en-US" sz="3000" dirty="0" smtClean="0"/>
              <a:t>报表常用功能</a:t>
            </a:r>
          </a:p>
        </p:txBody>
      </p:sp>
      <p:pic>
        <p:nvPicPr>
          <p:cNvPr id="1026" name="Picture 2"/>
          <p:cNvPicPr>
            <a:picLocks noChangeAspect="1" noChangeArrowheads="1"/>
          </p:cNvPicPr>
          <p:nvPr/>
        </p:nvPicPr>
        <p:blipFill>
          <a:blip r:embed="rId2" cstate="print"/>
          <a:srcRect/>
          <a:stretch>
            <a:fillRect/>
          </a:stretch>
        </p:blipFill>
        <p:spPr bwMode="auto">
          <a:xfrm>
            <a:off x="4860032" y="1628800"/>
            <a:ext cx="3152775" cy="1981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07904" y="3573016"/>
            <a:ext cx="4010025" cy="2476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7" dur="500"/>
                                        <p:tgtEl>
                                          <p:spTgt spid="2765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0" dur="500"/>
                                        <p:tgtEl>
                                          <p:spTgt spid="2765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3" dur="500"/>
                                        <p:tgtEl>
                                          <p:spTgt spid="2765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6" dur="500"/>
                                        <p:tgtEl>
                                          <p:spTgt spid="2765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linds(horizontal)">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31" dur="500"/>
                                        <p:tgtEl>
                                          <p:spTgt spid="2765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36"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bwMode="auto">
          <a:xfrm>
            <a:off x="539552" y="1124744"/>
            <a:ext cx="7846032"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报表审批</a:t>
            </a:r>
          </a:p>
          <a:p>
            <a:pPr lvl="1"/>
            <a:r>
              <a:rPr lang="zh-CN" altLang="en-US" sz="2000" dirty="0" smtClean="0"/>
              <a:t>审批后报表不能编辑</a:t>
            </a:r>
            <a:endParaRPr lang="en-US" altLang="zh-CN" sz="2000" dirty="0" smtClean="0"/>
          </a:p>
          <a:p>
            <a:pPr lvl="1"/>
            <a:endParaRPr lang="en-US" altLang="zh-CN" sz="2000" dirty="0" smtClean="0"/>
          </a:p>
          <a:p>
            <a:pPr lvl="1"/>
            <a:endParaRPr lang="en-US" altLang="zh-CN" sz="2000" dirty="0" smtClean="0"/>
          </a:p>
          <a:p>
            <a:r>
              <a:rPr lang="zh-CN" altLang="en-US" sz="2600" dirty="0" smtClean="0"/>
              <a:t>报表联查</a:t>
            </a:r>
          </a:p>
          <a:p>
            <a:pPr lvl="1"/>
            <a:r>
              <a:rPr lang="zh-CN" altLang="en-US" sz="2000" dirty="0" smtClean="0"/>
              <a:t>联查总账、明细账、数量金额总账和数量金额明细账</a:t>
            </a:r>
          </a:p>
          <a:p>
            <a:pPr lvl="1"/>
            <a:endParaRPr lang="zh-CN" altLang="en-US" sz="2000" dirty="0" smtClean="0"/>
          </a:p>
        </p:txBody>
      </p:sp>
      <p:sp>
        <p:nvSpPr>
          <p:cNvPr id="29698" name="Rectangle 2"/>
          <p:cNvSpPr>
            <a:spLocks noGrp="1" noChangeArrowheads="1"/>
          </p:cNvSpPr>
          <p:nvPr>
            <p:ph type="title"/>
          </p:nvPr>
        </p:nvSpPr>
        <p:spPr/>
        <p:txBody>
          <a:bodyPr>
            <a:normAutofit/>
          </a:bodyPr>
          <a:lstStyle/>
          <a:p>
            <a:r>
              <a:rPr lang="zh-CN" altLang="en-US" sz="3000" dirty="0" smtClean="0"/>
              <a:t>报表常用功能</a:t>
            </a:r>
          </a:p>
        </p:txBody>
      </p:sp>
      <p:pic>
        <p:nvPicPr>
          <p:cNvPr id="2050" name="Picture 2"/>
          <p:cNvPicPr>
            <a:picLocks noChangeAspect="1" noChangeArrowheads="1"/>
          </p:cNvPicPr>
          <p:nvPr/>
        </p:nvPicPr>
        <p:blipFill>
          <a:blip r:embed="rId2" cstate="print"/>
          <a:srcRect/>
          <a:stretch>
            <a:fillRect/>
          </a:stretch>
        </p:blipFill>
        <p:spPr bwMode="auto">
          <a:xfrm>
            <a:off x="3995936" y="1052736"/>
            <a:ext cx="1885950" cy="19907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259632" y="2780928"/>
            <a:ext cx="5476875" cy="34290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699792" y="3645024"/>
            <a:ext cx="3095625" cy="2495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0" dur="500"/>
                                        <p:tgtEl>
                                          <p:spTgt spid="29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linds(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linds(horizontal)">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2052"/>
                                        </p:tgtEl>
                                      </p:cBhvr>
                                    </p:animEffect>
                                    <p:set>
                                      <p:cBhvr>
                                        <p:cTn id="25" dur="1" fill="hold">
                                          <p:stCondLst>
                                            <p:cond delay="499"/>
                                          </p:stCondLst>
                                        </p:cTn>
                                        <p:tgtEl>
                                          <p:spTgt spid="2052"/>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050"/>
                                        </p:tgtEl>
                                      </p:cBhvr>
                                    </p:animEffect>
                                    <p:set>
                                      <p:cBhvr>
                                        <p:cTn id="28" dur="1" fill="hold">
                                          <p:stCondLst>
                                            <p:cond delay="499"/>
                                          </p:stCondLst>
                                        </p:cTn>
                                        <p:tgtEl>
                                          <p:spTgt spid="205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33" dur="500"/>
                                        <p:tgtEl>
                                          <p:spTgt spid="29699">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36" dur="500"/>
                                        <p:tgtEl>
                                          <p:spTgt spid="2969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blinds(horizontal)">
                                      <p:cBhvr>
                                        <p:cTn id="4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bwMode="auto">
          <a:xfrm>
            <a:off x="611560" y="1124744"/>
            <a:ext cx="77020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报表打印</a:t>
            </a:r>
          </a:p>
          <a:p>
            <a:pPr lvl="1"/>
            <a:r>
              <a:rPr lang="zh-CN" altLang="en-US" sz="2000" dirty="0" smtClean="0"/>
              <a:t>批量打印</a:t>
            </a:r>
          </a:p>
          <a:p>
            <a:pPr lvl="1"/>
            <a:r>
              <a:rPr lang="zh-CN" altLang="en-US" sz="2000" dirty="0" smtClean="0"/>
              <a:t>选定区域打印</a:t>
            </a:r>
            <a:endParaRPr lang="en-US" altLang="zh-CN" sz="2000" dirty="0" smtClean="0"/>
          </a:p>
          <a:p>
            <a:pPr lvl="1"/>
            <a:endParaRPr lang="en-US" altLang="zh-CN" sz="2000" dirty="0" smtClean="0"/>
          </a:p>
          <a:p>
            <a:pPr lvl="1"/>
            <a:endParaRPr lang="en-US" altLang="zh-CN" sz="2000" dirty="0" smtClean="0"/>
          </a:p>
          <a:p>
            <a:r>
              <a:rPr lang="zh-CN" altLang="en-US" sz="2600" dirty="0" smtClean="0"/>
              <a:t>引入引出</a:t>
            </a:r>
          </a:p>
          <a:p>
            <a:pPr lvl="1"/>
            <a:r>
              <a:rPr lang="zh-CN" altLang="en-US" sz="2000" dirty="0" smtClean="0"/>
              <a:t>引出报表</a:t>
            </a:r>
            <a:endParaRPr lang="en-US" altLang="zh-CN" sz="2000" dirty="0" smtClean="0"/>
          </a:p>
          <a:p>
            <a:pPr lvl="2"/>
            <a:r>
              <a:rPr lang="zh-CN" altLang="en-US" dirty="0" smtClean="0"/>
              <a:t>支持</a:t>
            </a:r>
            <a:r>
              <a:rPr lang="en-US" altLang="zh-CN" dirty="0" err="1" smtClean="0"/>
              <a:t>kds</a:t>
            </a:r>
            <a:r>
              <a:rPr lang="zh-CN" altLang="en-US" dirty="0" smtClean="0"/>
              <a:t>、</a:t>
            </a:r>
            <a:r>
              <a:rPr lang="en-US" altLang="zh-CN" dirty="0" smtClean="0"/>
              <a:t>excel</a:t>
            </a:r>
            <a:r>
              <a:rPr lang="zh-CN" altLang="en-US" dirty="0" smtClean="0"/>
              <a:t>、</a:t>
            </a:r>
            <a:r>
              <a:rPr lang="en-US" altLang="zh-CN" dirty="0" smtClean="0"/>
              <a:t>txt</a:t>
            </a:r>
            <a:r>
              <a:rPr lang="zh-CN" altLang="en-US" dirty="0" smtClean="0"/>
              <a:t>等格式</a:t>
            </a:r>
          </a:p>
          <a:p>
            <a:pPr lvl="1"/>
            <a:r>
              <a:rPr lang="zh-CN" altLang="en-US" sz="2000" dirty="0" smtClean="0"/>
              <a:t>引入文件</a:t>
            </a:r>
            <a:endParaRPr lang="en-US" altLang="zh-CN" sz="2000" dirty="0" smtClean="0"/>
          </a:p>
          <a:p>
            <a:pPr lvl="1"/>
            <a:r>
              <a:rPr lang="zh-CN" altLang="en-US" sz="2000" dirty="0" smtClean="0"/>
              <a:t>另存为</a:t>
            </a:r>
            <a:endParaRPr lang="en-US" altLang="zh-CN" sz="2000" dirty="0" smtClean="0"/>
          </a:p>
          <a:p>
            <a:pPr lvl="1"/>
            <a:r>
              <a:rPr lang="zh-CN" altLang="en-US" sz="2000" dirty="0" smtClean="0"/>
              <a:t>思考：引出报表、另存为的区别？</a:t>
            </a:r>
          </a:p>
          <a:p>
            <a:pPr lvl="1">
              <a:buNone/>
            </a:pPr>
            <a:endParaRPr lang="zh-CN" altLang="en-US" sz="2000" dirty="0" smtClean="0"/>
          </a:p>
        </p:txBody>
      </p:sp>
      <p:sp>
        <p:nvSpPr>
          <p:cNvPr id="31746" name="Rectangle 2"/>
          <p:cNvSpPr>
            <a:spLocks noGrp="1" noChangeArrowheads="1"/>
          </p:cNvSpPr>
          <p:nvPr>
            <p:ph type="title"/>
          </p:nvPr>
        </p:nvSpPr>
        <p:spPr>
          <a:xfrm>
            <a:off x="251520" y="0"/>
            <a:ext cx="7228656" cy="693460"/>
          </a:xfrm>
        </p:spPr>
        <p:txBody>
          <a:bodyPr>
            <a:normAutofit/>
          </a:bodyPr>
          <a:lstStyle/>
          <a:p>
            <a:r>
              <a:rPr lang="zh-CN" altLang="en-US" sz="3000" dirty="0" smtClean="0"/>
              <a:t>报表常用功能</a:t>
            </a:r>
          </a:p>
        </p:txBody>
      </p:sp>
      <p:pic>
        <p:nvPicPr>
          <p:cNvPr id="3074" name="Picture 2"/>
          <p:cNvPicPr>
            <a:picLocks noChangeAspect="1" noChangeArrowheads="1"/>
          </p:cNvPicPr>
          <p:nvPr/>
        </p:nvPicPr>
        <p:blipFill>
          <a:blip r:embed="rId2" cstate="print"/>
          <a:srcRect/>
          <a:stretch>
            <a:fillRect/>
          </a:stretch>
        </p:blipFill>
        <p:spPr bwMode="auto">
          <a:xfrm>
            <a:off x="3347864" y="1412776"/>
            <a:ext cx="4543425" cy="36861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47864" y="1484784"/>
            <a:ext cx="4608512" cy="410445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915816" y="2276872"/>
            <a:ext cx="3829050" cy="222885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699792" y="1700808"/>
            <a:ext cx="5248275" cy="2867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7" dur="500"/>
                                        <p:tgtEl>
                                          <p:spTgt spid="317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0" dur="500"/>
                                        <p:tgtEl>
                                          <p:spTgt spid="317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3" dur="500"/>
                                        <p:tgtEl>
                                          <p:spTgt spid="317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1747">
                                            <p:txEl>
                                              <p:pRg st="5" end="5"/>
                                            </p:txEl>
                                          </p:spTgt>
                                        </p:tgtEl>
                                        <p:attrNameLst>
                                          <p:attrName>style.visibility</p:attrName>
                                        </p:attrNameLst>
                                      </p:cBhvr>
                                      <p:to>
                                        <p:strVal val="visible"/>
                                      </p:to>
                                    </p:set>
                                    <p:animEffect transition="in" filter="blinds(horizontal)">
                                      <p:cBhvr>
                                        <p:cTn id="28" dur="500"/>
                                        <p:tgtEl>
                                          <p:spTgt spid="31747">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animEffect transition="in" filter="blinds(horizontal)">
                                      <p:cBhvr>
                                        <p:cTn id="31" dur="500"/>
                                        <p:tgtEl>
                                          <p:spTgt spid="31747">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1747">
                                            <p:txEl>
                                              <p:pRg st="7" end="7"/>
                                            </p:txEl>
                                          </p:spTgt>
                                        </p:tgtEl>
                                        <p:attrNameLst>
                                          <p:attrName>style.visibility</p:attrName>
                                        </p:attrNameLst>
                                      </p:cBhvr>
                                      <p:to>
                                        <p:strVal val="visible"/>
                                      </p:to>
                                    </p:set>
                                    <p:animEffect transition="in" filter="blinds(horizontal)">
                                      <p:cBhvr>
                                        <p:cTn id="34" dur="500"/>
                                        <p:tgtEl>
                                          <p:spTgt spid="3174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blinds(horizontal)">
                                      <p:cBhvr>
                                        <p:cTn id="39" dur="500"/>
                                        <p:tgtEl>
                                          <p:spTgt spid="307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3075"/>
                                        </p:tgtEl>
                                      </p:cBhvr>
                                    </p:animEffect>
                                    <p:set>
                                      <p:cBhvr>
                                        <p:cTn id="44" dur="1" fill="hold">
                                          <p:stCondLst>
                                            <p:cond delay="499"/>
                                          </p:stCondLst>
                                        </p:cTn>
                                        <p:tgtEl>
                                          <p:spTgt spid="307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1747">
                                            <p:txEl>
                                              <p:pRg st="8" end="8"/>
                                            </p:txEl>
                                          </p:spTgt>
                                        </p:tgtEl>
                                        <p:attrNameLst>
                                          <p:attrName>style.visibility</p:attrName>
                                        </p:attrNameLst>
                                      </p:cBhvr>
                                      <p:to>
                                        <p:strVal val="visible"/>
                                      </p:to>
                                    </p:set>
                                    <p:animEffect transition="in" filter="blinds(horizontal)">
                                      <p:cBhvr>
                                        <p:cTn id="49" dur="500"/>
                                        <p:tgtEl>
                                          <p:spTgt spid="3174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076"/>
                                        </p:tgtEl>
                                        <p:attrNameLst>
                                          <p:attrName>style.visibility</p:attrName>
                                        </p:attrNameLst>
                                      </p:cBhvr>
                                      <p:to>
                                        <p:strVal val="visible"/>
                                      </p:to>
                                    </p:set>
                                    <p:animEffect transition="in" filter="blinds(horizontal)">
                                      <p:cBhvr>
                                        <p:cTn id="54" dur="500"/>
                                        <p:tgtEl>
                                          <p:spTgt spid="307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3076"/>
                                        </p:tgtEl>
                                      </p:cBhvr>
                                    </p:animEffect>
                                    <p:set>
                                      <p:cBhvr>
                                        <p:cTn id="59" dur="1" fill="hold">
                                          <p:stCondLst>
                                            <p:cond delay="499"/>
                                          </p:stCondLst>
                                        </p:cTn>
                                        <p:tgtEl>
                                          <p:spTgt spid="307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1747">
                                            <p:txEl>
                                              <p:pRg st="9" end="9"/>
                                            </p:txEl>
                                          </p:spTgt>
                                        </p:tgtEl>
                                        <p:attrNameLst>
                                          <p:attrName>style.visibility</p:attrName>
                                        </p:attrNameLst>
                                      </p:cBhvr>
                                      <p:to>
                                        <p:strVal val="visible"/>
                                      </p:to>
                                    </p:set>
                                    <p:animEffect transition="in" filter="blinds(horizontal)">
                                      <p:cBhvr>
                                        <p:cTn id="64" dur="500"/>
                                        <p:tgtEl>
                                          <p:spTgt spid="31747">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3077"/>
                                        </p:tgtEl>
                                        <p:attrNameLst>
                                          <p:attrName>style.visibility</p:attrName>
                                        </p:attrNameLst>
                                      </p:cBhvr>
                                      <p:to>
                                        <p:strVal val="visible"/>
                                      </p:to>
                                    </p:set>
                                    <p:animEffect transition="in" filter="blinds(horizontal)">
                                      <p:cBhvr>
                                        <p:cTn id="69" dur="500"/>
                                        <p:tgtEl>
                                          <p:spTgt spid="307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1747">
                                            <p:txEl>
                                              <p:pRg st="10" end="10"/>
                                            </p:txEl>
                                          </p:spTgt>
                                        </p:tgtEl>
                                        <p:attrNameLst>
                                          <p:attrName>style.visibility</p:attrName>
                                        </p:attrNameLst>
                                      </p:cBhvr>
                                      <p:to>
                                        <p:strVal val="visible"/>
                                      </p:to>
                                    </p:set>
                                    <p:animEffect transition="in" filter="blinds(horizontal)">
                                      <p:cBhvr>
                                        <p:cTn id="74" dur="500"/>
                                        <p:tgtEl>
                                          <p:spTgt spid="317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zh-CN" altLang="en-US" sz="3000" dirty="0" smtClean="0"/>
              <a:t>报表分析</a:t>
            </a:r>
          </a:p>
        </p:txBody>
      </p:sp>
      <p:sp>
        <p:nvSpPr>
          <p:cNvPr id="12291" name="Rectangle 8"/>
          <p:cNvSpPr>
            <a:spLocks noChangeArrowheads="1"/>
          </p:cNvSpPr>
          <p:nvPr/>
        </p:nvSpPr>
        <p:spPr bwMode="auto">
          <a:xfrm>
            <a:off x="539552" y="1124744"/>
            <a:ext cx="7715304" cy="5041900"/>
          </a:xfrm>
          <a:prstGeom prst="rect">
            <a:avLst/>
          </a:prstGeom>
          <a:noFill/>
          <a:ln w="9525">
            <a:noFill/>
            <a:miter lim="800000"/>
            <a:headEnd/>
            <a:tailEnd/>
          </a:ln>
        </p:spPr>
        <p:txBody>
          <a:bodyPr/>
          <a:lstStyle/>
          <a:p>
            <a:pPr marL="342900" lvl="1" indent="-342900" defTabSz="457200">
              <a:spcBef>
                <a:spcPct val="20000"/>
              </a:spcBef>
              <a:buSzPct val="100000"/>
              <a:buBlip>
                <a:blip r:embed="rId2"/>
              </a:buBlip>
              <a:defRPr/>
            </a:pPr>
            <a:r>
              <a:rPr lang="zh-CN" altLang="en-US" sz="2600" dirty="0">
                <a:solidFill>
                  <a:schemeClr val="tx1">
                    <a:lumMod val="85000"/>
                    <a:lumOff val="15000"/>
                  </a:schemeClr>
                </a:solidFill>
                <a:latin typeface="微软雅黑"/>
                <a:ea typeface="微软雅黑"/>
                <a:cs typeface="微软雅黑"/>
              </a:rPr>
              <a:t>报表分析的</a:t>
            </a:r>
            <a:r>
              <a:rPr lang="zh-CN" altLang="en-US" sz="2600" dirty="0" smtClean="0">
                <a:solidFill>
                  <a:schemeClr val="tx1">
                    <a:lumMod val="85000"/>
                    <a:lumOff val="15000"/>
                  </a:schemeClr>
                </a:solidFill>
                <a:latin typeface="微软雅黑"/>
                <a:ea typeface="微软雅黑"/>
                <a:cs typeface="微软雅黑"/>
              </a:rPr>
              <a:t>作用</a:t>
            </a:r>
            <a:endParaRPr lang="en-US" altLang="zh-CN" sz="2600"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对本公司财务状况和经营状况进行分析</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帮助经营管理者与财会人员进行深入沟通</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SzPct val="100000"/>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能及时发现问题，从而防范风险</a:t>
            </a:r>
            <a:endParaRPr lang="zh-CN" altLang="en-US" sz="2000" dirty="0">
              <a:solidFill>
                <a:schemeClr val="tx1">
                  <a:lumMod val="85000"/>
                  <a:lumOff val="15000"/>
                </a:schemeClr>
              </a:solidFill>
              <a:latin typeface="微软雅黑"/>
              <a:ea typeface="微软雅黑"/>
              <a:cs typeface="微软雅黑"/>
            </a:endParaRPr>
          </a:p>
          <a:p>
            <a:pPr marL="342900" lvl="1" indent="-342900" defTabSz="457200">
              <a:spcBef>
                <a:spcPct val="20000"/>
              </a:spcBef>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分析方法的应用</a:t>
            </a:r>
          </a:p>
          <a:p>
            <a:pPr marL="742950" lvl="1" indent="-285750" defTabSz="457200">
              <a:spcBef>
                <a:spcPct val="20000"/>
              </a:spcBef>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结构分析</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比较分析</a:t>
            </a:r>
            <a:endParaRPr lang="zh-CN" altLang="en-US" sz="2000" dirty="0">
              <a:solidFill>
                <a:schemeClr val="tx1">
                  <a:lumMod val="85000"/>
                  <a:lumOff val="15000"/>
                </a:schemeClr>
              </a:solidFill>
              <a:latin typeface="微软雅黑"/>
              <a:ea typeface="微软雅黑"/>
              <a:cs typeface="微软雅黑"/>
            </a:endParaRPr>
          </a:p>
          <a:p>
            <a:pPr marL="742950" lvl="1" indent="-285750" defTabSz="457200">
              <a:spcBef>
                <a:spcPct val="20000"/>
              </a:spcBef>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趋势分析</a:t>
            </a:r>
          </a:p>
          <a:p>
            <a:pPr marL="742950" lvl="1" indent="-285750" defTabSz="457200">
              <a:spcBef>
                <a:spcPct val="20000"/>
              </a:spcBef>
              <a:buFont typeface="Wingdings" pitchFamily="2" charset="2"/>
              <a:buChar char="Ø"/>
              <a:defRPr/>
            </a:pPr>
            <a:endParaRPr lang="en-US" altLang="zh-CN" sz="2000" dirty="0">
              <a:solidFill>
                <a:schemeClr val="tx1">
                  <a:lumMod val="85000"/>
                  <a:lumOff val="15000"/>
                </a:schemeClr>
              </a:solidFill>
              <a:latin typeface="微软雅黑"/>
              <a:ea typeface="微软雅黑"/>
              <a:cs typeface="微软雅黑"/>
            </a:endParaRPr>
          </a:p>
          <a:p>
            <a:pPr marL="342900" lvl="1" indent="-342900" defTabSz="457200">
              <a:spcBef>
                <a:spcPct val="20000"/>
              </a:spcBef>
              <a:buSzPct val="100000"/>
              <a:buBlip>
                <a:blip r:embed="rId2"/>
              </a:buBlip>
              <a:defRPr/>
            </a:pPr>
            <a:r>
              <a:rPr lang="zh-CN" altLang="en-US" sz="2600" dirty="0">
                <a:solidFill>
                  <a:srgbClr val="FF0000"/>
                </a:solidFill>
                <a:latin typeface="微软雅黑"/>
                <a:ea typeface="微软雅黑"/>
                <a:cs typeface="微软雅黑"/>
              </a:rPr>
              <a:t>常见问题</a:t>
            </a:r>
            <a:endParaRPr lang="en-US" altLang="zh-CN" sz="2600" dirty="0">
              <a:solidFill>
                <a:srgbClr val="FF0000"/>
              </a:solidFill>
              <a:latin typeface="微软雅黑"/>
              <a:ea typeface="微软雅黑"/>
              <a:cs typeface="微软雅黑"/>
            </a:endParaRPr>
          </a:p>
          <a:p>
            <a:pPr marL="742950" lvl="1" indent="-285750" defTabSz="457200">
              <a:spcBef>
                <a:spcPct val="20000"/>
              </a:spcBef>
              <a:buFont typeface="Wingdings" pitchFamily="2" charset="2"/>
              <a:buChar char="Ø"/>
              <a:defRPr/>
            </a:pPr>
            <a:r>
              <a:rPr lang="en-US" altLang="zh-CN" sz="2000" dirty="0" err="1">
                <a:solidFill>
                  <a:schemeClr val="tx1">
                    <a:lumMod val="85000"/>
                    <a:lumOff val="15000"/>
                  </a:schemeClr>
                </a:solidFill>
                <a:latin typeface="微软雅黑"/>
                <a:ea typeface="微软雅黑"/>
                <a:cs typeface="微软雅黑"/>
              </a:rPr>
              <a:t>财务指标的报表项目公式不能修改（右键属性灰显</a:t>
            </a:r>
            <a:r>
              <a:rPr lang="en-US" altLang="zh-CN" sz="2000" dirty="0">
                <a:solidFill>
                  <a:schemeClr val="tx1">
                    <a:lumMod val="85000"/>
                    <a:lumOff val="15000"/>
                  </a:schemeClr>
                </a:solidFill>
                <a:latin typeface="微软雅黑"/>
                <a:ea typeface="微软雅黑"/>
                <a:cs typeface="微软雅黑"/>
              </a:rPr>
              <a:t>）？</a:t>
            </a:r>
          </a:p>
          <a:p>
            <a:pPr marL="1257300" lvl="2" indent="-342900" defTabSz="457200">
              <a:spcBef>
                <a:spcPct val="20000"/>
              </a:spcBef>
              <a:buFont typeface="Wingdings" pitchFamily="2" charset="2"/>
              <a:buChar char="ü"/>
              <a:defRPr/>
            </a:pPr>
            <a:r>
              <a:rPr lang="zh-CN" altLang="en-US" sz="1800" dirty="0" smtClean="0">
                <a:solidFill>
                  <a:srgbClr val="000000"/>
                </a:solidFill>
              </a:rPr>
              <a:t>报表打开状态下显示为灰色，</a:t>
            </a:r>
            <a:r>
              <a:rPr lang="zh-CN" altLang="en-US" sz="1800" dirty="0">
                <a:solidFill>
                  <a:srgbClr val="000000"/>
                </a:solidFill>
              </a:rPr>
              <a:t>在报表关闭的状态下，选中该报表单击右键，弹出的菜单上的功能键才是黑显的可以使用。</a:t>
            </a:r>
            <a:endParaRPr lang="en-US" altLang="zh-CN" sz="1800" dirty="0">
              <a:solidFill>
                <a:srgbClr val="0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3635896" y="1340768"/>
            <a:ext cx="4010025" cy="32575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707904" y="2132856"/>
            <a:ext cx="4000500" cy="3248025"/>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3635896" y="2924944"/>
            <a:ext cx="4057650" cy="32766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6" dur="500"/>
                                        <p:tgtEl>
                                          <p:spTgt spid="12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1" dur="500"/>
                                        <p:tgtEl>
                                          <p:spTgt spid="12291">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4" dur="500"/>
                                        <p:tgtEl>
                                          <p:spTgt spid="12291">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7" dur="500"/>
                                        <p:tgtEl>
                                          <p:spTgt spid="12291">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0" dur="500"/>
                                        <p:tgtEl>
                                          <p:spTgt spid="1229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blinds(horizontal)">
                                      <p:cBhvr>
                                        <p:cTn id="35" dur="500"/>
                                        <p:tgtEl>
                                          <p:spTgt spid="409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099"/>
                                        </p:tgtEl>
                                        <p:attrNameLst>
                                          <p:attrName>style.visibility</p:attrName>
                                        </p:attrNameLst>
                                      </p:cBhvr>
                                      <p:to>
                                        <p:strVal val="visible"/>
                                      </p:to>
                                    </p:set>
                                    <p:animEffect transition="in" filter="blinds(horizontal)">
                                      <p:cBhvr>
                                        <p:cTn id="40" dur="500"/>
                                        <p:tgtEl>
                                          <p:spTgt spid="409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1512"/>
                                        </p:tgtEl>
                                        <p:attrNameLst>
                                          <p:attrName>style.visibility</p:attrName>
                                        </p:attrNameLst>
                                      </p:cBhvr>
                                      <p:to>
                                        <p:strVal val="visible"/>
                                      </p:to>
                                    </p:set>
                                    <p:animEffect transition="in" filter="blinds(horizontal)">
                                      <p:cBhvr>
                                        <p:cTn id="45" dur="500"/>
                                        <p:tgtEl>
                                          <p:spTgt spid="215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4098"/>
                                        </p:tgtEl>
                                      </p:cBhvr>
                                    </p:animEffect>
                                    <p:set>
                                      <p:cBhvr>
                                        <p:cTn id="50" dur="1" fill="hold">
                                          <p:stCondLst>
                                            <p:cond delay="499"/>
                                          </p:stCondLst>
                                        </p:cTn>
                                        <p:tgtEl>
                                          <p:spTgt spid="4098"/>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4099"/>
                                        </p:tgtEl>
                                      </p:cBhvr>
                                    </p:animEffect>
                                    <p:set>
                                      <p:cBhvr>
                                        <p:cTn id="53" dur="1" fill="hold">
                                          <p:stCondLst>
                                            <p:cond delay="499"/>
                                          </p:stCondLst>
                                        </p:cTn>
                                        <p:tgtEl>
                                          <p:spTgt spid="4099"/>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500"/>
                                        <p:tgtEl>
                                          <p:spTgt spid="21512"/>
                                        </p:tgtEl>
                                      </p:cBhvr>
                                    </p:animEffect>
                                    <p:set>
                                      <p:cBhvr>
                                        <p:cTn id="56" dur="1" fill="hold">
                                          <p:stCondLst>
                                            <p:cond delay="499"/>
                                          </p:stCondLst>
                                        </p:cTn>
                                        <p:tgtEl>
                                          <p:spTgt spid="215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61" dur="500"/>
                                        <p:tgtEl>
                                          <p:spTgt spid="12291">
                                            <p:txEl>
                                              <p:pRg st="9" end="9"/>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64" dur="500"/>
                                        <p:tgtEl>
                                          <p:spTgt spid="1229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291">
                                            <p:txEl>
                                              <p:pRg st="11" end="11"/>
                                            </p:txEl>
                                          </p:spTgt>
                                        </p:tgtEl>
                                        <p:attrNameLst>
                                          <p:attrName>style.visibility</p:attrName>
                                        </p:attrNameLst>
                                      </p:cBhvr>
                                      <p:to>
                                        <p:strVal val="visible"/>
                                      </p:to>
                                    </p:set>
                                    <p:animEffect transition="in" filter="fade">
                                      <p:cBhvr>
                                        <p:cTn id="69" dur="500"/>
                                        <p:tgtEl>
                                          <p:spTgt spid="122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bwMode="auto">
          <a:xfrm>
            <a:off x="395536" y="1124744"/>
            <a:ext cx="842209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使用预设模板</a:t>
            </a:r>
            <a:endParaRPr lang="en-US" altLang="zh-CN" sz="2600" dirty="0" smtClean="0"/>
          </a:p>
          <a:p>
            <a:pPr lvl="1"/>
            <a:r>
              <a:rPr lang="zh-CN" altLang="en-US" sz="2000" dirty="0" smtClean="0"/>
              <a:t>使用系统预设四种会计制度模板：企业会计制度、小企业会计制度、新会计准则、</a:t>
            </a:r>
            <a:r>
              <a:rPr lang="en-US" altLang="zh-CN" sz="2000" dirty="0" smtClean="0"/>
              <a:t>2013</a:t>
            </a:r>
            <a:r>
              <a:rPr lang="zh-CN" altLang="en-US" sz="2000" dirty="0" smtClean="0"/>
              <a:t>小企业会计准则</a:t>
            </a:r>
            <a:endParaRPr lang="en-US" altLang="zh-CN" sz="2000" dirty="0" smtClean="0"/>
          </a:p>
          <a:p>
            <a:pPr lvl="1"/>
            <a:r>
              <a:rPr lang="en-US" altLang="zh-CN" sz="2000" dirty="0" smtClean="0"/>
              <a:t>【</a:t>
            </a:r>
            <a:r>
              <a:rPr lang="zh-CN" altLang="en-US" sz="2000" dirty="0" smtClean="0"/>
              <a:t>自定义报表</a:t>
            </a:r>
            <a:r>
              <a:rPr lang="en-US" altLang="zh-CN" sz="2000" dirty="0" smtClean="0"/>
              <a:t>】-【</a:t>
            </a:r>
            <a:r>
              <a:rPr lang="zh-CN" altLang="en-US" sz="2000" dirty="0" smtClean="0"/>
              <a:t>引入</a:t>
            </a:r>
            <a:r>
              <a:rPr lang="en-US" altLang="zh-CN" sz="2000" dirty="0" smtClean="0"/>
              <a:t>】</a:t>
            </a:r>
            <a:r>
              <a:rPr lang="zh-CN" altLang="en-US" sz="2000" dirty="0" smtClean="0"/>
              <a:t>，选择与总账系统一致的会计制度模板</a:t>
            </a:r>
            <a:endParaRPr lang="en-US" altLang="zh-CN" sz="2000" dirty="0" smtClean="0"/>
          </a:p>
          <a:p>
            <a:r>
              <a:rPr lang="en-US" altLang="zh-CN" sz="2600" dirty="0" smtClean="0"/>
              <a:t>ACCT</a:t>
            </a:r>
            <a:r>
              <a:rPr lang="zh-CN" altLang="en-US" sz="2600" dirty="0" smtClean="0"/>
              <a:t>函数</a:t>
            </a:r>
            <a:endParaRPr lang="en-US" altLang="zh-CN" sz="2600" dirty="0" smtClean="0"/>
          </a:p>
          <a:p>
            <a:pPr lvl="1"/>
            <a:r>
              <a:rPr lang="zh-CN" altLang="en-US" sz="2000" dirty="0" smtClean="0"/>
              <a:t>科目、取数类型、币别、年度、起始期间、结束期间</a:t>
            </a:r>
            <a:endParaRPr lang="en-US" altLang="zh-CN" sz="2000" dirty="0" smtClean="0"/>
          </a:p>
          <a:p>
            <a:pPr lvl="1"/>
            <a:r>
              <a:rPr lang="zh-CN" altLang="en-US" sz="2000" dirty="0" smtClean="0"/>
              <a:t>币别为空表示综合本位币</a:t>
            </a:r>
            <a:endParaRPr lang="en-US" altLang="zh-CN" sz="2000" dirty="0" smtClean="0"/>
          </a:p>
          <a:p>
            <a:pPr lvl="1"/>
            <a:r>
              <a:rPr lang="zh-CN" altLang="en-US" sz="2000" dirty="0" smtClean="0"/>
              <a:t>年度、起始期间、结束期间为空表示本年、本月</a:t>
            </a:r>
          </a:p>
          <a:p>
            <a:endParaRPr lang="zh-CN" altLang="en-US" dirty="0" smtClean="0"/>
          </a:p>
        </p:txBody>
      </p:sp>
      <p:sp>
        <p:nvSpPr>
          <p:cNvPr id="7170" name="Rectangle 2"/>
          <p:cNvSpPr>
            <a:spLocks noGrp="1" noChangeArrowheads="1"/>
          </p:cNvSpPr>
          <p:nvPr>
            <p:ph type="title"/>
          </p:nvPr>
        </p:nvSpPr>
        <p:spPr/>
        <p:txBody>
          <a:bodyPr>
            <a:normAutofit/>
          </a:bodyPr>
          <a:lstStyle/>
          <a:p>
            <a:r>
              <a:rPr lang="zh-CN" altLang="en-US" sz="3000" dirty="0" smtClean="0"/>
              <a:t>利润表编制</a:t>
            </a:r>
          </a:p>
        </p:txBody>
      </p:sp>
      <p:pic>
        <p:nvPicPr>
          <p:cNvPr id="2050" name="Picture 2"/>
          <p:cNvPicPr>
            <a:picLocks noChangeAspect="1" noChangeArrowheads="1"/>
          </p:cNvPicPr>
          <p:nvPr/>
        </p:nvPicPr>
        <p:blipFill>
          <a:blip r:embed="rId2" cstate="print"/>
          <a:srcRect/>
          <a:stretch>
            <a:fillRect/>
          </a:stretch>
        </p:blipFill>
        <p:spPr bwMode="auto">
          <a:xfrm>
            <a:off x="951236" y="3501504"/>
            <a:ext cx="4536504" cy="309634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07904" y="3429000"/>
            <a:ext cx="4536504" cy="3024336"/>
          </a:xfrm>
          <a:prstGeom prst="rect">
            <a:avLst/>
          </a:prstGeom>
          <a:noFill/>
          <a:ln w="9525">
            <a:noFill/>
            <a:miter lim="800000"/>
            <a:headEnd/>
            <a:tailEnd/>
          </a:ln>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772" y="2636912"/>
            <a:ext cx="55626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3" dur="5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blinds(horizontal)">
                                      <p:cBhvr>
                                        <p:cTn id="42" dur="500"/>
                                        <p:tgtEl>
                                          <p:spTgt spid="20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050"/>
                                        </p:tgtEl>
                                      </p:cBhvr>
                                    </p:animEffect>
                                    <p:set>
                                      <p:cBhvr>
                                        <p:cTn id="47" dur="1" fill="hold">
                                          <p:stCondLst>
                                            <p:cond delay="499"/>
                                          </p:stCondLst>
                                        </p:cTn>
                                        <p:tgtEl>
                                          <p:spTgt spid="2050"/>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2051"/>
                                        </p:tgtEl>
                                      </p:cBhvr>
                                    </p:animEffect>
                                    <p:set>
                                      <p:cBhvr>
                                        <p:cTn id="50"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bwMode="auto">
          <a:xfrm>
            <a:off x="470384" y="1124744"/>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本期金额的填列</a:t>
            </a:r>
          </a:p>
          <a:p>
            <a:pPr lvl="1"/>
            <a:r>
              <a:rPr lang="zh-CN" altLang="en-US" sz="2000" dirty="0" smtClean="0"/>
              <a:t>管理费用本月金额：</a:t>
            </a:r>
            <a:r>
              <a:rPr lang="en-US" altLang="en-US" sz="2000" dirty="0" smtClean="0"/>
              <a:t>ACCT("6602","SY","",0,0,0,"")</a:t>
            </a:r>
          </a:p>
          <a:p>
            <a:pPr lvl="1"/>
            <a:r>
              <a:rPr lang="en-US" altLang="zh-CN" sz="2000" dirty="0" smtClean="0"/>
              <a:t>SY</a:t>
            </a:r>
            <a:r>
              <a:rPr lang="zh-CN" altLang="en-US" sz="2000" dirty="0" smtClean="0"/>
              <a:t>：损益类科目本期实际发生额</a:t>
            </a:r>
            <a:endParaRPr lang="zh-CN" altLang="en-US" dirty="0" smtClean="0"/>
          </a:p>
          <a:p>
            <a:r>
              <a:rPr lang="zh-CN" altLang="en-US" sz="2600" dirty="0" smtClean="0"/>
              <a:t>上期金额的填列</a:t>
            </a:r>
            <a:endParaRPr lang="en-US" altLang="zh-CN" sz="2600" dirty="0" smtClean="0"/>
          </a:p>
          <a:p>
            <a:pPr lvl="1"/>
            <a:r>
              <a:rPr lang="zh-CN" altLang="en-US" sz="2000" dirty="0" smtClean="0"/>
              <a:t>管理费用上期金额：</a:t>
            </a:r>
            <a:r>
              <a:rPr lang="en-US" altLang="en-US" sz="2000" dirty="0" smtClean="0"/>
              <a:t>ACCT("6602","SY","",0,-1,-1,"")</a:t>
            </a:r>
          </a:p>
          <a:p>
            <a:pPr lvl="1"/>
            <a:r>
              <a:rPr lang="zh-CN" altLang="en-US" sz="2000" dirty="0" smtClean="0"/>
              <a:t>去年同期金额：</a:t>
            </a:r>
            <a:r>
              <a:rPr lang="en-US" altLang="en-US" sz="2000" dirty="0" smtClean="0"/>
              <a:t> ACCT("6602","SY","",-1,0,0,"")</a:t>
            </a:r>
          </a:p>
          <a:p>
            <a:r>
              <a:rPr lang="zh-CN" altLang="en-US" sz="2600" dirty="0" smtClean="0"/>
              <a:t>本年累计金额栏取本年累计发生额</a:t>
            </a:r>
          </a:p>
          <a:p>
            <a:pPr lvl="1"/>
            <a:r>
              <a:rPr lang="zh-CN" altLang="en-US" sz="2000" dirty="0" smtClean="0"/>
              <a:t>管理费用本年累计金额：</a:t>
            </a:r>
            <a:r>
              <a:rPr lang="en-US" altLang="en-US" sz="2000" dirty="0" smtClean="0"/>
              <a:t>ACCT("6602","S</a:t>
            </a:r>
            <a:r>
              <a:rPr lang="en-US" altLang="zh-CN" sz="2000" dirty="0" smtClean="0"/>
              <a:t>L</a:t>
            </a:r>
            <a:r>
              <a:rPr lang="en-US" altLang="en-US" sz="2000" dirty="0" smtClean="0"/>
              <a:t>","",0,0,0,"")</a:t>
            </a:r>
          </a:p>
          <a:p>
            <a:pPr lvl="1"/>
            <a:r>
              <a:rPr lang="en-US" altLang="en-US" sz="2000" dirty="0" smtClean="0"/>
              <a:t>SL</a:t>
            </a:r>
            <a:r>
              <a:rPr lang="zh-CN" altLang="en-US" sz="2000" dirty="0" smtClean="0"/>
              <a:t>：损益类科目本年累计发生额</a:t>
            </a:r>
            <a:endParaRPr lang="en-US" altLang="en-US" sz="2000" dirty="0" smtClean="0"/>
          </a:p>
          <a:p>
            <a:pPr lvl="1">
              <a:buNone/>
            </a:pPr>
            <a:endParaRPr lang="en-US" altLang="en-US" sz="2000" dirty="0" smtClean="0"/>
          </a:p>
          <a:p>
            <a:endParaRPr lang="zh-CN" altLang="en-US" dirty="0" smtClean="0"/>
          </a:p>
        </p:txBody>
      </p:sp>
      <p:sp>
        <p:nvSpPr>
          <p:cNvPr id="7170" name="Rectangle 2"/>
          <p:cNvSpPr>
            <a:spLocks noGrp="1" noChangeArrowheads="1"/>
          </p:cNvSpPr>
          <p:nvPr>
            <p:ph type="title"/>
          </p:nvPr>
        </p:nvSpPr>
        <p:spPr/>
        <p:txBody>
          <a:bodyPr>
            <a:normAutofit/>
          </a:bodyPr>
          <a:lstStyle/>
          <a:p>
            <a:r>
              <a:rPr lang="zh-CN" altLang="en-US" sz="3000" dirty="0" smtClean="0"/>
              <a:t>利润表编制</a:t>
            </a:r>
          </a:p>
        </p:txBody>
      </p:sp>
      <p:sp>
        <p:nvSpPr>
          <p:cNvPr id="6" name="矩形 5"/>
          <p:cNvSpPr/>
          <p:nvPr/>
        </p:nvSpPr>
        <p:spPr>
          <a:xfrm>
            <a:off x="4427984" y="1628800"/>
            <a:ext cx="648072"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3707904" y="1124744"/>
            <a:ext cx="792088"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n>
                  <a:solidFill>
                    <a:srgbClr val="FF0000"/>
                  </a:solidFill>
                </a:ln>
                <a:solidFill>
                  <a:srgbClr val="FF0000"/>
                </a:solidFill>
              </a:rPr>
              <a:t>科目</a:t>
            </a:r>
            <a:endParaRPr lang="zh-CN" altLang="en-US" dirty="0">
              <a:ln>
                <a:solidFill>
                  <a:srgbClr val="FF0000"/>
                </a:solidFill>
              </a:ln>
              <a:solidFill>
                <a:srgbClr val="FF0000"/>
              </a:solidFill>
            </a:endParaRPr>
          </a:p>
        </p:txBody>
      </p:sp>
      <p:cxnSp>
        <p:nvCxnSpPr>
          <p:cNvPr id="9" name="直接箭头连接符 8"/>
          <p:cNvCxnSpPr/>
          <p:nvPr/>
        </p:nvCxnSpPr>
        <p:spPr>
          <a:xfrm>
            <a:off x="4283968" y="1340768"/>
            <a:ext cx="288032" cy="2880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矩形 11"/>
          <p:cNvSpPr/>
          <p:nvPr/>
        </p:nvSpPr>
        <p:spPr>
          <a:xfrm>
            <a:off x="5292080" y="1628800"/>
            <a:ext cx="360040"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矩形 12"/>
          <p:cNvSpPr/>
          <p:nvPr/>
        </p:nvSpPr>
        <p:spPr>
          <a:xfrm>
            <a:off x="6084168" y="1628800"/>
            <a:ext cx="216024"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矩形 13"/>
          <p:cNvSpPr/>
          <p:nvPr/>
        </p:nvSpPr>
        <p:spPr>
          <a:xfrm>
            <a:off x="6300192" y="1628800"/>
            <a:ext cx="216024"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矩形 14"/>
          <p:cNvSpPr/>
          <p:nvPr/>
        </p:nvSpPr>
        <p:spPr>
          <a:xfrm>
            <a:off x="6516216" y="1628800"/>
            <a:ext cx="216024"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矩形 15"/>
          <p:cNvSpPr/>
          <p:nvPr/>
        </p:nvSpPr>
        <p:spPr>
          <a:xfrm>
            <a:off x="5148064" y="1124744"/>
            <a:ext cx="129614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n>
                  <a:solidFill>
                    <a:srgbClr val="FF0000"/>
                  </a:solidFill>
                </a:ln>
                <a:solidFill>
                  <a:srgbClr val="FF0000"/>
                </a:solidFill>
              </a:rPr>
              <a:t>取数类型</a:t>
            </a:r>
            <a:endParaRPr lang="zh-CN" altLang="en-US" dirty="0">
              <a:ln>
                <a:solidFill>
                  <a:srgbClr val="FF0000"/>
                </a:solidFill>
              </a:ln>
              <a:solidFill>
                <a:srgbClr val="FF0000"/>
              </a:solidFill>
            </a:endParaRPr>
          </a:p>
        </p:txBody>
      </p:sp>
      <p:cxnSp>
        <p:nvCxnSpPr>
          <p:cNvPr id="17" name="直接箭头连接符 16"/>
          <p:cNvCxnSpPr>
            <a:stCxn id="16" idx="2"/>
          </p:cNvCxnSpPr>
          <p:nvPr/>
        </p:nvCxnSpPr>
        <p:spPr>
          <a:xfrm flipH="1">
            <a:off x="5580112" y="1340768"/>
            <a:ext cx="216024" cy="2880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0" name="矩形 19"/>
          <p:cNvSpPr/>
          <p:nvPr/>
        </p:nvSpPr>
        <p:spPr>
          <a:xfrm>
            <a:off x="6444208" y="1124744"/>
            <a:ext cx="122413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ln>
                  <a:solidFill>
                    <a:srgbClr val="FF0000"/>
                  </a:solidFill>
                </a:ln>
                <a:solidFill>
                  <a:srgbClr val="FF0000"/>
                </a:solidFill>
              </a:rPr>
              <a:t>本年、本月</a:t>
            </a:r>
            <a:endParaRPr lang="zh-CN" altLang="en-US" dirty="0">
              <a:ln>
                <a:solidFill>
                  <a:srgbClr val="FF0000"/>
                </a:solidFill>
              </a:ln>
              <a:solidFill>
                <a:srgbClr val="FF0000"/>
              </a:solidFill>
            </a:endParaRPr>
          </a:p>
        </p:txBody>
      </p:sp>
      <p:cxnSp>
        <p:nvCxnSpPr>
          <p:cNvPr id="21" name="直接箭头连接符 20"/>
          <p:cNvCxnSpPr/>
          <p:nvPr/>
        </p:nvCxnSpPr>
        <p:spPr>
          <a:xfrm flipH="1">
            <a:off x="6444208" y="1340768"/>
            <a:ext cx="504056" cy="2880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3" grpId="0" animBg="1"/>
      <p:bldP spid="14" grpId="0" animBg="1"/>
      <p:bldP spid="15" grpId="0" animBg="1"/>
      <p:bldP spid="1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0384" y="1124744"/>
            <a:ext cx="8350088" cy="5136868"/>
          </a:xfrm>
        </p:spPr>
        <p:txBody>
          <a:bodyPr/>
          <a:lstStyle/>
          <a:p>
            <a:pPr fontAlgn="base">
              <a:spcAft>
                <a:spcPct val="0"/>
              </a:spcAft>
              <a:defRPr/>
            </a:pPr>
            <a:r>
              <a:rPr lang="zh-CN" altLang="en-US" sz="2600" dirty="0" smtClean="0"/>
              <a:t>公式取数参数</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缺省年度、开始期间、结束期间</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包括未过账凭证</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思考：</a:t>
            </a:r>
            <a:endParaRPr lang="en-US" altLang="zh-CN" sz="2000" dirty="0" smtClean="0">
              <a:latin typeface="微软雅黑" pitchFamily="34" charset="-122"/>
              <a:ea typeface="微软雅黑" pitchFamily="34" charset="-122"/>
            </a:endParaRPr>
          </a:p>
          <a:p>
            <a:pPr lvl="2" fontAlgn="base">
              <a:spcAft>
                <a:spcPct val="0"/>
              </a:spcAft>
              <a:buSzPct val="100000"/>
              <a:defRPr/>
            </a:pPr>
            <a:r>
              <a:rPr lang="en-US" altLang="zh-CN" sz="1800" dirty="0" smtClean="0">
                <a:latin typeface="微软雅黑" pitchFamily="34" charset="-122"/>
                <a:ea typeface="微软雅黑" pitchFamily="34" charset="-122"/>
              </a:rPr>
              <a:t>Acct</a:t>
            </a:r>
            <a:r>
              <a:rPr lang="zh-CN" altLang="en-US" sz="1800" dirty="0" smtClean="0">
                <a:latin typeface="微软雅黑" pitchFamily="34" charset="-122"/>
                <a:ea typeface="微软雅黑" pitchFamily="34" charset="-122"/>
              </a:rPr>
              <a:t>取数函数的期间与公式取数参数的关系？</a:t>
            </a:r>
            <a:endParaRPr lang="en-US" altLang="zh-CN" sz="1800" dirty="0" smtClean="0">
              <a:latin typeface="微软雅黑" pitchFamily="34" charset="-122"/>
              <a:ea typeface="微软雅黑" pitchFamily="34" charset="-122"/>
            </a:endParaRPr>
          </a:p>
          <a:p>
            <a:pPr marL="342900" lvl="2" indent="-342900" fontAlgn="base">
              <a:spcAft>
                <a:spcPct val="0"/>
              </a:spcAft>
              <a:buSzPct val="100000"/>
              <a:buBlip>
                <a:blip r:embed="rId2"/>
              </a:buBlip>
              <a:defRPr/>
            </a:pPr>
            <a:r>
              <a:rPr lang="zh-CN" altLang="en-US" sz="2600" dirty="0" smtClean="0"/>
              <a:t>利润表取数</a:t>
            </a:r>
            <a:endParaRPr lang="en-US" altLang="zh-CN" sz="2600" dirty="0" smtClean="0"/>
          </a:p>
          <a:p>
            <a:pPr lvl="1" fontAlgn="base">
              <a:spcAft>
                <a:spcPct val="0"/>
              </a:spcAft>
              <a:buSzPct val="100000"/>
              <a:defRPr/>
            </a:pPr>
            <a:r>
              <a:rPr lang="zh-CN" altLang="en-US" sz="2000" dirty="0" smtClean="0">
                <a:latin typeface="微软雅黑" pitchFamily="34" charset="-122"/>
                <a:ea typeface="微软雅黑" pitchFamily="34" charset="-122"/>
              </a:rPr>
              <a:t>结转损益对利润表的影响</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取数类型：</a:t>
            </a:r>
            <a:r>
              <a:rPr lang="en-US" altLang="zh-CN" sz="2000" dirty="0" smtClean="0">
                <a:latin typeface="微软雅黑" pitchFamily="34" charset="-122"/>
                <a:ea typeface="微软雅黑" pitchFamily="34" charset="-122"/>
              </a:rPr>
              <a:t>SY</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JF</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DF</a:t>
            </a:r>
            <a:r>
              <a:rPr lang="zh-CN" altLang="en-US" sz="2000" dirty="0" smtClean="0">
                <a:latin typeface="微软雅黑" pitchFamily="34" charset="-122"/>
                <a:ea typeface="微软雅黑" pitchFamily="34" charset="-122"/>
              </a:rPr>
              <a:t>的关系</a:t>
            </a:r>
            <a:endParaRPr lang="en-US" altLang="zh-CN" sz="2000" dirty="0" smtClean="0">
              <a:latin typeface="微软雅黑" pitchFamily="34" charset="-122"/>
              <a:ea typeface="微软雅黑" pitchFamily="34" charset="-122"/>
            </a:endParaRPr>
          </a:p>
          <a:p>
            <a:pPr lvl="1" fontAlgn="base">
              <a:spcAft>
                <a:spcPct val="0"/>
              </a:spcAft>
              <a:buSzPct val="100000"/>
              <a:defRPr/>
            </a:pPr>
            <a:r>
              <a:rPr lang="zh-CN" altLang="en-US" sz="2000" dirty="0" smtClean="0">
                <a:latin typeface="微软雅黑" pitchFamily="34" charset="-122"/>
                <a:ea typeface="微软雅黑" pitchFamily="34" charset="-122"/>
              </a:rPr>
              <a:t>思考：</a:t>
            </a:r>
            <a:endParaRPr lang="en-US" altLang="zh-CN" sz="2000" dirty="0" smtClean="0">
              <a:latin typeface="微软雅黑" pitchFamily="34" charset="-122"/>
              <a:ea typeface="微软雅黑" pitchFamily="34" charset="-122"/>
            </a:endParaRPr>
          </a:p>
          <a:p>
            <a:pPr lvl="2" fontAlgn="base">
              <a:spcAft>
                <a:spcPct val="0"/>
              </a:spcAft>
              <a:buSzPct val="100000"/>
              <a:defRPr/>
            </a:pPr>
            <a:r>
              <a:rPr lang="zh-CN" altLang="en-US" sz="1800" dirty="0" smtClean="0">
                <a:latin typeface="微软雅黑" pitchFamily="34" charset="-122"/>
                <a:ea typeface="微软雅黑" pitchFamily="34" charset="-122"/>
              </a:rPr>
              <a:t>利润表无法取数的原因？</a:t>
            </a:r>
            <a:endParaRPr lang="en-US" altLang="zh-CN" sz="1800" dirty="0" smtClean="0">
              <a:latin typeface="微软雅黑" pitchFamily="34" charset="-122"/>
              <a:ea typeface="微软雅黑" pitchFamily="34" charset="-122"/>
            </a:endParaRPr>
          </a:p>
        </p:txBody>
      </p:sp>
      <p:sp>
        <p:nvSpPr>
          <p:cNvPr id="3" name="标题 2"/>
          <p:cNvSpPr>
            <a:spLocks noGrp="1"/>
          </p:cNvSpPr>
          <p:nvPr>
            <p:ph type="title"/>
          </p:nvPr>
        </p:nvSpPr>
        <p:spPr/>
        <p:txBody>
          <a:bodyPr>
            <a:normAutofit/>
          </a:bodyPr>
          <a:lstStyle/>
          <a:p>
            <a:r>
              <a:rPr lang="zh-CN" altLang="en-US" sz="3000" dirty="0" smtClean="0"/>
              <a:t>利润表取数</a:t>
            </a:r>
            <a:endParaRPr lang="zh-CN" altLang="en-US" sz="3000" dirty="0"/>
          </a:p>
        </p:txBody>
      </p:sp>
      <p:pic>
        <p:nvPicPr>
          <p:cNvPr id="4" name="Picture 3"/>
          <p:cNvPicPr>
            <a:picLocks noChangeAspect="1" noChangeArrowheads="1"/>
          </p:cNvPicPr>
          <p:nvPr/>
        </p:nvPicPr>
        <p:blipFill>
          <a:blip r:embed="rId3" cstate="print"/>
          <a:srcRect/>
          <a:stretch>
            <a:fillRect/>
          </a:stretch>
        </p:blipFill>
        <p:spPr bwMode="auto">
          <a:xfrm>
            <a:off x="2195736" y="2348880"/>
            <a:ext cx="4067175" cy="31527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linds(horizontal)">
                                      <p:cBhvr>
                                        <p:cTn id="28" dur="500"/>
                                        <p:tgtEl>
                                          <p:spTgt spid="2">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linds(horizontal)">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linds(horizontal)">
                                      <p:cBhvr>
                                        <p:cTn id="36" dur="500"/>
                                        <p:tgtEl>
                                          <p:spTgt spid="2">
                                            <p:txEl>
                                              <p:pRg st="5" end="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linds(horizontal)">
                                      <p:cBhvr>
                                        <p:cTn id="39" dur="500"/>
                                        <p:tgtEl>
                                          <p:spTgt spid="2">
                                            <p:txEl>
                                              <p:pRg st="6" end="6"/>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linds(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linds(horizontal)">
                                      <p:cBhvr>
                                        <p:cTn id="47" dur="500"/>
                                        <p:tgtEl>
                                          <p:spTgt spid="2">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blinds(horizontal)">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395536" y="1052736"/>
            <a:ext cx="8280920"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使用预设模板</a:t>
            </a:r>
            <a:endParaRPr lang="en-US" altLang="zh-CN" sz="2600" dirty="0" smtClean="0"/>
          </a:p>
          <a:p>
            <a:pPr lvl="1"/>
            <a:r>
              <a:rPr lang="zh-CN" altLang="en-US" sz="2000" dirty="0" smtClean="0"/>
              <a:t>使用系统预设四种会计制度模板</a:t>
            </a:r>
            <a:endParaRPr lang="en-US" altLang="zh-CN" sz="2000" dirty="0" smtClean="0"/>
          </a:p>
          <a:p>
            <a:pPr lvl="1"/>
            <a:r>
              <a:rPr lang="en-US" altLang="zh-CN" sz="2000" dirty="0" smtClean="0"/>
              <a:t>【</a:t>
            </a:r>
            <a:r>
              <a:rPr lang="zh-CN" altLang="en-US" sz="2000" dirty="0" smtClean="0"/>
              <a:t>自定义报表</a:t>
            </a:r>
            <a:r>
              <a:rPr lang="en-US" altLang="zh-CN" sz="2000" dirty="0" smtClean="0"/>
              <a:t>】-【</a:t>
            </a:r>
            <a:r>
              <a:rPr lang="zh-CN" altLang="en-US" sz="2000" dirty="0" smtClean="0"/>
              <a:t>引入</a:t>
            </a:r>
            <a:r>
              <a:rPr lang="en-US" altLang="zh-CN" sz="2000" dirty="0" smtClean="0"/>
              <a:t>】</a:t>
            </a:r>
            <a:r>
              <a:rPr lang="zh-CN" altLang="en-US" sz="2000" dirty="0" smtClean="0"/>
              <a:t>，选择与总账系统一致的会计制度模板</a:t>
            </a:r>
            <a:endParaRPr lang="en-US" altLang="zh-CN" sz="2600" dirty="0" smtClean="0"/>
          </a:p>
          <a:p>
            <a:r>
              <a:rPr lang="zh-CN" altLang="en-US" sz="2600" dirty="0" smtClean="0"/>
              <a:t>使用其他账套模板</a:t>
            </a:r>
            <a:endParaRPr lang="en-US" altLang="zh-CN" sz="2600" dirty="0" smtClean="0"/>
          </a:p>
          <a:p>
            <a:pPr lvl="1"/>
            <a:r>
              <a:rPr lang="en-US" altLang="zh-CN" sz="2000" dirty="0" smtClean="0"/>
              <a:t>【</a:t>
            </a:r>
            <a:r>
              <a:rPr lang="zh-CN" altLang="en-US" sz="2000" dirty="0" smtClean="0"/>
              <a:t>自定义报表</a:t>
            </a:r>
            <a:r>
              <a:rPr lang="en-US" altLang="zh-CN" sz="2000" dirty="0" smtClean="0"/>
              <a:t>】-【</a:t>
            </a:r>
            <a:r>
              <a:rPr lang="zh-CN" altLang="en-US" sz="2000" dirty="0" smtClean="0"/>
              <a:t>引入</a:t>
            </a:r>
            <a:r>
              <a:rPr lang="en-US" altLang="zh-CN" sz="2000" dirty="0" smtClean="0"/>
              <a:t>】-【</a:t>
            </a:r>
            <a:r>
              <a:rPr lang="zh-CN" altLang="en-US" sz="2000" dirty="0" smtClean="0"/>
              <a:t>引入报表</a:t>
            </a:r>
            <a:r>
              <a:rPr lang="en-US" altLang="zh-CN" sz="2000" dirty="0" smtClean="0"/>
              <a:t>】</a:t>
            </a:r>
            <a:r>
              <a:rPr lang="zh-CN" altLang="en-US" sz="2000" dirty="0" smtClean="0"/>
              <a:t>，支持</a:t>
            </a:r>
            <a:r>
              <a:rPr lang="en-US" altLang="zh-CN" sz="2000" dirty="0" err="1" smtClean="0"/>
              <a:t>kds</a:t>
            </a:r>
            <a:r>
              <a:rPr lang="zh-CN" altLang="en-US" sz="2000" dirty="0" smtClean="0"/>
              <a:t>或</a:t>
            </a:r>
            <a:r>
              <a:rPr lang="en-US" altLang="zh-CN" sz="2000" dirty="0" smtClean="0"/>
              <a:t>excel</a:t>
            </a:r>
            <a:r>
              <a:rPr lang="zh-CN" altLang="en-US" sz="2000" dirty="0" smtClean="0"/>
              <a:t>格式</a:t>
            </a:r>
          </a:p>
          <a:p>
            <a:r>
              <a:rPr lang="zh-CN" altLang="en-US" sz="2600" dirty="0" smtClean="0"/>
              <a:t>自定义报表公式</a:t>
            </a:r>
            <a:endParaRPr lang="en-US" altLang="zh-CN" sz="2600" dirty="0" smtClean="0"/>
          </a:p>
          <a:p>
            <a:pPr lvl="1"/>
            <a:r>
              <a:rPr lang="en-US" altLang="zh-CN" sz="2000" dirty="0" smtClean="0"/>
              <a:t>Acct</a:t>
            </a:r>
            <a:r>
              <a:rPr lang="zh-CN" altLang="en-US" sz="2000" dirty="0" smtClean="0"/>
              <a:t>函数</a:t>
            </a:r>
            <a:endParaRPr lang="en-US" altLang="zh-CN" sz="2000" dirty="0" smtClean="0"/>
          </a:p>
          <a:p>
            <a:pPr lvl="1"/>
            <a:r>
              <a:rPr lang="zh-CN" altLang="en-US" sz="2000" dirty="0" smtClean="0"/>
              <a:t>存货项目的公式设置</a:t>
            </a:r>
            <a:endParaRPr lang="en-US" altLang="zh-CN" sz="2000" dirty="0" smtClean="0"/>
          </a:p>
          <a:p>
            <a:pPr lvl="2"/>
            <a:r>
              <a:rPr lang="zh-CN" altLang="en-US" sz="1800" dirty="0" smtClean="0"/>
              <a:t>存货包含原材料、库存商品、委托加工物资等与存货相关的项目</a:t>
            </a:r>
            <a:endParaRPr lang="en-US" altLang="zh-CN" sz="1800" dirty="0" smtClean="0"/>
          </a:p>
          <a:p>
            <a:pPr lvl="2"/>
            <a:r>
              <a:rPr lang="zh-CN" altLang="en-US" sz="1800" dirty="0" smtClean="0"/>
              <a:t>如有在产品存在，需包含生产成本（</a:t>
            </a:r>
            <a:r>
              <a:rPr lang="en-US" altLang="zh-CN" sz="1800" dirty="0" smtClean="0"/>
              <a:t>5001</a:t>
            </a:r>
            <a:r>
              <a:rPr lang="zh-CN" altLang="en-US" sz="1800" dirty="0" smtClean="0"/>
              <a:t>）</a:t>
            </a:r>
            <a:endParaRPr lang="en-US" altLang="zh-CN" sz="1800" dirty="0" smtClean="0"/>
          </a:p>
          <a:p>
            <a:pPr lvl="1"/>
            <a:r>
              <a:rPr lang="zh-CN" altLang="en-US" sz="2000" dirty="0" smtClean="0"/>
              <a:t>应收应付、预收预付往来项目的公式设置</a:t>
            </a:r>
            <a:endParaRPr lang="en-US" altLang="zh-CN" sz="2000" dirty="0" smtClean="0"/>
          </a:p>
          <a:p>
            <a:pPr lvl="1"/>
            <a:r>
              <a:rPr lang="zh-CN" altLang="en-US" sz="2000" dirty="0" smtClean="0"/>
              <a:t>未分配利润项目的公式设置</a:t>
            </a:r>
          </a:p>
          <a:p>
            <a:pPr lvl="1"/>
            <a:endParaRPr lang="zh-CN" altLang="en-US" dirty="0" smtClean="0"/>
          </a:p>
          <a:p>
            <a:pPr lvl="1"/>
            <a:endParaRPr lang="en-US" altLang="zh-CN" dirty="0" smtClean="0"/>
          </a:p>
        </p:txBody>
      </p:sp>
      <p:sp>
        <p:nvSpPr>
          <p:cNvPr id="10242" name="Rectangle 2"/>
          <p:cNvSpPr>
            <a:spLocks noGrp="1" noChangeArrowheads="1"/>
          </p:cNvSpPr>
          <p:nvPr>
            <p:ph type="title"/>
          </p:nvPr>
        </p:nvSpPr>
        <p:spPr/>
        <p:txBody>
          <a:bodyPr>
            <a:normAutofit/>
          </a:bodyPr>
          <a:lstStyle/>
          <a:p>
            <a:r>
              <a:rPr lang="zh-CN" altLang="en-US" sz="3000" dirty="0" smtClean="0"/>
              <a:t>资产负债表编制</a:t>
            </a:r>
          </a:p>
        </p:txBody>
      </p:sp>
      <p:pic>
        <p:nvPicPr>
          <p:cNvPr id="1026" name="Picture 2"/>
          <p:cNvPicPr>
            <a:picLocks noChangeAspect="1" noChangeArrowheads="1"/>
          </p:cNvPicPr>
          <p:nvPr/>
        </p:nvPicPr>
        <p:blipFill>
          <a:blip r:embed="rId2" cstate="print"/>
          <a:srcRect/>
          <a:stretch>
            <a:fillRect/>
          </a:stretch>
        </p:blipFill>
        <p:spPr bwMode="auto">
          <a:xfrm>
            <a:off x="1907704" y="3140968"/>
            <a:ext cx="4695825" cy="17240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3848" y="1844824"/>
            <a:ext cx="3848100" cy="310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8" dur="500"/>
                                        <p:tgtEl>
                                          <p:spTgt spid="1024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1" dur="500"/>
                                        <p:tgtEl>
                                          <p:spTgt spid="1024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linds(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blinds(horizontal)">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027"/>
                                        </p:tgtEl>
                                      </p:cBhvr>
                                    </p:animEffect>
                                    <p:set>
                                      <p:cBhvr>
                                        <p:cTn id="41" dur="1" fill="hold">
                                          <p:stCondLst>
                                            <p:cond delay="499"/>
                                          </p:stCondLst>
                                        </p:cTn>
                                        <p:tgtEl>
                                          <p:spTgt spid="10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46" dur="500"/>
                                        <p:tgtEl>
                                          <p:spTgt spid="1024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51" dur="500"/>
                                        <p:tgtEl>
                                          <p:spTgt spid="10243">
                                            <p:txEl>
                                              <p:pRg st="6" end="6"/>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54" dur="500"/>
                                        <p:tgtEl>
                                          <p:spTgt spid="10243">
                                            <p:txEl>
                                              <p:pRg st="7" end="7"/>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57" dur="500"/>
                                        <p:tgtEl>
                                          <p:spTgt spid="10243">
                                            <p:txEl>
                                              <p:pRg st="8" end="8"/>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60" dur="500"/>
                                        <p:tgtEl>
                                          <p:spTgt spid="10243">
                                            <p:txEl>
                                              <p:pRg st="9" end="9"/>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63" dur="500"/>
                                        <p:tgtEl>
                                          <p:spTgt spid="10243">
                                            <p:txEl>
                                              <p:pRg st="10" end="10"/>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10243">
                                            <p:txEl>
                                              <p:pRg st="11" end="11"/>
                                            </p:txEl>
                                          </p:spTgt>
                                        </p:tgtEl>
                                        <p:attrNameLst>
                                          <p:attrName>style.visibility</p:attrName>
                                        </p:attrNameLst>
                                      </p:cBhvr>
                                      <p:to>
                                        <p:strVal val="visible"/>
                                      </p:to>
                                    </p:set>
                                    <p:animEffect transition="in" filter="blinds(horizontal)">
                                      <p:cBhvr>
                                        <p:cTn id="66" dur="50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bwMode="auto">
          <a:xfrm>
            <a:off x="467544" y="980728"/>
            <a:ext cx="8858280" cy="5492750"/>
          </a:xfrm>
          <a:noFill/>
          <a:ln>
            <a:miter lim="800000"/>
            <a:headEnd/>
            <a:tailEnd/>
          </a:ln>
        </p:spPr>
        <p:txBody>
          <a:bodyPr vert="horz" wrap="square" lIns="91440" tIns="45720" rIns="91440" bIns="45720" numCol="1" anchor="t" anchorCtr="0" compatLnSpc="1">
            <a:prstTxWarp prst="textNoShape">
              <a:avLst/>
            </a:prstTxWarp>
            <a:normAutofit/>
          </a:bodyPr>
          <a:lstStyle/>
          <a:p>
            <a:r>
              <a:rPr lang="zh-CN" altLang="en-US" sz="2600" dirty="0" smtClean="0"/>
              <a:t>应收账款项目编制</a:t>
            </a:r>
          </a:p>
          <a:p>
            <a:pPr>
              <a:lnSpc>
                <a:spcPts val="70"/>
              </a:lnSpc>
              <a:buFont typeface="Wingdings" pitchFamily="2" charset="2"/>
              <a:buNone/>
            </a:pPr>
            <a:r>
              <a:rPr lang="zh-CN" altLang="en-US" dirty="0" smtClean="0"/>
              <a:t>   </a:t>
            </a:r>
            <a:endParaRPr lang="en-US" altLang="zh-CN" dirty="0" smtClean="0"/>
          </a:p>
          <a:p>
            <a:pPr>
              <a:lnSpc>
                <a:spcPts val="100"/>
              </a:lnSpc>
              <a:buFont typeface="Wingdings" pitchFamily="2" charset="2"/>
              <a:buNone/>
            </a:pPr>
            <a:r>
              <a:rPr lang="en-US" altLang="zh-CN" dirty="0" smtClean="0"/>
              <a:t>   </a:t>
            </a:r>
          </a:p>
          <a:p>
            <a:pPr>
              <a:buFont typeface="Wingdings" pitchFamily="2" charset="2"/>
              <a:buNone/>
            </a:pPr>
            <a:r>
              <a:rPr lang="zh-CN" altLang="en-US" dirty="0" smtClean="0"/>
              <a:t>   账簿</a:t>
            </a:r>
          </a:p>
          <a:p>
            <a:pPr>
              <a:buFont typeface="Wingdings" pitchFamily="2" charset="2"/>
              <a:buNone/>
            </a:pPr>
            <a:endParaRPr lang="zh-CN" altLang="en-US" sz="1800" dirty="0" smtClean="0"/>
          </a:p>
          <a:p>
            <a:pPr>
              <a:buFont typeface="Wingdings" pitchFamily="2" charset="2"/>
              <a:buNone/>
            </a:pPr>
            <a:endParaRPr lang="zh-CN" altLang="en-US" sz="1800" dirty="0" smtClean="0"/>
          </a:p>
          <a:p>
            <a:pPr>
              <a:buFont typeface="Wingdings" pitchFamily="2" charset="2"/>
              <a:buNone/>
            </a:pPr>
            <a:r>
              <a:rPr lang="zh-CN" altLang="en-US" sz="1800" dirty="0" smtClean="0"/>
              <a:t>    </a:t>
            </a:r>
            <a:endParaRPr lang="en-US" altLang="zh-CN" sz="1800" dirty="0" smtClean="0"/>
          </a:p>
          <a:p>
            <a:pPr>
              <a:buFont typeface="Wingdings" pitchFamily="2" charset="2"/>
              <a:buNone/>
            </a:pPr>
            <a:endParaRPr lang="en-US" altLang="zh-CN" dirty="0" smtClean="0"/>
          </a:p>
          <a:p>
            <a:pPr>
              <a:buFont typeface="Wingdings" pitchFamily="2" charset="2"/>
              <a:buNone/>
            </a:pPr>
            <a:r>
              <a:rPr lang="zh-CN" altLang="en-US" dirty="0" smtClean="0"/>
              <a:t>   报表</a:t>
            </a:r>
            <a:endParaRPr lang="en-US" altLang="zh-CN" dirty="0" smtClean="0"/>
          </a:p>
          <a:p>
            <a:pPr>
              <a:buFont typeface="Wingdings" pitchFamily="2" charset="2"/>
              <a:buNone/>
            </a:pPr>
            <a:endParaRPr lang="en-US" altLang="zh-CN" sz="1600" dirty="0" smtClean="0"/>
          </a:p>
          <a:p>
            <a:pPr>
              <a:buFont typeface="Wingdings" pitchFamily="2" charset="2"/>
              <a:buChar char="Ø"/>
            </a:pPr>
            <a:r>
              <a:rPr lang="zh-CN" altLang="en-US" dirty="0" smtClean="0"/>
              <a:t>应收账款</a:t>
            </a:r>
          </a:p>
          <a:p>
            <a:pPr>
              <a:buNone/>
            </a:pPr>
            <a:r>
              <a:rPr lang="zh-CN" altLang="en-US" sz="1700" dirty="0" smtClean="0"/>
              <a:t>期末余额</a:t>
            </a:r>
            <a:r>
              <a:rPr lang="en-US" altLang="zh-CN" sz="1700" dirty="0" smtClean="0"/>
              <a:t>=ACCT("1122","JY","",0,0,0,"")+ACCT("2203","JY","",0,0,0,"")</a:t>
            </a:r>
          </a:p>
          <a:p>
            <a:pPr>
              <a:buNone/>
            </a:pPr>
            <a:r>
              <a:rPr lang="zh-CN" altLang="en-US" sz="1700" dirty="0" smtClean="0"/>
              <a:t>年初余额</a:t>
            </a:r>
            <a:r>
              <a:rPr lang="en-US" altLang="zh-CN" sz="1700" dirty="0" smtClean="0"/>
              <a:t>=ACCT("1122","JC","",0,1,1,"")+ACCT("2203","JC","",0,1,1,"")</a:t>
            </a:r>
          </a:p>
          <a:p>
            <a:pPr>
              <a:buFont typeface="Wingdings" pitchFamily="2" charset="2"/>
              <a:buChar char="Ø"/>
            </a:pPr>
            <a:r>
              <a:rPr lang="zh-CN" altLang="en-US" dirty="0" smtClean="0"/>
              <a:t>应收账款挂</a:t>
            </a:r>
            <a:r>
              <a:rPr lang="zh-CN" altLang="en-US" b="1" dirty="0" smtClean="0">
                <a:solidFill>
                  <a:srgbClr val="FF0000"/>
                </a:solidFill>
              </a:rPr>
              <a:t>客户</a:t>
            </a:r>
            <a:r>
              <a:rPr lang="zh-CN" altLang="en-US" dirty="0" smtClean="0"/>
              <a:t>核算项目</a:t>
            </a:r>
            <a:endParaRPr lang="en-US" altLang="zh-CN" dirty="0" smtClean="0"/>
          </a:p>
          <a:p>
            <a:pPr>
              <a:buNone/>
            </a:pPr>
            <a:r>
              <a:rPr lang="zh-CN" altLang="en-US" sz="1700" dirty="0" smtClean="0"/>
              <a:t>期末余额</a:t>
            </a:r>
            <a:r>
              <a:rPr lang="en-US" altLang="zh-CN" sz="1700" dirty="0" smtClean="0"/>
              <a:t>=</a:t>
            </a:r>
            <a:r>
              <a:rPr lang="en-US" altLang="en-US" sz="1700" dirty="0" smtClean="0"/>
              <a:t>ACCT(</a:t>
            </a:r>
            <a:r>
              <a:rPr lang="en-US" altLang="zh-CN" sz="1700" dirty="0" smtClean="0"/>
              <a:t>"</a:t>
            </a:r>
            <a:r>
              <a:rPr lang="en-US" altLang="en-US" sz="1700" dirty="0" smtClean="0"/>
              <a:t>1122|客户|",“JY","",0,0,0,"")+ACCT(</a:t>
            </a:r>
            <a:r>
              <a:rPr lang="en-US" altLang="zh-CN" sz="1700" dirty="0" smtClean="0"/>
              <a:t>"</a:t>
            </a:r>
            <a:r>
              <a:rPr lang="en-US" altLang="en-US" sz="1700" dirty="0" smtClean="0"/>
              <a:t>2203|客户|",“JY","",0,0,0,"")</a:t>
            </a:r>
            <a:endParaRPr lang="en-US" altLang="zh-CN" sz="1700" dirty="0" smtClean="0"/>
          </a:p>
          <a:p>
            <a:pPr>
              <a:buNone/>
            </a:pPr>
            <a:r>
              <a:rPr lang="zh-CN" altLang="en-US" sz="1700" dirty="0" smtClean="0"/>
              <a:t>年初余额</a:t>
            </a:r>
            <a:r>
              <a:rPr lang="en-US" altLang="en-US" sz="1700" dirty="0" smtClean="0"/>
              <a:t>=ACCT(</a:t>
            </a:r>
            <a:r>
              <a:rPr lang="en-US" altLang="zh-CN" sz="1700" dirty="0" smtClean="0"/>
              <a:t>"1122</a:t>
            </a:r>
            <a:r>
              <a:rPr lang="en-US" altLang="en-US" sz="1700" dirty="0" smtClean="0"/>
              <a:t>|客户|",“J</a:t>
            </a:r>
            <a:r>
              <a:rPr lang="en-US" altLang="zh-CN" sz="1700" dirty="0" smtClean="0"/>
              <a:t>C</a:t>
            </a:r>
            <a:r>
              <a:rPr lang="en-US" altLang="en-US" sz="1700" dirty="0" smtClean="0"/>
              <a:t>","",0,</a:t>
            </a:r>
            <a:r>
              <a:rPr lang="en-US" altLang="zh-CN" sz="1700" dirty="0" smtClean="0"/>
              <a:t>1</a:t>
            </a:r>
            <a:r>
              <a:rPr lang="en-US" altLang="en-US" sz="1700" dirty="0" smtClean="0"/>
              <a:t>,</a:t>
            </a:r>
            <a:r>
              <a:rPr lang="en-US" altLang="zh-CN" sz="1700" dirty="0" smtClean="0"/>
              <a:t>1</a:t>
            </a:r>
            <a:r>
              <a:rPr lang="en-US" altLang="en-US" sz="1700" dirty="0" smtClean="0"/>
              <a:t>,"")+ACCT(</a:t>
            </a:r>
            <a:r>
              <a:rPr lang="en-US" altLang="zh-CN" sz="1700" dirty="0" smtClean="0"/>
              <a:t>"</a:t>
            </a:r>
            <a:r>
              <a:rPr lang="en-US" altLang="en-US" sz="1700" dirty="0" smtClean="0"/>
              <a:t>2203|客户|",“J</a:t>
            </a:r>
            <a:r>
              <a:rPr lang="en-US" altLang="zh-CN" sz="1700" dirty="0" smtClean="0"/>
              <a:t>C</a:t>
            </a:r>
            <a:r>
              <a:rPr lang="en-US" altLang="en-US" sz="1700" dirty="0" smtClean="0"/>
              <a:t>","",0,</a:t>
            </a:r>
            <a:r>
              <a:rPr lang="en-US" altLang="zh-CN" sz="1700" dirty="0" smtClean="0"/>
              <a:t>1</a:t>
            </a:r>
            <a:r>
              <a:rPr lang="en-US" altLang="en-US" sz="1700" dirty="0" smtClean="0"/>
              <a:t>,</a:t>
            </a:r>
            <a:r>
              <a:rPr lang="en-US" altLang="zh-CN" sz="1700" dirty="0" smtClean="0"/>
              <a:t>1</a:t>
            </a:r>
            <a:r>
              <a:rPr lang="en-US" altLang="en-US" sz="1700" dirty="0" smtClean="0"/>
              <a:t>,"")</a:t>
            </a:r>
            <a:endParaRPr lang="en-US" altLang="zh-CN" sz="1700" dirty="0" smtClean="0"/>
          </a:p>
        </p:txBody>
      </p:sp>
      <p:sp>
        <p:nvSpPr>
          <p:cNvPr id="11266" name="Rectangle 2"/>
          <p:cNvSpPr>
            <a:spLocks noGrp="1" noChangeArrowheads="1"/>
          </p:cNvSpPr>
          <p:nvPr>
            <p:ph type="title"/>
          </p:nvPr>
        </p:nvSpPr>
        <p:spPr/>
        <p:txBody>
          <a:bodyPr>
            <a:normAutofit/>
          </a:bodyPr>
          <a:lstStyle/>
          <a:p>
            <a:r>
              <a:rPr lang="zh-CN" altLang="en-US" sz="3000" dirty="0" smtClean="0"/>
              <a:t>资产负债表编制</a:t>
            </a:r>
          </a:p>
        </p:txBody>
      </p:sp>
      <p:pic>
        <p:nvPicPr>
          <p:cNvPr id="11268" name="Picture 4"/>
          <p:cNvPicPr>
            <a:picLocks noChangeAspect="1" noChangeArrowheads="1"/>
          </p:cNvPicPr>
          <p:nvPr/>
        </p:nvPicPr>
        <p:blipFill>
          <a:blip r:embed="rId2" cstate="print"/>
          <a:srcRect/>
          <a:stretch>
            <a:fillRect/>
          </a:stretch>
        </p:blipFill>
        <p:spPr bwMode="auto">
          <a:xfrm>
            <a:off x="1403648" y="1556792"/>
            <a:ext cx="4714908" cy="22145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zh-CN" altLang="en-US" sz="3000" dirty="0" smtClean="0"/>
              <a:t>资产负债表编制</a:t>
            </a:r>
          </a:p>
        </p:txBody>
      </p:sp>
      <p:sp>
        <p:nvSpPr>
          <p:cNvPr id="12291" name="Rectangle 7"/>
          <p:cNvSpPr>
            <a:spLocks noChangeArrowheads="1"/>
          </p:cNvSpPr>
          <p:nvPr/>
        </p:nvSpPr>
        <p:spPr bwMode="auto">
          <a:xfrm>
            <a:off x="428564" y="980728"/>
            <a:ext cx="8715436" cy="5492750"/>
          </a:xfrm>
          <a:prstGeom prst="rect">
            <a:avLst/>
          </a:prstGeom>
          <a:noFill/>
          <a:ln w="9525">
            <a:noFill/>
            <a:miter lim="800000"/>
            <a:headEnd/>
            <a:tailEnd/>
          </a:ln>
        </p:spPr>
        <p:txBody>
          <a:bodyPr/>
          <a:lstStyle/>
          <a:p>
            <a:pPr marL="342900" indent="-342900" defTabSz="457200">
              <a:spcBef>
                <a:spcPct val="20000"/>
              </a:spcBef>
              <a:buSzPct val="100000"/>
              <a:buBlip>
                <a:blip r:embed="rId2"/>
              </a:buBlip>
              <a:defRPr/>
            </a:pPr>
            <a:r>
              <a:rPr lang="zh-CN" altLang="en-US" sz="2600" dirty="0">
                <a:solidFill>
                  <a:schemeClr val="tx1">
                    <a:lumMod val="85000"/>
                    <a:lumOff val="15000"/>
                  </a:schemeClr>
                </a:solidFill>
                <a:latin typeface="微软雅黑"/>
                <a:ea typeface="微软雅黑"/>
                <a:cs typeface="微软雅黑"/>
              </a:rPr>
              <a:t>  </a:t>
            </a:r>
            <a:r>
              <a:rPr lang="zh-CN" altLang="en-US" sz="2600" dirty="0" smtClean="0">
                <a:solidFill>
                  <a:schemeClr val="tx1">
                    <a:lumMod val="85000"/>
                    <a:lumOff val="15000"/>
                  </a:schemeClr>
                </a:solidFill>
                <a:latin typeface="微软雅黑"/>
                <a:ea typeface="微软雅黑"/>
                <a:cs typeface="微软雅黑"/>
              </a:rPr>
              <a:t>预收</a:t>
            </a:r>
            <a:r>
              <a:rPr lang="zh-CN" altLang="en-US" sz="2600" dirty="0">
                <a:solidFill>
                  <a:schemeClr val="tx1">
                    <a:lumMod val="85000"/>
                    <a:lumOff val="15000"/>
                  </a:schemeClr>
                </a:solidFill>
                <a:latin typeface="微软雅黑"/>
                <a:ea typeface="微软雅黑"/>
                <a:cs typeface="微软雅黑"/>
              </a:rPr>
              <a:t>账款项目编制</a:t>
            </a:r>
          </a:p>
          <a:p>
            <a:pPr marL="342900" indent="-342900">
              <a:lnSpc>
                <a:spcPct val="120000"/>
              </a:lnSpc>
              <a:spcBef>
                <a:spcPct val="20000"/>
              </a:spcBef>
              <a:spcAft>
                <a:spcPct val="20000"/>
              </a:spcAft>
              <a:buClr>
                <a:schemeClr val="accent2"/>
              </a:buClr>
              <a:buFont typeface="Wingdings" pitchFamily="2" charset="2"/>
              <a:buNone/>
              <a:defRPr/>
            </a:pPr>
            <a:r>
              <a:rPr lang="zh-CN" altLang="en-US" sz="2000" dirty="0"/>
              <a:t> </a:t>
            </a:r>
            <a:r>
              <a:rPr lang="zh-CN" altLang="en-US" sz="2000" dirty="0" smtClean="0"/>
              <a:t>账簿</a:t>
            </a:r>
            <a:endParaRPr lang="zh-CN" altLang="en-US" sz="2000" dirty="0"/>
          </a:p>
          <a:p>
            <a:pPr marL="342900" indent="-342900">
              <a:lnSpc>
                <a:spcPct val="120000"/>
              </a:lnSpc>
              <a:spcBef>
                <a:spcPct val="20000"/>
              </a:spcBef>
              <a:spcAft>
                <a:spcPct val="20000"/>
              </a:spcAft>
              <a:buClr>
                <a:schemeClr val="accent2"/>
              </a:buClr>
              <a:buFont typeface="Wingdings" pitchFamily="2" charset="2"/>
              <a:buNone/>
              <a:defRPr/>
            </a:pPr>
            <a:endParaRPr lang="zh-CN" altLang="en-US" dirty="0"/>
          </a:p>
          <a:p>
            <a:pPr marL="342900" indent="-342900">
              <a:lnSpc>
                <a:spcPct val="120000"/>
              </a:lnSpc>
              <a:spcBef>
                <a:spcPct val="20000"/>
              </a:spcBef>
              <a:spcAft>
                <a:spcPct val="20000"/>
              </a:spcAft>
              <a:buClr>
                <a:schemeClr val="accent2"/>
              </a:buClr>
              <a:buFont typeface="Wingdings" pitchFamily="2" charset="2"/>
              <a:buNone/>
              <a:defRPr/>
            </a:pPr>
            <a:r>
              <a:rPr lang="zh-CN" altLang="en-US" sz="2000" dirty="0" smtClean="0"/>
              <a:t>   </a:t>
            </a:r>
            <a:endParaRPr lang="en-US" altLang="zh-CN" sz="2000" dirty="0" smtClean="0"/>
          </a:p>
          <a:p>
            <a:pPr marL="342900" indent="-342900">
              <a:lnSpc>
                <a:spcPts val="1800"/>
              </a:lnSpc>
              <a:spcBef>
                <a:spcPct val="20000"/>
              </a:spcBef>
              <a:spcAft>
                <a:spcPct val="20000"/>
              </a:spcAft>
              <a:buClr>
                <a:schemeClr val="accent2"/>
              </a:buClr>
              <a:buFont typeface="Wingdings" pitchFamily="2" charset="2"/>
              <a:buNone/>
              <a:defRPr/>
            </a:pPr>
            <a:r>
              <a:rPr lang="en-US" altLang="zh-CN" sz="2000" dirty="0"/>
              <a:t> </a:t>
            </a:r>
            <a:r>
              <a:rPr lang="en-US" altLang="zh-CN" sz="2000" dirty="0" smtClean="0"/>
              <a:t> </a:t>
            </a:r>
          </a:p>
          <a:p>
            <a:pPr marL="342900" indent="-342900">
              <a:lnSpc>
                <a:spcPts val="1800"/>
              </a:lnSpc>
              <a:spcBef>
                <a:spcPct val="20000"/>
              </a:spcBef>
              <a:spcAft>
                <a:spcPct val="20000"/>
              </a:spcAft>
              <a:buClr>
                <a:schemeClr val="accent2"/>
              </a:buClr>
              <a:buFont typeface="Wingdings" pitchFamily="2" charset="2"/>
              <a:buNone/>
              <a:defRPr/>
            </a:pPr>
            <a:r>
              <a:rPr lang="zh-CN" altLang="en-US" sz="2000" dirty="0" smtClean="0"/>
              <a:t> 报表</a:t>
            </a:r>
            <a:r>
              <a:rPr lang="zh-CN" altLang="en-US" dirty="0" smtClean="0"/>
              <a:t> </a:t>
            </a:r>
            <a:endParaRPr lang="en-US" altLang="zh-CN" dirty="0" smtClean="0"/>
          </a:p>
          <a:p>
            <a:pPr marL="342900" indent="-342900">
              <a:lnSpc>
                <a:spcPts val="1800"/>
              </a:lnSpc>
              <a:spcBef>
                <a:spcPct val="20000"/>
              </a:spcBef>
              <a:spcAft>
                <a:spcPct val="20000"/>
              </a:spcAft>
              <a:buClr>
                <a:schemeClr val="accent2"/>
              </a:buClr>
              <a:buFont typeface="Wingdings" pitchFamily="2" charset="2"/>
              <a:buNone/>
              <a:defRPr/>
            </a:pPr>
            <a:r>
              <a:rPr lang="zh-CN" altLang="en-US" dirty="0" smtClean="0"/>
              <a:t> </a:t>
            </a:r>
            <a:endParaRPr lang="en-US" altLang="zh-CN" dirty="0" smtClean="0"/>
          </a:p>
          <a:p>
            <a:pPr>
              <a:buFont typeface="Wingdings" pitchFamily="2" charset="2"/>
              <a:buChar char="Ø"/>
            </a:pPr>
            <a:r>
              <a:rPr lang="zh-CN" altLang="en-US" sz="2000" dirty="0" smtClean="0"/>
              <a:t>预收账款</a:t>
            </a:r>
          </a:p>
          <a:p>
            <a:pPr marL="342900" indent="-342900" defTabSz="457200">
              <a:spcBef>
                <a:spcPct val="20000"/>
              </a:spcBef>
              <a:buSzPct val="100000"/>
            </a:pPr>
            <a:r>
              <a:rPr lang="zh-CN" altLang="en-US" sz="1700" dirty="0" smtClean="0">
                <a:solidFill>
                  <a:schemeClr val="tx1">
                    <a:lumMod val="85000"/>
                    <a:lumOff val="15000"/>
                  </a:schemeClr>
                </a:solidFill>
                <a:latin typeface="微软雅黑"/>
                <a:ea typeface="微软雅黑"/>
                <a:cs typeface="微软雅黑"/>
              </a:rPr>
              <a:t>期末余额</a:t>
            </a:r>
            <a:r>
              <a:rPr lang="en-US" altLang="zh-CN" sz="1700" dirty="0" smtClean="0">
                <a:solidFill>
                  <a:schemeClr val="tx1">
                    <a:lumMod val="85000"/>
                    <a:lumOff val="15000"/>
                  </a:schemeClr>
                </a:solidFill>
                <a:latin typeface="微软雅黑"/>
                <a:ea typeface="微软雅黑"/>
                <a:cs typeface="微软雅黑"/>
              </a:rPr>
              <a:t>=ACCT(“2203",“DY","",0,0,0,"")+ACCT(“1122",“DY","",0,0,0,"")</a:t>
            </a:r>
          </a:p>
          <a:p>
            <a:pPr marL="342900" indent="-342900" defTabSz="457200">
              <a:spcBef>
                <a:spcPct val="20000"/>
              </a:spcBef>
              <a:buSzPct val="100000"/>
            </a:pPr>
            <a:r>
              <a:rPr lang="zh-CN" altLang="en-US" sz="1700" dirty="0" smtClean="0">
                <a:solidFill>
                  <a:schemeClr val="tx1">
                    <a:lumMod val="85000"/>
                    <a:lumOff val="15000"/>
                  </a:schemeClr>
                </a:solidFill>
                <a:latin typeface="微软雅黑"/>
                <a:ea typeface="微软雅黑"/>
                <a:cs typeface="微软雅黑"/>
              </a:rPr>
              <a:t>年初余额</a:t>
            </a:r>
            <a:r>
              <a:rPr lang="en-US" altLang="zh-CN" sz="1700" dirty="0" smtClean="0">
                <a:solidFill>
                  <a:schemeClr val="tx1">
                    <a:lumMod val="85000"/>
                    <a:lumOff val="15000"/>
                  </a:schemeClr>
                </a:solidFill>
                <a:latin typeface="微软雅黑"/>
                <a:ea typeface="微软雅黑"/>
                <a:cs typeface="微软雅黑"/>
              </a:rPr>
              <a:t>=ACCT(“2203",“DC","",0,1,1,"")+ACCT(“1122",“DC","",0,1,1,"")</a:t>
            </a:r>
          </a:p>
          <a:p>
            <a:pPr marL="342900" indent="-342900" defTabSz="457200">
              <a:spcBef>
                <a:spcPct val="20000"/>
              </a:spcBef>
              <a:buSzPct val="10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预收账款挂</a:t>
            </a:r>
            <a:r>
              <a:rPr lang="zh-CN" altLang="en-US" sz="2000" b="1" dirty="0" smtClean="0">
                <a:solidFill>
                  <a:srgbClr val="FF0000"/>
                </a:solidFill>
                <a:latin typeface="微软雅黑"/>
                <a:ea typeface="微软雅黑"/>
                <a:cs typeface="微软雅黑"/>
              </a:rPr>
              <a:t>客户</a:t>
            </a:r>
            <a:r>
              <a:rPr lang="zh-CN" altLang="en-US" sz="2000" dirty="0" smtClean="0">
                <a:solidFill>
                  <a:schemeClr val="tx1">
                    <a:lumMod val="85000"/>
                    <a:lumOff val="15000"/>
                  </a:schemeClr>
                </a:solidFill>
                <a:latin typeface="微软雅黑"/>
                <a:ea typeface="微软雅黑"/>
                <a:cs typeface="微软雅黑"/>
              </a:rPr>
              <a:t>核算项目</a:t>
            </a:r>
            <a:endParaRPr lang="en-US" altLang="zh-CN" sz="2000" dirty="0" smtClean="0">
              <a:solidFill>
                <a:schemeClr val="tx1">
                  <a:lumMod val="85000"/>
                  <a:lumOff val="15000"/>
                </a:schemeClr>
              </a:solidFill>
              <a:latin typeface="微软雅黑"/>
              <a:ea typeface="微软雅黑"/>
              <a:cs typeface="微软雅黑"/>
            </a:endParaRPr>
          </a:p>
          <a:p>
            <a:pPr marL="342900" indent="-342900" defTabSz="457200">
              <a:spcBef>
                <a:spcPct val="20000"/>
              </a:spcBef>
              <a:buSzPct val="100000"/>
            </a:pPr>
            <a:r>
              <a:rPr lang="zh-CN" altLang="en-US" sz="1700" dirty="0">
                <a:solidFill>
                  <a:schemeClr val="tx1">
                    <a:lumMod val="85000"/>
                    <a:lumOff val="15000"/>
                  </a:schemeClr>
                </a:solidFill>
                <a:latin typeface="微软雅黑"/>
                <a:ea typeface="微软雅黑"/>
                <a:cs typeface="微软雅黑"/>
              </a:rPr>
              <a:t>期末余额</a:t>
            </a:r>
            <a:r>
              <a:rPr lang="en-US" altLang="zh-CN" sz="1700" dirty="0">
                <a:solidFill>
                  <a:schemeClr val="tx1">
                    <a:lumMod val="85000"/>
                    <a:lumOff val="15000"/>
                  </a:schemeClr>
                </a:solidFill>
                <a:latin typeface="微软雅黑"/>
                <a:ea typeface="微软雅黑"/>
                <a:cs typeface="微软雅黑"/>
              </a:rPr>
              <a:t>=</a:t>
            </a:r>
            <a:r>
              <a:rPr lang="en-US" altLang="en-US" sz="1700" dirty="0" smtClean="0">
                <a:solidFill>
                  <a:schemeClr val="tx1">
                    <a:lumMod val="85000"/>
                    <a:lumOff val="15000"/>
                  </a:schemeClr>
                </a:solidFill>
                <a:latin typeface="微软雅黑"/>
                <a:ea typeface="微软雅黑"/>
                <a:cs typeface="微软雅黑"/>
              </a:rPr>
              <a:t>ACCT("2203</a:t>
            </a:r>
            <a:r>
              <a:rPr lang="en-US" altLang="en-US" sz="1700" dirty="0">
                <a:solidFill>
                  <a:schemeClr val="tx1">
                    <a:lumMod val="85000"/>
                    <a:lumOff val="15000"/>
                  </a:schemeClr>
                </a:solidFill>
                <a:latin typeface="微软雅黑"/>
                <a:ea typeface="微软雅黑"/>
                <a:cs typeface="微软雅黑"/>
              </a:rPr>
              <a:t>|客户|",“DY","",0,0,0,"")+</a:t>
            </a:r>
            <a:r>
              <a:rPr lang="en-US" altLang="en-US" sz="1700" dirty="0" smtClean="0">
                <a:solidFill>
                  <a:schemeClr val="tx1">
                    <a:lumMod val="85000"/>
                    <a:lumOff val="15000"/>
                  </a:schemeClr>
                </a:solidFill>
                <a:latin typeface="微软雅黑"/>
                <a:ea typeface="微软雅黑"/>
                <a:cs typeface="微软雅黑"/>
              </a:rPr>
              <a:t>ACCT("1122|</a:t>
            </a:r>
            <a:r>
              <a:rPr lang="en-US" altLang="en-US" sz="1700" dirty="0">
                <a:solidFill>
                  <a:schemeClr val="tx1">
                    <a:lumMod val="85000"/>
                    <a:lumOff val="15000"/>
                  </a:schemeClr>
                </a:solidFill>
                <a:latin typeface="微软雅黑"/>
                <a:ea typeface="微软雅黑"/>
                <a:cs typeface="微软雅黑"/>
              </a:rPr>
              <a:t>客户|",“DY","",0,0,0,"")</a:t>
            </a:r>
            <a:endParaRPr lang="en-US" altLang="zh-CN" sz="1700" dirty="0">
              <a:solidFill>
                <a:schemeClr val="tx1">
                  <a:lumMod val="85000"/>
                  <a:lumOff val="15000"/>
                </a:schemeClr>
              </a:solidFill>
              <a:latin typeface="微软雅黑"/>
              <a:ea typeface="微软雅黑"/>
              <a:cs typeface="微软雅黑"/>
            </a:endParaRPr>
          </a:p>
          <a:p>
            <a:pPr marL="342900" indent="-342900" defTabSz="457200">
              <a:spcBef>
                <a:spcPct val="20000"/>
              </a:spcBef>
              <a:buSzPct val="100000"/>
            </a:pPr>
            <a:r>
              <a:rPr lang="zh-CN" altLang="en-US" sz="1700" dirty="0">
                <a:solidFill>
                  <a:schemeClr val="tx1">
                    <a:lumMod val="85000"/>
                    <a:lumOff val="15000"/>
                  </a:schemeClr>
                </a:solidFill>
                <a:latin typeface="微软雅黑"/>
                <a:ea typeface="微软雅黑"/>
                <a:cs typeface="微软雅黑"/>
              </a:rPr>
              <a:t>年初余额</a:t>
            </a:r>
            <a:r>
              <a:rPr lang="en-US" altLang="en-US" sz="1700" dirty="0">
                <a:solidFill>
                  <a:schemeClr val="tx1">
                    <a:lumMod val="85000"/>
                    <a:lumOff val="15000"/>
                  </a:schemeClr>
                </a:solidFill>
                <a:latin typeface="微软雅黑"/>
                <a:ea typeface="微软雅黑"/>
                <a:cs typeface="微软雅黑"/>
              </a:rPr>
              <a:t>=</a:t>
            </a:r>
            <a:r>
              <a:rPr lang="en-US" altLang="en-US" sz="1700" dirty="0" smtClean="0">
                <a:solidFill>
                  <a:schemeClr val="tx1">
                    <a:lumMod val="85000"/>
                    <a:lumOff val="15000"/>
                  </a:schemeClr>
                </a:solidFill>
                <a:latin typeface="微软雅黑"/>
                <a:ea typeface="微软雅黑"/>
                <a:cs typeface="微软雅黑"/>
              </a:rPr>
              <a:t>ACCT("2203|</a:t>
            </a:r>
            <a:r>
              <a:rPr lang="en-US" altLang="en-US" sz="1700" dirty="0">
                <a:solidFill>
                  <a:schemeClr val="tx1">
                    <a:lumMod val="85000"/>
                    <a:lumOff val="15000"/>
                  </a:schemeClr>
                </a:solidFill>
                <a:latin typeface="微软雅黑"/>
                <a:ea typeface="微软雅黑"/>
                <a:cs typeface="微软雅黑"/>
              </a:rPr>
              <a:t>客户|",“D</a:t>
            </a:r>
            <a:r>
              <a:rPr lang="en-US" altLang="zh-CN" sz="1700" dirty="0">
                <a:solidFill>
                  <a:schemeClr val="tx1">
                    <a:lumMod val="85000"/>
                    <a:lumOff val="15000"/>
                  </a:schemeClr>
                </a:solidFill>
                <a:latin typeface="微软雅黑"/>
                <a:ea typeface="微软雅黑"/>
                <a:cs typeface="微软雅黑"/>
              </a:rPr>
              <a:t>C</a:t>
            </a:r>
            <a:r>
              <a:rPr lang="en-US" altLang="en-US" sz="1700" dirty="0">
                <a:solidFill>
                  <a:schemeClr val="tx1">
                    <a:lumMod val="85000"/>
                    <a:lumOff val="15000"/>
                  </a:schemeClr>
                </a:solidFill>
                <a:latin typeface="微软雅黑"/>
                <a:ea typeface="微软雅黑"/>
                <a:cs typeface="微软雅黑"/>
              </a:rPr>
              <a:t>","",0,</a:t>
            </a:r>
            <a:r>
              <a:rPr lang="en-US" altLang="zh-CN" sz="1700" dirty="0">
                <a:solidFill>
                  <a:schemeClr val="tx1">
                    <a:lumMod val="85000"/>
                    <a:lumOff val="15000"/>
                  </a:schemeClr>
                </a:solidFill>
                <a:latin typeface="微软雅黑"/>
                <a:ea typeface="微软雅黑"/>
                <a:cs typeface="微软雅黑"/>
              </a:rPr>
              <a:t>1</a:t>
            </a:r>
            <a:r>
              <a:rPr lang="en-US" altLang="en-US" sz="1700" dirty="0">
                <a:solidFill>
                  <a:schemeClr val="tx1">
                    <a:lumMod val="85000"/>
                    <a:lumOff val="15000"/>
                  </a:schemeClr>
                </a:solidFill>
                <a:latin typeface="微软雅黑"/>
                <a:ea typeface="微软雅黑"/>
                <a:cs typeface="微软雅黑"/>
              </a:rPr>
              <a:t>,</a:t>
            </a:r>
            <a:r>
              <a:rPr lang="en-US" altLang="zh-CN" sz="1700" dirty="0">
                <a:solidFill>
                  <a:schemeClr val="tx1">
                    <a:lumMod val="85000"/>
                    <a:lumOff val="15000"/>
                  </a:schemeClr>
                </a:solidFill>
                <a:latin typeface="微软雅黑"/>
                <a:ea typeface="微软雅黑"/>
                <a:cs typeface="微软雅黑"/>
              </a:rPr>
              <a:t>1</a:t>
            </a:r>
            <a:r>
              <a:rPr lang="en-US" altLang="en-US" sz="1700" dirty="0">
                <a:solidFill>
                  <a:schemeClr val="tx1">
                    <a:lumMod val="85000"/>
                    <a:lumOff val="15000"/>
                  </a:schemeClr>
                </a:solidFill>
                <a:latin typeface="微软雅黑"/>
                <a:ea typeface="微软雅黑"/>
                <a:cs typeface="微软雅黑"/>
              </a:rPr>
              <a:t>,"")+</a:t>
            </a:r>
            <a:r>
              <a:rPr lang="en-US" altLang="en-US" sz="1700" dirty="0" smtClean="0">
                <a:solidFill>
                  <a:schemeClr val="tx1">
                    <a:lumMod val="85000"/>
                    <a:lumOff val="15000"/>
                  </a:schemeClr>
                </a:solidFill>
                <a:latin typeface="微软雅黑"/>
                <a:ea typeface="微软雅黑"/>
                <a:cs typeface="微软雅黑"/>
              </a:rPr>
              <a:t>ACCT("1122|</a:t>
            </a:r>
            <a:r>
              <a:rPr lang="en-US" altLang="en-US" sz="1700" dirty="0">
                <a:solidFill>
                  <a:schemeClr val="tx1">
                    <a:lumMod val="85000"/>
                    <a:lumOff val="15000"/>
                  </a:schemeClr>
                </a:solidFill>
                <a:latin typeface="微软雅黑"/>
                <a:ea typeface="微软雅黑"/>
                <a:cs typeface="微软雅黑"/>
              </a:rPr>
              <a:t>客户|",“D</a:t>
            </a:r>
            <a:r>
              <a:rPr lang="en-US" altLang="zh-CN" sz="1700" dirty="0">
                <a:solidFill>
                  <a:schemeClr val="tx1">
                    <a:lumMod val="85000"/>
                    <a:lumOff val="15000"/>
                  </a:schemeClr>
                </a:solidFill>
                <a:latin typeface="微软雅黑"/>
                <a:ea typeface="微软雅黑"/>
                <a:cs typeface="微软雅黑"/>
              </a:rPr>
              <a:t>C</a:t>
            </a:r>
            <a:r>
              <a:rPr lang="en-US" altLang="en-US" sz="1700" dirty="0">
                <a:solidFill>
                  <a:schemeClr val="tx1">
                    <a:lumMod val="85000"/>
                    <a:lumOff val="15000"/>
                  </a:schemeClr>
                </a:solidFill>
                <a:latin typeface="微软雅黑"/>
                <a:ea typeface="微软雅黑"/>
                <a:cs typeface="微软雅黑"/>
              </a:rPr>
              <a:t>","",0,</a:t>
            </a:r>
            <a:r>
              <a:rPr lang="en-US" altLang="zh-CN" sz="1700" dirty="0">
                <a:solidFill>
                  <a:schemeClr val="tx1">
                    <a:lumMod val="85000"/>
                    <a:lumOff val="15000"/>
                  </a:schemeClr>
                </a:solidFill>
                <a:latin typeface="微软雅黑"/>
                <a:ea typeface="微软雅黑"/>
                <a:cs typeface="微软雅黑"/>
              </a:rPr>
              <a:t>1</a:t>
            </a:r>
            <a:r>
              <a:rPr lang="en-US" altLang="en-US" sz="1700" dirty="0">
                <a:solidFill>
                  <a:schemeClr val="tx1">
                    <a:lumMod val="85000"/>
                    <a:lumOff val="15000"/>
                  </a:schemeClr>
                </a:solidFill>
                <a:latin typeface="微软雅黑"/>
                <a:ea typeface="微软雅黑"/>
                <a:cs typeface="微软雅黑"/>
              </a:rPr>
              <a:t>,</a:t>
            </a:r>
            <a:r>
              <a:rPr lang="en-US" altLang="zh-CN" sz="1700" dirty="0">
                <a:solidFill>
                  <a:schemeClr val="tx1">
                    <a:lumMod val="85000"/>
                    <a:lumOff val="15000"/>
                  </a:schemeClr>
                </a:solidFill>
                <a:latin typeface="微软雅黑"/>
                <a:ea typeface="微软雅黑"/>
                <a:cs typeface="微软雅黑"/>
              </a:rPr>
              <a:t>1</a:t>
            </a:r>
            <a:r>
              <a:rPr lang="en-US" altLang="en-US" sz="1700" dirty="0">
                <a:solidFill>
                  <a:schemeClr val="tx1">
                    <a:lumMod val="85000"/>
                    <a:lumOff val="15000"/>
                  </a:schemeClr>
                </a:solidFill>
                <a:latin typeface="微软雅黑"/>
                <a:ea typeface="微软雅黑"/>
                <a:cs typeface="微软雅黑"/>
              </a:rPr>
              <a:t>,"")</a:t>
            </a:r>
            <a:endParaRPr lang="en-US" altLang="zh-CN" sz="1700" dirty="0">
              <a:solidFill>
                <a:schemeClr val="tx1">
                  <a:lumMod val="85000"/>
                  <a:lumOff val="15000"/>
                </a:schemeClr>
              </a:solidFill>
              <a:latin typeface="微软雅黑"/>
              <a:ea typeface="微软雅黑"/>
              <a:cs typeface="微软雅黑"/>
            </a:endParaRPr>
          </a:p>
        </p:txBody>
      </p:sp>
      <p:pic>
        <p:nvPicPr>
          <p:cNvPr id="12292" name="Picture 8"/>
          <p:cNvPicPr>
            <a:picLocks noChangeAspect="1" noChangeArrowheads="1"/>
          </p:cNvPicPr>
          <p:nvPr/>
        </p:nvPicPr>
        <p:blipFill>
          <a:blip r:embed="rId3" cstate="print"/>
          <a:srcRect/>
          <a:stretch>
            <a:fillRect/>
          </a:stretch>
        </p:blipFill>
        <p:spPr bwMode="auto">
          <a:xfrm>
            <a:off x="1331640" y="1556792"/>
            <a:ext cx="4714908" cy="22860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9560</TotalTime>
  <Words>2034</Words>
  <Application>Microsoft Office PowerPoint</Application>
  <PresentationFormat>全屏显示(4:3)</PresentationFormat>
  <Paragraphs>342</Paragraphs>
  <Slides>38</Slides>
  <Notes>2</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KIS专业版V14.1培训大纲                                                                                                                                                                                    -报表与分析模块</vt:lpstr>
      <vt:lpstr>目录</vt:lpstr>
      <vt:lpstr>报表概述</vt:lpstr>
      <vt:lpstr>利润表编制</vt:lpstr>
      <vt:lpstr>利润表编制</vt:lpstr>
      <vt:lpstr>利润表取数</vt:lpstr>
      <vt:lpstr>资产负债表编制</vt:lpstr>
      <vt:lpstr>资产负债表编制</vt:lpstr>
      <vt:lpstr>资产负债表编制</vt:lpstr>
      <vt:lpstr>资产负债表编制</vt:lpstr>
      <vt:lpstr>资产负债表编制</vt:lpstr>
      <vt:lpstr>资产负债表编制</vt:lpstr>
      <vt:lpstr>资产负债表取数</vt:lpstr>
      <vt:lpstr>资产负债表取数</vt:lpstr>
      <vt:lpstr>现金流量表基础</vt:lpstr>
      <vt:lpstr>现金流量表基础</vt:lpstr>
      <vt:lpstr>现金流量表基础</vt:lpstr>
      <vt:lpstr>编制方法</vt:lpstr>
      <vt:lpstr>平衡原理及勾稽关系</vt:lpstr>
      <vt:lpstr>管理报表</vt:lpstr>
      <vt:lpstr>管理报表</vt:lpstr>
      <vt:lpstr>管理报表</vt:lpstr>
      <vt:lpstr>管理报表-案例</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报表常用功能</vt:lpstr>
      <vt:lpstr>报表分析</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kingdee</cp:lastModifiedBy>
  <cp:revision>795</cp:revision>
  <dcterms:created xsi:type="dcterms:W3CDTF">2009-03-23T05:41:48Z</dcterms:created>
  <dcterms:modified xsi:type="dcterms:W3CDTF">2017-05-05T08:29:58Z</dcterms:modified>
</cp:coreProperties>
</file>