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6"/>
  </p:notesMasterIdLst>
  <p:sldIdLst>
    <p:sldId id="256" r:id="rId5"/>
    <p:sldId id="306" r:id="rId6"/>
    <p:sldId id="307" r:id="rId7"/>
    <p:sldId id="308" r:id="rId8"/>
    <p:sldId id="309" r:id="rId9"/>
    <p:sldId id="310" r:id="rId10"/>
    <p:sldId id="311" r:id="rId11"/>
    <p:sldId id="313" r:id="rId12"/>
    <p:sldId id="312" r:id="rId13"/>
    <p:sldId id="314" r:id="rId14"/>
    <p:sldId id="25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80" d="100"/>
          <a:sy n="80" d="100"/>
        </p:scale>
        <p:origin x="-2634" y="-1230"/>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a16="http://schemas.microsoft.com/office/drawing/2014/main" xmlns=""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 xmlns:a16="http://schemas.microsoft.com/office/drawing/2014/main"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a16="http://schemas.microsoft.com/office/drawing/2014/main" xmlns=""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a16="http://schemas.microsoft.com/office/drawing/2014/main" xmlns=""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云专业版账务处理（</a:t>
            </a:r>
            <a:r>
              <a:rPr lang="en-US" altLang="zh-CN" dirty="0" smtClean="0"/>
              <a:t>1</a:t>
            </a:r>
            <a:r>
              <a:rPr lang="zh-CN" altLang="en-US" dirty="0" smtClean="0"/>
              <a:t>）</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2019.4</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17" name="Oval 4"/>
          <p:cNvSpPr/>
          <p:nvPr/>
        </p:nvSpPr>
        <p:spPr>
          <a:xfrm>
            <a:off x="1049722" y="273245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Oval 5"/>
          <p:cNvSpPr/>
          <p:nvPr/>
        </p:nvSpPr>
        <p:spPr>
          <a:xfrm>
            <a:off x="3030922" y="275404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3" name="Oval 6"/>
          <p:cNvSpPr/>
          <p:nvPr/>
        </p:nvSpPr>
        <p:spPr>
          <a:xfrm>
            <a:off x="5088322" y="276420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Oval 7"/>
          <p:cNvSpPr/>
          <p:nvPr/>
        </p:nvSpPr>
        <p:spPr>
          <a:xfrm>
            <a:off x="7069522" y="278579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5" name="Oval 12"/>
          <p:cNvSpPr/>
          <p:nvPr/>
        </p:nvSpPr>
        <p:spPr>
          <a:xfrm>
            <a:off x="3810557" y="971550"/>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6"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 Box 10"/>
          <p:cNvSpPr txBox="1">
            <a:spLocks noChangeArrowheads="1"/>
          </p:cNvSpPr>
          <p:nvPr/>
        </p:nvSpPr>
        <p:spPr bwMode="auto">
          <a:xfrm>
            <a:off x="3946350" y="1699603"/>
            <a:ext cx="1141972" cy="661720"/>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smtClean="0">
                <a:solidFill>
                  <a:schemeClr val="bg1"/>
                </a:solidFill>
                <a:latin typeface="Open Sans" pitchFamily="34" charset="0"/>
                <a:ea typeface="Open Sans" pitchFamily="34" charset="0"/>
                <a:cs typeface="Open Sans" pitchFamily="34" charset="0"/>
              </a:rPr>
              <a:t>凭证日常处理</a:t>
            </a:r>
            <a:endParaRPr lang="en-US" sz="2000" b="1" dirty="0" smtClean="0">
              <a:solidFill>
                <a:schemeClr val="bg1"/>
              </a:solidFill>
              <a:latin typeface="Open Sans" pitchFamily="34" charset="0"/>
              <a:ea typeface="Open Sans" pitchFamily="34" charset="0"/>
              <a:cs typeface="Open Sans" pitchFamily="34" charset="0"/>
            </a:endParaRPr>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1049722" y="3867150"/>
            <a:ext cx="1236278" cy="369332"/>
          </a:xfrm>
          <a:prstGeom prst="rect">
            <a:avLst/>
          </a:prstGeom>
          <a:noFill/>
        </p:spPr>
        <p:txBody>
          <a:bodyPr wrap="square" rtlCol="0">
            <a:spAutoFit/>
          </a:bodyPr>
          <a:lstStyle/>
          <a:p>
            <a:r>
              <a:rPr lang="zh-CN" altLang="en-US" dirty="0" smtClean="0"/>
              <a:t>凭证录入</a:t>
            </a:r>
            <a:endParaRPr lang="zh-CN" altLang="en-US" dirty="0"/>
          </a:p>
        </p:txBody>
      </p:sp>
      <p:sp>
        <p:nvSpPr>
          <p:cNvPr id="4" name="TextBox 3"/>
          <p:cNvSpPr txBox="1"/>
          <p:nvPr/>
        </p:nvSpPr>
        <p:spPr>
          <a:xfrm>
            <a:off x="3048637" y="3867150"/>
            <a:ext cx="1371457" cy="369332"/>
          </a:xfrm>
          <a:prstGeom prst="rect">
            <a:avLst/>
          </a:prstGeom>
          <a:noFill/>
        </p:spPr>
        <p:txBody>
          <a:bodyPr wrap="square" rtlCol="0">
            <a:spAutoFit/>
          </a:bodyPr>
          <a:lstStyle/>
          <a:p>
            <a:r>
              <a:rPr lang="zh-CN" altLang="en-US" dirty="0" smtClean="0"/>
              <a:t>凭证</a:t>
            </a:r>
            <a:r>
              <a:rPr lang="zh-CN" altLang="en-US" dirty="0"/>
              <a:t>管理</a:t>
            </a:r>
            <a:endParaRPr lang="zh-CN" altLang="en-US" dirty="0"/>
          </a:p>
        </p:txBody>
      </p:sp>
      <p:sp>
        <p:nvSpPr>
          <p:cNvPr id="5" name="TextBox 4"/>
          <p:cNvSpPr txBox="1"/>
          <p:nvPr/>
        </p:nvSpPr>
        <p:spPr>
          <a:xfrm>
            <a:off x="5114577" y="3867150"/>
            <a:ext cx="1362111" cy="369332"/>
          </a:xfrm>
          <a:prstGeom prst="rect">
            <a:avLst/>
          </a:prstGeom>
          <a:noFill/>
        </p:spPr>
        <p:txBody>
          <a:bodyPr wrap="square" rtlCol="0">
            <a:spAutoFit/>
          </a:bodyPr>
          <a:lstStyle/>
          <a:p>
            <a:r>
              <a:rPr lang="zh-CN" altLang="en-US" dirty="0" smtClean="0"/>
              <a:t>凭证过账</a:t>
            </a:r>
            <a:endParaRPr lang="zh-CN" altLang="en-US" dirty="0"/>
          </a:p>
        </p:txBody>
      </p:sp>
      <p:sp>
        <p:nvSpPr>
          <p:cNvPr id="6" name="TextBox 5"/>
          <p:cNvSpPr txBox="1"/>
          <p:nvPr/>
        </p:nvSpPr>
        <p:spPr>
          <a:xfrm>
            <a:off x="7153275" y="3867150"/>
            <a:ext cx="1285875" cy="369332"/>
          </a:xfrm>
          <a:prstGeom prst="rect">
            <a:avLst/>
          </a:prstGeom>
          <a:noFill/>
        </p:spPr>
        <p:txBody>
          <a:bodyPr wrap="square" rtlCol="0">
            <a:spAutoFit/>
          </a:bodyPr>
          <a:lstStyle/>
          <a:p>
            <a:r>
              <a:rPr lang="zh-CN" altLang="en-US" dirty="0" smtClean="0"/>
              <a:t>往来核销</a:t>
            </a:r>
            <a:endParaRPr lang="zh-CN" altLang="en-US" dirty="0"/>
          </a:p>
        </p:txBody>
      </p:sp>
      <p:sp>
        <p:nvSpPr>
          <p:cNvPr id="64" name="Arc 18"/>
          <p:cNvSpPr/>
          <p:nvPr/>
        </p:nvSpPr>
        <p:spPr>
          <a:xfrm>
            <a:off x="4830161"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19"/>
          <p:cNvSpPr/>
          <p:nvPr/>
        </p:nvSpPr>
        <p:spPr>
          <a:xfrm flipH="1">
            <a:off x="3429000"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4400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17" name="Oval 4"/>
          <p:cNvSpPr/>
          <p:nvPr/>
        </p:nvSpPr>
        <p:spPr>
          <a:xfrm>
            <a:off x="1049722" y="273245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8" name="Oval 5"/>
          <p:cNvSpPr/>
          <p:nvPr/>
        </p:nvSpPr>
        <p:spPr>
          <a:xfrm>
            <a:off x="3030922" y="275404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3" name="Oval 6"/>
          <p:cNvSpPr/>
          <p:nvPr/>
        </p:nvSpPr>
        <p:spPr>
          <a:xfrm>
            <a:off x="5088322" y="276420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4" name="Oval 7"/>
          <p:cNvSpPr/>
          <p:nvPr/>
        </p:nvSpPr>
        <p:spPr>
          <a:xfrm>
            <a:off x="7069522" y="2785797"/>
            <a:ext cx="1007678" cy="1013460"/>
          </a:xfrm>
          <a:prstGeom prst="ellipse">
            <a:avLst/>
          </a:prstGeom>
          <a:solidFill>
            <a:srgbClr val="4BACC6"/>
          </a:solidFill>
          <a:ln w="762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5" name="Oval 12"/>
          <p:cNvSpPr/>
          <p:nvPr/>
        </p:nvSpPr>
        <p:spPr>
          <a:xfrm>
            <a:off x="3810557" y="971550"/>
            <a:ext cx="1447800" cy="1456107"/>
          </a:xfrm>
          <a:prstGeom prst="ellipse">
            <a:avLst/>
          </a:prstGeom>
          <a:solidFill>
            <a:srgbClr val="4BACC6"/>
          </a:solidFill>
          <a:ln w="7620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26" name="Arc 16"/>
          <p:cNvSpPr/>
          <p:nvPr/>
        </p:nvSpPr>
        <p:spPr>
          <a:xfrm>
            <a:off x="3534760"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17"/>
          <p:cNvSpPr/>
          <p:nvPr/>
        </p:nvSpPr>
        <p:spPr>
          <a:xfrm flipH="1">
            <a:off x="1568341" y="1665657"/>
            <a:ext cx="3932839" cy="20463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 Box 10"/>
          <p:cNvSpPr txBox="1">
            <a:spLocks noChangeArrowheads="1"/>
          </p:cNvSpPr>
          <p:nvPr/>
        </p:nvSpPr>
        <p:spPr bwMode="auto">
          <a:xfrm>
            <a:off x="3946350" y="1699603"/>
            <a:ext cx="1141972" cy="661720"/>
          </a:xfrm>
          <a:prstGeom prst="rect">
            <a:avLst/>
          </a:prstGeom>
          <a:noFill/>
          <a:ln w="9525">
            <a:noFill/>
            <a:miter lim="800000"/>
            <a:headEnd/>
            <a:tailEnd/>
          </a:ln>
        </p:spPr>
        <p:txBody>
          <a:bodyPr wrap="square" lIns="45720" tIns="22860" rIns="45720" bIns="22860">
            <a:spAutoFit/>
          </a:bodyPr>
          <a:lstStyle/>
          <a:p>
            <a:pPr algn="ctr" defTabSz="1088232"/>
            <a:r>
              <a:rPr lang="zh-CN" altLang="en-US" sz="2000" b="1" dirty="0" smtClean="0">
                <a:solidFill>
                  <a:schemeClr val="bg1"/>
                </a:solidFill>
                <a:latin typeface="Open Sans" pitchFamily="34" charset="0"/>
                <a:ea typeface="Open Sans" pitchFamily="34" charset="0"/>
                <a:cs typeface="Open Sans" pitchFamily="34" charset="0"/>
              </a:rPr>
              <a:t>凭证日常处理</a:t>
            </a:r>
            <a:endParaRPr lang="en-US" sz="2000" b="1" dirty="0" smtClean="0">
              <a:solidFill>
                <a:schemeClr val="bg1"/>
              </a:solidFill>
              <a:latin typeface="Open Sans" pitchFamily="34" charset="0"/>
              <a:ea typeface="Open Sans" pitchFamily="34" charset="0"/>
              <a:cs typeface="Open Sans" pitchFamily="34" charset="0"/>
            </a:endParaRPr>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1"/>
          <p:cNvGrpSpPr/>
          <p:nvPr/>
        </p:nvGrpSpPr>
        <p:grpSpPr>
          <a:xfrm>
            <a:off x="3326362" y="3163839"/>
            <a:ext cx="416796" cy="259561"/>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35"/>
          <p:cNvGrpSpPr/>
          <p:nvPr/>
        </p:nvGrpSpPr>
        <p:grpSpPr>
          <a:xfrm>
            <a:off x="5319859" y="3010640"/>
            <a:ext cx="524040" cy="520593"/>
            <a:chOff x="6853673" y="3715407"/>
            <a:chExt cx="379359" cy="376864"/>
          </a:xfrm>
          <a:solidFill>
            <a:schemeClr val="bg1"/>
          </a:solidFill>
        </p:grpSpPr>
        <p:sp>
          <p:nvSpPr>
            <p:cNvPr id="4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4"/>
            <p:cNvSpPr>
              <a:spLocks/>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5"/>
            <p:cNvSpPr>
              <a:spLocks/>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56"/>
            <p:cNvSpPr>
              <a:spLocks/>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57"/>
            <p:cNvSpPr>
              <a:spLocks/>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58"/>
            <p:cNvSpPr>
              <a:spLocks/>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0"/>
            <p:cNvSpPr>
              <a:spLocks/>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1"/>
            <p:cNvSpPr>
              <a:spLocks/>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2"/>
            <p:cNvSpPr>
              <a:spLocks/>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3"/>
            <p:cNvSpPr>
              <a:spLocks/>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64"/>
            <p:cNvSpPr>
              <a:spLocks/>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65"/>
            <p:cNvSpPr>
              <a:spLocks/>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1049722" y="3867150"/>
            <a:ext cx="1236278" cy="369332"/>
          </a:xfrm>
          <a:prstGeom prst="rect">
            <a:avLst/>
          </a:prstGeom>
          <a:noFill/>
        </p:spPr>
        <p:txBody>
          <a:bodyPr wrap="square" rtlCol="0">
            <a:spAutoFit/>
          </a:bodyPr>
          <a:lstStyle/>
          <a:p>
            <a:r>
              <a:rPr lang="zh-CN" altLang="en-US" dirty="0" smtClean="0"/>
              <a:t>凭证录入</a:t>
            </a:r>
            <a:endParaRPr lang="zh-CN" altLang="en-US" dirty="0"/>
          </a:p>
        </p:txBody>
      </p:sp>
      <p:sp>
        <p:nvSpPr>
          <p:cNvPr id="4" name="TextBox 3"/>
          <p:cNvSpPr txBox="1"/>
          <p:nvPr/>
        </p:nvSpPr>
        <p:spPr>
          <a:xfrm>
            <a:off x="3048637" y="3867150"/>
            <a:ext cx="1371457" cy="369332"/>
          </a:xfrm>
          <a:prstGeom prst="rect">
            <a:avLst/>
          </a:prstGeom>
          <a:noFill/>
        </p:spPr>
        <p:txBody>
          <a:bodyPr wrap="square" rtlCol="0">
            <a:spAutoFit/>
          </a:bodyPr>
          <a:lstStyle/>
          <a:p>
            <a:r>
              <a:rPr lang="zh-CN" altLang="en-US" dirty="0" smtClean="0"/>
              <a:t>凭证</a:t>
            </a:r>
            <a:r>
              <a:rPr lang="zh-CN" altLang="en-US" dirty="0"/>
              <a:t>管理</a:t>
            </a:r>
            <a:endParaRPr lang="zh-CN" altLang="en-US" dirty="0"/>
          </a:p>
        </p:txBody>
      </p:sp>
      <p:sp>
        <p:nvSpPr>
          <p:cNvPr id="5" name="TextBox 4"/>
          <p:cNvSpPr txBox="1"/>
          <p:nvPr/>
        </p:nvSpPr>
        <p:spPr>
          <a:xfrm>
            <a:off x="5114577" y="3867150"/>
            <a:ext cx="1362111" cy="369332"/>
          </a:xfrm>
          <a:prstGeom prst="rect">
            <a:avLst/>
          </a:prstGeom>
          <a:noFill/>
        </p:spPr>
        <p:txBody>
          <a:bodyPr wrap="square" rtlCol="0">
            <a:spAutoFit/>
          </a:bodyPr>
          <a:lstStyle/>
          <a:p>
            <a:r>
              <a:rPr lang="zh-CN" altLang="en-US" dirty="0" smtClean="0"/>
              <a:t>凭证过账</a:t>
            </a:r>
            <a:endParaRPr lang="zh-CN" altLang="en-US" dirty="0"/>
          </a:p>
        </p:txBody>
      </p:sp>
      <p:sp>
        <p:nvSpPr>
          <p:cNvPr id="6" name="TextBox 5"/>
          <p:cNvSpPr txBox="1"/>
          <p:nvPr/>
        </p:nvSpPr>
        <p:spPr>
          <a:xfrm>
            <a:off x="7153275" y="3867150"/>
            <a:ext cx="1285875" cy="369332"/>
          </a:xfrm>
          <a:prstGeom prst="rect">
            <a:avLst/>
          </a:prstGeom>
          <a:noFill/>
        </p:spPr>
        <p:txBody>
          <a:bodyPr wrap="square" rtlCol="0">
            <a:spAutoFit/>
          </a:bodyPr>
          <a:lstStyle/>
          <a:p>
            <a:r>
              <a:rPr lang="zh-CN" altLang="en-US" dirty="0" smtClean="0"/>
              <a:t>往来核销</a:t>
            </a:r>
            <a:endParaRPr lang="zh-CN" altLang="en-US" dirty="0"/>
          </a:p>
        </p:txBody>
      </p:sp>
      <p:sp>
        <p:nvSpPr>
          <p:cNvPr id="64" name="Arc 18"/>
          <p:cNvSpPr/>
          <p:nvPr/>
        </p:nvSpPr>
        <p:spPr>
          <a:xfrm>
            <a:off x="4830161"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19"/>
          <p:cNvSpPr/>
          <p:nvPr/>
        </p:nvSpPr>
        <p:spPr>
          <a:xfrm flipH="1">
            <a:off x="3429000" y="2199057"/>
            <a:ext cx="762000" cy="979514"/>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99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a:t>账</a:t>
            </a:r>
            <a:r>
              <a:rPr lang="zh-CN" altLang="en-US" sz="2000" dirty="0" smtClean="0"/>
              <a:t>务处理</a:t>
            </a:r>
            <a:endParaRPr lang="zh-CN" altLang="en-US" sz="2000" dirty="0"/>
          </a:p>
        </p:txBody>
      </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固定资初始数据</a:t>
            </a:r>
            <a:endParaRPr lang="zh-CN" altLang="en-US" b="1" dirty="0">
              <a:solidFill>
                <a:schemeClr val="bg1"/>
              </a:solidFill>
            </a:endParaRPr>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5"/>
          <p:cNvGrpSpPr/>
          <p:nvPr/>
        </p:nvGrpSpPr>
        <p:grpSpPr>
          <a:xfrm>
            <a:off x="4272642" y="1121414"/>
            <a:ext cx="462443" cy="506485"/>
            <a:chOff x="6040049" y="4182118"/>
            <a:chExt cx="521619" cy="459224"/>
          </a:xfrm>
          <a:solidFill>
            <a:schemeClr val="bg1"/>
          </a:solidFill>
        </p:grpSpPr>
        <p:sp>
          <p:nvSpPr>
            <p:cNvPr id="30"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90" y="729067"/>
            <a:ext cx="7139684" cy="433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4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250" fill="hold"/>
                                        <p:tgtEl>
                                          <p:spTgt spid="28"/>
                                        </p:tgtEl>
                                        <p:attrNameLst>
                                          <p:attrName>ppt_x</p:attrName>
                                        </p:attrNameLst>
                                      </p:cBhvr>
                                      <p:tavLst>
                                        <p:tav tm="0">
                                          <p:val>
                                            <p:strVal val="#ppt_x"/>
                                          </p:val>
                                        </p:tav>
                                        <p:tav tm="100000">
                                          <p:val>
                                            <p:strVal val="#ppt_x"/>
                                          </p:val>
                                        </p:tav>
                                      </p:tavLst>
                                    </p:anim>
                                    <p:anim calcmode="lin" valueType="num">
                                      <p:cBhvr additive="base">
                                        <p:cTn id="13" dur="25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250" fill="hold"/>
                                        <p:tgtEl>
                                          <p:spTgt spid="36"/>
                                        </p:tgtEl>
                                        <p:attrNameLst>
                                          <p:attrName>ppt_x</p:attrName>
                                        </p:attrNameLst>
                                      </p:cBhvr>
                                      <p:tavLst>
                                        <p:tav tm="0">
                                          <p:val>
                                            <p:strVal val="#ppt_x"/>
                                          </p:val>
                                        </p:tav>
                                        <p:tav tm="100000">
                                          <p:val>
                                            <p:strVal val="#ppt_x"/>
                                          </p:val>
                                        </p:tav>
                                      </p:tavLst>
                                    </p:anim>
                                    <p:anim calcmode="lin" valueType="num">
                                      <p:cBhvr additive="base">
                                        <p:cTn id="18"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凭证录入</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extBox 1"/>
          <p:cNvSpPr txBox="1"/>
          <p:nvPr/>
        </p:nvSpPr>
        <p:spPr>
          <a:xfrm>
            <a:off x="327673" y="729068"/>
            <a:ext cx="2615552" cy="3416320"/>
          </a:xfrm>
          <a:prstGeom prst="rect">
            <a:avLst/>
          </a:prstGeom>
          <a:noFill/>
        </p:spPr>
        <p:txBody>
          <a:bodyPr wrap="square" rtlCol="0">
            <a:spAutoFit/>
          </a:bodyPr>
          <a:lstStyle/>
          <a:p>
            <a:r>
              <a:rPr lang="zh-CN" altLang="en-US" b="1" dirty="0" smtClean="0"/>
              <a:t>账务处理参数</a:t>
            </a:r>
            <a:endParaRPr lang="en-US" altLang="zh-CN" b="1" dirty="0"/>
          </a:p>
          <a:p>
            <a:r>
              <a:rPr lang="zh-CN" altLang="en-US" dirty="0" smtClean="0"/>
              <a:t>基础设置</a:t>
            </a:r>
            <a:r>
              <a:rPr lang="en-US" altLang="zh-CN" dirty="0" smtClean="0"/>
              <a:t>-</a:t>
            </a:r>
            <a:r>
              <a:rPr lang="zh-CN" altLang="en-US" dirty="0" smtClean="0"/>
              <a:t>公共资料</a:t>
            </a:r>
            <a:r>
              <a:rPr lang="en-US" altLang="zh-CN" dirty="0" smtClean="0"/>
              <a:t>-</a:t>
            </a:r>
            <a:r>
              <a:rPr lang="zh-CN" altLang="en-US" dirty="0" smtClean="0"/>
              <a:t>系统参数</a:t>
            </a:r>
            <a:r>
              <a:rPr lang="en-US" altLang="zh-CN" dirty="0" smtClean="0"/>
              <a:t>-</a:t>
            </a:r>
            <a:r>
              <a:rPr lang="zh-CN" altLang="en-US" dirty="0" smtClean="0"/>
              <a:t>财务参数</a:t>
            </a:r>
            <a:endParaRPr lang="en-US" altLang="zh-CN" dirty="0"/>
          </a:p>
          <a:p>
            <a:r>
              <a:rPr lang="zh-CN" altLang="en-US" b="1" dirty="0"/>
              <a:t>凭证录入</a:t>
            </a:r>
            <a:r>
              <a:rPr lang="zh-CN" altLang="en-US" b="1" dirty="0" smtClean="0"/>
              <a:t>选项</a:t>
            </a:r>
            <a:endParaRPr lang="en-US" altLang="zh-CN" b="1" dirty="0" smtClean="0"/>
          </a:p>
          <a:p>
            <a:r>
              <a:rPr lang="zh-CN" altLang="en-US" dirty="0" smtClean="0"/>
              <a:t>凭证录入</a:t>
            </a:r>
            <a:r>
              <a:rPr lang="en-US" altLang="zh-CN" dirty="0" smtClean="0"/>
              <a:t>-</a:t>
            </a:r>
            <a:r>
              <a:rPr lang="zh-CN" altLang="en-US" dirty="0" smtClean="0"/>
              <a:t>选项</a:t>
            </a:r>
            <a:endParaRPr lang="en-US" altLang="zh-CN" dirty="0" smtClean="0"/>
          </a:p>
          <a:p>
            <a:r>
              <a:rPr lang="zh-CN" altLang="en-US" b="1" dirty="0" smtClean="0"/>
              <a:t>凭证录入界面</a:t>
            </a:r>
            <a:endParaRPr lang="en-US" altLang="zh-CN" b="1" dirty="0" smtClean="0"/>
          </a:p>
          <a:p>
            <a:r>
              <a:rPr lang="zh-CN" altLang="en-US" dirty="0"/>
              <a:t>日期、期间、</a:t>
            </a:r>
            <a:r>
              <a:rPr lang="zh-CN" altLang="en-US" dirty="0" smtClean="0"/>
              <a:t>字号</a:t>
            </a:r>
            <a:endParaRPr lang="en-US" altLang="zh-CN" dirty="0" smtClean="0"/>
          </a:p>
          <a:p>
            <a:r>
              <a:rPr lang="zh-CN" altLang="en-US" b="1" dirty="0" smtClean="0"/>
              <a:t>凭证暂存</a:t>
            </a:r>
            <a:endParaRPr lang="en-US" altLang="zh-CN" b="1" dirty="0" smtClean="0"/>
          </a:p>
          <a:p>
            <a:r>
              <a:rPr lang="zh-CN" altLang="en-US" dirty="0"/>
              <a:t>操作</a:t>
            </a:r>
            <a:r>
              <a:rPr lang="en-US" altLang="zh-CN" dirty="0"/>
              <a:t>-</a:t>
            </a:r>
            <a:r>
              <a:rPr lang="zh-CN" altLang="en-US" dirty="0"/>
              <a:t>暂存</a:t>
            </a:r>
            <a:r>
              <a:rPr lang="zh-CN" altLang="en-US" dirty="0" smtClean="0"/>
              <a:t>记录</a:t>
            </a:r>
            <a:endParaRPr lang="en-US" altLang="zh-CN" dirty="0" smtClean="0"/>
          </a:p>
          <a:p>
            <a:endParaRPr lang="en-US" altLang="zh-CN" dirty="0"/>
          </a:p>
          <a:p>
            <a:endParaRPr lang="zh-CN" altLang="en-US" dirty="0"/>
          </a:p>
          <a:p>
            <a:endParaRPr lang="zh-CN" altLang="en-US"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465" y="624293"/>
            <a:ext cx="4635192" cy="419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139" y="624293"/>
            <a:ext cx="5434803" cy="343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397" y="624293"/>
            <a:ext cx="5838116"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225" y="624293"/>
            <a:ext cx="6168334"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139" y="624293"/>
            <a:ext cx="5770563" cy="407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225" y="586098"/>
            <a:ext cx="5715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3225" y="1524512"/>
            <a:ext cx="6110288" cy="256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26"/>
                                        </p:tgtEl>
                                        <p:attrNameLst>
                                          <p:attrName>ppt_x</p:attrName>
                                        </p:attrNameLst>
                                      </p:cBhvr>
                                      <p:tavLst>
                                        <p:tav tm="0">
                                          <p:val>
                                            <p:strVal val="ppt_x"/>
                                          </p:val>
                                        </p:tav>
                                        <p:tav tm="100000">
                                          <p:val>
                                            <p:strVal val="ppt_x"/>
                                          </p:val>
                                        </p:tav>
                                      </p:tavLst>
                                    </p:anim>
                                    <p:anim calcmode="lin" valueType="num">
                                      <p:cBhvr additive="base">
                                        <p:cTn id="25" dur="500"/>
                                        <p:tgtEl>
                                          <p:spTgt spid="1026"/>
                                        </p:tgtEl>
                                        <p:attrNameLst>
                                          <p:attrName>ppt_y</p:attrName>
                                        </p:attrNameLst>
                                      </p:cBhvr>
                                      <p:tavLst>
                                        <p:tav tm="0">
                                          <p:val>
                                            <p:strVal val="ppt_y"/>
                                          </p:val>
                                        </p:tav>
                                        <p:tav tm="100000">
                                          <p:val>
                                            <p:strVal val="1+ppt_h/2"/>
                                          </p:val>
                                        </p:tav>
                                      </p:tavLst>
                                    </p:anim>
                                    <p:set>
                                      <p:cBhvr>
                                        <p:cTn id="26" dur="1" fill="hold">
                                          <p:stCondLst>
                                            <p:cond delay="499"/>
                                          </p:stCondLst>
                                        </p:cTn>
                                        <p:tgtEl>
                                          <p:spTgt spid="10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028"/>
                                        </p:tgtEl>
                                        <p:attrNameLst>
                                          <p:attrName>ppt_x</p:attrName>
                                        </p:attrNameLst>
                                      </p:cBhvr>
                                      <p:tavLst>
                                        <p:tav tm="0">
                                          <p:val>
                                            <p:strVal val="ppt_x"/>
                                          </p:val>
                                        </p:tav>
                                        <p:tav tm="100000">
                                          <p:val>
                                            <p:strVal val="ppt_x"/>
                                          </p:val>
                                        </p:tav>
                                      </p:tavLst>
                                    </p:anim>
                                    <p:anim calcmode="lin" valueType="num">
                                      <p:cBhvr additive="base">
                                        <p:cTn id="37" dur="500"/>
                                        <p:tgtEl>
                                          <p:spTgt spid="1028"/>
                                        </p:tgtEl>
                                        <p:attrNameLst>
                                          <p:attrName>ppt_y</p:attrName>
                                        </p:attrNameLst>
                                      </p:cBhvr>
                                      <p:tavLst>
                                        <p:tav tm="0">
                                          <p:val>
                                            <p:strVal val="ppt_y"/>
                                          </p:val>
                                        </p:tav>
                                        <p:tav tm="100000">
                                          <p:val>
                                            <p:strVal val="1+ppt_h/2"/>
                                          </p:val>
                                        </p:tav>
                                      </p:tavLst>
                                    </p:anim>
                                    <p:set>
                                      <p:cBhvr>
                                        <p:cTn id="38" dur="1" fill="hold">
                                          <p:stCondLst>
                                            <p:cond delay="499"/>
                                          </p:stCondLst>
                                        </p:cTn>
                                        <p:tgtEl>
                                          <p:spTgt spid="10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additive="base">
                                        <p:cTn id="43" dur="500" fill="hold"/>
                                        <p:tgtEl>
                                          <p:spTgt spid="1029"/>
                                        </p:tgtEl>
                                        <p:attrNameLst>
                                          <p:attrName>ppt_x</p:attrName>
                                        </p:attrNameLst>
                                      </p:cBhvr>
                                      <p:tavLst>
                                        <p:tav tm="0">
                                          <p:val>
                                            <p:strVal val="#ppt_x"/>
                                          </p:val>
                                        </p:tav>
                                        <p:tav tm="100000">
                                          <p:val>
                                            <p:strVal val="#ppt_x"/>
                                          </p:val>
                                        </p:tav>
                                      </p:tavLst>
                                    </p:anim>
                                    <p:anim calcmode="lin" valueType="num">
                                      <p:cBhvr additive="base">
                                        <p:cTn id="4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029"/>
                                        </p:tgtEl>
                                        <p:attrNameLst>
                                          <p:attrName>ppt_x</p:attrName>
                                        </p:attrNameLst>
                                      </p:cBhvr>
                                      <p:tavLst>
                                        <p:tav tm="0">
                                          <p:val>
                                            <p:strVal val="ppt_x"/>
                                          </p:val>
                                        </p:tav>
                                        <p:tav tm="100000">
                                          <p:val>
                                            <p:strVal val="ppt_x"/>
                                          </p:val>
                                        </p:tav>
                                      </p:tavLst>
                                    </p:anim>
                                    <p:anim calcmode="lin" valueType="num">
                                      <p:cBhvr additive="base">
                                        <p:cTn id="49" dur="500"/>
                                        <p:tgtEl>
                                          <p:spTgt spid="1029"/>
                                        </p:tgtEl>
                                        <p:attrNameLst>
                                          <p:attrName>ppt_y</p:attrName>
                                        </p:attrNameLst>
                                      </p:cBhvr>
                                      <p:tavLst>
                                        <p:tav tm="0">
                                          <p:val>
                                            <p:strVal val="ppt_y"/>
                                          </p:val>
                                        </p:tav>
                                        <p:tav tm="100000">
                                          <p:val>
                                            <p:strVal val="1+ppt_h/2"/>
                                          </p:val>
                                        </p:tav>
                                      </p:tavLst>
                                    </p:anim>
                                    <p:set>
                                      <p:cBhvr>
                                        <p:cTn id="50" dur="1" fill="hold">
                                          <p:stCondLst>
                                            <p:cond delay="499"/>
                                          </p:stCondLst>
                                        </p:cTn>
                                        <p:tgtEl>
                                          <p:spTgt spid="10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additive="base">
                                        <p:cTn id="55" dur="500" fill="hold"/>
                                        <p:tgtEl>
                                          <p:spTgt spid="1030"/>
                                        </p:tgtEl>
                                        <p:attrNameLst>
                                          <p:attrName>ppt_x</p:attrName>
                                        </p:attrNameLst>
                                      </p:cBhvr>
                                      <p:tavLst>
                                        <p:tav tm="0">
                                          <p:val>
                                            <p:strVal val="#ppt_x"/>
                                          </p:val>
                                        </p:tav>
                                        <p:tav tm="100000">
                                          <p:val>
                                            <p:strVal val="#ppt_x"/>
                                          </p:val>
                                        </p:tav>
                                      </p:tavLst>
                                    </p:anim>
                                    <p:anim calcmode="lin" valueType="num">
                                      <p:cBhvr additive="base">
                                        <p:cTn id="5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1030"/>
                                        </p:tgtEl>
                                        <p:attrNameLst>
                                          <p:attrName>ppt_x</p:attrName>
                                        </p:attrNameLst>
                                      </p:cBhvr>
                                      <p:tavLst>
                                        <p:tav tm="0">
                                          <p:val>
                                            <p:strVal val="ppt_x"/>
                                          </p:val>
                                        </p:tav>
                                        <p:tav tm="100000">
                                          <p:val>
                                            <p:strVal val="ppt_x"/>
                                          </p:val>
                                        </p:tav>
                                      </p:tavLst>
                                    </p:anim>
                                    <p:anim calcmode="lin" valueType="num">
                                      <p:cBhvr additive="base">
                                        <p:cTn id="61" dur="500"/>
                                        <p:tgtEl>
                                          <p:spTgt spid="1030"/>
                                        </p:tgtEl>
                                        <p:attrNameLst>
                                          <p:attrName>ppt_y</p:attrName>
                                        </p:attrNameLst>
                                      </p:cBhvr>
                                      <p:tavLst>
                                        <p:tav tm="0">
                                          <p:val>
                                            <p:strVal val="ppt_y"/>
                                          </p:val>
                                        </p:tav>
                                        <p:tav tm="100000">
                                          <p:val>
                                            <p:strVal val="1+ppt_h/2"/>
                                          </p:val>
                                        </p:tav>
                                      </p:tavLst>
                                    </p:anim>
                                    <p:set>
                                      <p:cBhvr>
                                        <p:cTn id="62" dur="1" fill="hold">
                                          <p:stCondLst>
                                            <p:cond delay="499"/>
                                          </p:stCondLst>
                                        </p:cTn>
                                        <p:tgtEl>
                                          <p:spTgt spid="10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31"/>
                                        </p:tgtEl>
                                        <p:attrNameLst>
                                          <p:attrName>style.visibility</p:attrName>
                                        </p:attrNameLst>
                                      </p:cBhvr>
                                      <p:to>
                                        <p:strVal val="visible"/>
                                      </p:to>
                                    </p:set>
                                    <p:anim calcmode="lin" valueType="num">
                                      <p:cBhvr additive="base">
                                        <p:cTn id="67" dur="500" fill="hold"/>
                                        <p:tgtEl>
                                          <p:spTgt spid="1031"/>
                                        </p:tgtEl>
                                        <p:attrNameLst>
                                          <p:attrName>ppt_x</p:attrName>
                                        </p:attrNameLst>
                                      </p:cBhvr>
                                      <p:tavLst>
                                        <p:tav tm="0">
                                          <p:val>
                                            <p:strVal val="#ppt_x"/>
                                          </p:val>
                                        </p:tav>
                                        <p:tav tm="100000">
                                          <p:val>
                                            <p:strVal val="#ppt_x"/>
                                          </p:val>
                                        </p:tav>
                                      </p:tavLst>
                                    </p:anim>
                                    <p:anim calcmode="lin" valueType="num">
                                      <p:cBhvr additive="base">
                                        <p:cTn id="6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1031"/>
                                        </p:tgtEl>
                                        <p:attrNameLst>
                                          <p:attrName>ppt_x</p:attrName>
                                        </p:attrNameLst>
                                      </p:cBhvr>
                                      <p:tavLst>
                                        <p:tav tm="0">
                                          <p:val>
                                            <p:strVal val="ppt_x"/>
                                          </p:val>
                                        </p:tav>
                                        <p:tav tm="100000">
                                          <p:val>
                                            <p:strVal val="ppt_x"/>
                                          </p:val>
                                        </p:tav>
                                      </p:tavLst>
                                    </p:anim>
                                    <p:anim calcmode="lin" valueType="num">
                                      <p:cBhvr additive="base">
                                        <p:cTn id="73" dur="500"/>
                                        <p:tgtEl>
                                          <p:spTgt spid="1031"/>
                                        </p:tgtEl>
                                        <p:attrNameLst>
                                          <p:attrName>ppt_y</p:attrName>
                                        </p:attrNameLst>
                                      </p:cBhvr>
                                      <p:tavLst>
                                        <p:tav tm="0">
                                          <p:val>
                                            <p:strVal val="ppt_y"/>
                                          </p:val>
                                        </p:tav>
                                        <p:tav tm="100000">
                                          <p:val>
                                            <p:strVal val="1+ppt_h/2"/>
                                          </p:val>
                                        </p:tav>
                                      </p:tavLst>
                                    </p:anim>
                                    <p:set>
                                      <p:cBhvr>
                                        <p:cTn id="74" dur="1" fill="hold">
                                          <p:stCondLst>
                                            <p:cond delay="499"/>
                                          </p:stCondLst>
                                        </p:cTn>
                                        <p:tgtEl>
                                          <p:spTgt spid="103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32"/>
                                        </p:tgtEl>
                                        <p:attrNameLst>
                                          <p:attrName>style.visibility</p:attrName>
                                        </p:attrNameLst>
                                      </p:cBhvr>
                                      <p:to>
                                        <p:strVal val="visible"/>
                                      </p:to>
                                    </p:set>
                                    <p:anim calcmode="lin" valueType="num">
                                      <p:cBhvr additive="base">
                                        <p:cTn id="79" dur="500" fill="hold"/>
                                        <p:tgtEl>
                                          <p:spTgt spid="1032"/>
                                        </p:tgtEl>
                                        <p:attrNameLst>
                                          <p:attrName>ppt_x</p:attrName>
                                        </p:attrNameLst>
                                      </p:cBhvr>
                                      <p:tavLst>
                                        <p:tav tm="0">
                                          <p:val>
                                            <p:strVal val="#ppt_x"/>
                                          </p:val>
                                        </p:tav>
                                        <p:tav tm="100000">
                                          <p:val>
                                            <p:strVal val="#ppt_x"/>
                                          </p:val>
                                        </p:tav>
                                      </p:tavLst>
                                    </p:anim>
                                    <p:anim calcmode="lin" valueType="num">
                                      <p:cBhvr additive="base">
                                        <p:cTn id="8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凭证录入</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矩形 1"/>
          <p:cNvSpPr/>
          <p:nvPr/>
        </p:nvSpPr>
        <p:spPr>
          <a:xfrm>
            <a:off x="114301" y="905560"/>
            <a:ext cx="2472768" cy="2308324"/>
          </a:xfrm>
          <a:prstGeom prst="rect">
            <a:avLst/>
          </a:prstGeom>
        </p:spPr>
        <p:txBody>
          <a:bodyPr wrap="square">
            <a:spAutoFit/>
          </a:bodyPr>
          <a:lstStyle/>
          <a:p>
            <a:r>
              <a:rPr lang="zh-CN" altLang="en-US" b="1" dirty="0" smtClean="0"/>
              <a:t>外币</a:t>
            </a:r>
            <a:r>
              <a:rPr lang="en-US" altLang="zh-CN" b="1" dirty="0" smtClean="0"/>
              <a:t>/</a:t>
            </a:r>
            <a:r>
              <a:rPr lang="zh-CN" altLang="en-US" b="1" dirty="0" smtClean="0"/>
              <a:t>数量金额凭证</a:t>
            </a:r>
            <a:endParaRPr lang="en-US" altLang="zh-CN" dirty="0"/>
          </a:p>
          <a:p>
            <a:r>
              <a:rPr lang="zh-CN" altLang="en-US" dirty="0" smtClean="0"/>
              <a:t>凭证录入</a:t>
            </a:r>
            <a:r>
              <a:rPr lang="en-US" altLang="zh-CN" dirty="0" smtClean="0"/>
              <a:t>-</a:t>
            </a:r>
            <a:r>
              <a:rPr lang="zh-CN" altLang="en-US" dirty="0" smtClean="0"/>
              <a:t>外币，数量单价输入</a:t>
            </a:r>
            <a:endParaRPr lang="en-US" altLang="zh-CN" dirty="0" smtClean="0"/>
          </a:p>
          <a:p>
            <a:r>
              <a:rPr lang="zh-CN" altLang="en-US" dirty="0" smtClean="0"/>
              <a:t>外币币别选择，汇率输入</a:t>
            </a:r>
            <a:endParaRPr lang="en-US" altLang="zh-CN" dirty="0" smtClean="0"/>
          </a:p>
          <a:p>
            <a:r>
              <a:rPr lang="zh-CN" altLang="en-US" b="1" dirty="0"/>
              <a:t>核算项目</a:t>
            </a:r>
            <a:r>
              <a:rPr lang="zh-CN" altLang="en-US" b="1" dirty="0" smtClean="0"/>
              <a:t>凭证</a:t>
            </a:r>
            <a:endParaRPr lang="en-US" altLang="zh-CN" b="1" dirty="0" smtClean="0"/>
          </a:p>
          <a:p>
            <a:r>
              <a:rPr lang="zh-CN" altLang="en-US" dirty="0" smtClean="0"/>
              <a:t>科目挂核算项目，选择核算项目</a:t>
            </a:r>
            <a:endParaRPr lang="en-US" altLang="zh-C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68" y="905560"/>
            <a:ext cx="6214032"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147" y="940059"/>
            <a:ext cx="6143873" cy="369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146" y="1522396"/>
            <a:ext cx="6178953" cy="196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989" y="889263"/>
            <a:ext cx="6214031" cy="3749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1988" y="1494102"/>
            <a:ext cx="6249111" cy="234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9527" y="889263"/>
            <a:ext cx="6249112" cy="235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99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050"/>
                                        </p:tgtEl>
                                        <p:attrNameLst>
                                          <p:attrName>ppt_x</p:attrName>
                                        </p:attrNameLst>
                                      </p:cBhvr>
                                      <p:tavLst>
                                        <p:tav tm="0">
                                          <p:val>
                                            <p:strVal val="ppt_x"/>
                                          </p:val>
                                        </p:tav>
                                        <p:tav tm="100000">
                                          <p:val>
                                            <p:strVal val="ppt_x"/>
                                          </p:val>
                                        </p:tav>
                                      </p:tavLst>
                                    </p:anim>
                                    <p:anim calcmode="lin" valueType="num">
                                      <p:cBhvr additive="base">
                                        <p:cTn id="13" dur="500"/>
                                        <p:tgtEl>
                                          <p:spTgt spid="2050"/>
                                        </p:tgtEl>
                                        <p:attrNameLst>
                                          <p:attrName>ppt_y</p:attrName>
                                        </p:attrNameLst>
                                      </p:cBhvr>
                                      <p:tavLst>
                                        <p:tav tm="0">
                                          <p:val>
                                            <p:strVal val="ppt_y"/>
                                          </p:val>
                                        </p:tav>
                                        <p:tav tm="100000">
                                          <p:val>
                                            <p:strVal val="1+ppt_h/2"/>
                                          </p:val>
                                        </p:tav>
                                      </p:tavLst>
                                    </p:anim>
                                    <p:set>
                                      <p:cBhvr>
                                        <p:cTn id="14" dur="1" fill="hold">
                                          <p:stCondLst>
                                            <p:cond delay="499"/>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52"/>
                                        </p:tgtEl>
                                        <p:attrNameLst>
                                          <p:attrName>ppt_x</p:attrName>
                                        </p:attrNameLst>
                                      </p:cBhvr>
                                      <p:tavLst>
                                        <p:tav tm="0">
                                          <p:val>
                                            <p:strVal val="ppt_x"/>
                                          </p:val>
                                        </p:tav>
                                        <p:tav tm="100000">
                                          <p:val>
                                            <p:strVal val="ppt_x"/>
                                          </p:val>
                                        </p:tav>
                                      </p:tavLst>
                                    </p:anim>
                                    <p:anim calcmode="lin" valueType="num">
                                      <p:cBhvr additive="base">
                                        <p:cTn id="25" dur="500"/>
                                        <p:tgtEl>
                                          <p:spTgt spid="2052"/>
                                        </p:tgtEl>
                                        <p:attrNameLst>
                                          <p:attrName>ppt_y</p:attrName>
                                        </p:attrNameLst>
                                      </p:cBhvr>
                                      <p:tavLst>
                                        <p:tav tm="0">
                                          <p:val>
                                            <p:strVal val="ppt_y"/>
                                          </p:val>
                                        </p:tav>
                                        <p:tav tm="100000">
                                          <p:val>
                                            <p:strVal val="1+ppt_h/2"/>
                                          </p:val>
                                        </p:tav>
                                      </p:tavLst>
                                    </p:anim>
                                    <p:set>
                                      <p:cBhvr>
                                        <p:cTn id="26" dur="1" fill="hold">
                                          <p:stCondLst>
                                            <p:cond delay="499"/>
                                          </p:stCondLst>
                                        </p:cTn>
                                        <p:tgtEl>
                                          <p:spTgt spid="205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additive="base">
                                        <p:cTn id="31" dur="500" fill="hold"/>
                                        <p:tgtEl>
                                          <p:spTgt spid="2053"/>
                                        </p:tgtEl>
                                        <p:attrNameLst>
                                          <p:attrName>ppt_x</p:attrName>
                                        </p:attrNameLst>
                                      </p:cBhvr>
                                      <p:tavLst>
                                        <p:tav tm="0">
                                          <p:val>
                                            <p:strVal val="#ppt_x"/>
                                          </p:val>
                                        </p:tav>
                                        <p:tav tm="100000">
                                          <p:val>
                                            <p:strVal val="#ppt_x"/>
                                          </p:val>
                                        </p:tav>
                                      </p:tavLst>
                                    </p:anim>
                                    <p:anim calcmode="lin" valueType="num">
                                      <p:cBhvr additive="base">
                                        <p:cTn id="3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53"/>
                                        </p:tgtEl>
                                        <p:attrNameLst>
                                          <p:attrName>ppt_x</p:attrName>
                                        </p:attrNameLst>
                                      </p:cBhvr>
                                      <p:tavLst>
                                        <p:tav tm="0">
                                          <p:val>
                                            <p:strVal val="ppt_x"/>
                                          </p:val>
                                        </p:tav>
                                        <p:tav tm="100000">
                                          <p:val>
                                            <p:strVal val="ppt_x"/>
                                          </p:val>
                                        </p:tav>
                                      </p:tavLst>
                                    </p:anim>
                                    <p:anim calcmode="lin" valueType="num">
                                      <p:cBhvr additive="base">
                                        <p:cTn id="37" dur="500"/>
                                        <p:tgtEl>
                                          <p:spTgt spid="2053"/>
                                        </p:tgtEl>
                                        <p:attrNameLst>
                                          <p:attrName>ppt_y</p:attrName>
                                        </p:attrNameLst>
                                      </p:cBhvr>
                                      <p:tavLst>
                                        <p:tav tm="0">
                                          <p:val>
                                            <p:strVal val="ppt_y"/>
                                          </p:val>
                                        </p:tav>
                                        <p:tav tm="100000">
                                          <p:val>
                                            <p:strVal val="1+ppt_h/2"/>
                                          </p:val>
                                        </p:tav>
                                      </p:tavLst>
                                    </p:anim>
                                    <p:set>
                                      <p:cBhvr>
                                        <p:cTn id="38" dur="1" fill="hold">
                                          <p:stCondLst>
                                            <p:cond delay="499"/>
                                          </p:stCondLst>
                                        </p:cTn>
                                        <p:tgtEl>
                                          <p:spTgt spid="20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 calcmode="lin" valueType="num">
                                      <p:cBhvr additive="base">
                                        <p:cTn id="43" dur="500" fill="hold"/>
                                        <p:tgtEl>
                                          <p:spTgt spid="2051"/>
                                        </p:tgtEl>
                                        <p:attrNameLst>
                                          <p:attrName>ppt_x</p:attrName>
                                        </p:attrNameLst>
                                      </p:cBhvr>
                                      <p:tavLst>
                                        <p:tav tm="0">
                                          <p:val>
                                            <p:strVal val="#ppt_x"/>
                                          </p:val>
                                        </p:tav>
                                        <p:tav tm="100000">
                                          <p:val>
                                            <p:strVal val="#ppt_x"/>
                                          </p:val>
                                        </p:tav>
                                      </p:tavLst>
                                    </p:anim>
                                    <p:anim calcmode="lin" valueType="num">
                                      <p:cBhvr additive="base">
                                        <p:cTn id="4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051"/>
                                        </p:tgtEl>
                                        <p:attrNameLst>
                                          <p:attrName>ppt_x</p:attrName>
                                        </p:attrNameLst>
                                      </p:cBhvr>
                                      <p:tavLst>
                                        <p:tav tm="0">
                                          <p:val>
                                            <p:strVal val="ppt_x"/>
                                          </p:val>
                                        </p:tav>
                                        <p:tav tm="100000">
                                          <p:val>
                                            <p:strVal val="ppt_x"/>
                                          </p:val>
                                        </p:tav>
                                      </p:tavLst>
                                    </p:anim>
                                    <p:anim calcmode="lin" valueType="num">
                                      <p:cBhvr additive="base">
                                        <p:cTn id="49" dur="500"/>
                                        <p:tgtEl>
                                          <p:spTgt spid="2051"/>
                                        </p:tgtEl>
                                        <p:attrNameLst>
                                          <p:attrName>ppt_y</p:attrName>
                                        </p:attrNameLst>
                                      </p:cBhvr>
                                      <p:tavLst>
                                        <p:tav tm="0">
                                          <p:val>
                                            <p:strVal val="ppt_y"/>
                                          </p:val>
                                        </p:tav>
                                        <p:tav tm="100000">
                                          <p:val>
                                            <p:strVal val="1+ppt_h/2"/>
                                          </p:val>
                                        </p:tav>
                                      </p:tavLst>
                                    </p:anim>
                                    <p:set>
                                      <p:cBhvr>
                                        <p:cTn id="50" dur="1" fill="hold">
                                          <p:stCondLst>
                                            <p:cond delay="499"/>
                                          </p:stCondLst>
                                        </p:cTn>
                                        <p:tgtEl>
                                          <p:spTgt spid="205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4"/>
                                        </p:tgtEl>
                                        <p:attrNameLst>
                                          <p:attrName>style.visibility</p:attrName>
                                        </p:attrNameLst>
                                      </p:cBhvr>
                                      <p:to>
                                        <p:strVal val="visible"/>
                                      </p:to>
                                    </p:set>
                                    <p:anim calcmode="lin" valueType="num">
                                      <p:cBhvr additive="base">
                                        <p:cTn id="55" dur="500" fill="hold"/>
                                        <p:tgtEl>
                                          <p:spTgt spid="2054"/>
                                        </p:tgtEl>
                                        <p:attrNameLst>
                                          <p:attrName>ppt_x</p:attrName>
                                        </p:attrNameLst>
                                      </p:cBhvr>
                                      <p:tavLst>
                                        <p:tav tm="0">
                                          <p:val>
                                            <p:strVal val="#ppt_x"/>
                                          </p:val>
                                        </p:tav>
                                        <p:tav tm="100000">
                                          <p:val>
                                            <p:strVal val="#ppt_x"/>
                                          </p:val>
                                        </p:tav>
                                      </p:tavLst>
                                    </p:anim>
                                    <p:anim calcmode="lin" valueType="num">
                                      <p:cBhvr additive="base">
                                        <p:cTn id="5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2054"/>
                                        </p:tgtEl>
                                        <p:attrNameLst>
                                          <p:attrName>ppt_x</p:attrName>
                                        </p:attrNameLst>
                                      </p:cBhvr>
                                      <p:tavLst>
                                        <p:tav tm="0">
                                          <p:val>
                                            <p:strVal val="ppt_x"/>
                                          </p:val>
                                        </p:tav>
                                        <p:tav tm="100000">
                                          <p:val>
                                            <p:strVal val="ppt_x"/>
                                          </p:val>
                                        </p:tav>
                                      </p:tavLst>
                                    </p:anim>
                                    <p:anim calcmode="lin" valueType="num">
                                      <p:cBhvr additive="base">
                                        <p:cTn id="61" dur="500"/>
                                        <p:tgtEl>
                                          <p:spTgt spid="2054"/>
                                        </p:tgtEl>
                                        <p:attrNameLst>
                                          <p:attrName>ppt_y</p:attrName>
                                        </p:attrNameLst>
                                      </p:cBhvr>
                                      <p:tavLst>
                                        <p:tav tm="0">
                                          <p:val>
                                            <p:strVal val="ppt_y"/>
                                          </p:val>
                                        </p:tav>
                                        <p:tav tm="100000">
                                          <p:val>
                                            <p:strVal val="1+ppt_h/2"/>
                                          </p:val>
                                        </p:tav>
                                      </p:tavLst>
                                    </p:anim>
                                    <p:set>
                                      <p:cBhvr>
                                        <p:cTn id="62" dur="1" fill="hold">
                                          <p:stCondLst>
                                            <p:cond delay="499"/>
                                          </p:stCondLst>
                                        </p:cTn>
                                        <p:tgtEl>
                                          <p:spTgt spid="205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5"/>
                                        </p:tgtEl>
                                        <p:attrNameLst>
                                          <p:attrName>style.visibility</p:attrName>
                                        </p:attrNameLst>
                                      </p:cBhvr>
                                      <p:to>
                                        <p:strVal val="visible"/>
                                      </p:to>
                                    </p:set>
                                    <p:anim calcmode="lin" valueType="num">
                                      <p:cBhvr additive="base">
                                        <p:cTn id="67" dur="500" fill="hold"/>
                                        <p:tgtEl>
                                          <p:spTgt spid="2055"/>
                                        </p:tgtEl>
                                        <p:attrNameLst>
                                          <p:attrName>ppt_x</p:attrName>
                                        </p:attrNameLst>
                                      </p:cBhvr>
                                      <p:tavLst>
                                        <p:tav tm="0">
                                          <p:val>
                                            <p:strVal val="#ppt_x"/>
                                          </p:val>
                                        </p:tav>
                                        <p:tav tm="100000">
                                          <p:val>
                                            <p:strVal val="#ppt_x"/>
                                          </p:val>
                                        </p:tav>
                                      </p:tavLst>
                                    </p:anim>
                                    <p:anim calcmode="lin" valueType="num">
                                      <p:cBhvr additive="base">
                                        <p:cTn id="6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凭证管理</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249" y="729068"/>
            <a:ext cx="5939576" cy="37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14301" y="905560"/>
            <a:ext cx="2472768" cy="3970318"/>
          </a:xfrm>
          <a:prstGeom prst="rect">
            <a:avLst/>
          </a:prstGeom>
        </p:spPr>
        <p:txBody>
          <a:bodyPr wrap="square">
            <a:spAutoFit/>
          </a:bodyPr>
          <a:lstStyle/>
          <a:p>
            <a:r>
              <a:rPr lang="zh-CN" altLang="en-US" b="1" dirty="0" smtClean="0"/>
              <a:t>条件设置</a:t>
            </a:r>
            <a:endParaRPr lang="en-US" altLang="zh-CN" dirty="0"/>
          </a:p>
          <a:p>
            <a:r>
              <a:rPr lang="zh-CN" altLang="en-US" dirty="0" smtClean="0"/>
              <a:t>凭证状态（过账，审核，复核）、期间设置</a:t>
            </a:r>
            <a:endParaRPr lang="en-US" altLang="zh-CN" dirty="0" smtClean="0"/>
          </a:p>
          <a:p>
            <a:r>
              <a:rPr lang="zh-CN" altLang="en-US" b="1" dirty="0"/>
              <a:t>过滤条件</a:t>
            </a:r>
            <a:r>
              <a:rPr lang="zh-CN" altLang="en-US" b="1" dirty="0" smtClean="0"/>
              <a:t>设置</a:t>
            </a:r>
            <a:endParaRPr lang="en-US" altLang="zh-CN" b="1" dirty="0" smtClean="0"/>
          </a:p>
          <a:p>
            <a:r>
              <a:rPr lang="zh-CN" altLang="en-US" dirty="0"/>
              <a:t>设置具体筛选字段值</a:t>
            </a:r>
            <a:endParaRPr lang="en-US" altLang="zh-CN" dirty="0"/>
          </a:p>
          <a:p>
            <a:r>
              <a:rPr lang="zh-CN" altLang="en-US" b="1" dirty="0" smtClean="0"/>
              <a:t>排序</a:t>
            </a:r>
            <a:endParaRPr lang="en-US" altLang="zh-CN" b="1" dirty="0" smtClean="0"/>
          </a:p>
          <a:p>
            <a:r>
              <a:rPr lang="zh-CN" altLang="en-US" dirty="0" smtClean="0"/>
              <a:t>凭证管理界面显示字段先后顺序设置</a:t>
            </a:r>
            <a:endParaRPr lang="en-US" altLang="zh-CN" dirty="0" smtClean="0"/>
          </a:p>
          <a:p>
            <a:r>
              <a:rPr lang="zh-CN" altLang="en-US" b="1" dirty="0" smtClean="0"/>
              <a:t>审核</a:t>
            </a:r>
            <a:r>
              <a:rPr lang="en-US" altLang="zh-CN" b="1" dirty="0" smtClean="0"/>
              <a:t>/</a:t>
            </a:r>
            <a:r>
              <a:rPr lang="zh-CN" altLang="en-US" b="1" dirty="0" smtClean="0"/>
              <a:t>成批审核</a:t>
            </a:r>
            <a:endParaRPr lang="en-US" altLang="zh-CN" b="1" dirty="0" smtClean="0"/>
          </a:p>
          <a:p>
            <a:r>
              <a:rPr lang="zh-CN" altLang="en-US" b="1" dirty="0" smtClean="0"/>
              <a:t>新增、修改、删除</a:t>
            </a:r>
            <a:endParaRPr lang="en-US" altLang="zh-CN" b="1" dirty="0" smtClean="0"/>
          </a:p>
          <a:p>
            <a:r>
              <a:rPr lang="zh-CN" altLang="en-US" b="1" dirty="0" smtClean="0"/>
              <a:t>凭证整理</a:t>
            </a:r>
            <a:endParaRPr lang="en-US" altLang="zh-CN" b="1" dirty="0" smtClean="0"/>
          </a:p>
          <a:p>
            <a:r>
              <a:rPr lang="zh-CN" altLang="en-US" dirty="0"/>
              <a:t>已</a:t>
            </a:r>
            <a:r>
              <a:rPr lang="zh-CN" altLang="en-US" dirty="0" smtClean="0"/>
              <a:t>审核，已过账已结账不参与整理</a:t>
            </a:r>
            <a:endParaRPr lang="en-US" altLang="zh-CN" dirty="0" smtClean="0"/>
          </a:p>
          <a:p>
            <a:endParaRPr lang="en-US" altLang="zh-CN"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7249" y="758003"/>
            <a:ext cx="5891859" cy="368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801" y="758003"/>
            <a:ext cx="5893307" cy="368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7249" y="1556496"/>
            <a:ext cx="5939576" cy="205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7249" y="729068"/>
            <a:ext cx="5939576" cy="31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7249" y="729068"/>
            <a:ext cx="4447864" cy="329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5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4"/>
                                        </p:tgtEl>
                                        <p:attrNameLst>
                                          <p:attrName>ppt_x</p:attrName>
                                        </p:attrNameLst>
                                      </p:cBhvr>
                                      <p:tavLst>
                                        <p:tav tm="0">
                                          <p:val>
                                            <p:strVal val="ppt_x"/>
                                          </p:val>
                                        </p:tav>
                                        <p:tav tm="100000">
                                          <p:val>
                                            <p:strVal val="ppt_x"/>
                                          </p:val>
                                        </p:tav>
                                      </p:tavLst>
                                    </p:anim>
                                    <p:anim calcmode="lin" valueType="num">
                                      <p:cBhvr additive="base">
                                        <p:cTn id="13" dur="500"/>
                                        <p:tgtEl>
                                          <p:spTgt spid="3074"/>
                                        </p:tgtEl>
                                        <p:attrNameLst>
                                          <p:attrName>ppt_y</p:attrName>
                                        </p:attrNameLst>
                                      </p:cBhvr>
                                      <p:tavLst>
                                        <p:tav tm="0">
                                          <p:val>
                                            <p:strVal val="ppt_y"/>
                                          </p:val>
                                        </p:tav>
                                        <p:tav tm="100000">
                                          <p:val>
                                            <p:strVal val="1+ppt_h/2"/>
                                          </p:val>
                                        </p:tav>
                                      </p:tavLst>
                                    </p:anim>
                                    <p:set>
                                      <p:cBhvr>
                                        <p:cTn id="14" dur="1" fill="hold">
                                          <p:stCondLst>
                                            <p:cond delay="499"/>
                                          </p:stCondLst>
                                        </p:cTn>
                                        <p:tgtEl>
                                          <p:spTgt spid="30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075"/>
                                        </p:tgtEl>
                                        <p:attrNameLst>
                                          <p:attrName>ppt_x</p:attrName>
                                        </p:attrNameLst>
                                      </p:cBhvr>
                                      <p:tavLst>
                                        <p:tav tm="0">
                                          <p:val>
                                            <p:strVal val="ppt_x"/>
                                          </p:val>
                                        </p:tav>
                                        <p:tav tm="100000">
                                          <p:val>
                                            <p:strVal val="ppt_x"/>
                                          </p:val>
                                        </p:tav>
                                      </p:tavLst>
                                    </p:anim>
                                    <p:anim calcmode="lin" valueType="num">
                                      <p:cBhvr additive="base">
                                        <p:cTn id="25" dur="500"/>
                                        <p:tgtEl>
                                          <p:spTgt spid="3075"/>
                                        </p:tgtEl>
                                        <p:attrNameLst>
                                          <p:attrName>ppt_y</p:attrName>
                                        </p:attrNameLst>
                                      </p:cBhvr>
                                      <p:tavLst>
                                        <p:tav tm="0">
                                          <p:val>
                                            <p:strVal val="ppt_y"/>
                                          </p:val>
                                        </p:tav>
                                        <p:tav tm="100000">
                                          <p:val>
                                            <p:strVal val="1+ppt_h/2"/>
                                          </p:val>
                                        </p:tav>
                                      </p:tavLst>
                                    </p:anim>
                                    <p:set>
                                      <p:cBhvr>
                                        <p:cTn id="26" dur="1" fill="hold">
                                          <p:stCondLst>
                                            <p:cond delay="499"/>
                                          </p:stCondLst>
                                        </p:cTn>
                                        <p:tgtEl>
                                          <p:spTgt spid="30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ppt_x"/>
                                          </p:val>
                                        </p:tav>
                                        <p:tav tm="100000">
                                          <p:val>
                                            <p:strVal val="#ppt_x"/>
                                          </p:val>
                                        </p:tav>
                                      </p:tavLst>
                                    </p:anim>
                                    <p:anim calcmode="lin" valueType="num">
                                      <p:cBhvr additive="base">
                                        <p:cTn id="3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3076"/>
                                        </p:tgtEl>
                                        <p:attrNameLst>
                                          <p:attrName>ppt_x</p:attrName>
                                        </p:attrNameLst>
                                      </p:cBhvr>
                                      <p:tavLst>
                                        <p:tav tm="0">
                                          <p:val>
                                            <p:strVal val="ppt_x"/>
                                          </p:val>
                                        </p:tav>
                                        <p:tav tm="100000">
                                          <p:val>
                                            <p:strVal val="ppt_x"/>
                                          </p:val>
                                        </p:tav>
                                      </p:tavLst>
                                    </p:anim>
                                    <p:anim calcmode="lin" valueType="num">
                                      <p:cBhvr additive="base">
                                        <p:cTn id="37" dur="500"/>
                                        <p:tgtEl>
                                          <p:spTgt spid="3076"/>
                                        </p:tgtEl>
                                        <p:attrNameLst>
                                          <p:attrName>ppt_y</p:attrName>
                                        </p:attrNameLst>
                                      </p:cBhvr>
                                      <p:tavLst>
                                        <p:tav tm="0">
                                          <p:val>
                                            <p:strVal val="ppt_y"/>
                                          </p:val>
                                        </p:tav>
                                        <p:tav tm="100000">
                                          <p:val>
                                            <p:strVal val="1+ppt_h/2"/>
                                          </p:val>
                                        </p:tav>
                                      </p:tavLst>
                                    </p:anim>
                                    <p:set>
                                      <p:cBhvr>
                                        <p:cTn id="38" dur="1" fill="hold">
                                          <p:stCondLst>
                                            <p:cond delay="499"/>
                                          </p:stCondLst>
                                        </p:cTn>
                                        <p:tgtEl>
                                          <p:spTgt spid="307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7"/>
                                        </p:tgtEl>
                                        <p:attrNameLst>
                                          <p:attrName>style.visibility</p:attrName>
                                        </p:attrNameLst>
                                      </p:cBhvr>
                                      <p:to>
                                        <p:strVal val="visible"/>
                                      </p:to>
                                    </p:set>
                                    <p:anim calcmode="lin" valueType="num">
                                      <p:cBhvr additive="base">
                                        <p:cTn id="43" dur="500" fill="hold"/>
                                        <p:tgtEl>
                                          <p:spTgt spid="3077"/>
                                        </p:tgtEl>
                                        <p:attrNameLst>
                                          <p:attrName>ppt_x</p:attrName>
                                        </p:attrNameLst>
                                      </p:cBhvr>
                                      <p:tavLst>
                                        <p:tav tm="0">
                                          <p:val>
                                            <p:strVal val="#ppt_x"/>
                                          </p:val>
                                        </p:tav>
                                        <p:tav tm="100000">
                                          <p:val>
                                            <p:strVal val="#ppt_x"/>
                                          </p:val>
                                        </p:tav>
                                      </p:tavLst>
                                    </p:anim>
                                    <p:anim calcmode="lin" valueType="num">
                                      <p:cBhvr additive="base">
                                        <p:cTn id="4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3077"/>
                                        </p:tgtEl>
                                        <p:attrNameLst>
                                          <p:attrName>ppt_x</p:attrName>
                                        </p:attrNameLst>
                                      </p:cBhvr>
                                      <p:tavLst>
                                        <p:tav tm="0">
                                          <p:val>
                                            <p:strVal val="ppt_x"/>
                                          </p:val>
                                        </p:tav>
                                        <p:tav tm="100000">
                                          <p:val>
                                            <p:strVal val="ppt_x"/>
                                          </p:val>
                                        </p:tav>
                                      </p:tavLst>
                                    </p:anim>
                                    <p:anim calcmode="lin" valueType="num">
                                      <p:cBhvr additive="base">
                                        <p:cTn id="49" dur="500"/>
                                        <p:tgtEl>
                                          <p:spTgt spid="3077"/>
                                        </p:tgtEl>
                                        <p:attrNameLst>
                                          <p:attrName>ppt_y</p:attrName>
                                        </p:attrNameLst>
                                      </p:cBhvr>
                                      <p:tavLst>
                                        <p:tav tm="0">
                                          <p:val>
                                            <p:strVal val="ppt_y"/>
                                          </p:val>
                                        </p:tav>
                                        <p:tav tm="100000">
                                          <p:val>
                                            <p:strVal val="1+ppt_h/2"/>
                                          </p:val>
                                        </p:tav>
                                      </p:tavLst>
                                    </p:anim>
                                    <p:set>
                                      <p:cBhvr>
                                        <p:cTn id="50" dur="1" fill="hold">
                                          <p:stCondLst>
                                            <p:cond delay="499"/>
                                          </p:stCondLst>
                                        </p:cTn>
                                        <p:tgtEl>
                                          <p:spTgt spid="307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8"/>
                                        </p:tgtEl>
                                        <p:attrNameLst>
                                          <p:attrName>style.visibility</p:attrName>
                                        </p:attrNameLst>
                                      </p:cBhvr>
                                      <p:to>
                                        <p:strVal val="visible"/>
                                      </p:to>
                                    </p:set>
                                    <p:anim calcmode="lin" valueType="num">
                                      <p:cBhvr additive="base">
                                        <p:cTn id="55" dur="500" fill="hold"/>
                                        <p:tgtEl>
                                          <p:spTgt spid="3078"/>
                                        </p:tgtEl>
                                        <p:attrNameLst>
                                          <p:attrName>ppt_x</p:attrName>
                                        </p:attrNameLst>
                                      </p:cBhvr>
                                      <p:tavLst>
                                        <p:tav tm="0">
                                          <p:val>
                                            <p:strVal val="#ppt_x"/>
                                          </p:val>
                                        </p:tav>
                                        <p:tav tm="100000">
                                          <p:val>
                                            <p:strVal val="#ppt_x"/>
                                          </p:val>
                                        </p:tav>
                                      </p:tavLst>
                                    </p:anim>
                                    <p:anim calcmode="lin" valueType="num">
                                      <p:cBhvr additive="base">
                                        <p:cTn id="5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3078"/>
                                        </p:tgtEl>
                                        <p:attrNameLst>
                                          <p:attrName>ppt_x</p:attrName>
                                        </p:attrNameLst>
                                      </p:cBhvr>
                                      <p:tavLst>
                                        <p:tav tm="0">
                                          <p:val>
                                            <p:strVal val="ppt_x"/>
                                          </p:val>
                                        </p:tav>
                                        <p:tav tm="100000">
                                          <p:val>
                                            <p:strVal val="ppt_x"/>
                                          </p:val>
                                        </p:tav>
                                      </p:tavLst>
                                    </p:anim>
                                    <p:anim calcmode="lin" valueType="num">
                                      <p:cBhvr additive="base">
                                        <p:cTn id="61" dur="500"/>
                                        <p:tgtEl>
                                          <p:spTgt spid="3078"/>
                                        </p:tgtEl>
                                        <p:attrNameLst>
                                          <p:attrName>ppt_y</p:attrName>
                                        </p:attrNameLst>
                                      </p:cBhvr>
                                      <p:tavLst>
                                        <p:tav tm="0">
                                          <p:val>
                                            <p:strVal val="ppt_y"/>
                                          </p:val>
                                        </p:tav>
                                        <p:tav tm="100000">
                                          <p:val>
                                            <p:strVal val="1+ppt_h/2"/>
                                          </p:val>
                                        </p:tav>
                                      </p:tavLst>
                                    </p:anim>
                                    <p:set>
                                      <p:cBhvr>
                                        <p:cTn id="62" dur="1" fill="hold">
                                          <p:stCondLst>
                                            <p:cond delay="499"/>
                                          </p:stCondLst>
                                        </p:cTn>
                                        <p:tgtEl>
                                          <p:spTgt spid="307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079"/>
                                        </p:tgtEl>
                                        <p:attrNameLst>
                                          <p:attrName>style.visibility</p:attrName>
                                        </p:attrNameLst>
                                      </p:cBhvr>
                                      <p:to>
                                        <p:strVal val="visible"/>
                                      </p:to>
                                    </p:set>
                                    <p:anim calcmode="lin" valueType="num">
                                      <p:cBhvr additive="base">
                                        <p:cTn id="67" dur="500" fill="hold"/>
                                        <p:tgtEl>
                                          <p:spTgt spid="3079"/>
                                        </p:tgtEl>
                                        <p:attrNameLst>
                                          <p:attrName>ppt_x</p:attrName>
                                        </p:attrNameLst>
                                      </p:cBhvr>
                                      <p:tavLst>
                                        <p:tav tm="0">
                                          <p:val>
                                            <p:strVal val="#ppt_x"/>
                                          </p:val>
                                        </p:tav>
                                        <p:tav tm="100000">
                                          <p:val>
                                            <p:strVal val="#ppt_x"/>
                                          </p:val>
                                        </p:tav>
                                      </p:tavLst>
                                    </p:anim>
                                    <p:anim calcmode="lin" valueType="num">
                                      <p:cBhvr additive="base">
                                        <p:cTn id="6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凭证过账</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矩形 8"/>
          <p:cNvSpPr/>
          <p:nvPr/>
        </p:nvSpPr>
        <p:spPr>
          <a:xfrm>
            <a:off x="114301" y="905560"/>
            <a:ext cx="2752724" cy="4524315"/>
          </a:xfrm>
          <a:prstGeom prst="rect">
            <a:avLst/>
          </a:prstGeom>
        </p:spPr>
        <p:txBody>
          <a:bodyPr wrap="square">
            <a:spAutoFit/>
          </a:bodyPr>
          <a:lstStyle/>
          <a:p>
            <a:r>
              <a:rPr lang="zh-CN" altLang="en-US" b="1" dirty="0" smtClean="0"/>
              <a:t>凭证过账</a:t>
            </a:r>
            <a:endParaRPr lang="en-US" altLang="zh-CN" dirty="0"/>
          </a:p>
          <a:p>
            <a:r>
              <a:rPr lang="zh-CN" altLang="en-US" dirty="0" smtClean="0"/>
              <a:t>已</a:t>
            </a:r>
            <a:r>
              <a:rPr lang="zh-CN" altLang="en-US" dirty="0"/>
              <a:t>录入本期的记账凭证根据其会计科目登记到相关的明细账簿中的过程 </a:t>
            </a:r>
          </a:p>
          <a:p>
            <a:r>
              <a:rPr lang="zh-CN" altLang="en-US" b="1" dirty="0" smtClean="0"/>
              <a:t>过账参数设置</a:t>
            </a:r>
            <a:endParaRPr lang="en-US" altLang="zh-CN" b="1" dirty="0" smtClean="0"/>
          </a:p>
          <a:p>
            <a:r>
              <a:rPr lang="zh-CN" altLang="en-US" dirty="0"/>
              <a:t>审核状态，复核</a:t>
            </a:r>
            <a:r>
              <a:rPr lang="zh-CN" altLang="en-US" dirty="0" smtClean="0"/>
              <a:t>状态</a:t>
            </a:r>
            <a:endParaRPr lang="en-US" altLang="zh-CN" dirty="0" smtClean="0"/>
          </a:p>
          <a:p>
            <a:r>
              <a:rPr lang="zh-CN" altLang="en-US" b="1" dirty="0"/>
              <a:t>过账影响</a:t>
            </a:r>
            <a:endParaRPr lang="en-US" altLang="zh-CN" b="1" dirty="0"/>
          </a:p>
          <a:p>
            <a:pPr marL="0" lvl="1"/>
            <a:r>
              <a:rPr lang="zh-CN" altLang="en-US" dirty="0"/>
              <a:t>根据</a:t>
            </a:r>
            <a:r>
              <a:rPr lang="en-US" altLang="zh-CN" dirty="0"/>
              <a:t>《</a:t>
            </a:r>
            <a:r>
              <a:rPr lang="zh-CN" altLang="en-US" dirty="0"/>
              <a:t>企业会计信息化工作规范</a:t>
            </a:r>
            <a:r>
              <a:rPr lang="en-US" altLang="zh-CN" dirty="0"/>
              <a:t>》</a:t>
            </a:r>
            <a:r>
              <a:rPr lang="zh-CN" altLang="en-US" dirty="0"/>
              <a:t>发文规定，凭证过账后将不允许反</a:t>
            </a:r>
            <a:r>
              <a:rPr lang="zh-CN" altLang="en-US" dirty="0" smtClean="0"/>
              <a:t>过账</a:t>
            </a:r>
            <a:endParaRPr lang="en-US" altLang="zh-CN" dirty="0" smtClean="0"/>
          </a:p>
          <a:p>
            <a:pPr marL="0" lvl="1"/>
            <a:endParaRPr lang="en-US" altLang="zh-CN" dirty="0" smtClean="0"/>
          </a:p>
          <a:p>
            <a:pPr marL="0" lvl="1"/>
            <a:r>
              <a:rPr lang="zh-CN" altLang="en-US" dirty="0" smtClean="0"/>
              <a:t>不过账不允许往来核销，结转损益、期末调汇、期末结账</a:t>
            </a:r>
            <a:endParaRPr lang="en-US" altLang="zh-CN" dirty="0"/>
          </a:p>
          <a:p>
            <a:endParaRPr lang="en-US" altLang="zh-CN" dirty="0"/>
          </a:p>
          <a:p>
            <a:endParaRPr lang="en-US" altLang="zh-CN"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425" y="905560"/>
            <a:ext cx="3752850" cy="4044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489" y="581765"/>
            <a:ext cx="4005786"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3405928"/>
            <a:ext cx="36766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992" y="581765"/>
            <a:ext cx="493395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4825" y="1375518"/>
            <a:ext cx="5428050" cy="165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5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ppt_x"/>
                                          </p:val>
                                        </p:tav>
                                        <p:tav tm="100000">
                                          <p:val>
                                            <p:strVal val="#ppt_x"/>
                                          </p:val>
                                        </p:tav>
                                      </p:tavLst>
                                    </p:anim>
                                    <p:anim calcmode="lin" valueType="num">
                                      <p:cBhvr additive="base">
                                        <p:cTn id="20"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ppt_x"/>
                                          </p:val>
                                        </p:tav>
                                        <p:tav tm="100000">
                                          <p:val>
                                            <p:strVal val="#ppt_x"/>
                                          </p:val>
                                        </p:tav>
                                      </p:tavLst>
                                    </p:anim>
                                    <p:anim calcmode="lin" valueType="num">
                                      <p:cBhvr additive="base">
                                        <p:cTn id="2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101"/>
                                        </p:tgtEl>
                                        <p:attrNameLst>
                                          <p:attrName>ppt_x</p:attrName>
                                        </p:attrNameLst>
                                      </p:cBhvr>
                                      <p:tavLst>
                                        <p:tav tm="0">
                                          <p:val>
                                            <p:strVal val="ppt_x"/>
                                          </p:val>
                                        </p:tav>
                                        <p:tav tm="100000">
                                          <p:val>
                                            <p:strVal val="ppt_x"/>
                                          </p:val>
                                        </p:tav>
                                      </p:tavLst>
                                    </p:anim>
                                    <p:anim calcmode="lin" valueType="num">
                                      <p:cBhvr additive="base">
                                        <p:cTn id="31" dur="500"/>
                                        <p:tgtEl>
                                          <p:spTgt spid="4101"/>
                                        </p:tgtEl>
                                        <p:attrNameLst>
                                          <p:attrName>ppt_y</p:attrName>
                                        </p:attrNameLst>
                                      </p:cBhvr>
                                      <p:tavLst>
                                        <p:tav tm="0">
                                          <p:val>
                                            <p:strVal val="ppt_y"/>
                                          </p:val>
                                        </p:tav>
                                        <p:tav tm="100000">
                                          <p:val>
                                            <p:strVal val="1+ppt_h/2"/>
                                          </p:val>
                                        </p:tav>
                                      </p:tavLst>
                                    </p:anim>
                                    <p:set>
                                      <p:cBhvr>
                                        <p:cTn id="32" dur="1" fill="hold">
                                          <p:stCondLst>
                                            <p:cond delay="499"/>
                                          </p:stCondLst>
                                        </p:cTn>
                                        <p:tgtEl>
                                          <p:spTgt spid="410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102"/>
                                        </p:tgtEl>
                                        <p:attrNameLst>
                                          <p:attrName>ppt_x</p:attrName>
                                        </p:attrNameLst>
                                      </p:cBhvr>
                                      <p:tavLst>
                                        <p:tav tm="0">
                                          <p:val>
                                            <p:strVal val="ppt_x"/>
                                          </p:val>
                                        </p:tav>
                                        <p:tav tm="100000">
                                          <p:val>
                                            <p:strVal val="ppt_x"/>
                                          </p:val>
                                        </p:tav>
                                      </p:tavLst>
                                    </p:anim>
                                    <p:anim calcmode="lin" valueType="num">
                                      <p:cBhvr additive="base">
                                        <p:cTn id="37" dur="500"/>
                                        <p:tgtEl>
                                          <p:spTgt spid="4102"/>
                                        </p:tgtEl>
                                        <p:attrNameLst>
                                          <p:attrName>ppt_y</p:attrName>
                                        </p:attrNameLst>
                                      </p:cBhvr>
                                      <p:tavLst>
                                        <p:tav tm="0">
                                          <p:val>
                                            <p:strVal val="ppt_y"/>
                                          </p:val>
                                        </p:tav>
                                        <p:tav tm="100000">
                                          <p:val>
                                            <p:strVal val="1+ppt_h/2"/>
                                          </p:val>
                                        </p:tav>
                                      </p:tavLst>
                                    </p:anim>
                                    <p:set>
                                      <p:cBhvr>
                                        <p:cTn id="38" dur="1" fill="hold">
                                          <p:stCondLst>
                                            <p:cond delay="499"/>
                                          </p:stCondLst>
                                        </p:cTn>
                                        <p:tgtEl>
                                          <p:spTgt spid="410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03"/>
                                        </p:tgtEl>
                                        <p:attrNameLst>
                                          <p:attrName>style.visibility</p:attrName>
                                        </p:attrNameLst>
                                      </p:cBhvr>
                                      <p:to>
                                        <p:strVal val="visible"/>
                                      </p:to>
                                    </p:set>
                                    <p:anim calcmode="lin" valueType="num">
                                      <p:cBhvr additive="base">
                                        <p:cTn id="43" dur="500" fill="hold"/>
                                        <p:tgtEl>
                                          <p:spTgt spid="4103"/>
                                        </p:tgtEl>
                                        <p:attrNameLst>
                                          <p:attrName>ppt_x</p:attrName>
                                        </p:attrNameLst>
                                      </p:cBhvr>
                                      <p:tavLst>
                                        <p:tav tm="0">
                                          <p:val>
                                            <p:strVal val="#ppt_x"/>
                                          </p:val>
                                        </p:tav>
                                        <p:tav tm="100000">
                                          <p:val>
                                            <p:strVal val="#ppt_x"/>
                                          </p:val>
                                        </p:tav>
                                      </p:tavLst>
                                    </p:anim>
                                    <p:anim calcmode="lin" valueType="num">
                                      <p:cBhvr additive="base">
                                        <p:cTn id="4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103"/>
                                        </p:tgtEl>
                                        <p:attrNameLst>
                                          <p:attrName>ppt_x</p:attrName>
                                        </p:attrNameLst>
                                      </p:cBhvr>
                                      <p:tavLst>
                                        <p:tav tm="0">
                                          <p:val>
                                            <p:strVal val="ppt_x"/>
                                          </p:val>
                                        </p:tav>
                                        <p:tav tm="100000">
                                          <p:val>
                                            <p:strVal val="ppt_x"/>
                                          </p:val>
                                        </p:tav>
                                      </p:tavLst>
                                    </p:anim>
                                    <p:anim calcmode="lin" valueType="num">
                                      <p:cBhvr additive="base">
                                        <p:cTn id="49" dur="500"/>
                                        <p:tgtEl>
                                          <p:spTgt spid="4103"/>
                                        </p:tgtEl>
                                        <p:attrNameLst>
                                          <p:attrName>ppt_y</p:attrName>
                                        </p:attrNameLst>
                                      </p:cBhvr>
                                      <p:tavLst>
                                        <p:tav tm="0">
                                          <p:val>
                                            <p:strVal val="ppt_y"/>
                                          </p:val>
                                        </p:tav>
                                        <p:tav tm="100000">
                                          <p:val>
                                            <p:strVal val="1+ppt_h/2"/>
                                          </p:val>
                                        </p:tav>
                                      </p:tavLst>
                                    </p:anim>
                                    <p:set>
                                      <p:cBhvr>
                                        <p:cTn id="50" dur="1" fill="hold">
                                          <p:stCondLst>
                                            <p:cond delay="499"/>
                                          </p:stCondLst>
                                        </p:cTn>
                                        <p:tgtEl>
                                          <p:spTgt spid="410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04"/>
                                        </p:tgtEl>
                                        <p:attrNameLst>
                                          <p:attrName>style.visibility</p:attrName>
                                        </p:attrNameLst>
                                      </p:cBhvr>
                                      <p:to>
                                        <p:strVal val="visible"/>
                                      </p:to>
                                    </p:set>
                                    <p:anim calcmode="lin" valueType="num">
                                      <p:cBhvr additive="base">
                                        <p:cTn id="55" dur="500" fill="hold"/>
                                        <p:tgtEl>
                                          <p:spTgt spid="4104"/>
                                        </p:tgtEl>
                                        <p:attrNameLst>
                                          <p:attrName>ppt_x</p:attrName>
                                        </p:attrNameLst>
                                      </p:cBhvr>
                                      <p:tavLst>
                                        <p:tav tm="0">
                                          <p:val>
                                            <p:strVal val="#ppt_x"/>
                                          </p:val>
                                        </p:tav>
                                        <p:tav tm="100000">
                                          <p:val>
                                            <p:strVal val="#ppt_x"/>
                                          </p:val>
                                        </p:tav>
                                      </p:tavLst>
                                    </p:anim>
                                    <p:anim calcmode="lin" valueType="num">
                                      <p:cBhvr additive="base">
                                        <p:cTn id="56"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凭证过账</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矩形 8"/>
          <p:cNvSpPr/>
          <p:nvPr/>
        </p:nvSpPr>
        <p:spPr>
          <a:xfrm>
            <a:off x="114301" y="905560"/>
            <a:ext cx="2752724" cy="1754326"/>
          </a:xfrm>
          <a:prstGeom prst="rect">
            <a:avLst/>
          </a:prstGeom>
        </p:spPr>
        <p:txBody>
          <a:bodyPr wrap="square">
            <a:spAutoFit/>
          </a:bodyPr>
          <a:lstStyle/>
          <a:p>
            <a:r>
              <a:rPr lang="zh-CN" altLang="en-US" b="1" dirty="0" smtClean="0"/>
              <a:t>凭证反过账</a:t>
            </a:r>
            <a:endParaRPr lang="en-US" altLang="zh-CN" dirty="0"/>
          </a:p>
          <a:p>
            <a:r>
              <a:rPr lang="zh-CN" altLang="en-US" dirty="0" smtClean="0"/>
              <a:t>已</a:t>
            </a:r>
            <a:r>
              <a:rPr lang="zh-CN" altLang="en-US" dirty="0"/>
              <a:t>过账凭证无法直接修改：</a:t>
            </a:r>
            <a:endParaRPr lang="en-US" altLang="zh-CN" dirty="0"/>
          </a:p>
          <a:p>
            <a:r>
              <a:rPr lang="en-US" altLang="zh-CN" dirty="0"/>
              <a:t>1</a:t>
            </a:r>
            <a:r>
              <a:rPr lang="zh-CN" altLang="en-US" dirty="0"/>
              <a:t>、红字冲销</a:t>
            </a:r>
            <a:endParaRPr lang="en-US" altLang="zh-CN" dirty="0"/>
          </a:p>
          <a:p>
            <a:r>
              <a:rPr lang="en-US" altLang="zh-CN" dirty="0"/>
              <a:t>2</a:t>
            </a:r>
            <a:r>
              <a:rPr lang="zh-CN" altLang="en-US" dirty="0"/>
              <a:t>、添加反过账插件</a:t>
            </a:r>
            <a:endParaRPr lang="en-US" altLang="zh-CN" dirty="0"/>
          </a:p>
          <a:p>
            <a:endParaRPr lang="en-US" altLang="zh-CN" dirty="0"/>
          </a:p>
          <a:p>
            <a:endParaRPr lang="en-US" altLang="zh-CN"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946" y="905560"/>
            <a:ext cx="5546996" cy="368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021" y="905560"/>
            <a:ext cx="5535921" cy="19478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581" y="863438"/>
            <a:ext cx="5638800" cy="39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023" y="863438"/>
            <a:ext cx="5731915" cy="304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2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122"/>
                                        </p:tgtEl>
                                        <p:attrNameLst>
                                          <p:attrName>ppt_x</p:attrName>
                                        </p:attrNameLst>
                                      </p:cBhvr>
                                      <p:tavLst>
                                        <p:tav tm="0">
                                          <p:val>
                                            <p:strVal val="ppt_x"/>
                                          </p:val>
                                        </p:tav>
                                        <p:tav tm="100000">
                                          <p:val>
                                            <p:strVal val="ppt_x"/>
                                          </p:val>
                                        </p:tav>
                                      </p:tavLst>
                                    </p:anim>
                                    <p:anim calcmode="lin" valueType="num">
                                      <p:cBhvr additive="base">
                                        <p:cTn id="13" dur="500"/>
                                        <p:tgtEl>
                                          <p:spTgt spid="5122"/>
                                        </p:tgtEl>
                                        <p:attrNameLst>
                                          <p:attrName>ppt_y</p:attrName>
                                        </p:attrNameLst>
                                      </p:cBhvr>
                                      <p:tavLst>
                                        <p:tav tm="0">
                                          <p:val>
                                            <p:strVal val="ppt_y"/>
                                          </p:val>
                                        </p:tav>
                                        <p:tav tm="100000">
                                          <p:val>
                                            <p:strVal val="1+ppt_h/2"/>
                                          </p:val>
                                        </p:tav>
                                      </p:tavLst>
                                    </p:anim>
                                    <p:set>
                                      <p:cBhvr>
                                        <p:cTn id="14" dur="1" fill="hold">
                                          <p:stCondLst>
                                            <p:cond delay="4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anim calcmode="lin" valueType="num">
                                      <p:cBhvr additive="base">
                                        <p:cTn id="31" dur="500" fill="hold"/>
                                        <p:tgtEl>
                                          <p:spTgt spid="5123"/>
                                        </p:tgtEl>
                                        <p:attrNameLst>
                                          <p:attrName>ppt_x</p:attrName>
                                        </p:attrNameLst>
                                      </p:cBhvr>
                                      <p:tavLst>
                                        <p:tav tm="0">
                                          <p:val>
                                            <p:strVal val="#ppt_x"/>
                                          </p:val>
                                        </p:tav>
                                        <p:tav tm="100000">
                                          <p:val>
                                            <p:strVal val="#ppt_x"/>
                                          </p:val>
                                        </p:tav>
                                      </p:tavLst>
                                    </p:anim>
                                    <p:anim calcmode="lin" valueType="num">
                                      <p:cBhvr additive="base">
                                        <p:cTn id="3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123"/>
                                        </p:tgtEl>
                                        <p:attrNameLst>
                                          <p:attrName>ppt_x</p:attrName>
                                        </p:attrNameLst>
                                      </p:cBhvr>
                                      <p:tavLst>
                                        <p:tav tm="0">
                                          <p:val>
                                            <p:strVal val="ppt_x"/>
                                          </p:val>
                                        </p:tav>
                                        <p:tav tm="100000">
                                          <p:val>
                                            <p:strVal val="ppt_x"/>
                                          </p:val>
                                        </p:tav>
                                      </p:tavLst>
                                    </p:anim>
                                    <p:anim calcmode="lin" valueType="num">
                                      <p:cBhvr additive="base">
                                        <p:cTn id="37" dur="500"/>
                                        <p:tgtEl>
                                          <p:spTgt spid="5123"/>
                                        </p:tgtEl>
                                        <p:attrNameLst>
                                          <p:attrName>ppt_y</p:attrName>
                                        </p:attrNameLst>
                                      </p:cBhvr>
                                      <p:tavLst>
                                        <p:tav tm="0">
                                          <p:val>
                                            <p:strVal val="ppt_y"/>
                                          </p:val>
                                        </p:tav>
                                        <p:tav tm="100000">
                                          <p:val>
                                            <p:strVal val="1+ppt_h/2"/>
                                          </p:val>
                                        </p:tav>
                                      </p:tavLst>
                                    </p:anim>
                                    <p:set>
                                      <p:cBhvr>
                                        <p:cTn id="38" dur="1" fill="hold">
                                          <p:stCondLst>
                                            <p:cond delay="499"/>
                                          </p:stCondLst>
                                        </p:cTn>
                                        <p:tgtEl>
                                          <p:spTgt spid="512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 calcmode="lin" valueType="num">
                                      <p:cBhvr additive="base">
                                        <p:cTn id="43" dur="500" fill="hold"/>
                                        <p:tgtEl>
                                          <p:spTgt spid="5124"/>
                                        </p:tgtEl>
                                        <p:attrNameLst>
                                          <p:attrName>ppt_x</p:attrName>
                                        </p:attrNameLst>
                                      </p:cBhvr>
                                      <p:tavLst>
                                        <p:tav tm="0">
                                          <p:val>
                                            <p:strVal val="#ppt_x"/>
                                          </p:val>
                                        </p:tav>
                                        <p:tav tm="100000">
                                          <p:val>
                                            <p:strVal val="#ppt_x"/>
                                          </p:val>
                                        </p:tav>
                                      </p:tavLst>
                                    </p:anim>
                                    <p:anim calcmode="lin" valueType="num">
                                      <p:cBhvr additive="base">
                                        <p:cTn id="4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7673" y="203540"/>
            <a:ext cx="8403269" cy="525528"/>
          </a:xfrm>
        </p:spPr>
        <p:txBody>
          <a:bodyPr/>
          <a:lstStyle/>
          <a:p>
            <a:r>
              <a:rPr lang="zh-CN" altLang="en-US" sz="2000" dirty="0" smtClean="0"/>
              <a:t>往来核销</a:t>
            </a:r>
            <a:endParaRPr lang="zh-CN" altLang="en-US" sz="2000" dirty="0"/>
          </a:p>
        </p:txBody>
      </p:sp>
      <p:sp>
        <p:nvSpPr>
          <p:cNvPr id="28" name="Freeform 62"/>
          <p:cNvSpPr>
            <a:spLocks noEditPoints="1"/>
          </p:cNvSpPr>
          <p:nvPr/>
        </p:nvSpPr>
        <p:spPr bwMode="auto">
          <a:xfrm>
            <a:off x="7393665" y="3028846"/>
            <a:ext cx="359392" cy="48418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20"/>
          <p:cNvGrpSpPr/>
          <p:nvPr/>
        </p:nvGrpSpPr>
        <p:grpSpPr>
          <a:xfrm>
            <a:off x="1363881" y="3019082"/>
            <a:ext cx="379359" cy="386846"/>
            <a:chOff x="7160655" y="2178006"/>
            <a:chExt cx="379359" cy="386846"/>
          </a:xfrm>
          <a:solidFill>
            <a:schemeClr val="bg1"/>
          </a:solidFill>
        </p:grpSpPr>
        <p:sp>
          <p:nvSpPr>
            <p:cNvPr id="3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矩形 8"/>
          <p:cNvSpPr/>
          <p:nvPr/>
        </p:nvSpPr>
        <p:spPr>
          <a:xfrm>
            <a:off x="114301" y="905560"/>
            <a:ext cx="2981324" cy="4247317"/>
          </a:xfrm>
          <a:prstGeom prst="rect">
            <a:avLst/>
          </a:prstGeom>
        </p:spPr>
        <p:txBody>
          <a:bodyPr wrap="square">
            <a:spAutoFit/>
          </a:bodyPr>
          <a:lstStyle/>
          <a:p>
            <a:r>
              <a:rPr lang="zh-CN" altLang="en-US" b="1" dirty="0" smtClean="0"/>
              <a:t>前提条件</a:t>
            </a:r>
            <a:endParaRPr lang="en-US" altLang="zh-CN" dirty="0"/>
          </a:p>
          <a:p>
            <a:r>
              <a:rPr lang="zh-CN" altLang="en-US" dirty="0" smtClean="0"/>
              <a:t>财务参数启用往来业务核销</a:t>
            </a:r>
            <a:endParaRPr lang="en-US" altLang="zh-CN" dirty="0" smtClean="0"/>
          </a:p>
          <a:p>
            <a:r>
              <a:rPr lang="zh-CN" altLang="en-US" dirty="0"/>
              <a:t>科目启用往来业务</a:t>
            </a:r>
            <a:r>
              <a:rPr lang="zh-CN" altLang="en-US" dirty="0" smtClean="0"/>
              <a:t>核算</a:t>
            </a:r>
            <a:endParaRPr lang="en-US" altLang="zh-CN" dirty="0" smtClean="0"/>
          </a:p>
          <a:p>
            <a:r>
              <a:rPr lang="zh-CN" altLang="en-US" dirty="0" smtClean="0"/>
              <a:t>同核算项目</a:t>
            </a:r>
            <a:endParaRPr lang="en-US" altLang="zh-CN" dirty="0" smtClean="0"/>
          </a:p>
          <a:p>
            <a:r>
              <a:rPr lang="zh-CN" altLang="en-US" dirty="0" smtClean="0"/>
              <a:t>已过账</a:t>
            </a:r>
            <a:endParaRPr lang="en-US" altLang="zh-CN" dirty="0" smtClean="0"/>
          </a:p>
          <a:p>
            <a:r>
              <a:rPr lang="zh-CN" altLang="en-US" b="1" dirty="0" smtClean="0"/>
              <a:t>往来核销</a:t>
            </a:r>
            <a:endParaRPr lang="en-US" altLang="zh-CN" b="1" dirty="0" smtClean="0"/>
          </a:p>
          <a:p>
            <a:r>
              <a:rPr lang="zh-CN" altLang="en-US" dirty="0"/>
              <a:t>选择核算类别，注意凭证</a:t>
            </a:r>
            <a:r>
              <a:rPr lang="zh-CN" altLang="en-US" dirty="0" smtClean="0"/>
              <a:t>时间（核销日期、业务日期）</a:t>
            </a:r>
            <a:endParaRPr lang="en-US" altLang="zh-CN" dirty="0" smtClean="0"/>
          </a:p>
          <a:p>
            <a:r>
              <a:rPr lang="zh-CN" altLang="en-US" b="1" dirty="0"/>
              <a:t>反</a:t>
            </a:r>
            <a:r>
              <a:rPr lang="zh-CN" altLang="en-US" b="1" dirty="0" smtClean="0"/>
              <a:t>核销</a:t>
            </a:r>
            <a:endParaRPr lang="en-US" altLang="zh-CN" b="1" dirty="0" smtClean="0"/>
          </a:p>
          <a:p>
            <a:r>
              <a:rPr lang="zh-CN" altLang="en-US" dirty="0" smtClean="0"/>
              <a:t>核销日期自动取系统日期，反核销是注意过滤核销日期</a:t>
            </a:r>
            <a:endParaRPr lang="en-US" altLang="zh-CN" dirty="0" smtClean="0"/>
          </a:p>
          <a:p>
            <a:r>
              <a:rPr lang="zh-CN" altLang="en-US" dirty="0"/>
              <a:t>反</a:t>
            </a:r>
            <a:r>
              <a:rPr lang="zh-CN" altLang="en-US" dirty="0" smtClean="0"/>
              <a:t>过账前先反核销</a:t>
            </a:r>
            <a:endParaRPr lang="en-US" altLang="zh-CN" dirty="0" smtClean="0"/>
          </a:p>
          <a:p>
            <a:r>
              <a:rPr lang="zh-CN" altLang="en-US" b="1" dirty="0" smtClean="0"/>
              <a:t>影响</a:t>
            </a:r>
            <a:endParaRPr lang="en-US" altLang="zh-CN" b="1" dirty="0" smtClean="0"/>
          </a:p>
          <a:p>
            <a:r>
              <a:rPr lang="zh-CN" altLang="en-US" dirty="0"/>
              <a:t>账</a:t>
            </a:r>
            <a:r>
              <a:rPr lang="zh-CN" altLang="en-US" dirty="0" smtClean="0"/>
              <a:t>龄分析表取数</a:t>
            </a:r>
            <a:endParaRPr lang="en-US" altLang="zh-CN" dirty="0" smtClean="0"/>
          </a:p>
          <a:p>
            <a:endParaRPr lang="en-US" altLang="zh-CN"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015" y="1320968"/>
            <a:ext cx="36766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015" y="729068"/>
            <a:ext cx="3809707" cy="410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872" y="591397"/>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377" y="543772"/>
            <a:ext cx="5328565" cy="217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2377" y="2858788"/>
            <a:ext cx="5323709" cy="21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872" y="543772"/>
            <a:ext cx="49911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2872" y="1863738"/>
            <a:ext cx="5567363" cy="116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4409" y="509735"/>
            <a:ext cx="5524500" cy="4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1981" y="509733"/>
            <a:ext cx="5524500" cy="4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4393" y="1977726"/>
            <a:ext cx="5019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6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146"/>
                                        </p:tgtEl>
                                        <p:attrNameLst>
                                          <p:attrName>ppt_x</p:attrName>
                                        </p:attrNameLst>
                                      </p:cBhvr>
                                      <p:tavLst>
                                        <p:tav tm="0">
                                          <p:val>
                                            <p:strVal val="ppt_x"/>
                                          </p:val>
                                        </p:tav>
                                        <p:tav tm="100000">
                                          <p:val>
                                            <p:strVal val="ppt_x"/>
                                          </p:val>
                                        </p:tav>
                                      </p:tavLst>
                                    </p:anim>
                                    <p:anim calcmode="lin" valueType="num">
                                      <p:cBhvr additive="base">
                                        <p:cTn id="13" dur="500"/>
                                        <p:tgtEl>
                                          <p:spTgt spid="6146"/>
                                        </p:tgtEl>
                                        <p:attrNameLst>
                                          <p:attrName>ppt_y</p:attrName>
                                        </p:attrNameLst>
                                      </p:cBhvr>
                                      <p:tavLst>
                                        <p:tav tm="0">
                                          <p:val>
                                            <p:strVal val="ppt_y"/>
                                          </p:val>
                                        </p:tav>
                                        <p:tav tm="100000">
                                          <p:val>
                                            <p:strVal val="1+ppt_h/2"/>
                                          </p:val>
                                        </p:tav>
                                      </p:tavLst>
                                    </p:anim>
                                    <p:set>
                                      <p:cBhvr>
                                        <p:cTn id="14" dur="1" fill="hold">
                                          <p:stCondLst>
                                            <p:cond delay="499"/>
                                          </p:stCondLst>
                                        </p:cTn>
                                        <p:tgtEl>
                                          <p:spTgt spid="61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ppt_x"/>
                                          </p:val>
                                        </p:tav>
                                        <p:tav tm="100000">
                                          <p:val>
                                            <p:strVal val="#ppt_x"/>
                                          </p:val>
                                        </p:tav>
                                      </p:tavLst>
                                    </p:anim>
                                    <p:anim calcmode="lin" valueType="num">
                                      <p:cBhvr additive="base">
                                        <p:cTn id="20"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147"/>
                                        </p:tgtEl>
                                        <p:attrNameLst>
                                          <p:attrName>ppt_x</p:attrName>
                                        </p:attrNameLst>
                                      </p:cBhvr>
                                      <p:tavLst>
                                        <p:tav tm="0">
                                          <p:val>
                                            <p:strVal val="ppt_x"/>
                                          </p:val>
                                        </p:tav>
                                        <p:tav tm="100000">
                                          <p:val>
                                            <p:strVal val="ppt_x"/>
                                          </p:val>
                                        </p:tav>
                                      </p:tavLst>
                                    </p:anim>
                                    <p:anim calcmode="lin" valueType="num">
                                      <p:cBhvr additive="base">
                                        <p:cTn id="25" dur="500"/>
                                        <p:tgtEl>
                                          <p:spTgt spid="6147"/>
                                        </p:tgtEl>
                                        <p:attrNameLst>
                                          <p:attrName>ppt_y</p:attrName>
                                        </p:attrNameLst>
                                      </p:cBhvr>
                                      <p:tavLst>
                                        <p:tav tm="0">
                                          <p:val>
                                            <p:strVal val="ppt_y"/>
                                          </p:val>
                                        </p:tav>
                                        <p:tav tm="100000">
                                          <p:val>
                                            <p:strVal val="1+ppt_h/2"/>
                                          </p:val>
                                        </p:tav>
                                      </p:tavLst>
                                    </p:anim>
                                    <p:set>
                                      <p:cBhvr>
                                        <p:cTn id="26" dur="1" fill="hold">
                                          <p:stCondLst>
                                            <p:cond delay="499"/>
                                          </p:stCondLst>
                                        </p:cTn>
                                        <p:tgtEl>
                                          <p:spTgt spid="61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500" fill="hold"/>
                                        <p:tgtEl>
                                          <p:spTgt spid="6148"/>
                                        </p:tgtEl>
                                        <p:attrNameLst>
                                          <p:attrName>ppt_x</p:attrName>
                                        </p:attrNameLst>
                                      </p:cBhvr>
                                      <p:tavLst>
                                        <p:tav tm="0">
                                          <p:val>
                                            <p:strVal val="#ppt_x"/>
                                          </p:val>
                                        </p:tav>
                                        <p:tav tm="100000">
                                          <p:val>
                                            <p:strVal val="#ppt_x"/>
                                          </p:val>
                                        </p:tav>
                                      </p:tavLst>
                                    </p:anim>
                                    <p:anim calcmode="lin" valueType="num">
                                      <p:cBhvr additive="base">
                                        <p:cTn id="3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6148"/>
                                        </p:tgtEl>
                                        <p:attrNameLst>
                                          <p:attrName>ppt_x</p:attrName>
                                        </p:attrNameLst>
                                      </p:cBhvr>
                                      <p:tavLst>
                                        <p:tav tm="0">
                                          <p:val>
                                            <p:strVal val="ppt_x"/>
                                          </p:val>
                                        </p:tav>
                                        <p:tav tm="100000">
                                          <p:val>
                                            <p:strVal val="ppt_x"/>
                                          </p:val>
                                        </p:tav>
                                      </p:tavLst>
                                    </p:anim>
                                    <p:anim calcmode="lin" valueType="num">
                                      <p:cBhvr additive="base">
                                        <p:cTn id="37" dur="500"/>
                                        <p:tgtEl>
                                          <p:spTgt spid="6148"/>
                                        </p:tgtEl>
                                        <p:attrNameLst>
                                          <p:attrName>ppt_y</p:attrName>
                                        </p:attrNameLst>
                                      </p:cBhvr>
                                      <p:tavLst>
                                        <p:tav tm="0">
                                          <p:val>
                                            <p:strVal val="ppt_y"/>
                                          </p:val>
                                        </p:tav>
                                        <p:tav tm="100000">
                                          <p:val>
                                            <p:strVal val="1+ppt_h/2"/>
                                          </p:val>
                                        </p:tav>
                                      </p:tavLst>
                                    </p:anim>
                                    <p:set>
                                      <p:cBhvr>
                                        <p:cTn id="38" dur="1" fill="hold">
                                          <p:stCondLst>
                                            <p:cond delay="499"/>
                                          </p:stCondLst>
                                        </p:cTn>
                                        <p:tgtEl>
                                          <p:spTgt spid="61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49"/>
                                        </p:tgtEl>
                                        <p:attrNameLst>
                                          <p:attrName>style.visibility</p:attrName>
                                        </p:attrNameLst>
                                      </p:cBhvr>
                                      <p:to>
                                        <p:strVal val="visible"/>
                                      </p:to>
                                    </p:set>
                                    <p:anim calcmode="lin" valueType="num">
                                      <p:cBhvr additive="base">
                                        <p:cTn id="43" dur="500" fill="hold"/>
                                        <p:tgtEl>
                                          <p:spTgt spid="6149"/>
                                        </p:tgtEl>
                                        <p:attrNameLst>
                                          <p:attrName>ppt_x</p:attrName>
                                        </p:attrNameLst>
                                      </p:cBhvr>
                                      <p:tavLst>
                                        <p:tav tm="0">
                                          <p:val>
                                            <p:strVal val="#ppt_x"/>
                                          </p:val>
                                        </p:tav>
                                        <p:tav tm="100000">
                                          <p:val>
                                            <p:strVal val="#ppt_x"/>
                                          </p:val>
                                        </p:tav>
                                      </p:tavLst>
                                    </p:anim>
                                    <p:anim calcmode="lin" valueType="num">
                                      <p:cBhvr additive="base">
                                        <p:cTn id="4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50"/>
                                        </p:tgtEl>
                                        <p:attrNameLst>
                                          <p:attrName>style.visibility</p:attrName>
                                        </p:attrNameLst>
                                      </p:cBhvr>
                                      <p:to>
                                        <p:strVal val="visible"/>
                                      </p:to>
                                    </p:set>
                                    <p:anim calcmode="lin" valueType="num">
                                      <p:cBhvr additive="base">
                                        <p:cTn id="49" dur="500" fill="hold"/>
                                        <p:tgtEl>
                                          <p:spTgt spid="6150"/>
                                        </p:tgtEl>
                                        <p:attrNameLst>
                                          <p:attrName>ppt_x</p:attrName>
                                        </p:attrNameLst>
                                      </p:cBhvr>
                                      <p:tavLst>
                                        <p:tav tm="0">
                                          <p:val>
                                            <p:strVal val="#ppt_x"/>
                                          </p:val>
                                        </p:tav>
                                        <p:tav tm="100000">
                                          <p:val>
                                            <p:strVal val="#ppt_x"/>
                                          </p:val>
                                        </p:tav>
                                      </p:tavLst>
                                    </p:anim>
                                    <p:anim calcmode="lin" valueType="num">
                                      <p:cBhvr additive="base">
                                        <p:cTn id="5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6149"/>
                                        </p:tgtEl>
                                        <p:attrNameLst>
                                          <p:attrName>ppt_x</p:attrName>
                                        </p:attrNameLst>
                                      </p:cBhvr>
                                      <p:tavLst>
                                        <p:tav tm="0">
                                          <p:val>
                                            <p:strVal val="ppt_x"/>
                                          </p:val>
                                        </p:tav>
                                        <p:tav tm="100000">
                                          <p:val>
                                            <p:strVal val="ppt_x"/>
                                          </p:val>
                                        </p:tav>
                                      </p:tavLst>
                                    </p:anim>
                                    <p:anim calcmode="lin" valueType="num">
                                      <p:cBhvr additive="base">
                                        <p:cTn id="55" dur="500"/>
                                        <p:tgtEl>
                                          <p:spTgt spid="6149"/>
                                        </p:tgtEl>
                                        <p:attrNameLst>
                                          <p:attrName>ppt_y</p:attrName>
                                        </p:attrNameLst>
                                      </p:cBhvr>
                                      <p:tavLst>
                                        <p:tav tm="0">
                                          <p:val>
                                            <p:strVal val="ppt_y"/>
                                          </p:val>
                                        </p:tav>
                                        <p:tav tm="100000">
                                          <p:val>
                                            <p:strVal val="1+ppt_h/2"/>
                                          </p:val>
                                        </p:tav>
                                      </p:tavLst>
                                    </p:anim>
                                    <p:set>
                                      <p:cBhvr>
                                        <p:cTn id="56" dur="1" fill="hold">
                                          <p:stCondLst>
                                            <p:cond delay="499"/>
                                          </p:stCondLst>
                                        </p:cTn>
                                        <p:tgtEl>
                                          <p:spTgt spid="61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6150"/>
                                        </p:tgtEl>
                                        <p:attrNameLst>
                                          <p:attrName>ppt_x</p:attrName>
                                        </p:attrNameLst>
                                      </p:cBhvr>
                                      <p:tavLst>
                                        <p:tav tm="0">
                                          <p:val>
                                            <p:strVal val="ppt_x"/>
                                          </p:val>
                                        </p:tav>
                                        <p:tav tm="100000">
                                          <p:val>
                                            <p:strVal val="ppt_x"/>
                                          </p:val>
                                        </p:tav>
                                      </p:tavLst>
                                    </p:anim>
                                    <p:anim calcmode="lin" valueType="num">
                                      <p:cBhvr additive="base">
                                        <p:cTn id="61" dur="500"/>
                                        <p:tgtEl>
                                          <p:spTgt spid="6150"/>
                                        </p:tgtEl>
                                        <p:attrNameLst>
                                          <p:attrName>ppt_y</p:attrName>
                                        </p:attrNameLst>
                                      </p:cBhvr>
                                      <p:tavLst>
                                        <p:tav tm="0">
                                          <p:val>
                                            <p:strVal val="ppt_y"/>
                                          </p:val>
                                        </p:tav>
                                        <p:tav tm="100000">
                                          <p:val>
                                            <p:strVal val="1+ppt_h/2"/>
                                          </p:val>
                                        </p:tav>
                                      </p:tavLst>
                                    </p:anim>
                                    <p:set>
                                      <p:cBhvr>
                                        <p:cTn id="62" dur="1" fill="hold">
                                          <p:stCondLst>
                                            <p:cond delay="499"/>
                                          </p:stCondLst>
                                        </p:cTn>
                                        <p:tgtEl>
                                          <p:spTgt spid="615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151"/>
                                        </p:tgtEl>
                                        <p:attrNameLst>
                                          <p:attrName>style.visibility</p:attrName>
                                        </p:attrNameLst>
                                      </p:cBhvr>
                                      <p:to>
                                        <p:strVal val="visible"/>
                                      </p:to>
                                    </p:set>
                                    <p:anim calcmode="lin" valueType="num">
                                      <p:cBhvr additive="base">
                                        <p:cTn id="67" dur="500" fill="hold"/>
                                        <p:tgtEl>
                                          <p:spTgt spid="6151"/>
                                        </p:tgtEl>
                                        <p:attrNameLst>
                                          <p:attrName>ppt_x</p:attrName>
                                        </p:attrNameLst>
                                      </p:cBhvr>
                                      <p:tavLst>
                                        <p:tav tm="0">
                                          <p:val>
                                            <p:strVal val="#ppt_x"/>
                                          </p:val>
                                        </p:tav>
                                        <p:tav tm="100000">
                                          <p:val>
                                            <p:strVal val="#ppt_x"/>
                                          </p:val>
                                        </p:tav>
                                      </p:tavLst>
                                    </p:anim>
                                    <p:anim calcmode="lin" valueType="num">
                                      <p:cBhvr additive="base">
                                        <p:cTn id="6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6151"/>
                                        </p:tgtEl>
                                        <p:attrNameLst>
                                          <p:attrName>ppt_x</p:attrName>
                                        </p:attrNameLst>
                                      </p:cBhvr>
                                      <p:tavLst>
                                        <p:tav tm="0">
                                          <p:val>
                                            <p:strVal val="ppt_x"/>
                                          </p:val>
                                        </p:tav>
                                        <p:tav tm="100000">
                                          <p:val>
                                            <p:strVal val="ppt_x"/>
                                          </p:val>
                                        </p:tav>
                                      </p:tavLst>
                                    </p:anim>
                                    <p:anim calcmode="lin" valueType="num">
                                      <p:cBhvr additive="base">
                                        <p:cTn id="73" dur="500"/>
                                        <p:tgtEl>
                                          <p:spTgt spid="6151"/>
                                        </p:tgtEl>
                                        <p:attrNameLst>
                                          <p:attrName>ppt_y</p:attrName>
                                        </p:attrNameLst>
                                      </p:cBhvr>
                                      <p:tavLst>
                                        <p:tav tm="0">
                                          <p:val>
                                            <p:strVal val="ppt_y"/>
                                          </p:val>
                                        </p:tav>
                                        <p:tav tm="100000">
                                          <p:val>
                                            <p:strVal val="1+ppt_h/2"/>
                                          </p:val>
                                        </p:tav>
                                      </p:tavLst>
                                    </p:anim>
                                    <p:set>
                                      <p:cBhvr>
                                        <p:cTn id="74" dur="1" fill="hold">
                                          <p:stCondLst>
                                            <p:cond delay="499"/>
                                          </p:stCondLst>
                                        </p:cTn>
                                        <p:tgtEl>
                                          <p:spTgt spid="615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153"/>
                                        </p:tgtEl>
                                        <p:attrNameLst>
                                          <p:attrName>style.visibility</p:attrName>
                                        </p:attrNameLst>
                                      </p:cBhvr>
                                      <p:to>
                                        <p:strVal val="visible"/>
                                      </p:to>
                                    </p:set>
                                    <p:anim calcmode="lin" valueType="num">
                                      <p:cBhvr additive="base">
                                        <p:cTn id="79" dur="500" fill="hold"/>
                                        <p:tgtEl>
                                          <p:spTgt spid="6153"/>
                                        </p:tgtEl>
                                        <p:attrNameLst>
                                          <p:attrName>ppt_x</p:attrName>
                                        </p:attrNameLst>
                                      </p:cBhvr>
                                      <p:tavLst>
                                        <p:tav tm="0">
                                          <p:val>
                                            <p:strVal val="#ppt_x"/>
                                          </p:val>
                                        </p:tav>
                                        <p:tav tm="100000">
                                          <p:val>
                                            <p:strVal val="#ppt_x"/>
                                          </p:val>
                                        </p:tav>
                                      </p:tavLst>
                                    </p:anim>
                                    <p:anim calcmode="lin" valueType="num">
                                      <p:cBhvr additive="base">
                                        <p:cTn id="80"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6153"/>
                                        </p:tgtEl>
                                        <p:attrNameLst>
                                          <p:attrName>ppt_x</p:attrName>
                                        </p:attrNameLst>
                                      </p:cBhvr>
                                      <p:tavLst>
                                        <p:tav tm="0">
                                          <p:val>
                                            <p:strVal val="ppt_x"/>
                                          </p:val>
                                        </p:tav>
                                        <p:tav tm="100000">
                                          <p:val>
                                            <p:strVal val="ppt_x"/>
                                          </p:val>
                                        </p:tav>
                                      </p:tavLst>
                                    </p:anim>
                                    <p:anim calcmode="lin" valueType="num">
                                      <p:cBhvr additive="base">
                                        <p:cTn id="85" dur="500"/>
                                        <p:tgtEl>
                                          <p:spTgt spid="6153"/>
                                        </p:tgtEl>
                                        <p:attrNameLst>
                                          <p:attrName>ppt_y</p:attrName>
                                        </p:attrNameLst>
                                      </p:cBhvr>
                                      <p:tavLst>
                                        <p:tav tm="0">
                                          <p:val>
                                            <p:strVal val="ppt_y"/>
                                          </p:val>
                                        </p:tav>
                                        <p:tav tm="100000">
                                          <p:val>
                                            <p:strVal val="1+ppt_h/2"/>
                                          </p:val>
                                        </p:tav>
                                      </p:tavLst>
                                    </p:anim>
                                    <p:set>
                                      <p:cBhvr>
                                        <p:cTn id="86" dur="1" fill="hold">
                                          <p:stCondLst>
                                            <p:cond delay="499"/>
                                          </p:stCondLst>
                                        </p:cTn>
                                        <p:tgtEl>
                                          <p:spTgt spid="615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6154"/>
                                        </p:tgtEl>
                                        <p:attrNameLst>
                                          <p:attrName>style.visibility</p:attrName>
                                        </p:attrNameLst>
                                      </p:cBhvr>
                                      <p:to>
                                        <p:strVal val="visible"/>
                                      </p:to>
                                    </p:set>
                                    <p:anim calcmode="lin" valueType="num">
                                      <p:cBhvr additive="base">
                                        <p:cTn id="91" dur="500" fill="hold"/>
                                        <p:tgtEl>
                                          <p:spTgt spid="6154"/>
                                        </p:tgtEl>
                                        <p:attrNameLst>
                                          <p:attrName>ppt_x</p:attrName>
                                        </p:attrNameLst>
                                      </p:cBhvr>
                                      <p:tavLst>
                                        <p:tav tm="0">
                                          <p:val>
                                            <p:strVal val="#ppt_x"/>
                                          </p:val>
                                        </p:tav>
                                        <p:tav tm="100000">
                                          <p:val>
                                            <p:strVal val="#ppt_x"/>
                                          </p:val>
                                        </p:tav>
                                      </p:tavLst>
                                    </p:anim>
                                    <p:anim calcmode="lin" valueType="num">
                                      <p:cBhvr additive="base">
                                        <p:cTn id="92"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6154"/>
                                        </p:tgtEl>
                                        <p:attrNameLst>
                                          <p:attrName>ppt_x</p:attrName>
                                        </p:attrNameLst>
                                      </p:cBhvr>
                                      <p:tavLst>
                                        <p:tav tm="0">
                                          <p:val>
                                            <p:strVal val="ppt_x"/>
                                          </p:val>
                                        </p:tav>
                                        <p:tav tm="100000">
                                          <p:val>
                                            <p:strVal val="ppt_x"/>
                                          </p:val>
                                        </p:tav>
                                      </p:tavLst>
                                    </p:anim>
                                    <p:anim calcmode="lin" valueType="num">
                                      <p:cBhvr additive="base">
                                        <p:cTn id="97" dur="500"/>
                                        <p:tgtEl>
                                          <p:spTgt spid="6154"/>
                                        </p:tgtEl>
                                        <p:attrNameLst>
                                          <p:attrName>ppt_y</p:attrName>
                                        </p:attrNameLst>
                                      </p:cBhvr>
                                      <p:tavLst>
                                        <p:tav tm="0">
                                          <p:val>
                                            <p:strVal val="ppt_y"/>
                                          </p:val>
                                        </p:tav>
                                        <p:tav tm="100000">
                                          <p:val>
                                            <p:strVal val="1+ppt_h/2"/>
                                          </p:val>
                                        </p:tav>
                                      </p:tavLst>
                                    </p:anim>
                                    <p:set>
                                      <p:cBhvr>
                                        <p:cTn id="98" dur="1" fill="hold">
                                          <p:stCondLst>
                                            <p:cond delay="499"/>
                                          </p:stCondLst>
                                        </p:cTn>
                                        <p:tgtEl>
                                          <p:spTgt spid="615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155"/>
                                        </p:tgtEl>
                                        <p:attrNameLst>
                                          <p:attrName>style.visibility</p:attrName>
                                        </p:attrNameLst>
                                      </p:cBhvr>
                                      <p:to>
                                        <p:strVal val="visible"/>
                                      </p:to>
                                    </p:set>
                                    <p:anim calcmode="lin" valueType="num">
                                      <p:cBhvr additive="base">
                                        <p:cTn id="103" dur="500" fill="hold"/>
                                        <p:tgtEl>
                                          <p:spTgt spid="6155"/>
                                        </p:tgtEl>
                                        <p:attrNameLst>
                                          <p:attrName>ppt_x</p:attrName>
                                        </p:attrNameLst>
                                      </p:cBhvr>
                                      <p:tavLst>
                                        <p:tav tm="0">
                                          <p:val>
                                            <p:strVal val="#ppt_x"/>
                                          </p:val>
                                        </p:tav>
                                        <p:tav tm="100000">
                                          <p:val>
                                            <p:strVal val="#ppt_x"/>
                                          </p:val>
                                        </p:tav>
                                      </p:tavLst>
                                    </p:anim>
                                    <p:anim calcmode="lin" valueType="num">
                                      <p:cBhvr additive="base">
                                        <p:cTn id="10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nodeType="clickEffect">
                                  <p:stCondLst>
                                    <p:cond delay="0"/>
                                  </p:stCondLst>
                                  <p:childTnLst>
                                    <p:anim calcmode="lin" valueType="num">
                                      <p:cBhvr additive="base">
                                        <p:cTn id="108" dur="500"/>
                                        <p:tgtEl>
                                          <p:spTgt spid="6155"/>
                                        </p:tgtEl>
                                        <p:attrNameLst>
                                          <p:attrName>ppt_x</p:attrName>
                                        </p:attrNameLst>
                                      </p:cBhvr>
                                      <p:tavLst>
                                        <p:tav tm="0">
                                          <p:val>
                                            <p:strVal val="ppt_x"/>
                                          </p:val>
                                        </p:tav>
                                        <p:tav tm="100000">
                                          <p:val>
                                            <p:strVal val="ppt_x"/>
                                          </p:val>
                                        </p:tav>
                                      </p:tavLst>
                                    </p:anim>
                                    <p:anim calcmode="lin" valueType="num">
                                      <p:cBhvr additive="base">
                                        <p:cTn id="109" dur="500"/>
                                        <p:tgtEl>
                                          <p:spTgt spid="6155"/>
                                        </p:tgtEl>
                                        <p:attrNameLst>
                                          <p:attrName>ppt_y</p:attrName>
                                        </p:attrNameLst>
                                      </p:cBhvr>
                                      <p:tavLst>
                                        <p:tav tm="0">
                                          <p:val>
                                            <p:strVal val="ppt_y"/>
                                          </p:val>
                                        </p:tav>
                                        <p:tav tm="100000">
                                          <p:val>
                                            <p:strVal val="1+ppt_h/2"/>
                                          </p:val>
                                        </p:tav>
                                      </p:tavLst>
                                    </p:anim>
                                    <p:set>
                                      <p:cBhvr>
                                        <p:cTn id="110" dur="1" fill="hold">
                                          <p:stCondLst>
                                            <p:cond delay="499"/>
                                          </p:stCondLst>
                                        </p:cTn>
                                        <p:tgtEl>
                                          <p:spTgt spid="615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156"/>
                                        </p:tgtEl>
                                        <p:attrNameLst>
                                          <p:attrName>style.visibility</p:attrName>
                                        </p:attrNameLst>
                                      </p:cBhvr>
                                      <p:to>
                                        <p:strVal val="visible"/>
                                      </p:to>
                                    </p:set>
                                    <p:anim calcmode="lin" valueType="num">
                                      <p:cBhvr additive="base">
                                        <p:cTn id="115" dur="500" fill="hold"/>
                                        <p:tgtEl>
                                          <p:spTgt spid="6156"/>
                                        </p:tgtEl>
                                        <p:attrNameLst>
                                          <p:attrName>ppt_x</p:attrName>
                                        </p:attrNameLst>
                                      </p:cBhvr>
                                      <p:tavLst>
                                        <p:tav tm="0">
                                          <p:val>
                                            <p:strVal val="#ppt_x"/>
                                          </p:val>
                                        </p:tav>
                                        <p:tav tm="100000">
                                          <p:val>
                                            <p:strVal val="#ppt_x"/>
                                          </p:val>
                                        </p:tav>
                                      </p:tavLst>
                                    </p:anim>
                                    <p:anim calcmode="lin" valueType="num">
                                      <p:cBhvr additive="base">
                                        <p:cTn id="116"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9644</TotalTime>
  <Words>344</Words>
  <Application>Microsoft Office PowerPoint</Application>
  <PresentationFormat>全屏显示(16:9)</PresentationFormat>
  <Paragraphs>77</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Office Theme</vt:lpstr>
      <vt:lpstr>PowerPoint 演示文稿</vt:lpstr>
      <vt:lpstr>目录</vt:lpstr>
      <vt:lpstr>账务处理</vt:lpstr>
      <vt:lpstr>凭证录入</vt:lpstr>
      <vt:lpstr>凭证录入</vt:lpstr>
      <vt:lpstr>凭证管理</vt:lpstr>
      <vt:lpstr>凭证过账</vt:lpstr>
      <vt:lpstr>凭证过账</vt:lpstr>
      <vt:lpstr>往来核销</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371</cp:revision>
  <dcterms:created xsi:type="dcterms:W3CDTF">2010-04-12T23:12:02Z</dcterms:created>
  <dcterms:modified xsi:type="dcterms:W3CDTF">2019-04-23T08:54:56Z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