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7"/>
  </p:notesMasterIdLst>
  <p:sldIdLst>
    <p:sldId id="256" r:id="rId5"/>
    <p:sldId id="309" r:id="rId6"/>
    <p:sldId id="310" r:id="rId7"/>
    <p:sldId id="311" r:id="rId8"/>
    <p:sldId id="316" r:id="rId9"/>
    <p:sldId id="317" r:id="rId10"/>
    <p:sldId id="318" r:id="rId11"/>
    <p:sldId id="319" r:id="rId12"/>
    <p:sldId id="320" r:id="rId13"/>
    <p:sldId id="321" r:id="rId14"/>
    <p:sldId id="322" r:id="rId15"/>
    <p:sldId id="25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75" d="100"/>
          <a:sy n="75" d="100"/>
        </p:scale>
        <p:origin x="-120" y="-88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云专业版固定资产（</a:t>
            </a:r>
            <a:r>
              <a:rPr lang="en-US" altLang="zh-CN" dirty="0" smtClean="0"/>
              <a:t>2</a:t>
            </a:r>
            <a:r>
              <a:rPr lang="zh-CN" altLang="en-US" dirty="0" smtClean="0"/>
              <a:t>）</a:t>
            </a:r>
            <a:r>
              <a:rPr lang="en-US" altLang="zh-CN" dirty="0" smtClean="0"/>
              <a:t>-</a:t>
            </a:r>
            <a:r>
              <a:rPr lang="zh-CN" altLang="en-US" dirty="0" smtClean="0"/>
              <a:t>日常卡片处理</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报表查询</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923330"/>
          </a:xfrm>
          <a:prstGeom prst="rect">
            <a:avLst/>
          </a:prstGeom>
          <a:noFill/>
        </p:spPr>
        <p:txBody>
          <a:bodyPr wrap="square" rtlCol="0">
            <a:spAutoFit/>
          </a:bodyPr>
          <a:lstStyle/>
          <a:p>
            <a:r>
              <a:rPr lang="zh-CN" altLang="en-US" dirty="0" smtClean="0">
                <a:latin typeface="Microsoft YaHei" charset="-122"/>
                <a:ea typeface="Microsoft YaHei" charset="-122"/>
                <a:cs typeface="Microsoft YaHei" charset="-122"/>
              </a:rPr>
              <a:t>报表查询</a:t>
            </a:r>
            <a:endParaRPr lang="en-US" altLang="zh-CN" dirty="0" smtClean="0">
              <a:latin typeface="Microsoft YaHei" charset="-122"/>
              <a:ea typeface="Microsoft YaHei" charset="-122"/>
              <a:cs typeface="Microsoft YaHei" charset="-122"/>
            </a:endParaRPr>
          </a:p>
          <a:p>
            <a:pPr marL="285750" indent="-285750">
              <a:buFont typeface="Arial" pitchFamily="34" charset="0"/>
              <a:buChar char="•"/>
            </a:pPr>
            <a:r>
              <a:rPr lang="zh-CN" altLang="en-US" dirty="0" smtClean="0"/>
              <a:t>过滤条件</a:t>
            </a:r>
            <a:endParaRPr lang="en-US" altLang="zh-CN" dirty="0" smtClean="0"/>
          </a:p>
          <a:p>
            <a:pPr marL="285750" indent="-285750">
              <a:buFont typeface="Arial" pitchFamily="34" charset="0"/>
              <a:buChar char="•"/>
            </a:pPr>
            <a:r>
              <a:rPr lang="zh-CN" altLang="en-US" dirty="0" smtClean="0"/>
              <a:t>页面设置</a:t>
            </a:r>
            <a:endParaRPr lang="en-US" altLang="zh-CN"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268" y="1092955"/>
            <a:ext cx="20478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023" y="576263"/>
            <a:ext cx="6277304" cy="27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576263"/>
            <a:ext cx="62579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8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098"/>
                                        </p:tgtEl>
                                        <p:attrNameLst>
                                          <p:attrName>ppt_x</p:attrName>
                                        </p:attrNameLst>
                                      </p:cBhvr>
                                      <p:tavLst>
                                        <p:tav tm="0">
                                          <p:val>
                                            <p:strVal val="ppt_x"/>
                                          </p:val>
                                        </p:tav>
                                        <p:tav tm="100000">
                                          <p:val>
                                            <p:strVal val="ppt_x"/>
                                          </p:val>
                                        </p:tav>
                                      </p:tavLst>
                                    </p:anim>
                                    <p:anim calcmode="lin" valueType="num">
                                      <p:cBhvr additive="base">
                                        <p:cTn id="25" dur="500"/>
                                        <p:tgtEl>
                                          <p:spTgt spid="4098"/>
                                        </p:tgtEl>
                                        <p:attrNameLst>
                                          <p:attrName>ppt_y</p:attrName>
                                        </p:attrNameLst>
                                      </p:cBhvr>
                                      <p:tavLst>
                                        <p:tav tm="0">
                                          <p:val>
                                            <p:strVal val="ppt_y"/>
                                          </p:val>
                                        </p:tav>
                                        <p:tav tm="100000">
                                          <p:val>
                                            <p:strVal val="1+ppt_h/2"/>
                                          </p:val>
                                        </p:tav>
                                      </p:tavLst>
                                    </p:anim>
                                    <p:set>
                                      <p:cBhvr>
                                        <p:cTn id="26" dur="1" fill="hold">
                                          <p:stCondLst>
                                            <p:cond delay="499"/>
                                          </p:stCondLst>
                                        </p:cTn>
                                        <p:tgtEl>
                                          <p:spTgt spid="40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Oval 4"/>
          <p:cNvSpPr/>
          <p:nvPr/>
        </p:nvSpPr>
        <p:spPr>
          <a:xfrm>
            <a:off x="1091238" y="2662359"/>
            <a:ext cx="569528" cy="628764"/>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5"/>
          <p:cNvSpPr/>
          <p:nvPr/>
        </p:nvSpPr>
        <p:spPr>
          <a:xfrm>
            <a:off x="2042929" y="2932150"/>
            <a:ext cx="620037" cy="50174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Oval 6"/>
          <p:cNvSpPr/>
          <p:nvPr/>
        </p:nvSpPr>
        <p:spPr>
          <a:xfrm>
            <a:off x="3118936" y="2771796"/>
            <a:ext cx="532023" cy="59187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Oval 7"/>
          <p:cNvSpPr/>
          <p:nvPr/>
        </p:nvSpPr>
        <p:spPr>
          <a:xfrm>
            <a:off x="5302634" y="2767748"/>
            <a:ext cx="579053" cy="595919"/>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4"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20"/>
          <p:cNvGrpSpPr/>
          <p:nvPr/>
        </p:nvGrpSpPr>
        <p:grpSpPr>
          <a:xfrm>
            <a:off x="1268797" y="2830057"/>
            <a:ext cx="214410" cy="240004"/>
            <a:chOff x="7160655" y="2178006"/>
            <a:chExt cx="379359" cy="386846"/>
          </a:xfrm>
          <a:solidFill>
            <a:schemeClr val="bg1"/>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62"/>
          <p:cNvSpPr>
            <a:spLocks noEditPoints="1"/>
          </p:cNvSpPr>
          <p:nvPr/>
        </p:nvSpPr>
        <p:spPr bwMode="auto">
          <a:xfrm>
            <a:off x="5522509" y="2970278"/>
            <a:ext cx="178202" cy="165798"/>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5"/>
          <p:cNvGrpSpPr/>
          <p:nvPr/>
        </p:nvGrpSpPr>
        <p:grpSpPr>
          <a:xfrm>
            <a:off x="4205157" y="1280282"/>
            <a:ext cx="657487" cy="578840"/>
            <a:chOff x="6040049" y="4182118"/>
            <a:chExt cx="521619" cy="459224"/>
          </a:xfrm>
          <a:solidFill>
            <a:schemeClr val="bg1"/>
          </a:solidFill>
        </p:grpSpPr>
        <p:sp>
          <p:nvSpPr>
            <p:cNvPr id="25"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1"/>
          <p:cNvGrpSpPr/>
          <p:nvPr/>
        </p:nvGrpSpPr>
        <p:grpSpPr>
          <a:xfrm>
            <a:off x="2224717" y="3107613"/>
            <a:ext cx="256460" cy="128503"/>
            <a:chOff x="2942785" y="3296116"/>
            <a:chExt cx="416796" cy="259561"/>
          </a:xfrm>
          <a:solidFill>
            <a:schemeClr val="bg1"/>
          </a:solidFill>
        </p:grpSpPr>
        <p:sp>
          <p:nvSpPr>
            <p:cNvPr id="3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p:nvPr/>
        </p:nvGrpSpPr>
        <p:grpSpPr>
          <a:xfrm>
            <a:off x="3287515" y="2953683"/>
            <a:ext cx="235778" cy="32220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ext Box 10"/>
          <p:cNvSpPr txBox="1">
            <a:spLocks noChangeArrowheads="1"/>
          </p:cNvSpPr>
          <p:nvPr/>
        </p:nvSpPr>
        <p:spPr bwMode="auto">
          <a:xfrm>
            <a:off x="3946350" y="1917003"/>
            <a:ext cx="1176214" cy="230832"/>
          </a:xfrm>
          <a:prstGeom prst="rect">
            <a:avLst/>
          </a:prstGeom>
          <a:noFill/>
          <a:ln w="9525">
            <a:noFill/>
            <a:miter lim="800000"/>
            <a:headEnd/>
            <a:tailEnd/>
          </a:ln>
        </p:spPr>
        <p:txBody>
          <a:bodyPr wrap="square" lIns="45720" tIns="22860" rIns="45720" bIns="22860">
            <a:spAutoFit/>
          </a:bodyPr>
          <a:lstStyle/>
          <a:p>
            <a:pPr algn="ctr" defTabSz="1088232"/>
            <a:r>
              <a:rPr lang="en-US" sz="1200" smtClean="0">
                <a:solidFill>
                  <a:schemeClr val="bg1"/>
                </a:solidFill>
                <a:latin typeface="Open Sans" pitchFamily="34" charset="0"/>
                <a:ea typeface="Open Sans" pitchFamily="34" charset="0"/>
                <a:cs typeface="Open Sans" pitchFamily="34" charset="0"/>
              </a:rPr>
              <a:t>Surrounding</a:t>
            </a:r>
            <a:endParaRPr lang="en-US" sz="1000" smtClean="0">
              <a:solidFill>
                <a:schemeClr val="bg1"/>
              </a:solidFill>
              <a:latin typeface="Open Sans" pitchFamily="34" charset="0"/>
              <a:ea typeface="Open Sans" pitchFamily="34" charset="0"/>
              <a:cs typeface="Open Sans" pitchFamily="34" charset="0"/>
            </a:endParaRPr>
          </a:p>
        </p:txBody>
      </p:sp>
      <p:sp>
        <p:nvSpPr>
          <p:cNvPr id="60" name="Oval 12"/>
          <p:cNvSpPr/>
          <p:nvPr/>
        </p:nvSpPr>
        <p:spPr>
          <a:xfrm>
            <a:off x="3650959" y="936026"/>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7" name="Arc 19"/>
          <p:cNvSpPr/>
          <p:nvPr/>
        </p:nvSpPr>
        <p:spPr>
          <a:xfrm flipH="1">
            <a:off x="2438400" y="1934835"/>
            <a:ext cx="1326364" cy="197994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18"/>
          <p:cNvSpPr/>
          <p:nvPr/>
        </p:nvSpPr>
        <p:spPr>
          <a:xfrm>
            <a:off x="5262936" y="1943142"/>
            <a:ext cx="1395039" cy="1657308"/>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5"/>
          <p:cNvSpPr/>
          <p:nvPr/>
        </p:nvSpPr>
        <p:spPr>
          <a:xfrm>
            <a:off x="6347956" y="2760425"/>
            <a:ext cx="620037" cy="50174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0" name="Group 31"/>
          <p:cNvGrpSpPr/>
          <p:nvPr/>
        </p:nvGrpSpPr>
        <p:grpSpPr>
          <a:xfrm>
            <a:off x="6529744" y="2935888"/>
            <a:ext cx="256460" cy="128503"/>
            <a:chOff x="2942785" y="3296116"/>
            <a:chExt cx="416796" cy="259561"/>
          </a:xfrm>
          <a:solidFill>
            <a:schemeClr val="bg1"/>
          </a:solidFill>
        </p:grpSpPr>
        <p:sp>
          <p:nvSpPr>
            <p:cNvPr id="7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Oval 4"/>
          <p:cNvSpPr/>
          <p:nvPr/>
        </p:nvSpPr>
        <p:spPr>
          <a:xfrm>
            <a:off x="7182835" y="2712917"/>
            <a:ext cx="569528" cy="628764"/>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5" name="Group 20"/>
          <p:cNvGrpSpPr/>
          <p:nvPr/>
        </p:nvGrpSpPr>
        <p:grpSpPr>
          <a:xfrm>
            <a:off x="7360394" y="2880615"/>
            <a:ext cx="214410" cy="240004"/>
            <a:chOff x="7160655" y="2178006"/>
            <a:chExt cx="379359" cy="386846"/>
          </a:xfrm>
          <a:solidFill>
            <a:schemeClr val="bg1"/>
          </a:solidFill>
        </p:grpSpPr>
        <p:sp>
          <p:nvSpPr>
            <p:cNvPr id="76"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764764" y="1457237"/>
            <a:ext cx="1226336" cy="400110"/>
          </a:xfrm>
          <a:prstGeom prst="rect">
            <a:avLst/>
          </a:prstGeom>
          <a:noFill/>
        </p:spPr>
        <p:txBody>
          <a:bodyPr wrap="square" rtlCol="0">
            <a:spAutoFit/>
          </a:bodyPr>
          <a:lstStyle/>
          <a:p>
            <a:r>
              <a:rPr lang="zh-CN" altLang="en-US" sz="2000" b="1" dirty="0" smtClean="0">
                <a:solidFill>
                  <a:schemeClr val="bg1"/>
                </a:solidFill>
              </a:rPr>
              <a:t>日常处理</a:t>
            </a:r>
            <a:endParaRPr lang="zh-CN" altLang="en-US" sz="2000" b="1" dirty="0">
              <a:solidFill>
                <a:schemeClr val="bg1"/>
              </a:solidFill>
            </a:endParaRPr>
          </a:p>
        </p:txBody>
      </p:sp>
      <p:sp>
        <p:nvSpPr>
          <p:cNvPr id="4" name="TextBox 3"/>
          <p:cNvSpPr txBox="1"/>
          <p:nvPr/>
        </p:nvSpPr>
        <p:spPr>
          <a:xfrm>
            <a:off x="1091238" y="3433892"/>
            <a:ext cx="477103" cy="646331"/>
          </a:xfrm>
          <a:prstGeom prst="rect">
            <a:avLst/>
          </a:prstGeom>
          <a:noFill/>
        </p:spPr>
        <p:txBody>
          <a:bodyPr wrap="square" rtlCol="0">
            <a:spAutoFit/>
          </a:bodyPr>
          <a:lstStyle/>
          <a:p>
            <a:r>
              <a:rPr lang="zh-CN" altLang="en-US" dirty="0" smtClean="0"/>
              <a:t>新增</a:t>
            </a:r>
            <a:endParaRPr lang="zh-CN" altLang="en-US" dirty="0"/>
          </a:p>
        </p:txBody>
      </p:sp>
      <p:sp>
        <p:nvSpPr>
          <p:cNvPr id="79" name="TextBox 78"/>
          <p:cNvSpPr txBox="1"/>
          <p:nvPr/>
        </p:nvSpPr>
        <p:spPr>
          <a:xfrm>
            <a:off x="2176338" y="3488263"/>
            <a:ext cx="477103" cy="646331"/>
          </a:xfrm>
          <a:prstGeom prst="rect">
            <a:avLst/>
          </a:prstGeom>
          <a:noFill/>
        </p:spPr>
        <p:txBody>
          <a:bodyPr wrap="square" rtlCol="0">
            <a:spAutoFit/>
          </a:bodyPr>
          <a:lstStyle/>
          <a:p>
            <a:r>
              <a:rPr lang="zh-CN" altLang="en-US" dirty="0" smtClean="0"/>
              <a:t>变动</a:t>
            </a:r>
            <a:endParaRPr lang="zh-CN" altLang="en-US" dirty="0"/>
          </a:p>
        </p:txBody>
      </p:sp>
      <p:sp>
        <p:nvSpPr>
          <p:cNvPr id="80" name="TextBox 79"/>
          <p:cNvSpPr txBox="1"/>
          <p:nvPr/>
        </p:nvSpPr>
        <p:spPr>
          <a:xfrm>
            <a:off x="3253718" y="3459688"/>
            <a:ext cx="477103" cy="646331"/>
          </a:xfrm>
          <a:prstGeom prst="rect">
            <a:avLst/>
          </a:prstGeom>
          <a:noFill/>
        </p:spPr>
        <p:txBody>
          <a:bodyPr wrap="square" rtlCol="0">
            <a:spAutoFit/>
          </a:bodyPr>
          <a:lstStyle/>
          <a:p>
            <a:r>
              <a:rPr lang="zh-CN" altLang="en-US" dirty="0"/>
              <a:t>减</a:t>
            </a:r>
            <a:r>
              <a:rPr lang="zh-CN" altLang="en-US" dirty="0" smtClean="0"/>
              <a:t>值</a:t>
            </a:r>
            <a:endParaRPr lang="zh-CN" altLang="en-US" dirty="0"/>
          </a:p>
        </p:txBody>
      </p:sp>
      <p:sp>
        <p:nvSpPr>
          <p:cNvPr id="81" name="TextBox 80"/>
          <p:cNvSpPr txBox="1"/>
          <p:nvPr/>
        </p:nvSpPr>
        <p:spPr>
          <a:xfrm>
            <a:off x="5382250" y="3433892"/>
            <a:ext cx="477103" cy="646331"/>
          </a:xfrm>
          <a:prstGeom prst="rect">
            <a:avLst/>
          </a:prstGeom>
          <a:noFill/>
        </p:spPr>
        <p:txBody>
          <a:bodyPr wrap="square" rtlCol="0">
            <a:spAutoFit/>
          </a:bodyPr>
          <a:lstStyle/>
          <a:p>
            <a:r>
              <a:rPr lang="zh-CN" altLang="en-US" dirty="0" smtClean="0"/>
              <a:t>清理</a:t>
            </a:r>
            <a:endParaRPr lang="zh-CN" altLang="en-US" dirty="0"/>
          </a:p>
        </p:txBody>
      </p:sp>
      <p:sp>
        <p:nvSpPr>
          <p:cNvPr id="82" name="TextBox 81"/>
          <p:cNvSpPr txBox="1"/>
          <p:nvPr/>
        </p:nvSpPr>
        <p:spPr>
          <a:xfrm>
            <a:off x="6490890" y="3322631"/>
            <a:ext cx="477103" cy="646331"/>
          </a:xfrm>
          <a:prstGeom prst="rect">
            <a:avLst/>
          </a:prstGeom>
          <a:noFill/>
        </p:spPr>
        <p:txBody>
          <a:bodyPr wrap="square" rtlCol="0">
            <a:spAutoFit/>
          </a:bodyPr>
          <a:lstStyle/>
          <a:p>
            <a:r>
              <a:rPr lang="zh-CN" altLang="en-US" dirty="0" smtClean="0"/>
              <a:t>拆分</a:t>
            </a:r>
            <a:endParaRPr lang="zh-CN" altLang="en-US" dirty="0"/>
          </a:p>
        </p:txBody>
      </p:sp>
      <p:sp>
        <p:nvSpPr>
          <p:cNvPr id="83" name="TextBox 82"/>
          <p:cNvSpPr txBox="1"/>
          <p:nvPr/>
        </p:nvSpPr>
        <p:spPr>
          <a:xfrm>
            <a:off x="7426691" y="3388805"/>
            <a:ext cx="477103" cy="646331"/>
          </a:xfrm>
          <a:prstGeom prst="rect">
            <a:avLst/>
          </a:prstGeom>
          <a:noFill/>
        </p:spPr>
        <p:txBody>
          <a:bodyPr wrap="square" rtlCol="0">
            <a:spAutoFit/>
          </a:bodyPr>
          <a:lstStyle/>
          <a:p>
            <a:r>
              <a:rPr lang="zh-CN" altLang="en-US" dirty="0" smtClean="0"/>
              <a:t>凭证</a:t>
            </a:r>
            <a:endParaRPr lang="zh-CN" altLang="en-US" dirty="0"/>
          </a:p>
        </p:txBody>
      </p:sp>
      <p:cxnSp>
        <p:nvCxnSpPr>
          <p:cNvPr id="6" name="直接连接符 5"/>
          <p:cNvCxnSpPr/>
          <p:nvPr/>
        </p:nvCxnSpPr>
        <p:spPr>
          <a:xfrm>
            <a:off x="4487268" y="2524125"/>
            <a:ext cx="0" cy="1610469"/>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46350" y="4134594"/>
            <a:ext cx="1264811" cy="370731"/>
          </a:xfrm>
          <a:prstGeom prst="rect">
            <a:avLst/>
          </a:prstGeom>
          <a:noFill/>
        </p:spPr>
        <p:txBody>
          <a:bodyPr wrap="square" rtlCol="0">
            <a:spAutoFit/>
          </a:bodyPr>
          <a:lstStyle/>
          <a:p>
            <a:r>
              <a:rPr lang="zh-CN" altLang="en-US" dirty="0" smtClean="0"/>
              <a:t>报表查询</a:t>
            </a:r>
            <a:endParaRPr lang="zh-CN" altLang="en-US" dirty="0"/>
          </a:p>
        </p:txBody>
      </p:sp>
    </p:spTree>
    <p:extLst>
      <p:ext uri="{BB962C8B-B14F-4D97-AF65-F5344CB8AC3E}">
        <p14:creationId xmlns:p14="http://schemas.microsoft.com/office/powerpoint/2010/main" val="411853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Oval 4"/>
          <p:cNvSpPr/>
          <p:nvPr/>
        </p:nvSpPr>
        <p:spPr>
          <a:xfrm>
            <a:off x="1091238" y="2662359"/>
            <a:ext cx="569528" cy="628764"/>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5"/>
          <p:cNvSpPr/>
          <p:nvPr/>
        </p:nvSpPr>
        <p:spPr>
          <a:xfrm>
            <a:off x="2042929" y="2932150"/>
            <a:ext cx="620037" cy="50174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Oval 6"/>
          <p:cNvSpPr/>
          <p:nvPr/>
        </p:nvSpPr>
        <p:spPr>
          <a:xfrm>
            <a:off x="3118936" y="2771796"/>
            <a:ext cx="532023" cy="59187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Oval 7"/>
          <p:cNvSpPr/>
          <p:nvPr/>
        </p:nvSpPr>
        <p:spPr>
          <a:xfrm>
            <a:off x="5302634" y="2767748"/>
            <a:ext cx="579053" cy="595919"/>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4"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20"/>
          <p:cNvGrpSpPr/>
          <p:nvPr/>
        </p:nvGrpSpPr>
        <p:grpSpPr>
          <a:xfrm>
            <a:off x="1268797" y="2830057"/>
            <a:ext cx="214410" cy="240004"/>
            <a:chOff x="7160655" y="2178006"/>
            <a:chExt cx="379359" cy="386846"/>
          </a:xfrm>
          <a:solidFill>
            <a:schemeClr val="bg1"/>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62"/>
          <p:cNvSpPr>
            <a:spLocks noEditPoints="1"/>
          </p:cNvSpPr>
          <p:nvPr/>
        </p:nvSpPr>
        <p:spPr bwMode="auto">
          <a:xfrm>
            <a:off x="5522509" y="2970278"/>
            <a:ext cx="178202" cy="165798"/>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5"/>
          <p:cNvGrpSpPr/>
          <p:nvPr/>
        </p:nvGrpSpPr>
        <p:grpSpPr>
          <a:xfrm>
            <a:off x="4205157" y="1280282"/>
            <a:ext cx="657487" cy="578840"/>
            <a:chOff x="6040049" y="4182118"/>
            <a:chExt cx="521619" cy="459224"/>
          </a:xfrm>
          <a:solidFill>
            <a:schemeClr val="bg1"/>
          </a:solidFill>
        </p:grpSpPr>
        <p:sp>
          <p:nvSpPr>
            <p:cNvPr id="25"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1"/>
          <p:cNvGrpSpPr/>
          <p:nvPr/>
        </p:nvGrpSpPr>
        <p:grpSpPr>
          <a:xfrm>
            <a:off x="2224717" y="3107613"/>
            <a:ext cx="256460" cy="128503"/>
            <a:chOff x="2942785" y="3296116"/>
            <a:chExt cx="416796" cy="259561"/>
          </a:xfrm>
          <a:solidFill>
            <a:schemeClr val="bg1"/>
          </a:solidFill>
        </p:grpSpPr>
        <p:sp>
          <p:nvSpPr>
            <p:cNvPr id="3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p:nvPr/>
        </p:nvGrpSpPr>
        <p:grpSpPr>
          <a:xfrm>
            <a:off x="3287515" y="2953683"/>
            <a:ext cx="235778" cy="32220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ext Box 10"/>
          <p:cNvSpPr txBox="1">
            <a:spLocks noChangeArrowheads="1"/>
          </p:cNvSpPr>
          <p:nvPr/>
        </p:nvSpPr>
        <p:spPr bwMode="auto">
          <a:xfrm>
            <a:off x="3946350" y="1917003"/>
            <a:ext cx="1176214" cy="230832"/>
          </a:xfrm>
          <a:prstGeom prst="rect">
            <a:avLst/>
          </a:prstGeom>
          <a:noFill/>
          <a:ln w="9525">
            <a:noFill/>
            <a:miter lim="800000"/>
            <a:headEnd/>
            <a:tailEnd/>
          </a:ln>
        </p:spPr>
        <p:txBody>
          <a:bodyPr wrap="square" lIns="45720" tIns="22860" rIns="45720" bIns="22860">
            <a:spAutoFit/>
          </a:bodyPr>
          <a:lstStyle/>
          <a:p>
            <a:pPr algn="ctr" defTabSz="1088232"/>
            <a:r>
              <a:rPr lang="en-US" sz="1200" smtClean="0">
                <a:solidFill>
                  <a:schemeClr val="bg1"/>
                </a:solidFill>
                <a:latin typeface="Open Sans" pitchFamily="34" charset="0"/>
                <a:ea typeface="Open Sans" pitchFamily="34" charset="0"/>
                <a:cs typeface="Open Sans" pitchFamily="34" charset="0"/>
              </a:rPr>
              <a:t>Surrounding</a:t>
            </a:r>
            <a:endParaRPr lang="en-US" sz="1000" smtClean="0">
              <a:solidFill>
                <a:schemeClr val="bg1"/>
              </a:solidFill>
              <a:latin typeface="Open Sans" pitchFamily="34" charset="0"/>
              <a:ea typeface="Open Sans" pitchFamily="34" charset="0"/>
              <a:cs typeface="Open Sans" pitchFamily="34" charset="0"/>
            </a:endParaRPr>
          </a:p>
        </p:txBody>
      </p:sp>
      <p:sp>
        <p:nvSpPr>
          <p:cNvPr id="60" name="Oval 12"/>
          <p:cNvSpPr/>
          <p:nvPr/>
        </p:nvSpPr>
        <p:spPr>
          <a:xfrm>
            <a:off x="3650959" y="936026"/>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7" name="Arc 19"/>
          <p:cNvSpPr/>
          <p:nvPr/>
        </p:nvSpPr>
        <p:spPr>
          <a:xfrm flipH="1">
            <a:off x="2438400" y="1934835"/>
            <a:ext cx="1326364" cy="197994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18"/>
          <p:cNvSpPr/>
          <p:nvPr/>
        </p:nvSpPr>
        <p:spPr>
          <a:xfrm>
            <a:off x="5262936" y="1943142"/>
            <a:ext cx="1395039" cy="1657308"/>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5"/>
          <p:cNvSpPr/>
          <p:nvPr/>
        </p:nvSpPr>
        <p:spPr>
          <a:xfrm>
            <a:off x="6347956" y="2760425"/>
            <a:ext cx="620037" cy="501742"/>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0" name="Group 31"/>
          <p:cNvGrpSpPr/>
          <p:nvPr/>
        </p:nvGrpSpPr>
        <p:grpSpPr>
          <a:xfrm>
            <a:off x="6529744" y="2935888"/>
            <a:ext cx="256460" cy="128503"/>
            <a:chOff x="2942785" y="3296116"/>
            <a:chExt cx="416796" cy="259561"/>
          </a:xfrm>
          <a:solidFill>
            <a:schemeClr val="bg1"/>
          </a:solidFill>
        </p:grpSpPr>
        <p:sp>
          <p:nvSpPr>
            <p:cNvPr id="7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Oval 4"/>
          <p:cNvSpPr/>
          <p:nvPr/>
        </p:nvSpPr>
        <p:spPr>
          <a:xfrm>
            <a:off x="7182835" y="2712917"/>
            <a:ext cx="569528" cy="628764"/>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75" name="Group 20"/>
          <p:cNvGrpSpPr/>
          <p:nvPr/>
        </p:nvGrpSpPr>
        <p:grpSpPr>
          <a:xfrm>
            <a:off x="7360394" y="2880615"/>
            <a:ext cx="214410" cy="240004"/>
            <a:chOff x="7160655" y="2178006"/>
            <a:chExt cx="379359" cy="386846"/>
          </a:xfrm>
          <a:solidFill>
            <a:schemeClr val="bg1"/>
          </a:solidFill>
        </p:grpSpPr>
        <p:sp>
          <p:nvSpPr>
            <p:cNvPr id="76"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764764" y="1457237"/>
            <a:ext cx="1226336" cy="400110"/>
          </a:xfrm>
          <a:prstGeom prst="rect">
            <a:avLst/>
          </a:prstGeom>
          <a:noFill/>
        </p:spPr>
        <p:txBody>
          <a:bodyPr wrap="square" rtlCol="0">
            <a:spAutoFit/>
          </a:bodyPr>
          <a:lstStyle/>
          <a:p>
            <a:r>
              <a:rPr lang="zh-CN" altLang="en-US" sz="2000" b="1" dirty="0" smtClean="0">
                <a:solidFill>
                  <a:schemeClr val="bg1"/>
                </a:solidFill>
              </a:rPr>
              <a:t>日常处理</a:t>
            </a:r>
            <a:endParaRPr lang="zh-CN" altLang="en-US" sz="2000" b="1" dirty="0">
              <a:solidFill>
                <a:schemeClr val="bg1"/>
              </a:solidFill>
            </a:endParaRPr>
          </a:p>
        </p:txBody>
      </p:sp>
      <p:sp>
        <p:nvSpPr>
          <p:cNvPr id="4" name="TextBox 3"/>
          <p:cNvSpPr txBox="1"/>
          <p:nvPr/>
        </p:nvSpPr>
        <p:spPr>
          <a:xfrm>
            <a:off x="1091238" y="3433892"/>
            <a:ext cx="477103" cy="646331"/>
          </a:xfrm>
          <a:prstGeom prst="rect">
            <a:avLst/>
          </a:prstGeom>
          <a:noFill/>
        </p:spPr>
        <p:txBody>
          <a:bodyPr wrap="square" rtlCol="0">
            <a:spAutoFit/>
          </a:bodyPr>
          <a:lstStyle/>
          <a:p>
            <a:r>
              <a:rPr lang="zh-CN" altLang="en-US" dirty="0" smtClean="0"/>
              <a:t>新增</a:t>
            </a:r>
            <a:endParaRPr lang="zh-CN" altLang="en-US" dirty="0"/>
          </a:p>
        </p:txBody>
      </p:sp>
      <p:sp>
        <p:nvSpPr>
          <p:cNvPr id="79" name="TextBox 78"/>
          <p:cNvSpPr txBox="1"/>
          <p:nvPr/>
        </p:nvSpPr>
        <p:spPr>
          <a:xfrm>
            <a:off x="2176338" y="3488263"/>
            <a:ext cx="477103" cy="646331"/>
          </a:xfrm>
          <a:prstGeom prst="rect">
            <a:avLst/>
          </a:prstGeom>
          <a:noFill/>
        </p:spPr>
        <p:txBody>
          <a:bodyPr wrap="square" rtlCol="0">
            <a:spAutoFit/>
          </a:bodyPr>
          <a:lstStyle/>
          <a:p>
            <a:r>
              <a:rPr lang="zh-CN" altLang="en-US" dirty="0" smtClean="0"/>
              <a:t>变动</a:t>
            </a:r>
            <a:endParaRPr lang="zh-CN" altLang="en-US" dirty="0"/>
          </a:p>
        </p:txBody>
      </p:sp>
      <p:sp>
        <p:nvSpPr>
          <p:cNvPr id="80" name="TextBox 79"/>
          <p:cNvSpPr txBox="1"/>
          <p:nvPr/>
        </p:nvSpPr>
        <p:spPr>
          <a:xfrm>
            <a:off x="3253718" y="3459688"/>
            <a:ext cx="477103" cy="646331"/>
          </a:xfrm>
          <a:prstGeom prst="rect">
            <a:avLst/>
          </a:prstGeom>
          <a:noFill/>
        </p:spPr>
        <p:txBody>
          <a:bodyPr wrap="square" rtlCol="0">
            <a:spAutoFit/>
          </a:bodyPr>
          <a:lstStyle/>
          <a:p>
            <a:r>
              <a:rPr lang="zh-CN" altLang="en-US" dirty="0"/>
              <a:t>减</a:t>
            </a:r>
            <a:r>
              <a:rPr lang="zh-CN" altLang="en-US" dirty="0" smtClean="0"/>
              <a:t>值</a:t>
            </a:r>
            <a:endParaRPr lang="zh-CN" altLang="en-US" dirty="0"/>
          </a:p>
        </p:txBody>
      </p:sp>
      <p:sp>
        <p:nvSpPr>
          <p:cNvPr id="81" name="TextBox 80"/>
          <p:cNvSpPr txBox="1"/>
          <p:nvPr/>
        </p:nvSpPr>
        <p:spPr>
          <a:xfrm>
            <a:off x="5382250" y="3433892"/>
            <a:ext cx="477103" cy="646331"/>
          </a:xfrm>
          <a:prstGeom prst="rect">
            <a:avLst/>
          </a:prstGeom>
          <a:noFill/>
        </p:spPr>
        <p:txBody>
          <a:bodyPr wrap="square" rtlCol="0">
            <a:spAutoFit/>
          </a:bodyPr>
          <a:lstStyle/>
          <a:p>
            <a:r>
              <a:rPr lang="zh-CN" altLang="en-US" dirty="0" smtClean="0"/>
              <a:t>清理</a:t>
            </a:r>
            <a:endParaRPr lang="zh-CN" altLang="en-US" dirty="0"/>
          </a:p>
        </p:txBody>
      </p:sp>
      <p:sp>
        <p:nvSpPr>
          <p:cNvPr id="82" name="TextBox 81"/>
          <p:cNvSpPr txBox="1"/>
          <p:nvPr/>
        </p:nvSpPr>
        <p:spPr>
          <a:xfrm>
            <a:off x="6490890" y="3322631"/>
            <a:ext cx="477103" cy="646331"/>
          </a:xfrm>
          <a:prstGeom prst="rect">
            <a:avLst/>
          </a:prstGeom>
          <a:noFill/>
        </p:spPr>
        <p:txBody>
          <a:bodyPr wrap="square" rtlCol="0">
            <a:spAutoFit/>
          </a:bodyPr>
          <a:lstStyle/>
          <a:p>
            <a:r>
              <a:rPr lang="zh-CN" altLang="en-US" dirty="0" smtClean="0"/>
              <a:t>拆分</a:t>
            </a:r>
            <a:endParaRPr lang="zh-CN" altLang="en-US" dirty="0"/>
          </a:p>
        </p:txBody>
      </p:sp>
      <p:sp>
        <p:nvSpPr>
          <p:cNvPr id="83" name="TextBox 82"/>
          <p:cNvSpPr txBox="1"/>
          <p:nvPr/>
        </p:nvSpPr>
        <p:spPr>
          <a:xfrm>
            <a:off x="7426691" y="3388805"/>
            <a:ext cx="477103" cy="646331"/>
          </a:xfrm>
          <a:prstGeom prst="rect">
            <a:avLst/>
          </a:prstGeom>
          <a:noFill/>
        </p:spPr>
        <p:txBody>
          <a:bodyPr wrap="square" rtlCol="0">
            <a:spAutoFit/>
          </a:bodyPr>
          <a:lstStyle/>
          <a:p>
            <a:r>
              <a:rPr lang="zh-CN" altLang="en-US" dirty="0" smtClean="0"/>
              <a:t>凭证</a:t>
            </a:r>
            <a:endParaRPr lang="zh-CN" altLang="en-US" dirty="0"/>
          </a:p>
        </p:txBody>
      </p:sp>
      <p:cxnSp>
        <p:nvCxnSpPr>
          <p:cNvPr id="6" name="直接连接符 5"/>
          <p:cNvCxnSpPr/>
          <p:nvPr/>
        </p:nvCxnSpPr>
        <p:spPr>
          <a:xfrm>
            <a:off x="4487268" y="2524125"/>
            <a:ext cx="0" cy="1610469"/>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46350" y="4134594"/>
            <a:ext cx="1264811" cy="370731"/>
          </a:xfrm>
          <a:prstGeom prst="rect">
            <a:avLst/>
          </a:prstGeom>
          <a:noFill/>
        </p:spPr>
        <p:txBody>
          <a:bodyPr wrap="square" rtlCol="0">
            <a:spAutoFit/>
          </a:bodyPr>
          <a:lstStyle/>
          <a:p>
            <a:r>
              <a:rPr lang="zh-CN" altLang="en-US" dirty="0" smtClean="0"/>
              <a:t>报表查询</a:t>
            </a:r>
            <a:endParaRPr lang="zh-CN" altLang="en-US" dirty="0"/>
          </a:p>
        </p:txBody>
      </p:sp>
    </p:spTree>
    <p:extLst>
      <p:ext uri="{BB962C8B-B14F-4D97-AF65-F5344CB8AC3E}">
        <p14:creationId xmlns:p14="http://schemas.microsoft.com/office/powerpoint/2010/main" val="246609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6" y="642938"/>
            <a:ext cx="7296150" cy="437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卡片新增</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585323"/>
          </a:xfrm>
          <a:prstGeom prst="rect">
            <a:avLst/>
          </a:prstGeom>
          <a:noFill/>
        </p:spPr>
        <p:txBody>
          <a:bodyPr wrap="square" rtlCol="0">
            <a:spAutoFit/>
          </a:bodyPr>
          <a:lstStyle/>
          <a:p>
            <a:r>
              <a:rPr lang="zh-CN" altLang="en-US" b="1" dirty="0"/>
              <a:t>卡片新增</a:t>
            </a:r>
            <a:endParaRPr lang="en-US" altLang="zh-CN" b="1" dirty="0"/>
          </a:p>
          <a:p>
            <a:pPr marL="285750" lvl="1" indent="-285750">
              <a:buFont typeface="Arial" pitchFamily="34" charset="0"/>
              <a:buChar char="•"/>
            </a:pPr>
            <a:r>
              <a:rPr lang="zh-CN" altLang="en-US" dirty="0" smtClean="0"/>
              <a:t>无初始化页签</a:t>
            </a:r>
            <a:endParaRPr lang="en-US" altLang="zh-CN" dirty="0" smtClean="0"/>
          </a:p>
          <a:p>
            <a:pPr marL="285750" lvl="1" indent="-285750">
              <a:buFont typeface="Arial" pitchFamily="34" charset="0"/>
              <a:buChar char="•"/>
            </a:pPr>
            <a:r>
              <a:rPr lang="zh-CN" altLang="en-US" dirty="0" smtClean="0"/>
              <a:t>入账日期为账套当</a:t>
            </a:r>
            <a:r>
              <a:rPr lang="zh-CN" altLang="en-US" dirty="0" smtClean="0"/>
              <a:t>期</a:t>
            </a:r>
            <a:endParaRPr lang="en-US" altLang="zh-CN" dirty="0" smtClean="0"/>
          </a:p>
          <a:p>
            <a:pPr marL="0" lvl="1"/>
            <a:endParaRPr lang="en-US" altLang="zh-CN" dirty="0"/>
          </a:p>
          <a:p>
            <a:pPr marL="0" lvl="1"/>
            <a:r>
              <a:rPr lang="zh-CN" altLang="en-US" dirty="0" smtClean="0"/>
              <a:t>与初始化卡片入账日期的区别：</a:t>
            </a:r>
            <a:endParaRPr lang="en-US" altLang="zh-CN" dirty="0" smtClean="0"/>
          </a:p>
          <a:p>
            <a:pPr marL="0" lvl="1"/>
            <a:r>
              <a:rPr lang="zh-CN" altLang="en-US" dirty="0" smtClean="0"/>
              <a:t>初始化卡片入账日期为账套启用期前的最后一天</a:t>
            </a: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923806"/>
            <a:ext cx="5993570" cy="360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21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a:t>
            </a:r>
            <a:r>
              <a:rPr lang="zh-CN" altLang="en-US" sz="2000" dirty="0"/>
              <a:t>变动</a:t>
            </a:r>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862322"/>
          </a:xfrm>
          <a:prstGeom prst="rect">
            <a:avLst/>
          </a:prstGeom>
          <a:noFill/>
        </p:spPr>
        <p:txBody>
          <a:bodyPr wrap="square" rtlCol="0">
            <a:spAutoFit/>
          </a:bodyPr>
          <a:lstStyle/>
          <a:p>
            <a:r>
              <a:rPr lang="zh-CN" altLang="en-US" b="1" dirty="0" smtClean="0"/>
              <a:t>卡片变动</a:t>
            </a:r>
            <a:endParaRPr lang="en-US" altLang="zh-CN" dirty="0" smtClean="0"/>
          </a:p>
          <a:p>
            <a:pPr marL="285750" lvl="1" indent="-285750">
              <a:buFont typeface="Arial" pitchFamily="34" charset="0"/>
              <a:buChar char="•"/>
            </a:pPr>
            <a:r>
              <a:rPr lang="zh-CN" altLang="en-US" dirty="0"/>
              <a:t>当期新增下期才可以变动</a:t>
            </a:r>
            <a:endParaRPr lang="en-US" altLang="zh-CN" dirty="0"/>
          </a:p>
          <a:p>
            <a:pPr marL="285750" lvl="1" indent="-285750">
              <a:buFont typeface="Arial" pitchFamily="34" charset="0"/>
              <a:buChar char="•"/>
            </a:pPr>
            <a:r>
              <a:rPr lang="zh-CN" altLang="en-US" dirty="0"/>
              <a:t>当期变动下期生效</a:t>
            </a:r>
            <a:endParaRPr lang="en-US" altLang="zh-CN" dirty="0"/>
          </a:p>
          <a:p>
            <a:pPr marL="285750" lvl="1" indent="-285750">
              <a:buFont typeface="Arial" pitchFamily="34" charset="0"/>
              <a:buChar char="•"/>
            </a:pPr>
            <a:r>
              <a:rPr lang="zh-CN" altLang="en-US" dirty="0"/>
              <a:t>价值变动折旧方法变为动态</a:t>
            </a:r>
            <a:r>
              <a:rPr lang="en-US" altLang="zh-CN" dirty="0"/>
              <a:t>(2</a:t>
            </a:r>
            <a:r>
              <a:rPr lang="zh-CN" altLang="en-US" dirty="0"/>
              <a:t>月入账，</a:t>
            </a:r>
            <a:r>
              <a:rPr lang="en-US" altLang="zh-CN" dirty="0"/>
              <a:t>10</a:t>
            </a:r>
            <a:r>
              <a:rPr lang="zh-CN" altLang="en-US" dirty="0"/>
              <a:t>月变动</a:t>
            </a:r>
            <a:r>
              <a:rPr lang="en-US" altLang="zh-CN" dirty="0" smtClean="0"/>
              <a:t>)</a:t>
            </a:r>
          </a:p>
          <a:p>
            <a:pPr marL="285750" lvl="1" indent="-285750">
              <a:buFont typeface="Arial" pitchFamily="34" charset="0"/>
              <a:buChar char="•"/>
            </a:pPr>
            <a:endParaRPr lang="en-US" altLang="zh-CN" dirty="0"/>
          </a:p>
          <a:p>
            <a:pPr marL="0" lvl="1"/>
            <a:r>
              <a:rPr lang="zh-CN" altLang="en-US" dirty="0" smtClean="0"/>
              <a:t>（</a:t>
            </a:r>
            <a:r>
              <a:rPr lang="en-US" altLang="zh-CN" dirty="0" smtClean="0"/>
              <a:t>200000/200-180000/200</a:t>
            </a:r>
            <a:r>
              <a:rPr lang="zh-CN" altLang="en-US" dirty="0" smtClean="0"/>
              <a:t>）</a:t>
            </a:r>
            <a:r>
              <a:rPr lang="en-US" altLang="zh-CN" dirty="0" smtClean="0"/>
              <a:t>*</a:t>
            </a:r>
            <a:r>
              <a:rPr lang="zh-CN" altLang="en-US" dirty="0" smtClean="0"/>
              <a:t>（</a:t>
            </a:r>
            <a:r>
              <a:rPr lang="en-US" altLang="zh-CN" dirty="0" smtClean="0"/>
              <a:t>7+1</a:t>
            </a:r>
            <a:r>
              <a:rPr lang="zh-CN" altLang="en-US" dirty="0" smtClean="0"/>
              <a:t>）</a:t>
            </a:r>
            <a:endParaRPr lang="en-US" altLang="zh-CN"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7" y="910649"/>
            <a:ext cx="621982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74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a:t>
            </a:r>
            <a:r>
              <a:rPr lang="zh-CN" altLang="en-US" sz="2000" dirty="0"/>
              <a:t>减值</a:t>
            </a:r>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754326"/>
          </a:xfrm>
          <a:prstGeom prst="rect">
            <a:avLst/>
          </a:prstGeom>
          <a:noFill/>
        </p:spPr>
        <p:txBody>
          <a:bodyPr wrap="square" rtlCol="0">
            <a:spAutoFit/>
          </a:bodyPr>
          <a:lstStyle/>
          <a:p>
            <a:r>
              <a:rPr lang="zh-CN" altLang="en-US" b="1" dirty="0" smtClean="0"/>
              <a:t>卡片计提减值准备</a:t>
            </a:r>
            <a:endParaRPr lang="en-US" altLang="zh-CN" b="1" dirty="0"/>
          </a:p>
          <a:p>
            <a:pPr marL="285750" lvl="2" indent="-285750">
              <a:buFont typeface="Arial" pitchFamily="34" charset="0"/>
              <a:buChar char="•"/>
            </a:pPr>
            <a:r>
              <a:rPr lang="zh-CN" altLang="en-US" dirty="0"/>
              <a:t>原因：</a:t>
            </a:r>
            <a:r>
              <a:rPr lang="zh-CN" altLang="zh-CN" dirty="0"/>
              <a:t>损坏、技术陈旧或其他经济原因，导致其可收回金额低于其账面价值</a:t>
            </a:r>
            <a:endParaRPr lang="en-US" altLang="zh-CN" dirty="0"/>
          </a:p>
          <a:p>
            <a:pPr marL="285750" lvl="2" indent="-285750">
              <a:buFont typeface="Arial" pitchFamily="34" charset="0"/>
              <a:buChar char="•"/>
            </a:pPr>
            <a:r>
              <a:rPr lang="zh-CN" altLang="en-US" dirty="0"/>
              <a:t>操作方法：变动</a:t>
            </a:r>
            <a:endParaRPr lang="en-US" altLang="zh-CN" dirty="0"/>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696" y="828735"/>
            <a:ext cx="621982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43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a:t>
            </a:r>
            <a:r>
              <a:rPr lang="zh-CN" altLang="en-US" sz="2000" dirty="0"/>
              <a:t>清理</a:t>
            </a:r>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3416320"/>
          </a:xfrm>
          <a:prstGeom prst="rect">
            <a:avLst/>
          </a:prstGeom>
          <a:noFill/>
        </p:spPr>
        <p:txBody>
          <a:bodyPr wrap="square" rtlCol="0">
            <a:spAutoFit/>
          </a:bodyPr>
          <a:lstStyle/>
          <a:p>
            <a:r>
              <a:rPr lang="zh-CN" altLang="en-US" b="1" dirty="0" smtClean="0"/>
              <a:t>卡片</a:t>
            </a:r>
            <a:r>
              <a:rPr lang="zh-CN" altLang="en-US" b="1" dirty="0"/>
              <a:t>清理</a:t>
            </a:r>
            <a:endParaRPr lang="en-US" altLang="zh-CN" b="1" dirty="0"/>
          </a:p>
          <a:p>
            <a:pPr marL="285750" indent="-285750">
              <a:buFont typeface="Arial" pitchFamily="34" charset="0"/>
              <a:buChar char="•"/>
            </a:pPr>
            <a:r>
              <a:rPr lang="zh-CN" altLang="en-US" dirty="0"/>
              <a:t>原因：</a:t>
            </a:r>
            <a:r>
              <a:rPr lang="zh-CN" altLang="zh-CN" dirty="0"/>
              <a:t>由于使用而不断磨损直至报废；由于非常事故或自然灾害，固定资产发生损毁</a:t>
            </a:r>
            <a:r>
              <a:rPr lang="zh-CN" altLang="en-US" dirty="0"/>
              <a:t>等</a:t>
            </a:r>
            <a:endParaRPr lang="en-US" altLang="zh-CN" dirty="0"/>
          </a:p>
          <a:p>
            <a:pPr marL="285750" indent="-285750">
              <a:buFont typeface="Arial" pitchFamily="34" charset="0"/>
              <a:buChar char="•"/>
            </a:pPr>
            <a:r>
              <a:rPr lang="zh-CN" altLang="en-US" dirty="0"/>
              <a:t>当期新增可以清理</a:t>
            </a:r>
            <a:endParaRPr lang="en-US" altLang="zh-CN" dirty="0"/>
          </a:p>
          <a:p>
            <a:pPr marL="285750" indent="-285750">
              <a:buFont typeface="Arial" pitchFamily="34" charset="0"/>
              <a:buChar char="•"/>
            </a:pPr>
            <a:r>
              <a:rPr lang="zh-CN" altLang="en-US" dirty="0"/>
              <a:t>当期变动删除变动记录后清理</a:t>
            </a:r>
            <a:endParaRPr lang="en-US" altLang="zh-CN" dirty="0"/>
          </a:p>
          <a:p>
            <a:pPr marL="285750" indent="-285750">
              <a:buFont typeface="Arial" pitchFamily="34" charset="0"/>
              <a:buChar char="•"/>
            </a:pPr>
            <a:r>
              <a:rPr lang="zh-CN" altLang="en-US" dirty="0"/>
              <a:t>支持部分清理</a:t>
            </a:r>
            <a:endParaRPr lang="en-US" altLang="zh-CN" dirty="0"/>
          </a:p>
          <a:p>
            <a:pPr marL="285750" indent="-285750">
              <a:buFont typeface="Arial" pitchFamily="34" charset="0"/>
              <a:buChar char="•"/>
            </a:pPr>
            <a:r>
              <a:rPr lang="zh-CN" altLang="en-US" dirty="0"/>
              <a:t>先清理后折旧</a:t>
            </a:r>
            <a:endParaRPr lang="en-US" altLang="zh-CN" dirty="0"/>
          </a:p>
          <a:p>
            <a:pPr marL="0" lvl="1"/>
            <a:endParaRPr lang="en-US" altLang="zh-CN" dirty="0" smtClean="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979" y="1405925"/>
            <a:ext cx="4819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51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卡片拆分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477328"/>
          </a:xfrm>
          <a:prstGeom prst="rect">
            <a:avLst/>
          </a:prstGeom>
          <a:noFill/>
        </p:spPr>
        <p:txBody>
          <a:bodyPr wrap="square" rtlCol="0">
            <a:spAutoFit/>
          </a:bodyPr>
          <a:lstStyle/>
          <a:p>
            <a:r>
              <a:rPr lang="zh-CN" altLang="en-US" b="1" dirty="0" smtClean="0"/>
              <a:t>卡片拆分</a:t>
            </a:r>
            <a:endParaRPr lang="en-US" altLang="zh-CN" b="1" dirty="0"/>
          </a:p>
          <a:p>
            <a:pPr marL="285750" indent="-285750">
              <a:buFont typeface="Arial" pitchFamily="34" charset="0"/>
              <a:buChar char="•"/>
            </a:pPr>
            <a:r>
              <a:rPr lang="zh-CN" altLang="en-US" dirty="0"/>
              <a:t>按金额拆分（拆金额不拆数量）</a:t>
            </a:r>
            <a:endParaRPr lang="en-US" altLang="zh-CN" dirty="0"/>
          </a:p>
          <a:p>
            <a:pPr marL="285750" indent="-285750">
              <a:buFont typeface="Arial" pitchFamily="34" charset="0"/>
              <a:buChar char="•"/>
            </a:pPr>
            <a:r>
              <a:rPr lang="zh-CN" altLang="en-US" dirty="0"/>
              <a:t>按数量拆分（拆数量拆金额）</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1467022"/>
            <a:ext cx="3328987" cy="177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621" y="923806"/>
            <a:ext cx="5748698" cy="345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489" y="923806"/>
            <a:ext cx="5748699" cy="345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718" y="923806"/>
            <a:ext cx="5910504" cy="345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1673011"/>
            <a:ext cx="29432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363" y="914187"/>
            <a:ext cx="5926950" cy="34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60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2"/>
                                        </p:tgtEl>
                                        <p:attrNameLst>
                                          <p:attrName>ppt_x</p:attrName>
                                        </p:attrNameLst>
                                      </p:cBhvr>
                                      <p:tavLst>
                                        <p:tav tm="0">
                                          <p:val>
                                            <p:strVal val="ppt_x"/>
                                          </p:val>
                                        </p:tav>
                                        <p:tav tm="100000">
                                          <p:val>
                                            <p:strVal val="ppt_x"/>
                                          </p:val>
                                        </p:tav>
                                      </p:tavLst>
                                    </p:anim>
                                    <p:anim calcmode="lin" valueType="num">
                                      <p:cBhvr additive="base">
                                        <p:cTn id="25" dur="500"/>
                                        <p:tgtEl>
                                          <p:spTgt spid="2052"/>
                                        </p:tgtEl>
                                        <p:attrNameLst>
                                          <p:attrName>ppt_y</p:attrName>
                                        </p:attrNameLst>
                                      </p:cBhvr>
                                      <p:tavLst>
                                        <p:tav tm="0">
                                          <p:val>
                                            <p:strVal val="ppt_y"/>
                                          </p:val>
                                        </p:tav>
                                        <p:tav tm="100000">
                                          <p:val>
                                            <p:strVal val="1+ppt_h/2"/>
                                          </p:val>
                                        </p:tav>
                                      </p:tavLst>
                                    </p:anim>
                                    <p:set>
                                      <p:cBhvr>
                                        <p:cTn id="26" dur="1" fill="hold">
                                          <p:stCondLst>
                                            <p:cond delay="499"/>
                                          </p:stCondLst>
                                        </p:cTn>
                                        <p:tgtEl>
                                          <p:spTgt spid="20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additive="base">
                                        <p:cTn id="31" dur="500" fill="hold"/>
                                        <p:tgtEl>
                                          <p:spTgt spid="2053"/>
                                        </p:tgtEl>
                                        <p:attrNameLst>
                                          <p:attrName>ppt_x</p:attrName>
                                        </p:attrNameLst>
                                      </p:cBhvr>
                                      <p:tavLst>
                                        <p:tav tm="0">
                                          <p:val>
                                            <p:strVal val="#ppt_x"/>
                                          </p:val>
                                        </p:tav>
                                        <p:tav tm="100000">
                                          <p:val>
                                            <p:strVal val="#ppt_x"/>
                                          </p:val>
                                        </p:tav>
                                      </p:tavLst>
                                    </p:anim>
                                    <p:anim calcmode="lin" valueType="num">
                                      <p:cBhvr additive="base">
                                        <p:cTn id="3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53"/>
                                        </p:tgtEl>
                                        <p:attrNameLst>
                                          <p:attrName>ppt_x</p:attrName>
                                        </p:attrNameLst>
                                      </p:cBhvr>
                                      <p:tavLst>
                                        <p:tav tm="0">
                                          <p:val>
                                            <p:strVal val="ppt_x"/>
                                          </p:val>
                                        </p:tav>
                                        <p:tav tm="100000">
                                          <p:val>
                                            <p:strVal val="ppt_x"/>
                                          </p:val>
                                        </p:tav>
                                      </p:tavLst>
                                    </p:anim>
                                    <p:anim calcmode="lin" valueType="num">
                                      <p:cBhvr additive="base">
                                        <p:cTn id="37" dur="500"/>
                                        <p:tgtEl>
                                          <p:spTgt spid="2053"/>
                                        </p:tgtEl>
                                        <p:attrNameLst>
                                          <p:attrName>ppt_y</p:attrName>
                                        </p:attrNameLst>
                                      </p:cBhvr>
                                      <p:tavLst>
                                        <p:tav tm="0">
                                          <p:val>
                                            <p:strVal val="ppt_y"/>
                                          </p:val>
                                        </p:tav>
                                        <p:tav tm="100000">
                                          <p:val>
                                            <p:strVal val="1+ppt_h/2"/>
                                          </p:val>
                                        </p:tav>
                                      </p:tavLst>
                                    </p:anim>
                                    <p:set>
                                      <p:cBhvr>
                                        <p:cTn id="38" dur="1" fill="hold">
                                          <p:stCondLst>
                                            <p:cond delay="499"/>
                                          </p:stCondLst>
                                        </p:cTn>
                                        <p:tgtEl>
                                          <p:spTgt spid="20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additive="base">
                                        <p:cTn id="43" dur="500" fill="hold"/>
                                        <p:tgtEl>
                                          <p:spTgt spid="2054"/>
                                        </p:tgtEl>
                                        <p:attrNameLst>
                                          <p:attrName>ppt_x</p:attrName>
                                        </p:attrNameLst>
                                      </p:cBhvr>
                                      <p:tavLst>
                                        <p:tav tm="0">
                                          <p:val>
                                            <p:strVal val="#ppt_x"/>
                                          </p:val>
                                        </p:tav>
                                        <p:tav tm="100000">
                                          <p:val>
                                            <p:strVal val="#ppt_x"/>
                                          </p:val>
                                        </p:tav>
                                      </p:tavLst>
                                    </p:anim>
                                    <p:anim calcmode="lin" valueType="num">
                                      <p:cBhvr additive="base">
                                        <p:cTn id="4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54"/>
                                        </p:tgtEl>
                                        <p:attrNameLst>
                                          <p:attrName>ppt_x</p:attrName>
                                        </p:attrNameLst>
                                      </p:cBhvr>
                                      <p:tavLst>
                                        <p:tav tm="0">
                                          <p:val>
                                            <p:strVal val="ppt_x"/>
                                          </p:val>
                                        </p:tav>
                                        <p:tav tm="100000">
                                          <p:val>
                                            <p:strVal val="ppt_x"/>
                                          </p:val>
                                        </p:tav>
                                      </p:tavLst>
                                    </p:anim>
                                    <p:anim calcmode="lin" valueType="num">
                                      <p:cBhvr additive="base">
                                        <p:cTn id="49" dur="500"/>
                                        <p:tgtEl>
                                          <p:spTgt spid="2054"/>
                                        </p:tgtEl>
                                        <p:attrNameLst>
                                          <p:attrName>ppt_y</p:attrName>
                                        </p:attrNameLst>
                                      </p:cBhvr>
                                      <p:tavLst>
                                        <p:tav tm="0">
                                          <p:val>
                                            <p:strVal val="ppt_y"/>
                                          </p:val>
                                        </p:tav>
                                        <p:tav tm="100000">
                                          <p:val>
                                            <p:strVal val="1+ppt_h/2"/>
                                          </p:val>
                                        </p:tav>
                                      </p:tavLst>
                                    </p:anim>
                                    <p:set>
                                      <p:cBhvr>
                                        <p:cTn id="50" dur="1" fill="hold">
                                          <p:stCondLst>
                                            <p:cond delay="499"/>
                                          </p:stCondLst>
                                        </p:cTn>
                                        <p:tgtEl>
                                          <p:spTgt spid="205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5"/>
                                        </p:tgtEl>
                                        <p:attrNameLst>
                                          <p:attrName>style.visibility</p:attrName>
                                        </p:attrNameLst>
                                      </p:cBhvr>
                                      <p:to>
                                        <p:strVal val="visible"/>
                                      </p:to>
                                    </p:set>
                                    <p:anim calcmode="lin" valueType="num">
                                      <p:cBhvr additive="base">
                                        <p:cTn id="55" dur="500" fill="hold"/>
                                        <p:tgtEl>
                                          <p:spTgt spid="2055"/>
                                        </p:tgtEl>
                                        <p:attrNameLst>
                                          <p:attrName>ppt_x</p:attrName>
                                        </p:attrNameLst>
                                      </p:cBhvr>
                                      <p:tavLst>
                                        <p:tav tm="0">
                                          <p:val>
                                            <p:strVal val="#ppt_x"/>
                                          </p:val>
                                        </p:tav>
                                        <p:tav tm="100000">
                                          <p:val>
                                            <p:strVal val="#ppt_x"/>
                                          </p:val>
                                        </p:tav>
                                      </p:tavLst>
                                    </p:anim>
                                    <p:anim calcmode="lin" valueType="num">
                                      <p:cBhvr additive="base">
                                        <p:cTn id="5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055"/>
                                        </p:tgtEl>
                                        <p:attrNameLst>
                                          <p:attrName>ppt_x</p:attrName>
                                        </p:attrNameLst>
                                      </p:cBhvr>
                                      <p:tavLst>
                                        <p:tav tm="0">
                                          <p:val>
                                            <p:strVal val="ppt_x"/>
                                          </p:val>
                                        </p:tav>
                                        <p:tav tm="100000">
                                          <p:val>
                                            <p:strVal val="ppt_x"/>
                                          </p:val>
                                        </p:tav>
                                      </p:tavLst>
                                    </p:anim>
                                    <p:anim calcmode="lin" valueType="num">
                                      <p:cBhvr additive="base">
                                        <p:cTn id="61" dur="500"/>
                                        <p:tgtEl>
                                          <p:spTgt spid="2055"/>
                                        </p:tgtEl>
                                        <p:attrNameLst>
                                          <p:attrName>ppt_y</p:attrName>
                                        </p:attrNameLst>
                                      </p:cBhvr>
                                      <p:tavLst>
                                        <p:tav tm="0">
                                          <p:val>
                                            <p:strVal val="ppt_y"/>
                                          </p:val>
                                        </p:tav>
                                        <p:tav tm="100000">
                                          <p:val>
                                            <p:strVal val="1+ppt_h/2"/>
                                          </p:val>
                                        </p:tav>
                                      </p:tavLst>
                                    </p:anim>
                                    <p:set>
                                      <p:cBhvr>
                                        <p:cTn id="62" dur="1" fill="hold">
                                          <p:stCondLst>
                                            <p:cond delay="499"/>
                                          </p:stCondLst>
                                        </p:cTn>
                                        <p:tgtEl>
                                          <p:spTgt spid="205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6"/>
                                        </p:tgtEl>
                                        <p:attrNameLst>
                                          <p:attrName>style.visibility</p:attrName>
                                        </p:attrNameLst>
                                      </p:cBhvr>
                                      <p:to>
                                        <p:strVal val="visible"/>
                                      </p:to>
                                    </p:set>
                                    <p:anim calcmode="lin" valueType="num">
                                      <p:cBhvr additive="base">
                                        <p:cTn id="67" dur="500" fill="hold"/>
                                        <p:tgtEl>
                                          <p:spTgt spid="2056"/>
                                        </p:tgtEl>
                                        <p:attrNameLst>
                                          <p:attrName>ppt_x</p:attrName>
                                        </p:attrNameLst>
                                      </p:cBhvr>
                                      <p:tavLst>
                                        <p:tav tm="0">
                                          <p:val>
                                            <p:strVal val="#ppt_x"/>
                                          </p:val>
                                        </p:tav>
                                        <p:tav tm="100000">
                                          <p:val>
                                            <p:strVal val="#ppt_x"/>
                                          </p:val>
                                        </p:tav>
                                      </p:tavLst>
                                    </p:anim>
                                    <p:anim calcmode="lin" valueType="num">
                                      <p:cBhvr additive="base">
                                        <p:cTn id="6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卡片生成凭证</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754326"/>
          </a:xfrm>
          <a:prstGeom prst="rect">
            <a:avLst/>
          </a:prstGeom>
          <a:noFill/>
        </p:spPr>
        <p:txBody>
          <a:bodyPr wrap="square" rtlCol="0">
            <a:spAutoFit/>
          </a:bodyPr>
          <a:lstStyle/>
          <a:p>
            <a:r>
              <a:rPr lang="zh-CN" altLang="en-US" dirty="0" smtClean="0">
                <a:latin typeface="Microsoft YaHei" charset="-122"/>
                <a:ea typeface="Microsoft YaHei" charset="-122"/>
                <a:cs typeface="Microsoft YaHei" charset="-122"/>
              </a:rPr>
              <a:t>凭证管理</a:t>
            </a:r>
            <a:endParaRPr lang="en-US" altLang="zh-CN" dirty="0" smtClean="0">
              <a:latin typeface="Microsoft YaHei" charset="-122"/>
              <a:ea typeface="Microsoft YaHei" charset="-122"/>
              <a:cs typeface="Microsoft YaHei" charset="-122"/>
            </a:endParaRPr>
          </a:p>
          <a:p>
            <a:pPr marL="285750" indent="-285750">
              <a:buFont typeface="Arial" pitchFamily="34" charset="0"/>
              <a:buChar char="•"/>
            </a:pPr>
            <a:r>
              <a:rPr lang="zh-CN" altLang="en-US" dirty="0"/>
              <a:t>按单、汇总</a:t>
            </a:r>
            <a:endParaRPr lang="en-US" altLang="zh-CN" dirty="0"/>
          </a:p>
          <a:p>
            <a:pPr marL="285750" indent="-285750">
              <a:buFont typeface="Arial" pitchFamily="34" charset="0"/>
              <a:buChar char="•"/>
            </a:pPr>
            <a:r>
              <a:rPr lang="zh-CN" altLang="en-US" dirty="0"/>
              <a:t>设置对应科目（文件</a:t>
            </a:r>
            <a:r>
              <a:rPr lang="en-US" altLang="zh-CN" dirty="0"/>
              <a:t>-</a:t>
            </a:r>
            <a:r>
              <a:rPr lang="zh-CN" altLang="en-US" dirty="0"/>
              <a:t>选项）</a:t>
            </a:r>
            <a:endParaRPr lang="en-US" altLang="zh-CN" dirty="0"/>
          </a:p>
          <a:p>
            <a:pPr marL="285750" indent="-285750">
              <a:buFont typeface="Arial" pitchFamily="34" charset="0"/>
              <a:buChar char="•"/>
            </a:pPr>
            <a:r>
              <a:rPr lang="zh-CN" altLang="en-US" dirty="0"/>
              <a:t>只能在固定资产模块删除</a:t>
            </a:r>
            <a:endParaRPr lang="en-US" altLang="zh-C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719" y="2967038"/>
            <a:ext cx="75438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Administrator\AppData\Roaming\Tencent\Users\239185427\QQ\WinTemp\RichOle\H(S584FH8GPZ]8L{LODM69O.jpg"/>
          <p:cNvPicPr>
            <a:picLocks noChangeAspect="1" noChangeArrowheads="1"/>
          </p:cNvPicPr>
          <p:nvPr/>
        </p:nvPicPr>
        <p:blipFill>
          <a:blip r:embed="rId3" cstate="print"/>
          <a:srcRect/>
          <a:stretch>
            <a:fillRect/>
          </a:stretch>
        </p:blipFill>
        <p:spPr bwMode="auto">
          <a:xfrm>
            <a:off x="2829685" y="683345"/>
            <a:ext cx="6227834" cy="3517573"/>
          </a:xfrm>
          <a:prstGeom prst="rect">
            <a:avLst/>
          </a:prstGeom>
          <a:noFill/>
        </p:spPr>
      </p:pic>
    </p:spTree>
    <p:extLst>
      <p:ext uri="{BB962C8B-B14F-4D97-AF65-F5344CB8AC3E}">
        <p14:creationId xmlns:p14="http://schemas.microsoft.com/office/powerpoint/2010/main" val="12718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11253</TotalTime>
  <Words>251</Words>
  <Application>Microsoft Office PowerPoint</Application>
  <PresentationFormat>全屏显示(16:9)</PresentationFormat>
  <Paragraphs>63</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PowerPoint 演示文稿</vt:lpstr>
      <vt:lpstr>目录</vt:lpstr>
      <vt:lpstr>固定资产</vt:lpstr>
      <vt:lpstr>卡片新增</vt:lpstr>
      <vt:lpstr>卡片变动</vt:lpstr>
      <vt:lpstr>卡片减值</vt:lpstr>
      <vt:lpstr>卡片清理</vt:lpstr>
      <vt:lpstr>卡片拆分</vt:lpstr>
      <vt:lpstr>卡片生成凭证</vt:lpstr>
      <vt:lpstr>报表查询</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430</cp:revision>
  <dcterms:created xsi:type="dcterms:W3CDTF">2010-04-12T23:12:02Z</dcterms:created>
  <dcterms:modified xsi:type="dcterms:W3CDTF">2019-05-15T06:48:27Z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