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7" r:id="rId1"/>
  </p:sldMasterIdLst>
  <p:notesMasterIdLst>
    <p:notesMasterId r:id="rId24"/>
  </p:notesMasterIdLst>
  <p:sldIdLst>
    <p:sldId id="737" r:id="rId2"/>
    <p:sldId id="721" r:id="rId3"/>
    <p:sldId id="734" r:id="rId4"/>
    <p:sldId id="735" r:id="rId5"/>
    <p:sldId id="736" r:id="rId6"/>
    <p:sldId id="738" r:id="rId7"/>
    <p:sldId id="739" r:id="rId8"/>
    <p:sldId id="740" r:id="rId9"/>
    <p:sldId id="741" r:id="rId10"/>
    <p:sldId id="743" r:id="rId11"/>
    <p:sldId id="744" r:id="rId12"/>
    <p:sldId id="745" r:id="rId13"/>
    <p:sldId id="746" r:id="rId14"/>
    <p:sldId id="748" r:id="rId15"/>
    <p:sldId id="749" r:id="rId16"/>
    <p:sldId id="728" r:id="rId17"/>
    <p:sldId id="750" r:id="rId18"/>
    <p:sldId id="730" r:id="rId19"/>
    <p:sldId id="731" r:id="rId20"/>
    <p:sldId id="732" r:id="rId21"/>
    <p:sldId id="733" r:id="rId22"/>
    <p:sldId id="620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EAEAEA"/>
    <a:srgbClr val="5F5F5F"/>
    <a:srgbClr val="D8D8D8"/>
    <a:srgbClr val="003B76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6207" autoAdjust="0"/>
  </p:normalViewPr>
  <p:slideViewPr>
    <p:cSldViewPr>
      <p:cViewPr>
        <p:scale>
          <a:sx n="90" d="100"/>
          <a:sy n="90" d="100"/>
        </p:scale>
        <p:origin x="-570" y="-462"/>
      </p:cViewPr>
      <p:guideLst>
        <p:guide orient="horz" pos="754"/>
        <p:guide pos="249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255E2A-49DC-4E22-A569-C1345F0F5559}" type="datetimeFigureOut">
              <a:rPr lang="zh-CN" altLang="en-US"/>
              <a:pPr>
                <a:defRPr/>
              </a:pPr>
              <a:t>2016-05-10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80CB2B-2489-4B0E-8C88-A587FE7D73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137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23D39-A8A3-40CC-8C41-D8FE474CFF66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PPT C 16-9(not thing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20120325大品牌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52438"/>
            <a:ext cx="1873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7"/>
          <p:cNvSpPr>
            <a:spLocks/>
          </p:cNvSpPr>
          <p:nvPr userDrawn="1"/>
        </p:nvSpPr>
        <p:spPr bwMode="auto">
          <a:xfrm>
            <a:off x="184150" y="6356350"/>
            <a:ext cx="2874963" cy="406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900" dirty="0">
                <a:solidFill>
                  <a:srgbClr val="4D4D4D"/>
                </a:solidFill>
                <a:cs typeface="微软雅黑"/>
                <a:sym typeface="Microsoft YaHei Bold" charset="0"/>
              </a:rPr>
              <a:t>版权所有</a:t>
            </a:r>
            <a:r>
              <a:rPr lang="en-US" altLang="zh-CN" sz="900" dirty="0">
                <a:solidFill>
                  <a:srgbClr val="4D4D4D"/>
                </a:solidFill>
                <a:cs typeface="微软雅黑"/>
                <a:sym typeface="Helvetica Neue" charset="0"/>
              </a:rPr>
              <a:t>©1993-2012</a:t>
            </a:r>
            <a:r>
              <a:rPr lang="zh-CN" altLang="en-US" sz="900" dirty="0">
                <a:solidFill>
                  <a:srgbClr val="4D4D4D"/>
                </a:solidFill>
                <a:cs typeface="微软雅黑"/>
                <a:sym typeface="Microsoft YaHei Bold" charset="0"/>
              </a:rPr>
              <a:t>金蝶软件（中国）有限公司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1608517"/>
            <a:ext cx="7772400" cy="1143352"/>
          </a:xfrm>
        </p:spPr>
        <p:txBody>
          <a:bodyPr>
            <a:normAutofit/>
          </a:bodyPr>
          <a:lstStyle>
            <a:lvl1pPr>
              <a:defRPr sz="3400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68288" y="3140968"/>
            <a:ext cx="2864152" cy="136350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404040"/>
                </a:solidFill>
                <a:latin typeface="微软雅黑"/>
                <a:ea typeface="微软雅黑"/>
                <a:cs typeface="微软雅黑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卷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738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7"/>
          <p:cNvGrpSpPr>
            <a:grpSpLocks/>
          </p:cNvGrpSpPr>
          <p:nvPr userDrawn="1"/>
        </p:nvGrpSpPr>
        <p:grpSpPr bwMode="auto">
          <a:xfrm>
            <a:off x="7431088" y="6102350"/>
            <a:ext cx="1300162" cy="847725"/>
            <a:chOff x="6559883" y="4147099"/>
            <a:chExt cx="2316937" cy="1132002"/>
          </a:xfrm>
        </p:grpSpPr>
        <p:pic>
          <p:nvPicPr>
            <p:cNvPr id="6" name="图片 8" descr="PPT C Leg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6005" y="4172857"/>
              <a:ext cx="1510815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9" descr="PPT C-orang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9883" y="4147099"/>
              <a:ext cx="1106244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图片 10" descr="0310金蝶品牌下属logo-00.png"/>
          <p:cNvPicPr>
            <a:picLocks noChangeAspect="1"/>
          </p:cNvPicPr>
          <p:nvPr userDrawn="1"/>
        </p:nvPicPr>
        <p:blipFill>
          <a:blip r:embed="rId5" cstate="print"/>
          <a:srcRect l="6183" t="8817" r="33315" b="79649"/>
          <a:stretch>
            <a:fillRect/>
          </a:stretch>
        </p:blipFill>
        <p:spPr bwMode="auto">
          <a:xfrm>
            <a:off x="7545388" y="149225"/>
            <a:ext cx="11303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6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buFont typeface="Wingdings" pitchFamily="2" charset="2"/>
              <a:buChar char="Ø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24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432800" y="6397625"/>
            <a:ext cx="617538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C09C-36A3-4947-A908-BC4669CD81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PPT C 16-9(not thing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/>
          </p:cNvSpPr>
          <p:nvPr/>
        </p:nvSpPr>
        <p:spPr bwMode="auto">
          <a:xfrm>
            <a:off x="4395788" y="1817688"/>
            <a:ext cx="2020887" cy="7381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rgbClr val="343434"/>
                </a:solidFill>
                <a:latin typeface="Helvetica Neue UltraLight" charset="0"/>
                <a:ea typeface="宋体" charset="0"/>
                <a:cs typeface="Helvetica Neue UltraLight" charset="0"/>
                <a:sym typeface="Helvetica Neue UltraLight" charset="0"/>
              </a:rPr>
              <a:t>Thanks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3924300" y="2822575"/>
            <a:ext cx="10207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zh-CN" sz="1800" dirty="0" err="1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terima</a:t>
            </a:r>
            <a:r>
              <a:rPr lang="en-US" altLang="zh-CN" sz="1800" dirty="0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 </a:t>
            </a:r>
            <a:r>
              <a:rPr lang="en-US" altLang="zh-CN" sz="1800" dirty="0" err="1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kasih</a:t>
            </a:r>
            <a:endParaRPr lang="en-US" altLang="zh-CN" sz="1800" dirty="0">
              <a:solidFill>
                <a:srgbClr val="343434"/>
              </a:solidFill>
              <a:latin typeface="Arial Narrow" charset="0"/>
              <a:ea typeface="宋体" charset="0"/>
              <a:cs typeface="Arial Narrow" charset="0"/>
              <a:sym typeface="Arial Narrow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365500" y="1603375"/>
            <a:ext cx="923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343434"/>
                </a:solidFill>
                <a:latin typeface="Arial" charset="0"/>
                <a:sym typeface="Arial" charset="0"/>
              </a:rPr>
              <a:t>感謝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5072063" y="2698750"/>
            <a:ext cx="1231900" cy="739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rgbClr val="343434"/>
                </a:solidFill>
                <a:latin typeface="Microsoft YaHei Bold" charset="0"/>
                <a:ea typeface="Microsoft YaHei Bold" charset="0"/>
                <a:cs typeface="Microsoft YaHei Bold" charset="0"/>
                <a:sym typeface="Microsoft YaHei Bold" charset="0"/>
              </a:rPr>
              <a:t>谢谢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278438" y="1682750"/>
            <a:ext cx="10255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9A9A9A"/>
                </a:solidFill>
                <a:latin typeface="Arial" charset="0"/>
                <a:sym typeface="Arial" charset="0"/>
              </a:rPr>
              <a:t>ありがとう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365500" y="2401888"/>
            <a:ext cx="8461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zh-CN" sz="2000" dirty="0" err="1">
                <a:solidFill>
                  <a:srgbClr val="9A9A9A"/>
                </a:solidFill>
                <a:latin typeface="Arial" charset="0"/>
                <a:ea typeface="宋体" charset="0"/>
                <a:cs typeface="Thonburi" charset="0"/>
                <a:sym typeface="Arial" charset="0"/>
              </a:rPr>
              <a:t>ขอบคุณ</a:t>
            </a:r>
            <a:endParaRPr lang="en-US" altLang="zh-CN" sz="2000" dirty="0">
              <a:solidFill>
                <a:srgbClr val="9A9A9A"/>
              </a:solidFill>
              <a:latin typeface="Arial" charset="0"/>
              <a:ea typeface="宋体" charset="0"/>
              <a:cs typeface="Thonburi" charset="0"/>
              <a:sym typeface="Arial" charset="0"/>
            </a:endParaRPr>
          </a:p>
        </p:txBody>
      </p:sp>
      <p:sp>
        <p:nvSpPr>
          <p:cNvPr id="9" name="Rectangle 37"/>
          <p:cNvSpPr>
            <a:spLocks/>
          </p:cNvSpPr>
          <p:nvPr/>
        </p:nvSpPr>
        <p:spPr bwMode="auto">
          <a:xfrm>
            <a:off x="184150" y="6356350"/>
            <a:ext cx="2874963" cy="406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900" dirty="0">
                <a:solidFill>
                  <a:srgbClr val="4D4D4D"/>
                </a:solidFill>
                <a:cs typeface="微软雅黑"/>
                <a:sym typeface="Microsoft YaHei Bold" charset="0"/>
              </a:rPr>
              <a:t>版权所有</a:t>
            </a:r>
            <a:r>
              <a:rPr lang="en-US" altLang="zh-CN" sz="900" dirty="0">
                <a:solidFill>
                  <a:srgbClr val="4D4D4D"/>
                </a:solidFill>
                <a:cs typeface="微软雅黑"/>
                <a:sym typeface="Helvetica Neue" charset="0"/>
              </a:rPr>
              <a:t>©1993-2012</a:t>
            </a:r>
            <a:r>
              <a:rPr lang="zh-CN" altLang="en-US" sz="900" dirty="0">
                <a:solidFill>
                  <a:srgbClr val="4D4D4D"/>
                </a:solidFill>
                <a:cs typeface="微软雅黑"/>
                <a:sym typeface="Microsoft YaHei Bold" charset="0"/>
              </a:rPr>
              <a:t>金蝶软件（中国）有限公司</a:t>
            </a:r>
          </a:p>
        </p:txBody>
      </p:sp>
      <p:pic>
        <p:nvPicPr>
          <p:cNvPr id="10" name="图片 14" descr="20120325大品牌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0" y="485775"/>
            <a:ext cx="17954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卷页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738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7"/>
          <p:cNvGrpSpPr>
            <a:grpSpLocks/>
          </p:cNvGrpSpPr>
          <p:nvPr userDrawn="1"/>
        </p:nvGrpSpPr>
        <p:grpSpPr bwMode="auto">
          <a:xfrm>
            <a:off x="7431088" y="6102350"/>
            <a:ext cx="1300162" cy="847725"/>
            <a:chOff x="6559883" y="4147099"/>
            <a:chExt cx="2316937" cy="1132002"/>
          </a:xfrm>
        </p:grpSpPr>
        <p:pic>
          <p:nvPicPr>
            <p:cNvPr id="7" name="图片 8" descr="PPT C Leg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6005" y="4172857"/>
              <a:ext cx="1510815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9" descr="PPT C-orang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9883" y="4147099"/>
              <a:ext cx="1106244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图片 10" descr="0310金蝶品牌下属logo-00.png"/>
          <p:cNvPicPr>
            <a:picLocks noChangeAspect="1"/>
          </p:cNvPicPr>
          <p:nvPr userDrawn="1"/>
        </p:nvPicPr>
        <p:blipFill>
          <a:blip r:embed="rId5" cstate="print"/>
          <a:srcRect l="6183" t="8817" r="33315" b="79649"/>
          <a:stretch>
            <a:fillRect/>
          </a:stretch>
        </p:blipFill>
        <p:spPr bwMode="auto">
          <a:xfrm>
            <a:off x="7545388" y="149225"/>
            <a:ext cx="11303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24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6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buFont typeface="Wingdings" pitchFamily="2" charset="2"/>
              <a:buChar char="Ø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卷页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738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>
            <a:grpSpLocks/>
          </p:cNvGrpSpPr>
          <p:nvPr userDrawn="1"/>
        </p:nvGrpSpPr>
        <p:grpSpPr bwMode="auto">
          <a:xfrm>
            <a:off x="7431088" y="6102350"/>
            <a:ext cx="1300162" cy="847725"/>
            <a:chOff x="6559883" y="4147099"/>
            <a:chExt cx="2316937" cy="1132002"/>
          </a:xfrm>
        </p:grpSpPr>
        <p:pic>
          <p:nvPicPr>
            <p:cNvPr id="8" name="图片 8" descr="PPT C Leg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6005" y="4172857"/>
              <a:ext cx="1510815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9" descr="PPT C-orang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9883" y="4147099"/>
              <a:ext cx="1106244" cy="110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图片 10" descr="0310金蝶品牌下属logo-00.png"/>
          <p:cNvPicPr>
            <a:picLocks noChangeAspect="1"/>
          </p:cNvPicPr>
          <p:nvPr userDrawn="1"/>
        </p:nvPicPr>
        <p:blipFill>
          <a:blip r:embed="rId5" cstate="print"/>
          <a:srcRect l="6183" t="8817" r="33315" b="79649"/>
          <a:stretch>
            <a:fillRect/>
          </a:stretch>
        </p:blipFill>
        <p:spPr bwMode="auto">
          <a:xfrm>
            <a:off x="7545388" y="149225"/>
            <a:ext cx="11303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24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6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buFont typeface="Wingdings" pitchFamily="2" charset="2"/>
              <a:buChar char="Ø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A5C11-29E6-4ED8-A27A-52309EB34F12}" type="datetimeFigureOut">
              <a:rPr lang="zh-CN" altLang="en-US"/>
              <a:pPr>
                <a:defRPr/>
              </a:pPr>
              <a:t>2016-05-10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4D0AA5-86C8-4323-810D-A2150C6F4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690" y="1729290"/>
            <a:ext cx="7808948" cy="1714500"/>
          </a:xfrm>
        </p:spPr>
        <p:txBody>
          <a:bodyPr/>
          <a:lstStyle/>
          <a:p>
            <a:pPr eaLnBrk="1" hangingPunct="1"/>
            <a:r>
              <a:rPr lang="en-US" altLang="zh-CN" sz="44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44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sz="4400" b="1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V14.1</a:t>
            </a:r>
            <a:r>
              <a:rPr lang="zh-CN" altLang="en-US" sz="4400" b="1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培训</a:t>
            </a:r>
            <a:r>
              <a:rPr lang="zh-CN" altLang="en-US" sz="44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大纲</a:t>
            </a:r>
            <a:r>
              <a:rPr lang="zh-CN" altLang="en-US" sz="4800" dirty="0" smtClean="0">
                <a:latin typeface="Arial Black" pitchFamily="34" charset="0"/>
              </a:rPr>
              <a:t/>
            </a:r>
            <a:br>
              <a:rPr lang="zh-CN" altLang="en-US" sz="4800" dirty="0" smtClean="0">
                <a:latin typeface="Arial Black" pitchFamily="34" charset="0"/>
              </a:rPr>
            </a:br>
            <a:r>
              <a:rPr lang="zh-CN" altLang="en-US" sz="800" dirty="0" smtClean="0">
                <a:latin typeface="Arial Black" pitchFamily="34" charset="0"/>
              </a:rPr>
              <a:t/>
            </a:r>
            <a:br>
              <a:rPr lang="zh-CN" altLang="en-US" sz="800" dirty="0" smtClean="0">
                <a:latin typeface="Arial Black" pitchFamily="34" charset="0"/>
              </a:rPr>
            </a:br>
            <a:r>
              <a:rPr lang="zh-CN" altLang="en-US" sz="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应收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应付管理</a:t>
            </a:r>
            <a:endParaRPr lang="zh-CN" altLang="en-US" sz="15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580112" y="4429132"/>
            <a:ext cx="316835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altLang="zh-CN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KIS</a:t>
            </a:r>
            <a:r>
              <a:rPr lang="zh-CN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服务产品与技术支持部</a:t>
            </a:r>
            <a:endParaRPr lang="zh-CN" altLang="en-US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</a:endParaRPr>
          </a:p>
        </p:txBody>
      </p:sp>
      <p:pic>
        <p:nvPicPr>
          <p:cNvPr id="5" name="图片 4" descr="0310金蝶品牌下属logo-0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t="-5761" r="-2946" b="5761"/>
          <a:stretch/>
        </p:blipFill>
        <p:spPr>
          <a:xfrm>
            <a:off x="3428992" y="928670"/>
            <a:ext cx="1015945" cy="772020"/>
          </a:xfrm>
          <a:prstGeom prst="plaque">
            <a:avLst/>
          </a:prstGeom>
        </p:spPr>
      </p:pic>
    </p:spTree>
    <p:extLst>
      <p:ext uri="{BB962C8B-B14F-4D97-AF65-F5344CB8AC3E}">
        <p14:creationId xmlns:p14="http://schemas.microsoft.com/office/powerpoint/2010/main" val="31826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收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付款单</a:t>
            </a:r>
            <a:endParaRPr lang="zh-CN" altLang="en-US" sz="3200" dirty="0">
              <a:solidFill>
                <a:srgbClr val="003B7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473257" cy="513686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600" dirty="0"/>
              <a:t>收</a:t>
            </a:r>
            <a:r>
              <a:rPr lang="en-US" altLang="zh-CN" sz="2600" dirty="0"/>
              <a:t>/</a:t>
            </a:r>
            <a:r>
              <a:rPr lang="zh-CN" altLang="en-US" sz="2600" dirty="0"/>
              <a:t>付款</a:t>
            </a:r>
            <a:r>
              <a:rPr lang="zh-CN" altLang="en-US" sz="2600" dirty="0" smtClean="0"/>
              <a:t>单</a:t>
            </a:r>
            <a:endParaRPr lang="en-US" altLang="zh-CN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收</a:t>
            </a:r>
            <a:r>
              <a:rPr lang="en-US" altLang="zh-CN" sz="2200" dirty="0"/>
              <a:t>/</a:t>
            </a:r>
            <a:r>
              <a:rPr lang="zh-CN" altLang="en-US" sz="2200" dirty="0" smtClean="0"/>
              <a:t>付款单据类型</a:t>
            </a:r>
            <a:r>
              <a:rPr lang="en-US" altLang="zh-CN" sz="2200" dirty="0" smtClean="0"/>
              <a:t>:</a:t>
            </a:r>
            <a:r>
              <a:rPr lang="zh-CN" altLang="en-US" sz="2400" dirty="0"/>
              <a:t>收</a:t>
            </a:r>
            <a:r>
              <a:rPr lang="en-US" altLang="zh-CN" sz="2400" dirty="0"/>
              <a:t>/</a:t>
            </a:r>
            <a:r>
              <a:rPr lang="zh-CN" altLang="en-US" sz="2400" dirty="0"/>
              <a:t>付款、预收</a:t>
            </a:r>
            <a:r>
              <a:rPr lang="en-US" altLang="zh-CN" sz="2400" dirty="0"/>
              <a:t>/</a:t>
            </a:r>
            <a:r>
              <a:rPr lang="zh-CN" altLang="en-US" sz="2400" dirty="0"/>
              <a:t>付款和收</a:t>
            </a:r>
            <a:r>
              <a:rPr lang="en-US" altLang="zh-CN" sz="2400" dirty="0"/>
              <a:t>/</a:t>
            </a:r>
            <a:r>
              <a:rPr lang="zh-CN" altLang="en-US" sz="2400" dirty="0"/>
              <a:t>付款退款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付款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对非现销的发票进行收款、对非现购的发票进行付款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对期初的应收、应付余额进行收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对其他收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付款单形成其他应收、其他应付款做后续收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</a:t>
            </a:r>
            <a:endParaRPr lang="en-US" altLang="zh-CN" sz="2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预收</a:t>
            </a:r>
            <a:r>
              <a:rPr lang="en-US" altLang="zh-CN" sz="2200" dirty="0"/>
              <a:t>/</a:t>
            </a:r>
            <a:r>
              <a:rPr lang="zh-CN" altLang="en-US" sz="2200" dirty="0" smtClean="0"/>
              <a:t>付款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对预先收取客户的销售货款和预先支付供应商的采购货款的处理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录入</a:t>
            </a:r>
            <a:r>
              <a:rPr lang="zh-CN" altLang="en-US" sz="2000" dirty="0"/>
              <a:t>预收</a:t>
            </a:r>
            <a:r>
              <a:rPr lang="en-US" altLang="zh-CN" sz="2000" dirty="0"/>
              <a:t>/</a:t>
            </a:r>
            <a:r>
              <a:rPr lang="zh-CN" altLang="en-US" sz="2000" dirty="0"/>
              <a:t>付金额，表体不需</a:t>
            </a:r>
            <a:r>
              <a:rPr lang="zh-CN" altLang="en-US" sz="2000" dirty="0" smtClean="0"/>
              <a:t>录入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>
                <a:solidFill>
                  <a:srgbClr val="FF0000"/>
                </a:solidFill>
              </a:rPr>
              <a:t>预收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</a:rPr>
              <a:t>付退款选择单据类型为预收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</a:rPr>
              <a:t>付款，输入负数即可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458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64296"/>
            <a:ext cx="788023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7" y="3313070"/>
            <a:ext cx="71818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76" y="3933056"/>
            <a:ext cx="60486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收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付款单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473257" cy="513686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600" dirty="0"/>
              <a:t>收</a:t>
            </a:r>
            <a:r>
              <a:rPr lang="en-US" altLang="zh-CN" sz="2600" dirty="0"/>
              <a:t>/</a:t>
            </a:r>
            <a:r>
              <a:rPr lang="zh-CN" altLang="en-US" sz="2600" dirty="0" smtClean="0"/>
              <a:t>付款</a:t>
            </a:r>
            <a:r>
              <a:rPr lang="zh-CN" altLang="en-US" sz="2600" dirty="0"/>
              <a:t>单</a:t>
            </a:r>
            <a:endParaRPr lang="en-US" altLang="zh-CN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付款退款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选择原收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付款单进行退款</a:t>
            </a:r>
            <a:endParaRPr lang="en-US" altLang="zh-CN" sz="20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支持</a:t>
            </a:r>
            <a:r>
              <a:rPr lang="zh-CN" altLang="en-US" sz="2000" dirty="0"/>
              <a:t>全部退和部分退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80000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sz="2000" dirty="0"/>
              <a:t>退款部分可以继续进行收款和</a:t>
            </a:r>
            <a:r>
              <a:rPr lang="zh-CN" altLang="en-US" sz="2000" dirty="0" smtClean="0"/>
              <a:t>付款</a:t>
            </a:r>
            <a:endParaRPr lang="en-US" altLang="zh-CN" sz="2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外币收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付款</a:t>
            </a:r>
            <a:endParaRPr lang="en-US" altLang="zh-CN" sz="2200" dirty="0" smtClean="0"/>
          </a:p>
          <a:p>
            <a:pPr lvl="2" fontAlgn="auto">
              <a:spcAft>
                <a:spcPts val="0"/>
              </a:spcAft>
              <a:buClr>
                <a:schemeClr val="tx1"/>
              </a:buClr>
              <a:buSzPct val="80000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sz="2000" dirty="0" smtClean="0"/>
              <a:t>表</a:t>
            </a:r>
            <a:r>
              <a:rPr lang="zh-CN" altLang="en-US" sz="2000" dirty="0"/>
              <a:t>头为本位币的，表体源单可以为任何币别</a:t>
            </a:r>
          </a:p>
          <a:p>
            <a:pPr lvl="2" fontAlgn="auto">
              <a:spcAft>
                <a:spcPts val="0"/>
              </a:spcAft>
              <a:buClr>
                <a:schemeClr val="tx1"/>
              </a:buClr>
              <a:buSzPct val="80000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sz="2000" dirty="0"/>
              <a:t>表头为外币的，表体源单只能为该外币和本位币</a:t>
            </a:r>
          </a:p>
          <a:p>
            <a:pPr lvl="2" fontAlgn="auto">
              <a:spcAft>
                <a:spcPts val="0"/>
              </a:spcAft>
              <a:buClr>
                <a:schemeClr val="tx1"/>
              </a:buClr>
              <a:buSzPct val="80000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sz="2000" dirty="0"/>
              <a:t>表体的源单币别必须相同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7" y="2204864"/>
            <a:ext cx="80196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5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收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付款单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473257" cy="513686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600" dirty="0"/>
              <a:t>收</a:t>
            </a:r>
            <a:r>
              <a:rPr lang="en-US" altLang="zh-CN" sz="2600" dirty="0"/>
              <a:t>/</a:t>
            </a:r>
            <a:r>
              <a:rPr lang="zh-CN" altLang="en-US" sz="2600" dirty="0" smtClean="0"/>
              <a:t>付款</a:t>
            </a:r>
            <a:r>
              <a:rPr lang="zh-CN" altLang="en-US" sz="2600" dirty="0"/>
              <a:t>单</a:t>
            </a:r>
            <a:endParaRPr lang="en-US" altLang="zh-CN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付款折扣处理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“整单折扣”</a:t>
            </a:r>
            <a:r>
              <a:rPr lang="zh-CN" altLang="en-US" sz="2000" dirty="0"/>
              <a:t>、“折后金额”、“折扣科目”三个项用来共同完成整单折扣功能</a:t>
            </a:r>
            <a:endParaRPr lang="en-US" altLang="zh-CN" sz="20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/>
              <a:t>整</a:t>
            </a:r>
            <a:r>
              <a:rPr lang="zh-CN" altLang="en-US" sz="2000" dirty="0" smtClean="0"/>
              <a:t>单折扣可</a:t>
            </a:r>
            <a:r>
              <a:rPr lang="zh-CN" altLang="en-US" sz="2000" dirty="0"/>
              <a:t>＞</a:t>
            </a:r>
            <a:r>
              <a:rPr lang="en-US" altLang="zh-CN" sz="2000" dirty="0" smtClean="0"/>
              <a:t>100%</a:t>
            </a:r>
            <a:r>
              <a:rPr lang="zh-CN" altLang="en-US" sz="2000" dirty="0" smtClean="0"/>
              <a:t>，处理多收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付款的抹零业务</a:t>
            </a:r>
            <a:endParaRPr lang="en-US" altLang="zh-CN" sz="20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/>
              <a:t>整</a:t>
            </a:r>
            <a:r>
              <a:rPr lang="zh-CN" altLang="en-US" sz="2000" dirty="0" smtClean="0"/>
              <a:t>单折扣＜</a:t>
            </a:r>
            <a:r>
              <a:rPr lang="en-US" altLang="zh-CN" sz="2000" dirty="0" smtClean="0"/>
              <a:t>100%</a:t>
            </a:r>
            <a:r>
              <a:rPr lang="zh-CN" altLang="en-US" sz="2000" dirty="0" smtClean="0"/>
              <a:t>，处理少收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付款的抹零业务</a:t>
            </a:r>
            <a:endParaRPr lang="en-US" altLang="zh-CN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6" y="3079592"/>
            <a:ext cx="87129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其他收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付款单</a:t>
            </a:r>
            <a:endParaRPr lang="zh-CN" altLang="en-US" sz="3200" dirty="0">
              <a:solidFill>
                <a:srgbClr val="003B7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473257" cy="513686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600" dirty="0" smtClean="0"/>
              <a:t>其他收</a:t>
            </a:r>
            <a:r>
              <a:rPr lang="en-US" altLang="zh-CN" sz="2600" dirty="0"/>
              <a:t>/</a:t>
            </a:r>
            <a:r>
              <a:rPr lang="zh-CN" altLang="en-US" sz="2600" dirty="0" smtClean="0"/>
              <a:t>付款</a:t>
            </a:r>
            <a:r>
              <a:rPr lang="zh-CN" altLang="en-US" sz="2600" dirty="0"/>
              <a:t>单</a:t>
            </a:r>
            <a:endParaRPr lang="en-US" altLang="zh-CN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其他收款单</a:t>
            </a:r>
            <a:r>
              <a:rPr lang="zh-CN" altLang="zh-CN" sz="2200" dirty="0" smtClean="0"/>
              <a:t>处理</a:t>
            </a:r>
            <a:r>
              <a:rPr lang="zh-CN" altLang="zh-CN" sz="2200" dirty="0"/>
              <a:t>非主营业务</a:t>
            </a:r>
            <a:r>
              <a:rPr lang="zh-CN" altLang="zh-CN" sz="2200" dirty="0" smtClean="0"/>
              <a:t>收入的</a:t>
            </a:r>
            <a:r>
              <a:rPr lang="zh-CN" altLang="zh-CN" sz="2200" dirty="0"/>
              <a:t>其他</a:t>
            </a:r>
            <a:r>
              <a:rPr lang="zh-CN" altLang="zh-CN" sz="2200" dirty="0" smtClean="0"/>
              <a:t>收</a:t>
            </a:r>
            <a:r>
              <a:rPr lang="zh-CN" altLang="en-US" sz="2200" dirty="0" smtClean="0"/>
              <a:t>款</a:t>
            </a:r>
            <a:r>
              <a:rPr lang="zh-CN" altLang="zh-CN" sz="2200" dirty="0"/>
              <a:t>业务</a:t>
            </a:r>
            <a:r>
              <a:rPr lang="zh-CN" altLang="zh-CN" sz="2200" dirty="0" smtClean="0"/>
              <a:t>，</a:t>
            </a:r>
            <a:r>
              <a:rPr lang="zh-CN" altLang="en-US" sz="2200" dirty="0" smtClean="0"/>
              <a:t>如</a:t>
            </a:r>
            <a:r>
              <a:rPr lang="zh-CN" altLang="en-US" sz="2200" dirty="0"/>
              <a:t>押金收入，劳务费</a:t>
            </a:r>
            <a:r>
              <a:rPr lang="zh-CN" altLang="en-US" sz="2200" dirty="0" smtClean="0"/>
              <a:t>收入等</a:t>
            </a:r>
            <a:endParaRPr lang="en-US" altLang="zh-CN" sz="22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其他付款单</a:t>
            </a:r>
            <a:r>
              <a:rPr lang="zh-CN" altLang="zh-CN" sz="2200" dirty="0" smtClean="0"/>
              <a:t>处理</a:t>
            </a:r>
            <a:r>
              <a:rPr lang="zh-CN" altLang="zh-CN" sz="2200" dirty="0"/>
              <a:t>非主营</a:t>
            </a:r>
            <a:r>
              <a:rPr lang="zh-CN" altLang="zh-CN" sz="2200" dirty="0" smtClean="0"/>
              <a:t>业务</a:t>
            </a:r>
            <a:r>
              <a:rPr lang="zh-CN" altLang="en-US" sz="2200" dirty="0" smtClean="0"/>
              <a:t>支出</a:t>
            </a:r>
            <a:r>
              <a:rPr lang="zh-CN" altLang="zh-CN" sz="2200" dirty="0"/>
              <a:t>的</a:t>
            </a:r>
            <a:r>
              <a:rPr lang="zh-CN" altLang="zh-CN" sz="2200" dirty="0" smtClean="0"/>
              <a:t>其他</a:t>
            </a:r>
            <a:r>
              <a:rPr lang="zh-CN" altLang="en-US" sz="2200" dirty="0" smtClean="0"/>
              <a:t>付款</a:t>
            </a:r>
            <a:r>
              <a:rPr lang="zh-CN" altLang="zh-CN" sz="2200" dirty="0" smtClean="0"/>
              <a:t>业务</a:t>
            </a:r>
            <a:r>
              <a:rPr lang="zh-CN" altLang="en-US" sz="2200" dirty="0" smtClean="0"/>
              <a:t>，如差旅费</a:t>
            </a:r>
            <a:r>
              <a:rPr lang="zh-CN" altLang="en-US" sz="2200" dirty="0"/>
              <a:t>、租金、</a:t>
            </a:r>
            <a:r>
              <a:rPr lang="zh-CN" altLang="en-US" sz="2200" dirty="0" smtClean="0"/>
              <a:t>运输等</a:t>
            </a:r>
            <a:r>
              <a:rPr lang="zh-CN" altLang="en-US" sz="2200" dirty="0"/>
              <a:t>非采购款之外的费用</a:t>
            </a:r>
            <a:endParaRPr lang="en-US" altLang="zh-CN" sz="2200" dirty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zh-CN" sz="2200" dirty="0" smtClean="0"/>
              <a:t>通过收入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支出</a:t>
            </a:r>
            <a:r>
              <a:rPr lang="zh-CN" altLang="zh-CN" sz="2200" dirty="0" smtClean="0"/>
              <a:t>类别，</a:t>
            </a:r>
            <a:r>
              <a:rPr lang="zh-CN" altLang="en-US" sz="2200" dirty="0"/>
              <a:t>形成</a:t>
            </a:r>
            <a:r>
              <a:rPr lang="zh-CN" altLang="zh-CN" sz="2200" dirty="0" smtClean="0"/>
              <a:t>不同收入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支出</a:t>
            </a:r>
            <a:r>
              <a:rPr lang="zh-CN" altLang="zh-CN" sz="2200" dirty="0" smtClean="0"/>
              <a:t>类别</a:t>
            </a:r>
            <a:r>
              <a:rPr lang="zh-CN" altLang="zh-CN" sz="2200" dirty="0"/>
              <a:t>的</a:t>
            </a:r>
            <a:r>
              <a:rPr lang="zh-CN" altLang="zh-CN" sz="2200" dirty="0" smtClean="0"/>
              <a:t>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</a:t>
            </a:r>
            <a:r>
              <a:rPr lang="zh-CN" altLang="zh-CN" sz="2200" dirty="0" smtClean="0"/>
              <a:t>款</a:t>
            </a:r>
            <a:r>
              <a:rPr lang="zh-CN" altLang="zh-CN" sz="2200" dirty="0"/>
              <a:t>汇总及明细报表</a:t>
            </a:r>
            <a:endParaRPr lang="en-US" altLang="zh-CN" sz="2200" dirty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单据类型：其他应收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应付、收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付款结算</a:t>
            </a:r>
            <a:endParaRPr lang="en-US" altLang="zh-CN" sz="22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47387"/>
            <a:ext cx="8566607" cy="25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44383"/>
            <a:ext cx="655161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59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其他收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付款单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473257" cy="513686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600" dirty="0" smtClean="0"/>
              <a:t>其他收</a:t>
            </a:r>
            <a:r>
              <a:rPr lang="en-US" altLang="zh-CN" sz="2600" dirty="0"/>
              <a:t>/</a:t>
            </a:r>
            <a:r>
              <a:rPr lang="zh-CN" altLang="en-US" sz="2600" dirty="0" smtClean="0"/>
              <a:t>付款</a:t>
            </a:r>
            <a:r>
              <a:rPr lang="zh-CN" altLang="en-US" sz="2600" dirty="0"/>
              <a:t>单</a:t>
            </a:r>
            <a:endParaRPr lang="en-US" altLang="zh-CN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其他应收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应付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先</a:t>
            </a:r>
            <a:r>
              <a:rPr lang="zh-CN" altLang="en-US" sz="2000" dirty="0"/>
              <a:t>挂账，后续</a:t>
            </a:r>
            <a:r>
              <a:rPr lang="zh-CN" altLang="en-US" sz="2000" dirty="0" smtClean="0"/>
              <a:t>采用通过“收款单”、“付款单”进行</a:t>
            </a:r>
            <a:r>
              <a:rPr lang="zh-CN" altLang="en-US" sz="2000" dirty="0"/>
              <a:t>后续</a:t>
            </a:r>
            <a:r>
              <a:rPr lang="zh-CN" altLang="en-US" sz="2000" dirty="0" smtClean="0"/>
              <a:t>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zh-CN" sz="2000" dirty="0" smtClean="0"/>
              <a:t>客户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供应商</a:t>
            </a:r>
            <a:r>
              <a:rPr lang="zh-CN" altLang="zh-CN" sz="2000" dirty="0" smtClean="0"/>
              <a:t>为</a:t>
            </a:r>
            <a:r>
              <a:rPr lang="zh-CN" altLang="zh-CN" sz="2000" dirty="0"/>
              <a:t>必录项</a:t>
            </a:r>
            <a:endParaRPr lang="en-US" altLang="zh-CN" sz="20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付款金额可输入负数</a:t>
            </a:r>
            <a:endParaRPr lang="en-US" altLang="zh-CN" sz="2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收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付款结算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现在收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付款结束，不需要后续再进行收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付款操作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客户、部门、经手人可任选一项，也可都不选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/>
              <a:t>供应</a:t>
            </a:r>
            <a:r>
              <a:rPr lang="zh-CN" altLang="en-US" sz="2000" dirty="0" smtClean="0"/>
              <a:t>商、部门</a:t>
            </a:r>
            <a:r>
              <a:rPr lang="zh-CN" altLang="en-US" sz="2000" dirty="0"/>
              <a:t>、经手人可任选一项，也可都不选</a:t>
            </a:r>
            <a:endParaRPr lang="en-US" altLang="zh-CN" sz="2000" dirty="0"/>
          </a:p>
          <a:p>
            <a:pPr marL="914400" lvl="2" indent="0">
              <a:lnSpc>
                <a:spcPct val="90000"/>
              </a:lnSpc>
              <a:buClr>
                <a:schemeClr val="tx1"/>
              </a:buClr>
              <a:buSzPct val="100000"/>
              <a:buNone/>
              <a:defRPr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67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核销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523" y="983711"/>
            <a:ext cx="8136905" cy="513686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600" dirty="0"/>
              <a:t>核销</a:t>
            </a:r>
            <a:endParaRPr lang="en-US" altLang="zh-CN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企业</a:t>
            </a:r>
            <a:r>
              <a:rPr lang="zh-CN" altLang="en-US" sz="2200" dirty="0"/>
              <a:t>处理与供应商、客户之间业务交易产生的大量的往来</a:t>
            </a:r>
            <a:r>
              <a:rPr lang="zh-CN" altLang="en-US" sz="2200" dirty="0" smtClean="0"/>
              <a:t>款项</a:t>
            </a:r>
            <a:endParaRPr lang="en-US" altLang="zh-CN" sz="22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核销类型：</a:t>
            </a:r>
            <a:endParaRPr lang="en-US" altLang="zh-CN" sz="22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预收冲应收、预付冲应付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应收转应收、应付转应付</a:t>
            </a:r>
            <a:endParaRPr lang="en-US" altLang="zh-CN" sz="2000" dirty="0" smtClean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应收冲应付、应付冲应收</a:t>
            </a:r>
            <a:endParaRPr lang="en-US" altLang="zh-CN" sz="2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自动核销</a:t>
            </a:r>
            <a:endParaRPr lang="en-US" altLang="zh-CN" sz="22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合计</a:t>
            </a:r>
            <a:r>
              <a:rPr lang="zh-CN" altLang="en-US" sz="2000" dirty="0"/>
              <a:t>金额小的作为分摊金额，对合计金额大的部分自上而下进行自动</a:t>
            </a:r>
            <a:r>
              <a:rPr lang="zh-CN" altLang="en-US" sz="2000" dirty="0" smtClean="0"/>
              <a:t>分摊</a:t>
            </a:r>
            <a:endParaRPr lang="en-US" altLang="zh-CN" sz="2000" dirty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外币核销规则</a:t>
            </a:r>
            <a:endParaRPr lang="en-US" altLang="zh-CN" sz="22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上下</a:t>
            </a:r>
            <a:r>
              <a:rPr lang="zh-CN" altLang="en-US" sz="2000" dirty="0"/>
              <a:t>表体的源单币别必须与表头的币别一致</a:t>
            </a:r>
            <a:endParaRPr lang="en-US" altLang="zh-CN" sz="2000" dirty="0"/>
          </a:p>
          <a:p>
            <a:pPr marL="914400" lvl="2" indent="0">
              <a:lnSpc>
                <a:spcPct val="90000"/>
              </a:lnSpc>
              <a:buClr>
                <a:schemeClr val="tx1"/>
              </a:buClr>
              <a:buSzPct val="100000"/>
              <a:buNone/>
              <a:defRPr/>
            </a:pPr>
            <a:endParaRPr lang="zh-CN" altLang="en-US" sz="2000" dirty="0"/>
          </a:p>
          <a:p>
            <a:pPr lvl="2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endParaRPr lang="en-US" altLang="zh-CN" sz="2000" dirty="0"/>
          </a:p>
          <a:p>
            <a:pPr marL="914400" lvl="2" indent="0">
              <a:lnSpc>
                <a:spcPct val="90000"/>
              </a:lnSpc>
              <a:buClr>
                <a:schemeClr val="tx1"/>
              </a:buClr>
              <a:buSzPct val="100000"/>
              <a:buNone/>
              <a:defRPr/>
            </a:pPr>
            <a:endParaRPr lang="en-US" altLang="zh-CN" dirty="0"/>
          </a:p>
          <a:p>
            <a:pPr lvl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endParaRPr lang="en-US" altLang="zh-CN" sz="22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4998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67" y="1412776"/>
            <a:ext cx="80219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1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608013"/>
          </a:xfrm>
        </p:spPr>
        <p:txBody>
          <a:bodyPr anchor="t"/>
          <a:lstStyle/>
          <a:p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应收应付管理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核销案例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57158" y="942940"/>
            <a:ext cx="8424863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案例一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向供应商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订购原材料并支付定金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1W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，原材料入库后核销定金并支付剩余货款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5W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业务单据流程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采购订单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采购入库单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采购发票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付款单（预付款）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核销单（预付冲应付）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付款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单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案例二</a:t>
            </a:r>
            <a:endParaRPr lang="en-US" altLang="zh-CN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向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公司销售产品金额合计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1W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，向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公司采购原材料金额合计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5K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，核销后收到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公司剩余货款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业务单据流程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销售出库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销售发票；采购入库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采购发票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核销单（应收冲应付）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收款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单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</a:pPr>
            <a:endParaRPr lang="zh-CN" altLang="en-US" sz="2400" b="1" dirty="0"/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</a:pPr>
            <a:endParaRPr lang="en-US" altLang="zh-CN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608013"/>
          </a:xfrm>
        </p:spPr>
        <p:txBody>
          <a:bodyPr anchor="t"/>
          <a:lstStyle/>
          <a:p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应收应付管理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核销案例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57158" y="950215"/>
            <a:ext cx="8424863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案例二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向客户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B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销售商品金额合计分别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5K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7K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公司业务重组并入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B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公司，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B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公司承担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的债务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业务单据流程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销售出库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销售发票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核销单（应收转应收）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-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收款单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2330932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214282" y="928670"/>
            <a:ext cx="867886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供应商和客户均有信用额度控制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账套参数选择控制方式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客户控制规则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应收账款余额：客户应收账款余额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未审核的非现销销售发票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销售订单、蓝字非现销销售发票、蓝字非现销销售出库单和其他应收款单保存时进行控制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控制规则：“应收账款余额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本单金额”是否超额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供应商控制规则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应付账款余额：供应商应付账款余额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未审核的赊购采购发票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采购订单、蓝字赊购采购发票、蓝字赊购采购入库单和其他应付款单保存时进行控制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控制规则：“应付账款余额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本单金额”是否超额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286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475" y="1700213"/>
            <a:ext cx="3224213" cy="419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765175"/>
            <a:ext cx="58118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Rectangle 2"/>
          <p:cNvSpPr>
            <a:spLocks noChangeArrowheads="1"/>
          </p:cNvSpPr>
          <p:nvPr/>
        </p:nvSpPr>
        <p:spPr bwMode="auto">
          <a:xfrm>
            <a:off x="0" y="0"/>
            <a:ext cx="86772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3200" b="1" dirty="0">
                <a:solidFill>
                  <a:srgbClr val="003B76"/>
                </a:solidFill>
                <a:latin typeface="+mj-lt"/>
                <a:ea typeface="+mj-ea"/>
                <a:cs typeface="+mj-cs"/>
              </a:rPr>
              <a:t>应收应付</a:t>
            </a:r>
            <a:r>
              <a:rPr lang="en-US" altLang="zh-CN" sz="3200" b="1" dirty="0">
                <a:solidFill>
                  <a:srgbClr val="003B76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200" b="1" dirty="0">
                <a:solidFill>
                  <a:srgbClr val="003B76"/>
                </a:solidFill>
                <a:latin typeface="+mj-lt"/>
                <a:ea typeface="+mj-ea"/>
                <a:cs typeface="+mj-cs"/>
              </a:rPr>
              <a:t>信用额度管理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7127875" cy="608013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应收应付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预警报表</a:t>
            </a:r>
          </a:p>
        </p:txBody>
      </p:sp>
      <p:sp>
        <p:nvSpPr>
          <p:cNvPr id="67587" name="Rectangle 2"/>
          <p:cNvSpPr txBox="1">
            <a:spLocks noChangeArrowheads="1"/>
          </p:cNvSpPr>
          <p:nvPr/>
        </p:nvSpPr>
        <p:spPr bwMode="auto">
          <a:xfrm>
            <a:off x="-252536" y="1154335"/>
            <a:ext cx="3500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设置系统参数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根据发票上的收款日期，在到期日还没有收款并完成核销的单据进行预警</a:t>
            </a:r>
          </a:p>
        </p:txBody>
      </p:sp>
      <p:pic>
        <p:nvPicPr>
          <p:cNvPr id="1638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873" y="908720"/>
            <a:ext cx="561657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87137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608013"/>
          </a:xfrm>
        </p:spPr>
        <p:txBody>
          <a:bodyPr anchor="t"/>
          <a:lstStyle/>
          <a:p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应收应付</a:t>
            </a:r>
            <a:r>
              <a:rPr lang="en-US" altLang="zh-CN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业务背景</a:t>
            </a:r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250825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企业应收应付业务背景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谁欠了我的钱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?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欠我多少钱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?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欠我的钱什么时候给我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?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欠我的钱不还怎么办？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我欠谁的钱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?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欠多少钱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?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什么时候我得还钱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?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收付款尾数不要了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员工借款怎么管理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代垫费用如何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管理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提前收取销售定金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提前支付采购定金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altLang="zh-CN" b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altLang="zh-CN" b="1" dirty="0">
              <a:cs typeface="Times New Roman" pitchFamily="18" charset="0"/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3779912" y="1628800"/>
            <a:ext cx="585713" cy="12961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16016" y="20608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应收管理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3779912" y="3140968"/>
            <a:ext cx="585713" cy="864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29212" y="330711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应付管理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3779912" y="4581128"/>
            <a:ext cx="585713" cy="5760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29212" y="4638327"/>
            <a:ext cx="221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其他收</a:t>
            </a:r>
            <a:r>
              <a:rPr lang="zh-CN" altLang="en-US" sz="2400" dirty="0" smtClean="0">
                <a:solidFill>
                  <a:srgbClr val="FF0000"/>
                </a:solidFill>
              </a:rPr>
              <a:t>付管理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3779912" y="5373216"/>
            <a:ext cx="585713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23296" y="5394411"/>
            <a:ext cx="226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预收</a:t>
            </a:r>
            <a:r>
              <a:rPr lang="zh-CN" altLang="en-US" sz="2400" dirty="0" smtClean="0">
                <a:solidFill>
                  <a:srgbClr val="FF0000"/>
                </a:solidFill>
              </a:rPr>
              <a:t>预付管理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707904" y="4293096"/>
            <a:ext cx="6577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6104" y="407322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折扣折让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5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5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5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5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5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5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5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5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608013"/>
          </a:xfrm>
        </p:spPr>
        <p:txBody>
          <a:bodyPr anchor="t"/>
          <a:lstStyle/>
          <a:p>
            <a:r>
              <a:rPr lang="zh-CN" altLang="en-US" sz="320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应收应付管理</a:t>
            </a:r>
            <a:r>
              <a:rPr lang="en-US" altLang="zh-CN" sz="320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20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财务处理</a:t>
            </a: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57158" y="928670"/>
            <a:ext cx="842486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单据业务生成凭证，将数据反映到财务上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凭证模版制作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Wingdings" pitchFamily="2" charset="2"/>
              <a:buChar char="ü"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科目来源</a:t>
            </a:r>
          </a:p>
          <a:p>
            <a:pPr marL="1600200" lvl="3" indent="-2286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zh-CN" altLang="en-US" dirty="0">
                <a:latin typeface="Arial" pitchFamily="34" charset="0"/>
              </a:rPr>
              <a:t>凭证模板</a:t>
            </a:r>
          </a:p>
          <a:p>
            <a:pPr marL="1600200" lvl="3" indent="-2286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zh-CN" altLang="en-US" dirty="0">
                <a:latin typeface="Arial" pitchFamily="34" charset="0"/>
              </a:rPr>
              <a:t>单据上的相应科目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Wingdings" pitchFamily="2" charset="2"/>
              <a:buChar char="ü"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金额来源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凭证制作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Wingdings" pitchFamily="2" charset="2"/>
              <a:buChar char="ü"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按单与汇总生成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80000"/>
              <a:buFont typeface="Wingdings" pitchFamily="2" charset="2"/>
              <a:buChar char="ü"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选项</a:t>
            </a:r>
          </a:p>
          <a:p>
            <a:pPr marL="1600200" lvl="3" indent="-2286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zh-CN" altLang="en-US" dirty="0">
                <a:latin typeface="Arial" pitchFamily="34" charset="0"/>
              </a:rPr>
              <a:t>科目汇总</a:t>
            </a:r>
          </a:p>
          <a:p>
            <a:pPr marL="1600200" lvl="3" indent="-2286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zh-CN" altLang="en-US" dirty="0">
                <a:latin typeface="Arial" pitchFamily="34" charset="0"/>
              </a:rPr>
              <a:t>错误处理</a:t>
            </a:r>
            <a:endParaRPr lang="en-US" altLang="zh-CN" dirty="0">
              <a:latin typeface="Arial" pitchFamily="34" charset="0"/>
            </a:endParaRPr>
          </a:p>
          <a:p>
            <a:pPr marL="1600200" lvl="3" indent="-2286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 pitchFamily="34" charset="0"/>
              </a:rPr>
              <a:t>收支类别中的科目，支持核算项目取数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</a:pPr>
            <a:endParaRPr lang="en-US" altLang="zh-CN" sz="2400" dirty="0">
              <a:latin typeface="Arial" pitchFamily="34" charset="0"/>
            </a:endParaRPr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1776413"/>
            <a:ext cx="7256463" cy="343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357313"/>
            <a:ext cx="5176837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75" y="2000250"/>
            <a:ext cx="6238875" cy="271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894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1075"/>
            <a:ext cx="28384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341438"/>
            <a:ext cx="63722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608013"/>
          </a:xfrm>
        </p:spPr>
        <p:txBody>
          <a:bodyPr anchor="t"/>
          <a:lstStyle/>
          <a:p>
            <a:r>
              <a:rPr lang="zh-CN" altLang="en-US" sz="320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应收应付管理</a:t>
            </a:r>
            <a:r>
              <a:rPr lang="en-US" altLang="zh-CN" sz="320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3200" smtClean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账表查询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57158" y="857232"/>
            <a:ext cx="846455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账</a:t>
            </a: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表查询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汇总表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\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明细表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是否包括现销发票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是否包含已出库未开票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预警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表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系统提供自动预警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系统参数，可设置提前天数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)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往来对账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增加按物料明细进行往来对账，也能显示折扣金额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账龄分析表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按应收日期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tabLst>
                <a:tab pos="177800" algn="l"/>
                <a:tab pos="533400" algn="l"/>
                <a:tab pos="622300" algn="l"/>
              </a:tabLs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过滤条件中起始日期包括启用前日期时，预收（付）、应收（付）、余额分别列示应收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/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应付金额和期末余额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rPr>
              <a:t>应收类报表增加包括其他应收、应付类报表增加包括其他应付的选项</a:t>
            </a:r>
          </a:p>
          <a:p>
            <a:pPr marL="742950" lvl="1" indent="-28575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None/>
            </a:pPr>
            <a:endParaRPr lang="zh-CN" altLang="en-US" sz="2400" dirty="0">
              <a:solidFill>
                <a:srgbClr val="FF6600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</a:pPr>
            <a:endParaRPr lang="zh-CN" altLang="en-US" dirty="0"/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</a:pPr>
            <a:endParaRPr lang="en-US" altLang="zh-CN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8062056" cy="5136868"/>
          </a:xfrm>
        </p:spPr>
        <p:txBody>
          <a:bodyPr/>
          <a:lstStyle/>
          <a:p>
            <a:pPr eaLnBrk="1" hangingPunct="1"/>
            <a:r>
              <a:rPr lang="zh-CN" altLang="en-US" sz="2600" dirty="0"/>
              <a:t>系统概述及主流程图</a:t>
            </a:r>
            <a:endParaRPr lang="en-US" altLang="zh-CN" sz="2600" dirty="0"/>
          </a:p>
          <a:p>
            <a:pPr eaLnBrk="1" hangingPunct="1"/>
            <a:r>
              <a:rPr lang="zh-CN" altLang="en-US" sz="2600" dirty="0"/>
              <a:t>主要流程与功能</a:t>
            </a:r>
            <a:endParaRPr lang="en-US" altLang="zh-CN" sz="2600" dirty="0"/>
          </a:p>
          <a:p>
            <a:pPr lvl="1" eaLnBrk="1" hangingPunct="1"/>
            <a:r>
              <a:rPr lang="zh-CN" altLang="en-US" sz="2200" dirty="0"/>
              <a:t>初始化</a:t>
            </a:r>
            <a:endParaRPr lang="en-US" altLang="zh-CN" sz="2200" dirty="0"/>
          </a:p>
          <a:p>
            <a:pPr lvl="1" eaLnBrk="1" hangingPunct="1"/>
            <a:r>
              <a:rPr lang="zh-CN" altLang="en-US" sz="2200" dirty="0"/>
              <a:t>日常业务处理</a:t>
            </a:r>
            <a:endParaRPr lang="en-US" altLang="zh-CN" sz="2200" dirty="0"/>
          </a:p>
          <a:p>
            <a:pPr lvl="1" eaLnBrk="1" hangingPunct="1"/>
            <a:r>
              <a:rPr lang="zh-CN" altLang="en-US" sz="2200" dirty="0"/>
              <a:t>期末</a:t>
            </a:r>
            <a:r>
              <a:rPr lang="zh-CN" altLang="en-US" sz="2200" dirty="0" smtClean="0"/>
              <a:t>处理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7962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系统概述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136868"/>
          </a:xfrm>
        </p:spPr>
        <p:txBody>
          <a:bodyPr>
            <a:normAutofit lnSpcReduction="10000"/>
          </a:bodyPr>
          <a:lstStyle/>
          <a:p>
            <a:r>
              <a:rPr lang="zh-CN" altLang="en-US" sz="2600" dirty="0"/>
              <a:t>应收应付</a:t>
            </a:r>
            <a:r>
              <a:rPr lang="zh-CN" altLang="en-US" sz="2600" dirty="0" smtClean="0"/>
              <a:t>概述</a:t>
            </a:r>
            <a:endParaRPr lang="en-US" altLang="zh-CN" sz="2600" dirty="0" smtClean="0"/>
          </a:p>
          <a:p>
            <a:pPr lvl="1"/>
            <a:r>
              <a:rPr lang="zh-CN" altLang="en-US" sz="2200" dirty="0" smtClean="0"/>
              <a:t>通过</a:t>
            </a:r>
            <a:r>
              <a:rPr lang="zh-CN" altLang="en-US" sz="2200" dirty="0"/>
              <a:t>对购货发票以及销售发票的后续</a:t>
            </a:r>
            <a:r>
              <a:rPr lang="zh-CN" altLang="en-US" sz="2200" dirty="0" smtClean="0"/>
              <a:t>处理；</a:t>
            </a:r>
            <a:endParaRPr lang="en-US" altLang="zh-CN" sz="2200" dirty="0"/>
          </a:p>
          <a:p>
            <a:pPr lvl="1"/>
            <a:r>
              <a:rPr lang="zh-CN" altLang="en-US" sz="2200" dirty="0" smtClean="0"/>
              <a:t>对</a:t>
            </a:r>
            <a:r>
              <a:rPr lang="zh-CN" altLang="en-US" sz="2200" dirty="0"/>
              <a:t>业务资金运用分析的综合</a:t>
            </a:r>
            <a:r>
              <a:rPr lang="zh-CN" altLang="en-US" sz="2200" dirty="0" smtClean="0"/>
              <a:t>管理系统，完善企业资金信息管理</a:t>
            </a:r>
            <a:endParaRPr lang="en-US" altLang="zh-CN" sz="2200" dirty="0" smtClean="0"/>
          </a:p>
          <a:p>
            <a:pPr marL="342900" lvl="1" indent="-342900">
              <a:buSzPct val="100000"/>
              <a:buBlip>
                <a:blip r:embed="rId2"/>
              </a:buBlip>
            </a:pPr>
            <a:r>
              <a:rPr lang="zh-CN" altLang="en-US" sz="2600" dirty="0"/>
              <a:t>与其他</a:t>
            </a:r>
            <a:r>
              <a:rPr lang="zh-CN" altLang="en-US" sz="2600" dirty="0" smtClean="0"/>
              <a:t>系统接口</a:t>
            </a:r>
            <a:endParaRPr lang="en-US" altLang="zh-CN" sz="2600" dirty="0" smtClean="0"/>
          </a:p>
          <a:p>
            <a:pPr lvl="1">
              <a:buSzPct val="100000"/>
            </a:pPr>
            <a:r>
              <a:rPr lang="zh-CN" altLang="en-US" sz="2200" dirty="0"/>
              <a:t>采购</a:t>
            </a:r>
            <a:r>
              <a:rPr lang="zh-CN" altLang="en-US" sz="2200" dirty="0" smtClean="0"/>
              <a:t>系统</a:t>
            </a:r>
            <a:endParaRPr lang="en-US" altLang="zh-CN" sz="2200" dirty="0" smtClean="0"/>
          </a:p>
          <a:p>
            <a:pPr lvl="2">
              <a:buSzPct val="100000"/>
            </a:pPr>
            <a:r>
              <a:rPr lang="zh-CN" altLang="en-US" sz="2000" dirty="0"/>
              <a:t>应收应付</a:t>
            </a:r>
            <a:r>
              <a:rPr lang="zh-CN" altLang="en-US" sz="2000" dirty="0" smtClean="0"/>
              <a:t>系统的付款</a:t>
            </a:r>
            <a:r>
              <a:rPr lang="zh-CN" altLang="en-US" sz="2000" dirty="0"/>
              <a:t>单据和核销</a:t>
            </a:r>
            <a:r>
              <a:rPr lang="zh-CN" altLang="en-US" sz="2000" dirty="0" smtClean="0"/>
              <a:t>单据会</a:t>
            </a:r>
            <a:r>
              <a:rPr lang="zh-CN" altLang="en-US" sz="2000" dirty="0"/>
              <a:t>调用</a:t>
            </a:r>
            <a:r>
              <a:rPr lang="zh-CN" altLang="en-US" sz="2000" dirty="0">
                <a:solidFill>
                  <a:srgbClr val="FF0000"/>
                </a:solidFill>
              </a:rPr>
              <a:t>赊购</a:t>
            </a:r>
            <a:r>
              <a:rPr lang="zh-CN" altLang="en-US" sz="2000" dirty="0"/>
              <a:t>发票</a:t>
            </a:r>
            <a:endParaRPr lang="en-US" altLang="zh-CN" sz="2000" dirty="0"/>
          </a:p>
          <a:p>
            <a:pPr lvl="1">
              <a:buSzPct val="100000"/>
            </a:pPr>
            <a:r>
              <a:rPr lang="zh-CN" altLang="en-US" sz="2200" dirty="0"/>
              <a:t>销售</a:t>
            </a:r>
            <a:r>
              <a:rPr lang="zh-CN" altLang="en-US" sz="2200" dirty="0" smtClean="0"/>
              <a:t>系统</a:t>
            </a:r>
            <a:endParaRPr lang="en-US" altLang="zh-CN" sz="2200" dirty="0" smtClean="0"/>
          </a:p>
          <a:p>
            <a:pPr lvl="2">
              <a:buSzPct val="100000"/>
            </a:pPr>
            <a:r>
              <a:rPr lang="zh-CN" altLang="en-US" sz="2000" dirty="0" smtClean="0"/>
              <a:t>应收应付系统的收款</a:t>
            </a:r>
            <a:r>
              <a:rPr lang="zh-CN" altLang="en-US" sz="2000" dirty="0"/>
              <a:t>单据和核销</a:t>
            </a:r>
            <a:r>
              <a:rPr lang="zh-CN" altLang="en-US" sz="2000" dirty="0" smtClean="0"/>
              <a:t>单据会</a:t>
            </a:r>
            <a:r>
              <a:rPr lang="zh-CN" altLang="en-US" sz="2000" dirty="0"/>
              <a:t>调用</a:t>
            </a:r>
            <a:r>
              <a:rPr lang="zh-CN" altLang="en-US" sz="2000" dirty="0">
                <a:solidFill>
                  <a:srgbClr val="FF0000"/>
                </a:solidFill>
              </a:rPr>
              <a:t>赊销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委托代销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分期收款</a:t>
            </a:r>
            <a:r>
              <a:rPr lang="zh-CN" altLang="en-US" sz="2000" dirty="0"/>
              <a:t>发票</a:t>
            </a:r>
            <a:endParaRPr lang="en-US" altLang="zh-CN" sz="2000" dirty="0"/>
          </a:p>
          <a:p>
            <a:pPr lvl="1">
              <a:buSzPct val="100000"/>
            </a:pPr>
            <a:r>
              <a:rPr lang="zh-CN" altLang="en-US" sz="2200" dirty="0"/>
              <a:t>委外</a:t>
            </a:r>
            <a:r>
              <a:rPr lang="zh-CN" altLang="en-US" sz="2200" dirty="0" smtClean="0"/>
              <a:t>系统</a:t>
            </a:r>
            <a:endParaRPr lang="en-US" altLang="zh-CN" sz="2200" dirty="0" smtClean="0"/>
          </a:p>
          <a:p>
            <a:pPr lvl="2">
              <a:buSzPct val="100000"/>
            </a:pPr>
            <a:r>
              <a:rPr lang="zh-CN" altLang="en-US" sz="2000" dirty="0"/>
              <a:t>应收应付</a:t>
            </a:r>
            <a:r>
              <a:rPr lang="zh-CN" altLang="en-US" sz="2000" dirty="0" smtClean="0"/>
              <a:t>系统的</a:t>
            </a:r>
            <a:r>
              <a:rPr lang="zh-CN" altLang="en-US" sz="2000" dirty="0"/>
              <a:t>付款单据和核销</a:t>
            </a:r>
            <a:r>
              <a:rPr lang="zh-CN" altLang="en-US" sz="2000" dirty="0" smtClean="0"/>
              <a:t>单据会</a:t>
            </a:r>
            <a:r>
              <a:rPr lang="zh-CN" altLang="en-US" sz="2000" dirty="0"/>
              <a:t>调用</a:t>
            </a:r>
            <a:r>
              <a:rPr lang="zh-CN" altLang="en-US" sz="2000" dirty="0">
                <a:solidFill>
                  <a:srgbClr val="FF0000"/>
                </a:solidFill>
              </a:rPr>
              <a:t>委外加工费用单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buSzPct val="100000"/>
            </a:pPr>
            <a:r>
              <a:rPr lang="zh-CN" altLang="en-US" sz="2200" dirty="0"/>
              <a:t>总账</a:t>
            </a:r>
            <a:r>
              <a:rPr lang="zh-CN" altLang="en-US" sz="2200" dirty="0" smtClean="0"/>
              <a:t>系统</a:t>
            </a:r>
            <a:endParaRPr lang="en-US" altLang="zh-CN" sz="2200" dirty="0" smtClean="0"/>
          </a:p>
          <a:p>
            <a:pPr lvl="2">
              <a:buSzPct val="100000"/>
            </a:pPr>
            <a:r>
              <a:rPr lang="zh-CN" altLang="en-US" sz="2000" dirty="0"/>
              <a:t>应收应付系统的收付款单据和其他收付款单据都可生成凭证传递至</a:t>
            </a:r>
            <a:r>
              <a:rPr lang="zh-CN" altLang="en-US" sz="2000" dirty="0" smtClean="0"/>
              <a:t>总账，但总账的凭证无法传递至应收应付系统。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51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主功能流程图</a:t>
            </a:r>
          </a:p>
        </p:txBody>
      </p:sp>
      <p:graphicFrame>
        <p:nvGraphicFramePr>
          <p:cNvPr id="45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98028"/>
              </p:ext>
            </p:extLst>
          </p:nvPr>
        </p:nvGraphicFramePr>
        <p:xfrm>
          <a:off x="198657" y="1094991"/>
          <a:ext cx="8674100" cy="517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576"/>
                <a:gridCol w="4248472"/>
                <a:gridCol w="2073052"/>
              </a:tblGrid>
              <a:tr h="80633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初始化</a:t>
                      </a:r>
                      <a:endParaRPr lang="zh-CN" altLang="en-US" sz="2400" dirty="0"/>
                    </a:p>
                  </a:txBody>
                  <a:tcPr marL="94951" marR="94951" marT="45714" marB="45714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日常业务处理</a:t>
                      </a:r>
                      <a:endParaRPr lang="zh-CN" altLang="en-US" sz="2400" dirty="0"/>
                    </a:p>
                  </a:txBody>
                  <a:tcPr marL="94951" marR="94951" marT="45714" marB="45714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期末处理</a:t>
                      </a:r>
                      <a:endParaRPr lang="zh-CN" altLang="en-US" sz="2400" dirty="0"/>
                    </a:p>
                  </a:txBody>
                  <a:tcPr marL="94951" marR="94951" marT="45714" marB="45714" anchor="ctr" anchorCtr="1"/>
                </a:tc>
              </a:tr>
              <a:tr h="43657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4951" marR="94951" marT="45714" marB="4571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4951" marR="94951" marT="45714" marB="4571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4951" marR="94951" marT="45714" marB="45714"/>
                </a:tc>
              </a:tr>
            </a:tbl>
          </a:graphicData>
        </a:graphic>
      </p:graphicFrame>
      <p:grpSp>
        <p:nvGrpSpPr>
          <p:cNvPr id="46" name="组合 36"/>
          <p:cNvGrpSpPr>
            <a:grpSpLocks/>
          </p:cNvGrpSpPr>
          <p:nvPr/>
        </p:nvGrpSpPr>
        <p:grpSpPr bwMode="auto">
          <a:xfrm>
            <a:off x="539551" y="2063415"/>
            <a:ext cx="8136905" cy="3357563"/>
            <a:chOff x="642938" y="2000250"/>
            <a:chExt cx="7674213" cy="3357563"/>
          </a:xfrm>
        </p:grpSpPr>
        <p:sp>
          <p:nvSpPr>
            <p:cNvPr id="47" name="矩形 46"/>
            <p:cNvSpPr/>
            <p:nvPr/>
          </p:nvSpPr>
          <p:spPr>
            <a:xfrm>
              <a:off x="642938" y="2000250"/>
              <a:ext cx="1571625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zh-CN" altLang="en-US" sz="1800" dirty="0"/>
                <a:t>基础资料设置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42938" y="2928938"/>
              <a:ext cx="1571625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zh-CN" altLang="en-US" sz="1800" dirty="0"/>
                <a:t>系统参数设置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42938" y="3786188"/>
              <a:ext cx="1571625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zh-CN" altLang="en-US" sz="1800" dirty="0" smtClean="0"/>
                <a:t>初始</a:t>
              </a:r>
              <a:r>
                <a:rPr lang="zh-CN" altLang="en-US" sz="1800" dirty="0"/>
                <a:t>数据</a:t>
              </a:r>
              <a:r>
                <a:rPr lang="zh-CN" altLang="en-US" sz="1800" dirty="0" smtClean="0"/>
                <a:t>录入</a:t>
              </a:r>
              <a:endParaRPr lang="zh-CN" altLang="en-US" sz="1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642938" y="4643438"/>
              <a:ext cx="1571625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/>
                <a:t>结束</a:t>
              </a:r>
              <a:r>
                <a:rPr lang="zh-CN" altLang="en-US" sz="1800" dirty="0"/>
                <a:t>初始化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661046" y="2000250"/>
              <a:ext cx="1762322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 smtClean="0"/>
                <a:t>收款、退款</a:t>
              </a:r>
              <a:endParaRPr lang="zh-CN" altLang="en-US" sz="18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2661044" y="2714625"/>
              <a:ext cx="1762323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 smtClean="0"/>
                <a:t>预收、预付款</a:t>
              </a:r>
              <a:endParaRPr lang="zh-CN" altLang="en-US" sz="180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2661046" y="3429000"/>
              <a:ext cx="1762321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 smtClean="0"/>
                <a:t>付款、退款</a:t>
              </a:r>
              <a:endParaRPr lang="zh-CN" altLang="en-US" sz="18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2661046" y="4217989"/>
              <a:ext cx="1667271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 smtClean="0"/>
                <a:t>其他收、付款</a:t>
              </a:r>
              <a:endParaRPr lang="zh-CN" altLang="en-US" sz="1800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2661046" y="4929188"/>
              <a:ext cx="1667271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 smtClean="0"/>
                <a:t>六大业务核销</a:t>
              </a:r>
              <a:endParaRPr lang="zh-CN" altLang="en-US" sz="1800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5220072" y="2632076"/>
              <a:ext cx="11430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/>
                <a:t>凭证管理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5220072" y="4071938"/>
              <a:ext cx="11430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/>
                <a:t>报表查询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674089" y="3361991"/>
              <a:ext cx="1643062" cy="445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00" dirty="0"/>
                <a:t>期末结账</a:t>
              </a:r>
            </a:p>
          </p:txBody>
        </p:sp>
        <p:cxnSp>
          <p:nvCxnSpPr>
            <p:cNvPr id="62" name="直接箭头连接符 61"/>
            <p:cNvCxnSpPr>
              <a:stCxn id="47" idx="2"/>
            </p:cNvCxnSpPr>
            <p:nvPr/>
          </p:nvCxnSpPr>
          <p:spPr>
            <a:xfrm rot="5400000">
              <a:off x="1177925" y="2678113"/>
              <a:ext cx="500063" cy="158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rot="5400000">
              <a:off x="1215231" y="3571082"/>
              <a:ext cx="428625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rot="5400000">
              <a:off x="1215231" y="4428332"/>
              <a:ext cx="428625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143375" y="2214564"/>
              <a:ext cx="453428" cy="2461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423368" y="2947193"/>
              <a:ext cx="173435" cy="15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4239120" y="3679031"/>
              <a:ext cx="28575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226917" y="4429126"/>
              <a:ext cx="369885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55" idx="3"/>
            </p:cNvCxnSpPr>
            <p:nvPr/>
          </p:nvCxnSpPr>
          <p:spPr>
            <a:xfrm flipV="1">
              <a:off x="4328317" y="5143500"/>
              <a:ext cx="268486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>
              <a:off x="3132334" y="3703643"/>
              <a:ext cx="292893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4536281" y="3679030"/>
              <a:ext cx="285750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822031" y="2964655"/>
              <a:ext cx="0" cy="14644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4822031" y="2928938"/>
              <a:ext cx="357187" cy="158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 flipV="1">
              <a:off x="4822031" y="4429125"/>
              <a:ext cx="416718" cy="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47" y="1268761"/>
            <a:ext cx="81934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6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初始化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185225" cy="5136868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/>
              <a:t>基础资料</a:t>
            </a:r>
            <a:endParaRPr lang="en-US" altLang="zh-CN" sz="2600" dirty="0"/>
          </a:p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</a:rPr>
              <a:t>初始化数据录入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</a:rPr>
              <a:t>结束初始化</a:t>
            </a:r>
          </a:p>
        </p:txBody>
      </p:sp>
    </p:spTree>
    <p:extLst>
      <p:ext uri="{BB962C8B-B14F-4D97-AF65-F5344CB8AC3E}">
        <p14:creationId xmlns:p14="http://schemas.microsoft.com/office/powerpoint/2010/main" val="1681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初始化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185225" cy="5136868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/>
              <a:t>基础</a:t>
            </a:r>
            <a:r>
              <a:rPr lang="zh-CN" altLang="en-US" sz="2600" dirty="0" smtClean="0"/>
              <a:t>资料</a:t>
            </a:r>
            <a:endParaRPr lang="en-US" altLang="zh-CN" sz="2600" dirty="0" smtClean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客户</a:t>
            </a:r>
            <a:endParaRPr lang="en-US" altLang="zh-CN" sz="2200" dirty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供应商</a:t>
            </a:r>
            <a:endParaRPr lang="en-US" altLang="zh-CN" sz="2200" dirty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收支</a:t>
            </a:r>
            <a:r>
              <a:rPr lang="zh-CN" altLang="en-US" sz="2200" dirty="0" smtClean="0"/>
              <a:t>类别</a:t>
            </a:r>
            <a:endParaRPr lang="en-US" altLang="zh-CN" sz="22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分为收入类别、支出类别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对应其他</a:t>
            </a:r>
            <a:r>
              <a:rPr lang="zh-CN" altLang="en-US" sz="2000" dirty="0"/>
              <a:t>收款单和其他付款</a:t>
            </a:r>
            <a:r>
              <a:rPr lang="zh-CN" altLang="en-US" sz="2000" dirty="0" smtClean="0"/>
              <a:t>单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/>
              <a:t>统计非主营收支的资金</a:t>
            </a:r>
            <a:r>
              <a:rPr lang="zh-CN" altLang="en-US" sz="2000" dirty="0" smtClean="0"/>
              <a:t>分类及生成凭证</a:t>
            </a:r>
            <a:endParaRPr lang="en-US" altLang="zh-CN" sz="2000" dirty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凭证模板</a:t>
            </a:r>
            <a:endParaRPr lang="en-US" altLang="zh-CN" sz="2200" dirty="0"/>
          </a:p>
          <a:p>
            <a:pPr marL="0" lvl="1" indent="0" fontAlgn="auto">
              <a:spcAft>
                <a:spcPts val="0"/>
              </a:spcAft>
              <a:buClr>
                <a:schemeClr val="tx1"/>
              </a:buClr>
              <a:buSzPct val="100000"/>
              <a:buNone/>
              <a:defRPr/>
            </a:pPr>
            <a:endParaRPr lang="en-US" altLang="zh-CN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52959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52482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90" y="1484784"/>
            <a:ext cx="41052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2060848"/>
            <a:ext cx="5760640" cy="40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初始化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185225" cy="5136868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/>
              <a:t>初始数据录入</a:t>
            </a:r>
            <a:endParaRPr lang="en-US" altLang="zh-CN" sz="2600" dirty="0" smtClean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手工录入</a:t>
            </a:r>
            <a:endParaRPr lang="en-US" altLang="zh-CN" sz="22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应收和预收账款，余额为两者差额（客户）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应付和预付账款，余额为两者差额（供应商）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支持外币</a:t>
            </a:r>
            <a:r>
              <a:rPr lang="zh-CN" altLang="en-US" sz="2000" dirty="0"/>
              <a:t>期初的</a:t>
            </a:r>
            <a:r>
              <a:rPr lang="zh-CN" altLang="en-US" sz="2000" dirty="0" smtClean="0"/>
              <a:t>录入</a:t>
            </a:r>
            <a:endParaRPr lang="en-US" altLang="zh-CN" sz="2000" dirty="0" smtClean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引入</a:t>
            </a:r>
            <a:endParaRPr lang="en-US" altLang="zh-CN" sz="22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引入引出仅支持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格式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引出数据、引出明细数据</a:t>
            </a:r>
            <a:endParaRPr lang="en-US" altLang="zh-CN" sz="2000" dirty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/>
              <a:t>引入数据</a:t>
            </a:r>
            <a:endParaRPr lang="en-US" altLang="zh-CN" sz="2000" dirty="0"/>
          </a:p>
          <a:p>
            <a:pPr marL="0" lvl="1" indent="0" fontAlgn="auto">
              <a:spcAft>
                <a:spcPts val="0"/>
              </a:spcAft>
              <a:buClr>
                <a:schemeClr val="tx1"/>
              </a:buClr>
              <a:buSzPct val="100000"/>
              <a:buNone/>
              <a:defRPr/>
            </a:pPr>
            <a:endParaRPr lang="en-US" altLang="zh-CN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76" y="2332492"/>
            <a:ext cx="64807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71" y="2773635"/>
            <a:ext cx="644640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9411" y="1988840"/>
            <a:ext cx="6696744" cy="4293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6535"/>
            <a:ext cx="30575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主要功能流程</a:t>
            </a:r>
            <a:r>
              <a:rPr lang="en-US" altLang="zh-CN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dirty="0">
                <a:solidFill>
                  <a:srgbClr val="003B76"/>
                </a:solidFill>
                <a:latin typeface="微软雅黑" pitchFamily="34" charset="-122"/>
                <a:ea typeface="微软雅黑" pitchFamily="34" charset="-122"/>
              </a:rPr>
              <a:t>初始化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185225" cy="5136868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 smtClean="0"/>
              <a:t>初始数据传递</a:t>
            </a:r>
            <a:endParaRPr lang="en-US" altLang="zh-CN" sz="2600" dirty="0" smtClean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应收</a:t>
            </a:r>
            <a:r>
              <a:rPr lang="zh-CN" altLang="en-US" sz="2200" dirty="0"/>
              <a:t>应付初始</a:t>
            </a:r>
            <a:r>
              <a:rPr lang="zh-CN" altLang="en-US" sz="2200" dirty="0" smtClean="0"/>
              <a:t>数据</a:t>
            </a:r>
            <a:r>
              <a:rPr lang="zh-CN" altLang="en-US" sz="2200" dirty="0"/>
              <a:t>可</a:t>
            </a:r>
            <a:r>
              <a:rPr lang="zh-CN" altLang="en-US" sz="2200" dirty="0" smtClean="0"/>
              <a:t>传递到总账系统对应科目的初始数据</a:t>
            </a:r>
            <a:endParaRPr lang="en-US" altLang="zh-CN" sz="22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应收、预收账款</a:t>
            </a:r>
            <a:r>
              <a:rPr lang="zh-CN" altLang="en-US" sz="2000" dirty="0" smtClean="0">
                <a:solidFill>
                  <a:srgbClr val="FF0000"/>
                </a:solidFill>
              </a:rPr>
              <a:t>必须</a:t>
            </a:r>
            <a:r>
              <a:rPr lang="zh-CN" altLang="en-US" sz="2000" dirty="0" smtClean="0"/>
              <a:t>下设</a:t>
            </a:r>
            <a:r>
              <a:rPr lang="zh-CN" altLang="en-US" sz="2000" dirty="0" smtClean="0">
                <a:solidFill>
                  <a:srgbClr val="FF0000"/>
                </a:solidFill>
              </a:rPr>
              <a:t>唯一</a:t>
            </a:r>
            <a:r>
              <a:rPr lang="zh-CN" altLang="en-US" sz="2000" dirty="0" smtClean="0"/>
              <a:t>核算项目类别：客户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应付、预付账款</a:t>
            </a:r>
            <a:r>
              <a:rPr lang="zh-CN" altLang="en-US" sz="2000" dirty="0" smtClean="0">
                <a:solidFill>
                  <a:srgbClr val="FF0000"/>
                </a:solidFill>
              </a:rPr>
              <a:t>必须</a:t>
            </a:r>
            <a:r>
              <a:rPr lang="zh-CN" altLang="en-US" sz="2000" dirty="0" smtClean="0"/>
              <a:t>下设</a:t>
            </a:r>
            <a:r>
              <a:rPr lang="zh-CN" altLang="en-US" sz="2000" dirty="0">
                <a:solidFill>
                  <a:srgbClr val="FF0000"/>
                </a:solidFill>
              </a:rPr>
              <a:t>唯一</a:t>
            </a:r>
            <a:r>
              <a:rPr lang="zh-CN" altLang="en-US" sz="2000" dirty="0"/>
              <a:t>核算项目类别</a:t>
            </a:r>
            <a:r>
              <a:rPr lang="zh-CN" altLang="en-US" sz="2000" dirty="0" smtClean="0"/>
              <a:t>：</a:t>
            </a:r>
            <a:r>
              <a:rPr lang="zh-CN" altLang="en-US" sz="2000" dirty="0"/>
              <a:t>供应</a:t>
            </a:r>
            <a:r>
              <a:rPr lang="zh-CN" altLang="en-US" sz="2000" dirty="0" smtClean="0"/>
              <a:t>商</a:t>
            </a:r>
            <a:endParaRPr lang="en-US" altLang="zh-CN" sz="2000" dirty="0" smtClean="0"/>
          </a:p>
          <a:p>
            <a:pPr lvl="2">
              <a:buClr>
                <a:schemeClr val="tx1"/>
              </a:buClr>
              <a:buSzPct val="100000"/>
              <a:defRPr/>
            </a:pPr>
            <a:r>
              <a:rPr lang="zh-CN" altLang="en-US" sz="2000" dirty="0" smtClean="0"/>
              <a:t>财务系统未启用、且启用期间一致</a:t>
            </a:r>
            <a:endParaRPr lang="en-US" altLang="zh-CN" sz="2000" dirty="0" smtClean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总账系统对应科目的初始数据不可传递至应收应付</a:t>
            </a:r>
            <a:r>
              <a:rPr lang="zh-CN" altLang="en-US" sz="2200" dirty="0" smtClean="0"/>
              <a:t>系统</a:t>
            </a:r>
            <a:endParaRPr lang="en-US" altLang="zh-CN" sz="2200" dirty="0" smtClean="0"/>
          </a:p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/>
              <a:t>结束初始化</a:t>
            </a:r>
            <a:endParaRPr lang="en-US" altLang="zh-CN" sz="2600" dirty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/>
              <a:t>和业务系统一起启用</a:t>
            </a:r>
            <a:endParaRPr lang="en-US" altLang="zh-CN" sz="2200" dirty="0"/>
          </a:p>
          <a:p>
            <a:pPr marL="342900" lvl="1" indent="-342900" fontAlgn="auto">
              <a:spcAft>
                <a:spcPts val="0"/>
              </a:spcAft>
              <a:buClr>
                <a:schemeClr val="tx1"/>
              </a:buClr>
              <a:buSzPct val="100000"/>
              <a:buBlip>
                <a:blip r:embed="rId2"/>
              </a:buBlip>
              <a:defRPr/>
            </a:pPr>
            <a:r>
              <a:rPr lang="zh-CN" altLang="en-US" sz="2600" dirty="0"/>
              <a:t>反</a:t>
            </a:r>
            <a:r>
              <a:rPr lang="zh-CN" altLang="en-US" sz="2600" dirty="0" smtClean="0"/>
              <a:t>初始化</a:t>
            </a:r>
            <a:endParaRPr lang="en-US" altLang="zh-CN" sz="2600" dirty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zh-CN" altLang="en-US" sz="2200" dirty="0" smtClean="0"/>
              <a:t>启用当期、单据未审核</a:t>
            </a:r>
            <a:endParaRPr lang="en-US" altLang="zh-CN" sz="2200" dirty="0"/>
          </a:p>
          <a:p>
            <a:pPr marL="0" lvl="1" indent="0" fontAlgn="auto">
              <a:spcAft>
                <a:spcPts val="0"/>
              </a:spcAft>
              <a:buClr>
                <a:schemeClr val="tx1"/>
              </a:buClr>
              <a:buSzPct val="100000"/>
              <a:buNone/>
              <a:defRPr/>
            </a:pPr>
            <a:endParaRPr lang="en-US" altLang="zh-CN" sz="26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31" y="3501008"/>
            <a:ext cx="80648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470" y="3629514"/>
            <a:ext cx="5694218" cy="2880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9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kingdee">
      <a:dk1>
        <a:srgbClr val="000000"/>
      </a:dk1>
      <a:lt1>
        <a:srgbClr val="FFFFFF"/>
      </a:lt1>
      <a:dk2>
        <a:srgbClr val="000000"/>
      </a:dk2>
      <a:lt2>
        <a:srgbClr val="404040"/>
      </a:lt2>
      <a:accent1>
        <a:srgbClr val="0060C0"/>
      </a:accent1>
      <a:accent2>
        <a:srgbClr val="003B76"/>
      </a:accent2>
      <a:accent3>
        <a:srgbClr val="FFFFFF"/>
      </a:accent3>
      <a:accent4>
        <a:srgbClr val="000000"/>
      </a:accent4>
      <a:accent5>
        <a:srgbClr val="AAB6DC"/>
      </a:accent5>
      <a:accent6>
        <a:srgbClr val="00356A"/>
      </a:accent6>
      <a:hlink>
        <a:srgbClr val="FF9900"/>
      </a:hlink>
      <a:folHlink>
        <a:srgbClr val="CC00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8339</TotalTime>
  <Words>1518</Words>
  <Application>Microsoft Office PowerPoint</Application>
  <PresentationFormat>全屏显示(4:3)</PresentationFormat>
  <Paragraphs>206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KIS专业版V14.1培训大纲                                                                                                                                                                           —应收应付管理</vt:lpstr>
      <vt:lpstr>应收应付-业务背景</vt:lpstr>
      <vt:lpstr>目录</vt:lpstr>
      <vt:lpstr>系统概述</vt:lpstr>
      <vt:lpstr>主功能流程图</vt:lpstr>
      <vt:lpstr>主要功能流程-初始化</vt:lpstr>
      <vt:lpstr>主要功能流程-初始化</vt:lpstr>
      <vt:lpstr>主要功能流程-初始化</vt:lpstr>
      <vt:lpstr>主要功能流程-初始化</vt:lpstr>
      <vt:lpstr>主要功能流程-收/付款单</vt:lpstr>
      <vt:lpstr>主要功能流程-收/付款单</vt:lpstr>
      <vt:lpstr>主要功能流程-收/付款单</vt:lpstr>
      <vt:lpstr>主要功能流程-其他收/付款单</vt:lpstr>
      <vt:lpstr>主要功能流程-其他收/付款单</vt:lpstr>
      <vt:lpstr>主要功能流程-核销</vt:lpstr>
      <vt:lpstr>应收应付管理—核销案例</vt:lpstr>
      <vt:lpstr>应收应付管理—核销案例</vt:lpstr>
      <vt:lpstr>PowerPoint 演示文稿</vt:lpstr>
      <vt:lpstr>应收应付—预警报表</vt:lpstr>
      <vt:lpstr>应收应付管理—财务处理</vt:lpstr>
      <vt:lpstr>应收应付管理—账表查询</vt:lpstr>
      <vt:lpstr>PowerPoint 演示文稿</vt:lpstr>
    </vt:vector>
  </TitlesOfParts>
  <Company>金蝶软件(中国)有限公司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金蝶PPT规范图库V4</dc:subject>
  <dc:creator>Kingdee金蝶</dc:creator>
  <cp:lastModifiedBy>ad</cp:lastModifiedBy>
  <cp:revision>678</cp:revision>
  <dcterms:created xsi:type="dcterms:W3CDTF">2009-03-23T05:41:48Z</dcterms:created>
  <dcterms:modified xsi:type="dcterms:W3CDTF">2016-05-10T11:44:43Z</dcterms:modified>
</cp:coreProperties>
</file>