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22"/>
  </p:notesMasterIdLst>
  <p:sldIdLst>
    <p:sldId id="256"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20" r:id="rId19"/>
    <p:sldId id="319" r:id="rId20"/>
    <p:sldId id="257"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5">
          <p15:clr>
            <a:srgbClr val="A4A3A4"/>
          </p15:clr>
        </p15:guide>
        <p15:guide id="2" orient="horz" pos="2995">
          <p15:clr>
            <a:srgbClr val="A4A3A4"/>
          </p15:clr>
        </p15:guide>
        <p15:guide id="3" orient="horz" pos="890">
          <p15:clr>
            <a:srgbClr val="A4A3A4"/>
          </p15:clr>
        </p15:guide>
        <p15:guide id="4" pos="2009">
          <p15:clr>
            <a:srgbClr val="A4A3A4"/>
          </p15:clr>
        </p15:guide>
        <p15:guide id="5" pos="276">
          <p15:clr>
            <a:srgbClr val="A4A3A4"/>
          </p15:clr>
        </p15:guide>
        <p15:guide id="6" pos="525">
          <p15:clr>
            <a:srgbClr val="A4A3A4"/>
          </p15:clr>
        </p15:guide>
        <p15:guide id="7" pos="29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C1FB"/>
    <a:srgbClr val="0080E8"/>
    <a:srgbClr val="1771EB"/>
    <a:srgbClr val="24215F"/>
    <a:srgbClr val="1771EA"/>
    <a:srgbClr val="646464"/>
    <a:srgbClr val="9F55FB"/>
    <a:srgbClr val="24BEBC"/>
    <a:srgbClr val="1A15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0" autoAdjust="0"/>
    <p:restoredTop sz="98608" autoAdjust="0"/>
  </p:normalViewPr>
  <p:slideViewPr>
    <p:cSldViewPr snapToGrid="0" snapToObjects="1">
      <p:cViewPr>
        <p:scale>
          <a:sx n="80" d="100"/>
          <a:sy n="80" d="100"/>
        </p:scale>
        <p:origin x="-492" y="-72"/>
      </p:cViewPr>
      <p:guideLst>
        <p:guide orient="horz" pos="665"/>
        <p:guide orient="horz" pos="2995"/>
        <p:guide orient="horz" pos="890"/>
        <p:guide pos="2009"/>
        <p:guide pos="276"/>
        <p:guide pos="525"/>
        <p:guide pos="2987"/>
      </p:guideLst>
    </p:cSldViewPr>
  </p:slid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0A160-EB8B-1D46-9645-B3CAB15B07FE}" type="datetimeFigureOut">
              <a:rPr lang="en-US" smtClean="0"/>
              <a:t>4/19/2019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B0E1F-4EC3-CD47-9A99-59421DE59B0D}" type="slidenum">
              <a:rPr lang="en-US" smtClean="0"/>
              <a:t>‹#›</a:t>
            </a:fld>
            <a:endParaRPr lang="en-US"/>
          </a:p>
        </p:txBody>
      </p:sp>
    </p:spTree>
    <p:extLst>
      <p:ext uri="{BB962C8B-B14F-4D97-AF65-F5344CB8AC3E}">
        <p14:creationId xmlns:p14="http://schemas.microsoft.com/office/powerpoint/2010/main" val="3787206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7B0E1F-4EC3-CD47-9A99-59421DE59B0D}" type="slidenum">
              <a:rPr lang="en-US" smtClean="0"/>
              <a:t>1</a:t>
            </a:fld>
            <a:endParaRPr lang="en-US" dirty="0"/>
          </a:p>
        </p:txBody>
      </p:sp>
    </p:spTree>
    <p:extLst>
      <p:ext uri="{BB962C8B-B14F-4D97-AF65-F5344CB8AC3E}">
        <p14:creationId xmlns:p14="http://schemas.microsoft.com/office/powerpoint/2010/main" val="1341106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1771EB"/>
        </a:solidFill>
        <a:effectLst/>
      </p:bgPr>
    </p:bg>
    <p:spTree>
      <p:nvGrpSpPr>
        <p:cNvPr id="1" name=""/>
        <p:cNvGrpSpPr/>
        <p:nvPr/>
      </p:nvGrpSpPr>
      <p:grpSpPr>
        <a:xfrm>
          <a:off x="0" y="0"/>
          <a:ext cx="0" cy="0"/>
          <a:chOff x="0" y="0"/>
          <a:chExt cx="0" cy="0"/>
        </a:xfrm>
      </p:grpSpPr>
      <p:sp>
        <p:nvSpPr>
          <p:cNvPr id="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0"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sp>
        <p:nvSpPr>
          <p:cNvPr id="8" name="文本框 16"/>
          <p:cNvSpPr txBox="1"/>
          <p:nvPr userDrawn="1"/>
        </p:nvSpPr>
        <p:spPr>
          <a:xfrm>
            <a:off x="2512373" y="4840417"/>
            <a:ext cx="12192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defPPr>
              <a:defRPr lang="en-US"/>
            </a:defPPr>
            <a:lvl1pPr algn="r" eaLnBrk="0" hangingPunct="0">
              <a:spcBef>
                <a:spcPct val="50000"/>
              </a:spcBef>
              <a:defRPr kumimoji="0" sz="800">
                <a:solidFill>
                  <a:srgbClr val="837A80"/>
                </a:solidFill>
                <a:latin typeface="Verdana" charset="0"/>
                <a:ea typeface="宋体" charset="0"/>
                <a:cs typeface="MS PGothic" charset="0"/>
              </a:defRPr>
            </a:lvl1pPr>
            <a:lvl2pPr marL="742950" indent="-285750" eaLnBrk="0" hangingPunct="0">
              <a:defRPr kumimoji="1" sz="2400">
                <a:latin typeface="宋体" charset="0"/>
                <a:ea typeface="宋体" charset="0"/>
              </a:defRPr>
            </a:lvl2pPr>
            <a:lvl3pPr marL="1143000" indent="-228600" eaLnBrk="0" hangingPunct="0">
              <a:defRPr kumimoji="1" sz="2400">
                <a:latin typeface="宋体" charset="0"/>
                <a:ea typeface="宋体" charset="0"/>
              </a:defRPr>
            </a:lvl3pPr>
            <a:lvl4pPr marL="1600200" indent="-228600" eaLnBrk="0" hangingPunct="0">
              <a:defRPr kumimoji="1" sz="2400">
                <a:latin typeface="宋体" charset="0"/>
                <a:ea typeface="宋体" charset="0"/>
              </a:defRPr>
            </a:lvl4pPr>
            <a:lvl5pPr marL="2057400" indent="-228600" eaLnBrk="0" hangingPunct="0">
              <a:defRPr kumimoji="1" sz="2400">
                <a:latin typeface="宋体" charset="0"/>
                <a:ea typeface="宋体" charset="0"/>
              </a:defRPr>
            </a:lvl5pPr>
            <a:lvl6pPr marL="2514600" indent="-228600" eaLnBrk="0" fontAlgn="base" hangingPunct="0">
              <a:spcBef>
                <a:spcPct val="0"/>
              </a:spcBef>
              <a:spcAft>
                <a:spcPct val="0"/>
              </a:spcAft>
              <a:defRPr kumimoji="1" sz="2400">
                <a:latin typeface="宋体" charset="0"/>
                <a:ea typeface="宋体" charset="0"/>
              </a:defRPr>
            </a:lvl6pPr>
            <a:lvl7pPr marL="2971800" indent="-228600" eaLnBrk="0" fontAlgn="base" hangingPunct="0">
              <a:spcBef>
                <a:spcPct val="0"/>
              </a:spcBef>
              <a:spcAft>
                <a:spcPct val="0"/>
              </a:spcAft>
              <a:defRPr kumimoji="1" sz="2400">
                <a:latin typeface="宋体" charset="0"/>
                <a:ea typeface="宋体" charset="0"/>
              </a:defRPr>
            </a:lvl7pPr>
            <a:lvl8pPr marL="3429000" indent="-228600" eaLnBrk="0" fontAlgn="base" hangingPunct="0">
              <a:spcBef>
                <a:spcPct val="0"/>
              </a:spcBef>
              <a:spcAft>
                <a:spcPct val="0"/>
              </a:spcAft>
              <a:defRPr kumimoji="1" sz="2400">
                <a:latin typeface="宋体" charset="0"/>
                <a:ea typeface="宋体" charset="0"/>
              </a:defRPr>
            </a:lvl8pPr>
            <a:lvl9pPr marL="3886200" indent="-228600" eaLnBrk="0" fontAlgn="base" hangingPunct="0">
              <a:spcBef>
                <a:spcPct val="0"/>
              </a:spcBef>
              <a:spcAft>
                <a:spcPct val="0"/>
              </a:spcAft>
              <a:defRPr kumimoji="1" sz="2400">
                <a:latin typeface="宋体" charset="0"/>
                <a:ea typeface="宋体" charset="0"/>
              </a:defRPr>
            </a:lvl9pPr>
          </a:lstStyle>
          <a:p>
            <a:pPr defTabSz="609585"/>
            <a:r>
              <a:rPr lang="zh-CN" altLang="en-US" sz="700" b="0" i="0" kern="1200" spc="0" baseline="0" dirty="0">
                <a:solidFill>
                  <a:schemeClr val="bg1">
                    <a:alpha val="50000"/>
                  </a:schemeClr>
                </a:solidFill>
                <a:latin typeface="微软雅黑" pitchFamily="34" charset="-122"/>
                <a:ea typeface="微软雅黑" pitchFamily="34" charset="-122"/>
                <a:cs typeface="微软雅黑"/>
              </a:rPr>
              <a:t>④内部公开 请勿外传</a:t>
            </a:r>
          </a:p>
        </p:txBody>
      </p:sp>
      <p:pic>
        <p:nvPicPr>
          <p:cNvPr id="6" name="图片 5">
            <a:extLst>
              <a:ext uri="{FF2B5EF4-FFF2-40B4-BE49-F238E27FC236}">
                <a16:creationId xmlns="" xmlns:a16="http://schemas.microsoft.com/office/drawing/2014/main" id="{FE112561-16A0-EF49-8DBC-8DAB703F60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7006" y="2845073"/>
            <a:ext cx="4766994" cy="2298154"/>
          </a:xfrm>
          <a:prstGeom prst="rect">
            <a:avLst/>
          </a:prstGeom>
        </p:spPr>
      </p:pic>
    </p:spTree>
    <p:extLst>
      <p:ext uri="{BB962C8B-B14F-4D97-AF65-F5344CB8AC3E}">
        <p14:creationId xmlns:p14="http://schemas.microsoft.com/office/powerpoint/2010/main" val="17617789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rgbClr val="1771EB"/>
        </a:solidFill>
        <a:effectLst/>
      </p:bgPr>
    </p:bg>
    <p:spTree>
      <p:nvGrpSpPr>
        <p:cNvPr id="1" name=""/>
        <p:cNvGrpSpPr/>
        <p:nvPr/>
      </p:nvGrpSpPr>
      <p:grpSpPr>
        <a:xfrm>
          <a:off x="0" y="0"/>
          <a:ext cx="0" cy="0"/>
          <a:chOff x="0" y="0"/>
          <a:chExt cx="0" cy="0"/>
        </a:xfrm>
      </p:grpSpPr>
      <p:grpSp>
        <p:nvGrpSpPr>
          <p:cNvPr id="8" name="组合 12"/>
          <p:cNvGrpSpPr>
            <a:grpSpLocks/>
          </p:cNvGrpSpPr>
          <p:nvPr userDrawn="1"/>
        </p:nvGrpSpPr>
        <p:grpSpPr bwMode="auto">
          <a:xfrm>
            <a:off x="856193" y="2146142"/>
            <a:ext cx="3015231" cy="1432972"/>
            <a:chOff x="3490332" y="1315926"/>
            <a:chExt cx="3017607" cy="1437748"/>
          </a:xfrm>
        </p:grpSpPr>
        <p:sp>
          <p:nvSpPr>
            <p:cNvPr id="9" name="Rectangle 4"/>
            <p:cNvSpPr>
              <a:spLocks/>
            </p:cNvSpPr>
            <p:nvPr/>
          </p:nvSpPr>
          <p:spPr bwMode="auto">
            <a:xfrm>
              <a:off x="4718426" y="1519345"/>
              <a:ext cx="1401734"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4800" b="0" kern="0" dirty="0">
                  <a:solidFill>
                    <a:srgbClr val="FFFFFF"/>
                  </a:solidFill>
                  <a:latin typeface="Goudy Old Style" charset="0"/>
                  <a:ea typeface="Helvetica Neue"/>
                  <a:cs typeface="宋体" charset="-122"/>
                  <a:sym typeface="Helvetica Neue UltraLight" charset="0"/>
                </a:rPr>
                <a:t>Thanks</a:t>
              </a:r>
            </a:p>
          </p:txBody>
        </p:sp>
        <p:sp>
          <p:nvSpPr>
            <p:cNvPr id="10" name="Rectangle 5"/>
            <p:cNvSpPr>
              <a:spLocks/>
            </p:cNvSpPr>
            <p:nvPr/>
          </p:nvSpPr>
          <p:spPr bwMode="auto">
            <a:xfrm>
              <a:off x="4242022" y="2245072"/>
              <a:ext cx="615274" cy="16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400" b="0" kern="0" dirty="0" err="1">
                  <a:solidFill>
                    <a:srgbClr val="FFFFFF"/>
                  </a:solidFill>
                  <a:latin typeface="Arial Narrow" charset="0"/>
                  <a:ea typeface="Helvetica Neue"/>
                  <a:cs typeface="宋体" charset="-122"/>
                  <a:sym typeface="Arial Narrow" charset="0"/>
                </a:rPr>
                <a:t>terima</a:t>
              </a:r>
              <a:r>
                <a:rPr lang="en-US" altLang="zh-CN" sz="1400" b="0" kern="0" dirty="0">
                  <a:solidFill>
                    <a:srgbClr val="FFFFFF"/>
                  </a:solidFill>
                  <a:latin typeface="Arial Narrow" charset="0"/>
                  <a:ea typeface="Helvetica Neue"/>
                  <a:cs typeface="宋体" charset="-122"/>
                  <a:sym typeface="Arial Narrow" charset="0"/>
                </a:rPr>
                <a:t> </a:t>
              </a:r>
              <a:r>
                <a:rPr lang="en-US" altLang="zh-CN" sz="1400" b="0" kern="0" dirty="0" err="1">
                  <a:solidFill>
                    <a:srgbClr val="FFFFFF"/>
                  </a:solidFill>
                  <a:latin typeface="Arial Narrow" charset="0"/>
                  <a:ea typeface="Helvetica Neue"/>
                  <a:cs typeface="宋体" charset="-122"/>
                  <a:sym typeface="Arial Narrow" charset="0"/>
                </a:rPr>
                <a:t>kasih</a:t>
              </a:r>
              <a:endParaRPr lang="en-US" altLang="zh-CN" sz="1400" b="0" kern="0" dirty="0">
                <a:solidFill>
                  <a:srgbClr val="FFFFFF"/>
                </a:solidFill>
                <a:latin typeface="Arial Narrow" charset="0"/>
                <a:ea typeface="Helvetica Neue"/>
                <a:cs typeface="宋体" charset="-122"/>
                <a:sym typeface="Arial Narrow" charset="0"/>
              </a:endParaRPr>
            </a:p>
          </p:txBody>
        </p:sp>
        <p:sp>
          <p:nvSpPr>
            <p:cNvPr id="11" name="Rectangle 6"/>
            <p:cNvSpPr>
              <a:spLocks/>
            </p:cNvSpPr>
            <p:nvPr/>
          </p:nvSpPr>
          <p:spPr bwMode="auto">
            <a:xfrm>
              <a:off x="3586309" y="1337705"/>
              <a:ext cx="714513" cy="42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3600" b="0" kern="0" dirty="0">
                  <a:solidFill>
                    <a:srgbClr val="FFFFFF"/>
                  </a:solidFill>
                  <a:latin typeface="Arial" charset="0"/>
                  <a:ea typeface="Helvetica Neue"/>
                  <a:cs typeface="宋体" charset="-122"/>
                  <a:sym typeface="Arial" charset="0"/>
                </a:rPr>
                <a:t>感謝</a:t>
              </a:r>
            </a:p>
          </p:txBody>
        </p:sp>
        <p:sp>
          <p:nvSpPr>
            <p:cNvPr id="12" name="Rectangle 7"/>
            <p:cNvSpPr>
              <a:spLocks/>
            </p:cNvSpPr>
            <p:nvPr/>
          </p:nvSpPr>
          <p:spPr bwMode="auto">
            <a:xfrm>
              <a:off x="5332616" y="2180610"/>
              <a:ext cx="952683" cy="57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4800" b="0" kern="0" dirty="0">
                  <a:solidFill>
                    <a:srgbClr val="FFFFFF"/>
                  </a:solidFill>
                  <a:latin typeface="微软雅黑" charset="-122"/>
                  <a:ea typeface="微软雅黑" charset="-122"/>
                  <a:cs typeface="微软雅黑" charset="-122"/>
                  <a:sym typeface="Microsoft YaHei Bold" charset="-122"/>
                </a:rPr>
                <a:t>谢谢</a:t>
              </a:r>
            </a:p>
          </p:txBody>
        </p:sp>
        <p:sp>
          <p:nvSpPr>
            <p:cNvPr id="13" name="Rectangle 8"/>
            <p:cNvSpPr>
              <a:spLocks/>
            </p:cNvSpPr>
            <p:nvPr/>
          </p:nvSpPr>
          <p:spPr bwMode="auto">
            <a:xfrm>
              <a:off x="5317085" y="1315926"/>
              <a:ext cx="1190854" cy="28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zh-CN" altLang="en-US" sz="2400" b="0" kern="0">
                  <a:solidFill>
                    <a:srgbClr val="FFFFFF"/>
                  </a:solidFill>
                  <a:latin typeface="Arial" charset="0"/>
                  <a:ea typeface="Helvetica Neue"/>
                  <a:cs typeface="宋体" charset="-122"/>
                  <a:sym typeface="Arial" charset="0"/>
                </a:rPr>
                <a:t>ありがとう</a:t>
              </a:r>
            </a:p>
          </p:txBody>
        </p:sp>
        <p:sp>
          <p:nvSpPr>
            <p:cNvPr id="14" name="Rectangle 9"/>
            <p:cNvSpPr>
              <a:spLocks/>
            </p:cNvSpPr>
            <p:nvPr/>
          </p:nvSpPr>
          <p:spPr bwMode="auto">
            <a:xfrm>
              <a:off x="3490332" y="1921827"/>
              <a:ext cx="591706" cy="21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defTabSz="825512"/>
              <a:r>
                <a:rPr lang="en-US" altLang="zh-CN" sz="1800" b="0" kern="0">
                  <a:solidFill>
                    <a:srgbClr val="FFFFFF"/>
                  </a:solidFill>
                  <a:latin typeface="Arial" charset="0"/>
                  <a:ea typeface="Helvetica Neue"/>
                  <a:cs typeface="宋体" charset="-122"/>
                  <a:sym typeface="Arial" charset="0"/>
                </a:rPr>
                <a:t>ขอบคุณ</a:t>
              </a:r>
            </a:p>
          </p:txBody>
        </p:sp>
      </p:grpSp>
      <p:sp>
        <p:nvSpPr>
          <p:cNvPr id="15" name="Rectangle 37"/>
          <p:cNvSpPr/>
          <p:nvPr userDrawn="1"/>
        </p:nvSpPr>
        <p:spPr bwMode="auto">
          <a:xfrm>
            <a:off x="856193" y="4741878"/>
            <a:ext cx="2875380" cy="304800"/>
          </a:xfrm>
          <a:prstGeom prst="rect">
            <a:avLst/>
          </a:prstGeom>
          <a:noFill/>
          <a:ln>
            <a:noFill/>
          </a:ln>
        </p:spPr>
        <p:txBody>
          <a:bodyPr lIns="0" tIns="0" rIns="0" bIns="0" anchor="ctr"/>
          <a:lstStyle/>
          <a:p>
            <a:pPr algn="l"/>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版权所有</a:t>
            </a:r>
            <a:r>
              <a:rPr lang="en-US" altLang="zh-CN" sz="700" b="0" i="0" spc="0" baseline="0" dirty="0">
                <a:solidFill>
                  <a:schemeClr val="bg1">
                    <a:alpha val="50000"/>
                  </a:schemeClr>
                </a:solidFill>
                <a:latin typeface="微软雅黑" pitchFamily="34" charset="-122"/>
                <a:ea typeface="微软雅黑" pitchFamily="34" charset="-122"/>
                <a:cs typeface="微软雅黑"/>
                <a:sym typeface="Helvetica Neue" charset="0"/>
              </a:rPr>
              <a:t>©</a:t>
            </a:r>
            <a:r>
              <a:rPr lang="en-US" altLang="zh-CN" sz="700" b="0" i="0" spc="0" baseline="0" dirty="0" smtClean="0">
                <a:solidFill>
                  <a:schemeClr val="bg1">
                    <a:alpha val="50000"/>
                  </a:schemeClr>
                </a:solidFill>
                <a:latin typeface="微软雅黑" pitchFamily="34" charset="-122"/>
                <a:ea typeface="微软雅黑" pitchFamily="34" charset="-122"/>
                <a:cs typeface="微软雅黑"/>
                <a:sym typeface="Helvetica Neue" charset="0"/>
              </a:rPr>
              <a:t>1993-2019 </a:t>
            </a:r>
            <a:r>
              <a:rPr lang="zh-CN" altLang="en-US" sz="700" b="0" i="0" spc="0" baseline="0" dirty="0">
                <a:solidFill>
                  <a:schemeClr val="bg1">
                    <a:alpha val="50000"/>
                  </a:schemeClr>
                </a:solidFill>
                <a:latin typeface="微软雅黑" pitchFamily="34" charset="-122"/>
                <a:ea typeface="微软雅黑" pitchFamily="34" charset="-122"/>
                <a:cs typeface="微软雅黑"/>
                <a:sym typeface="Microsoft YaHei Bold" charset="0"/>
              </a:rPr>
              <a:t>金蝶国际软件集团有限公司</a:t>
            </a:r>
          </a:p>
        </p:txBody>
      </p:sp>
      <p:pic>
        <p:nvPicPr>
          <p:cNvPr id="19" name="【最终版本】11S定版本.gif" descr="【最终版本】11S定版本.gif">
            <a:extLst>
              <a:ext uri="{FF2B5EF4-FFF2-40B4-BE49-F238E27FC236}">
                <a16:creationId xmlns:a16="http://schemas.microsoft.com/office/drawing/2014/main" xmlns="" id="{F1E7A80A-9C38-8B40-B0E3-061B22869495}"/>
              </a:ext>
            </a:extLst>
          </p:cNvPr>
          <p:cNvPicPr>
            <a:picLocks/>
          </p:cNvPicPr>
          <p:nvPr userDrawn="1"/>
        </p:nvPicPr>
        <p:blipFill>
          <a:blip r:embed="rId2">
            <a:extLst/>
          </a:blip>
          <a:stretch>
            <a:fillRect/>
          </a:stretch>
        </p:blipFill>
        <p:spPr>
          <a:xfrm>
            <a:off x="253596" y="183383"/>
            <a:ext cx="1695125" cy="866633"/>
          </a:xfrm>
          <a:prstGeom prst="rect">
            <a:avLst/>
          </a:prstGeom>
          <a:ln w="12700">
            <a:miter lim="400000"/>
          </a:ln>
        </p:spPr>
      </p:pic>
      <p:pic>
        <p:nvPicPr>
          <p:cNvPr id="17" name="图片 16">
            <a:extLst>
              <a:ext uri="{FF2B5EF4-FFF2-40B4-BE49-F238E27FC236}">
                <a16:creationId xmlns="" xmlns:a16="http://schemas.microsoft.com/office/drawing/2014/main" id="{1A044560-67BE-3B43-9744-BAE65B6F8B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41563" y="44"/>
            <a:ext cx="4602437" cy="2919956"/>
          </a:xfrm>
          <a:prstGeom prst="rect">
            <a:avLst/>
          </a:prstGeom>
        </p:spPr>
      </p:pic>
    </p:spTree>
    <p:extLst>
      <p:ext uri="{BB962C8B-B14F-4D97-AF65-F5344CB8AC3E}">
        <p14:creationId xmlns:p14="http://schemas.microsoft.com/office/powerpoint/2010/main" val="2232828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646464"/>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0" name="Title 1"/>
          <p:cNvSpPr>
            <a:spLocks noGrp="1"/>
          </p:cNvSpPr>
          <p:nvPr>
            <p:ph type="title"/>
          </p:nvPr>
        </p:nvSpPr>
        <p:spPr>
          <a:xfrm>
            <a:off x="443869" y="222590"/>
            <a:ext cx="8403269" cy="525528"/>
          </a:xfrm>
        </p:spPr>
        <p:txBody>
          <a:bodyPr/>
          <a:lstStyle>
            <a:lvl1pPr>
              <a:defRPr baseline="0">
                <a:solidFill>
                  <a:srgbClr val="1771EA"/>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21" name="图片 20"/>
          <p:cNvPicPr>
            <a:picLocks noChangeAspect="1"/>
          </p:cNvPicPr>
          <p:nvPr userDrawn="1"/>
        </p:nvPicPr>
        <p:blipFill rotWithShape="1">
          <a:blip r:embed="rId2">
            <a:extLst>
              <a:ext uri="{28A0092B-C50C-407E-A947-70E740481C1C}">
                <a14:useLocalDpi xmlns:a14="http://schemas.microsoft.com/office/drawing/2010/main" val="0"/>
              </a:ext>
            </a:extLst>
          </a:blip>
          <a:srcRect r="38287"/>
          <a:stretch/>
        </p:blipFill>
        <p:spPr>
          <a:xfrm>
            <a:off x="7811386" y="192776"/>
            <a:ext cx="1035751" cy="349091"/>
          </a:xfrm>
          <a:prstGeom prst="rect">
            <a:avLst/>
          </a:prstGeom>
        </p:spPr>
      </p:pic>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tx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tx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88740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1771EA"/>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chemeClr val="bg1"/>
                </a:solidFill>
                <a:latin typeface="Microsoft YaHei" charset="-122"/>
                <a:ea typeface="Microsoft YaHei" charset="-122"/>
                <a:cs typeface="Microsoft YaHei" charset="-122"/>
              </a:defRPr>
            </a:lvl2pPr>
            <a:lvl3pPr marL="368300" indent="-153988">
              <a:defRPr sz="1200">
                <a:solidFill>
                  <a:schemeClr val="bg1"/>
                </a:solidFill>
                <a:latin typeface="Microsoft YaHei" charset="-122"/>
                <a:ea typeface="Microsoft YaHei" charset="-122"/>
                <a:cs typeface="Microsoft YaHei" charset="-122"/>
              </a:defRPr>
            </a:lvl3pPr>
            <a:lvl4pPr marL="533400" indent="-123825">
              <a:tabLst/>
              <a:defRPr sz="1200">
                <a:solidFill>
                  <a:schemeClr val="bg1"/>
                </a:solidFill>
                <a:latin typeface="Microsoft YaHei" charset="-122"/>
                <a:ea typeface="Microsoft YaHei" charset="-122"/>
                <a:cs typeface="Microsoft YaHei" charset="-122"/>
              </a:defRPr>
            </a:lvl4pPr>
            <a:lvl5pPr marL="730250" indent="-160338">
              <a:defRPr sz="1200">
                <a:solidFill>
                  <a:schemeClr val="bg1"/>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11"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lvl1pPr>
          </a:lstStyle>
          <a:p>
            <a:r>
              <a:rPr kumimoji="1" lang="zh-CN" altLang="en-US" sz="2400" dirty="0" smtClean="0">
                <a:solidFill>
                  <a:srgbClr val="FFC000"/>
                </a:solidFill>
                <a:latin typeface="Microsoft YaHei" charset="-122"/>
                <a:ea typeface="Microsoft YaHei" charset="-122"/>
              </a:rPr>
              <a:t>单击此处编辑标题</a:t>
            </a:r>
            <a:r>
              <a:rPr lang="zh-CN" altLang="en-US" sz="2400" dirty="0" smtClean="0">
                <a:solidFill>
                  <a:schemeClr val="bg1"/>
                </a:solidFill>
                <a:latin typeface="微软雅黑" panose="020B0503020204020204" pitchFamily="34" charset="-122"/>
                <a:ea typeface="微软雅黑" panose="020B0503020204020204" pitchFamily="34" charset="-122"/>
              </a:rPr>
              <a:t/>
            </a:r>
            <a:br>
              <a:rPr lang="zh-CN" altLang="en-US" sz="2400" dirty="0" smtClean="0">
                <a:solidFill>
                  <a:schemeClr val="bg1"/>
                </a:solidFill>
                <a:latin typeface="微软雅黑" panose="020B0503020204020204" pitchFamily="34" charset="-122"/>
                <a:ea typeface="微软雅黑" panose="020B0503020204020204" pitchFamily="34" charset="-122"/>
              </a:rPr>
            </a:br>
            <a:r>
              <a:rPr kumimoji="1" lang="zh-CN" altLang="en-US" sz="2400" dirty="0" smtClean="0">
                <a:solidFill>
                  <a:schemeClr val="bg1"/>
                </a:solidFill>
              </a:rPr>
              <a:t> </a:t>
            </a:r>
            <a:r>
              <a:rPr kumimoji="1" lang="en-US" altLang="zh-CN" sz="2400" dirty="0" smtClean="0">
                <a:solidFill>
                  <a:schemeClr val="bg1"/>
                </a:solidFill>
              </a:rPr>
              <a:t/>
            </a:r>
            <a:br>
              <a:rPr kumimoji="1" lang="en-US" altLang="zh-CN" sz="2400" dirty="0" smtClean="0">
                <a:solidFill>
                  <a:schemeClr val="bg1"/>
                </a:solidFill>
              </a:rPr>
            </a:br>
            <a:r>
              <a:rPr lang="en-US" altLang="zh-CN" sz="2400" dirty="0" smtClean="0">
                <a:solidFill>
                  <a:schemeClr val="bg1"/>
                </a:solidFill>
                <a:latin typeface="微软雅黑" panose="020B0503020204020204" pitchFamily="34" charset="-122"/>
                <a:ea typeface="微软雅黑" panose="020B0503020204020204" pitchFamily="34" charset="-122"/>
              </a:rPr>
              <a:t/>
            </a:r>
            <a:br>
              <a:rPr lang="en-US" altLang="zh-CN" sz="2400" dirty="0" smtClean="0">
                <a:solidFill>
                  <a:schemeClr val="bg1"/>
                </a:solidFill>
                <a:latin typeface="微软雅黑" panose="020B0503020204020204" pitchFamily="34" charset="-122"/>
                <a:ea typeface="微软雅黑" panose="020B0503020204020204" pitchFamily="34" charset="-122"/>
              </a:rPr>
            </a:br>
            <a:endParaRPr kumimoji="1" lang="en-US" altLang="zh-CN" sz="2400" dirty="0">
              <a:solidFill>
                <a:schemeClr val="bg1"/>
              </a:solidFill>
            </a:endParaRPr>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rgbClr val="9F55FB"/>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41721520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rgbClr val="24BEBC"/>
        </a:solidFill>
        <a:effectLst/>
      </p:bgPr>
    </p:bg>
    <p:spTree>
      <p:nvGrpSpPr>
        <p:cNvPr id="1" name=""/>
        <p:cNvGrpSpPr/>
        <p:nvPr/>
      </p:nvGrpSpPr>
      <p:grpSpPr>
        <a:xfrm>
          <a:off x="0" y="0"/>
          <a:ext cx="0" cy="0"/>
          <a:chOff x="0" y="0"/>
          <a:chExt cx="0" cy="0"/>
        </a:xfrm>
      </p:grpSpPr>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6"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29262044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mparison">
    <p:bg>
      <p:bgPr>
        <a:solidFill>
          <a:srgbClr val="24215F"/>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443869" y="222590"/>
            <a:ext cx="8403269" cy="525528"/>
          </a:xfrm>
        </p:spPr>
        <p:txBody>
          <a:bodyPr/>
          <a:lstStyle>
            <a:lvl1pPr>
              <a:defRPr baseline="0">
                <a:solidFill>
                  <a:srgbClr val="FFFFFF"/>
                </a:solidFill>
                <a:latin typeface="Microsoft YaHei" charset="-122"/>
                <a:ea typeface="Microsoft YaHei" charset="-122"/>
                <a:cs typeface="Microsoft YaHei" charset="-122"/>
              </a:defRPr>
            </a:lvl1pPr>
          </a:lstStyle>
          <a:p>
            <a:r>
              <a:rPr lang="zh-CN" altLang="en-US" dirty="0" smtClean="0"/>
              <a:t>单击此处编辑母版标题样式</a:t>
            </a:r>
            <a:endParaRPr lang="en-US" dirty="0"/>
          </a:p>
        </p:txBody>
      </p:sp>
      <p:sp>
        <p:nvSpPr>
          <p:cNvPr id="10" name="Rectangle 9"/>
          <p:cNvSpPr/>
          <p:nvPr userDrawn="1"/>
        </p:nvSpPr>
        <p:spPr>
          <a:xfrm>
            <a:off x="1" y="4735041"/>
            <a:ext cx="9143999" cy="408459"/>
          </a:xfrm>
          <a:prstGeom prst="rect">
            <a:avLst/>
          </a:prstGeom>
          <a:solidFill>
            <a:srgbClr val="2421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771EA"/>
              </a:solidFill>
            </a:endParaRPr>
          </a:p>
        </p:txBody>
      </p:sp>
      <p:sp>
        <p:nvSpPr>
          <p:cNvPr id="11" name="Text Box 5"/>
          <p:cNvSpPr txBox="1">
            <a:spLocks noChangeArrowheads="1"/>
          </p:cNvSpPr>
          <p:nvPr userDrawn="1"/>
        </p:nvSpPr>
        <p:spPr bwMode="auto">
          <a:xfrm>
            <a:off x="443869" y="4926457"/>
            <a:ext cx="2301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kumimoji="1" sz="2400">
                <a:solidFill>
                  <a:schemeClr val="tx1"/>
                </a:solidFill>
                <a:latin typeface="宋体" charset="0"/>
                <a:ea typeface="宋体" charset="0"/>
                <a:cs typeface="宋体" charset="0"/>
              </a:defRPr>
            </a:lvl1pPr>
            <a:lvl2pPr marL="742950" indent="-285750" eaLnBrk="0" hangingPunct="0">
              <a:defRPr kumimoji="1" sz="2400">
                <a:solidFill>
                  <a:schemeClr val="tx1"/>
                </a:solidFill>
                <a:latin typeface="宋体" charset="0"/>
                <a:ea typeface="宋体" charset="0"/>
              </a:defRPr>
            </a:lvl2pPr>
            <a:lvl3pPr marL="1143000" indent="-228600" eaLnBrk="0" hangingPunct="0">
              <a:defRPr kumimoji="1" sz="2400">
                <a:solidFill>
                  <a:schemeClr val="tx1"/>
                </a:solidFill>
                <a:latin typeface="宋体" charset="0"/>
                <a:ea typeface="宋体" charset="0"/>
              </a:defRPr>
            </a:lvl3pPr>
            <a:lvl4pPr marL="1600200" indent="-228600" eaLnBrk="0" hangingPunct="0">
              <a:defRPr kumimoji="1" sz="2400">
                <a:solidFill>
                  <a:schemeClr val="tx1"/>
                </a:solidFill>
                <a:latin typeface="宋体" charset="0"/>
                <a:ea typeface="宋体" charset="0"/>
              </a:defRPr>
            </a:lvl4pPr>
            <a:lvl5pPr marL="2057400" indent="-228600" eaLnBrk="0" hangingPunct="0">
              <a:defRPr kumimoji="1" sz="2400">
                <a:solidFill>
                  <a:schemeClr val="tx1"/>
                </a:solidFill>
                <a:latin typeface="宋体" charset="0"/>
                <a:ea typeface="宋体" charset="0"/>
              </a:defRPr>
            </a:lvl5pPr>
            <a:lvl6pPr marL="2514600" indent="-228600" eaLnBrk="0" fontAlgn="base" hangingPunct="0">
              <a:spcBef>
                <a:spcPct val="0"/>
              </a:spcBef>
              <a:spcAft>
                <a:spcPct val="0"/>
              </a:spcAft>
              <a:defRPr kumimoji="1" sz="2400">
                <a:solidFill>
                  <a:schemeClr val="tx1"/>
                </a:solidFill>
                <a:latin typeface="宋体" charset="0"/>
                <a:ea typeface="宋体" charset="0"/>
              </a:defRPr>
            </a:lvl6pPr>
            <a:lvl7pPr marL="2971800" indent="-228600" eaLnBrk="0" fontAlgn="base" hangingPunct="0">
              <a:spcBef>
                <a:spcPct val="0"/>
              </a:spcBef>
              <a:spcAft>
                <a:spcPct val="0"/>
              </a:spcAft>
              <a:defRPr kumimoji="1" sz="2400">
                <a:solidFill>
                  <a:schemeClr val="tx1"/>
                </a:solidFill>
                <a:latin typeface="宋体" charset="0"/>
                <a:ea typeface="宋体" charset="0"/>
              </a:defRPr>
            </a:lvl7pPr>
            <a:lvl8pPr marL="3429000" indent="-228600" eaLnBrk="0" fontAlgn="base" hangingPunct="0">
              <a:spcBef>
                <a:spcPct val="0"/>
              </a:spcBef>
              <a:spcAft>
                <a:spcPct val="0"/>
              </a:spcAft>
              <a:defRPr kumimoji="1" sz="2400">
                <a:solidFill>
                  <a:schemeClr val="tx1"/>
                </a:solidFill>
                <a:latin typeface="宋体" charset="0"/>
                <a:ea typeface="宋体" charset="0"/>
              </a:defRPr>
            </a:lvl8pPr>
            <a:lvl9pPr marL="3886200" indent="-228600" eaLnBrk="0" fontAlgn="base" hangingPunct="0">
              <a:spcBef>
                <a:spcPct val="0"/>
              </a:spcBef>
              <a:spcAft>
                <a:spcPct val="0"/>
              </a:spcAft>
              <a:defRPr kumimoji="1" sz="2400">
                <a:solidFill>
                  <a:schemeClr val="tx1"/>
                </a:solidFill>
                <a:latin typeface="宋体" charset="0"/>
                <a:ea typeface="宋体" charset="0"/>
              </a:defRPr>
            </a:lvl9pPr>
          </a:lstStyle>
          <a:p>
            <a:pPr algn="l">
              <a:spcBef>
                <a:spcPct val="50000"/>
              </a:spcBef>
              <a:defRPr/>
            </a:pPr>
            <a:fld id="{046AD7C7-DE3F-5E43-A3A8-CA80750AE375}" type="slidenum">
              <a:rPr kumimoji="0" lang="en-US" altLang="zh-CN" sz="800" smtClean="0">
                <a:solidFill>
                  <a:schemeClr val="bg1"/>
                </a:solidFill>
                <a:latin typeface="Arial"/>
                <a:cs typeface="Arial"/>
              </a:rPr>
              <a:pPr algn="l">
                <a:spcBef>
                  <a:spcPct val="50000"/>
                </a:spcBef>
                <a:defRPr/>
              </a:pPr>
              <a:t>‹#›</a:t>
            </a:fld>
            <a:endParaRPr kumimoji="0" lang="en-US" altLang="zh-CN" sz="800" dirty="0" smtClean="0">
              <a:solidFill>
                <a:schemeClr val="bg1"/>
              </a:solidFill>
              <a:latin typeface="Arial"/>
              <a:cs typeface="Arial"/>
            </a:endParaRPr>
          </a:p>
        </p:txBody>
      </p:sp>
      <p:sp>
        <p:nvSpPr>
          <p:cNvPr id="7" name="Content Placeholder 5"/>
          <p:cNvSpPr>
            <a:spLocks noGrp="1"/>
          </p:cNvSpPr>
          <p:nvPr>
            <p:ph sz="quarter" idx="12"/>
          </p:nvPr>
        </p:nvSpPr>
        <p:spPr>
          <a:xfrm>
            <a:off x="443869" y="1079506"/>
            <a:ext cx="8404856" cy="3667649"/>
          </a:xfrm>
        </p:spPr>
        <p:txBody>
          <a:bodyPr/>
          <a:lstStyle>
            <a:lvl1pPr>
              <a:spcBef>
                <a:spcPts val="1000"/>
              </a:spcBef>
              <a:defRPr sz="1200" baseline="0">
                <a:solidFill>
                  <a:srgbClr val="FFFFFF"/>
                </a:solidFill>
                <a:latin typeface="Microsoft YaHei" charset="-122"/>
                <a:ea typeface="Microsoft YaHei" charset="-122"/>
                <a:cs typeface="Microsoft YaHei" charset="-122"/>
              </a:defRPr>
            </a:lvl1pPr>
            <a:lvl2pPr marL="173038" indent="-119063">
              <a:defRPr sz="1200">
                <a:solidFill>
                  <a:srgbClr val="FFFFFF"/>
                </a:solidFill>
                <a:latin typeface="Microsoft YaHei" charset="-122"/>
                <a:ea typeface="Microsoft YaHei" charset="-122"/>
                <a:cs typeface="Microsoft YaHei" charset="-122"/>
              </a:defRPr>
            </a:lvl2pPr>
            <a:lvl3pPr marL="368300" indent="-153988">
              <a:defRPr sz="1200">
                <a:solidFill>
                  <a:srgbClr val="FFFFFF"/>
                </a:solidFill>
                <a:latin typeface="Microsoft YaHei" charset="-122"/>
                <a:ea typeface="Microsoft YaHei" charset="-122"/>
                <a:cs typeface="Microsoft YaHei" charset="-122"/>
              </a:defRPr>
            </a:lvl3pPr>
            <a:lvl4pPr marL="533400" indent="-123825">
              <a:tabLst/>
              <a:defRPr sz="1200">
                <a:solidFill>
                  <a:srgbClr val="FFFFFF"/>
                </a:solidFill>
                <a:latin typeface="Microsoft YaHei" charset="-122"/>
                <a:ea typeface="Microsoft YaHei" charset="-122"/>
                <a:cs typeface="Microsoft YaHei" charset="-122"/>
              </a:defRPr>
            </a:lvl4pPr>
            <a:lvl5pPr marL="730250" indent="-160338">
              <a:defRPr sz="1200">
                <a:solidFill>
                  <a:srgbClr val="FFFFFF"/>
                </a:solidFill>
                <a:latin typeface="Microsoft YaHei" charset="-122"/>
                <a:ea typeface="Microsoft YaHei" charset="-122"/>
                <a:cs typeface="Microsoft YaHei"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1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3324480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mparison">
    <p:bg>
      <p:bgPr>
        <a:solidFill>
          <a:srgbClr val="1771EA"/>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3869" y="287867"/>
            <a:ext cx="8417186" cy="4466696"/>
          </a:xfrm>
        </p:spPr>
        <p:txBody>
          <a:bodyPr/>
          <a:lstStyle>
            <a:lvl1pPr>
              <a:defRPr sz="4900" baseline="0">
                <a:solidFill>
                  <a:schemeClr val="bg1"/>
                </a:solidFill>
                <a:latin typeface="Microsoft YaHei" charset="-122"/>
                <a:ea typeface="Microsoft YaHei" charset="-122"/>
                <a:cs typeface="Microsoft YaHei" charset="-122"/>
              </a:defRPr>
            </a:lvl1pPr>
          </a:lstStyle>
          <a:p>
            <a:r>
              <a:rPr lang="zh-CN" altLang="en-US" dirty="0" smtClean="0"/>
              <a:t>单击此处</a:t>
            </a:r>
            <a:r>
              <a:rPr lang="en-US" altLang="zh-CN" dirty="0" smtClean="0"/>
              <a:t/>
            </a:r>
            <a:br>
              <a:rPr lang="en-US" altLang="zh-CN" dirty="0" smtClean="0"/>
            </a:br>
            <a:r>
              <a:rPr lang="zh-CN" altLang="en-US" dirty="0" smtClean="0"/>
              <a:t>可更改模板标题</a:t>
            </a:r>
            <a:r>
              <a:rPr lang="en-US" altLang="zh-CN" dirty="0" smtClean="0"/>
              <a:t/>
            </a:r>
            <a:br>
              <a:rPr lang="en-US" altLang="zh-CN" dirty="0" smtClean="0"/>
            </a:br>
            <a:r>
              <a:rPr lang="zh-CN" altLang="en-US" dirty="0" smtClean="0"/>
              <a:t>中的文字</a:t>
            </a:r>
            <a:endParaRPr lang="en-US" dirty="0"/>
          </a:p>
        </p:txBody>
      </p:sp>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Tree>
    <p:extLst>
      <p:ext uri="{BB962C8B-B14F-4D97-AF65-F5344CB8AC3E}">
        <p14:creationId xmlns:p14="http://schemas.microsoft.com/office/powerpoint/2010/main" val="12509997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mparison">
    <p:bg>
      <p:bgPr>
        <a:solidFill>
          <a:srgbClr val="1771EA"/>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
        <p:nvSpPr>
          <p:cNvPr id="5"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sp>
        <p:nvSpPr>
          <p:cNvPr id="8" name="Rectangle 2"/>
          <p:cNvSpPr>
            <a:spLocks noGrp="1" noChangeArrowheads="1"/>
          </p:cNvSpPr>
          <p:nvPr>
            <p:ph type="title" hasCustomPrompt="1"/>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600">
                <a:solidFill>
                  <a:schemeClr val="bg1"/>
                </a:solidFill>
              </a:defRPr>
            </a:lvl1pPr>
          </a:lstStyle>
          <a:p>
            <a:r>
              <a:rPr lang="zh-CN" altLang="en-US" sz="2400" b="1" dirty="0" smtClean="0"/>
              <a:t>小标题</a:t>
            </a:r>
            <a:r>
              <a:rPr lang="en-US" altLang="zh-CN" sz="3600" b="0" dirty="0" smtClean="0"/>
              <a:t/>
            </a:r>
            <a:br>
              <a:rPr lang="en-US" altLang="zh-CN" sz="3600" b="0" dirty="0" smtClean="0"/>
            </a:br>
            <a:r>
              <a:rPr kumimoji="1" lang="zh-CN" altLang="en-US" sz="4400" dirty="0" smtClean="0">
                <a:solidFill>
                  <a:srgbClr val="FFC000"/>
                </a:solidFill>
              </a:rPr>
              <a:t>单击此处</a:t>
            </a:r>
            <a:br>
              <a:rPr kumimoji="1" lang="zh-CN" altLang="en-US" sz="4400" dirty="0" smtClean="0">
                <a:solidFill>
                  <a:srgbClr val="FFC000"/>
                </a:solidFill>
              </a:rPr>
            </a:br>
            <a:r>
              <a:rPr kumimoji="1" lang="zh-CN" altLang="en-US" sz="4400" dirty="0" smtClean="0">
                <a:solidFill>
                  <a:srgbClr val="FFC000"/>
                </a:solidFill>
              </a:rPr>
              <a:t>可更改模板标题</a:t>
            </a:r>
            <a:br>
              <a:rPr kumimoji="1" lang="zh-CN" altLang="en-US" sz="4400" dirty="0" smtClean="0">
                <a:solidFill>
                  <a:srgbClr val="FFC000"/>
                </a:solidFill>
              </a:rPr>
            </a:br>
            <a:r>
              <a:rPr kumimoji="1" lang="zh-CN" altLang="en-US" sz="4400" dirty="0" smtClean="0">
                <a:solidFill>
                  <a:srgbClr val="FFC000"/>
                </a:solidFill>
              </a:rPr>
              <a:t>中的文字</a:t>
            </a:r>
            <a:endParaRPr kumimoji="1" lang="zh-CN" altLang="en-US" sz="4400" dirty="0">
              <a:solidFill>
                <a:srgbClr val="FFC000"/>
              </a:solidFill>
            </a:endParaRPr>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1771EB"/>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201085" y="208515"/>
            <a:ext cx="136829" cy="4388332"/>
            <a:chOff x="-279703" y="208515"/>
            <a:chExt cx="243417" cy="4388332"/>
          </a:xfrm>
        </p:grpSpPr>
        <p:cxnSp>
          <p:nvCxnSpPr>
            <p:cNvPr id="19" name="Straight Connector 18"/>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279703" y="4254803"/>
              <a:ext cx="243417" cy="342044"/>
              <a:chOff x="-243418" y="1063625"/>
              <a:chExt cx="243417" cy="342044"/>
            </a:xfrm>
          </p:grpSpPr>
          <p:cxnSp>
            <p:nvCxnSpPr>
              <p:cNvPr id="17" name="Straight Connector 16"/>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userDrawn="1"/>
          </p:nvGrpSpPr>
          <p:grpSpPr>
            <a:xfrm>
              <a:off x="-279703" y="208515"/>
              <a:ext cx="243417" cy="864155"/>
              <a:chOff x="-243418" y="1063625"/>
              <a:chExt cx="243417" cy="864155"/>
            </a:xfrm>
          </p:grpSpPr>
          <p:cxnSp>
            <p:nvCxnSpPr>
              <p:cNvPr id="15" name="Straight Connector 14"/>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4" name="Content Placeholder 5"/>
          <p:cNvSpPr>
            <a:spLocks noGrp="1"/>
          </p:cNvSpPr>
          <p:nvPr>
            <p:ph sz="quarter" idx="12" hasCustomPrompt="1"/>
          </p:nvPr>
        </p:nvSpPr>
        <p:spPr>
          <a:xfrm>
            <a:off x="443869" y="777932"/>
            <a:ext cx="8404856" cy="3878735"/>
          </a:xfrm>
        </p:spPr>
        <p:txBody>
          <a:bodyPr/>
          <a:lstStyle>
            <a:lvl1pPr>
              <a:spcBef>
                <a:spcPts val="1000"/>
              </a:spcBef>
              <a:defRPr sz="1200" baseline="0">
                <a:solidFill>
                  <a:schemeClr val="bg1"/>
                </a:solidFill>
                <a:latin typeface="Microsoft YaHei" charset="-122"/>
                <a:ea typeface="Microsoft YaHei" charset="-122"/>
                <a:cs typeface="Microsoft YaHei" charset="-122"/>
              </a:defRPr>
            </a:lvl1pPr>
            <a:lvl2pPr marL="173038" indent="-119063">
              <a:defRPr sz="1200">
                <a:solidFill>
                  <a:srgbClr val="646464"/>
                </a:solidFill>
                <a:latin typeface="Microsoft YaHei" charset="-122"/>
                <a:ea typeface="Microsoft YaHei" charset="-122"/>
                <a:cs typeface="Microsoft YaHei" charset="-122"/>
              </a:defRPr>
            </a:lvl2pPr>
            <a:lvl3pPr marL="368300" indent="-153988">
              <a:defRPr sz="1200">
                <a:solidFill>
                  <a:srgbClr val="646464"/>
                </a:solidFill>
                <a:latin typeface="Microsoft YaHei" charset="-122"/>
                <a:ea typeface="Microsoft YaHei" charset="-122"/>
                <a:cs typeface="Microsoft YaHei" charset="-122"/>
              </a:defRPr>
            </a:lvl3pPr>
            <a:lvl4pPr marL="533400" indent="-123825">
              <a:tabLst/>
              <a:defRPr sz="1200">
                <a:solidFill>
                  <a:srgbClr val="646464"/>
                </a:solidFill>
                <a:latin typeface="Microsoft YaHei" charset="-122"/>
                <a:ea typeface="Microsoft YaHei" charset="-122"/>
                <a:cs typeface="Microsoft YaHei" charset="-122"/>
              </a:defRPr>
            </a:lvl4pPr>
            <a:lvl5pPr marL="730250" indent="-160338">
              <a:defRPr sz="1200">
                <a:solidFill>
                  <a:srgbClr val="646464"/>
                </a:solidFill>
                <a:latin typeface="Microsoft YaHei" charset="-122"/>
                <a:ea typeface="Microsoft YaHei" charset="-122"/>
                <a:cs typeface="Microsoft YaHei" charset="-122"/>
              </a:defRPr>
            </a:lvl5pPr>
          </a:lstStyle>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没有金蝶软件国际软件集团有限公司的特别许可，任何人不能以任何形式或为任何目的复制或传播本文档的任何部分。本文档中包含的信息如有更改，恕不另行通知。</a:t>
            </a: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endParaRPr lang="en-US" altLang="zh-CN" sz="1050" dirty="0" smtClean="0">
              <a:solidFill>
                <a:schemeClr val="tx1">
                  <a:lumMod val="65000"/>
                  <a:lumOff val="35000"/>
                </a:schemeClr>
              </a:solidFill>
              <a:latin typeface="微软雅黑" pitchFamily="34" charset="-122"/>
              <a:ea typeface="微软雅黑" pitchFamily="34" charset="-122"/>
            </a:endParaRP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由金蝶软件（中国）有限公司和其分销商所销售的某些软件产品包含有其它软件供应商版权所有的软件组件。</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Microsoft®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WINDOWS®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NT®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EXCEL®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Word®</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PowerPoint®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SQL Server® </a:t>
            </a:r>
            <a:r>
              <a:rPr lang="zh-CN" altLang="en-US" sz="1050" dirty="0" smtClean="0">
                <a:solidFill>
                  <a:schemeClr val="tx1">
                    <a:lumMod val="65000"/>
                    <a:lumOff val="35000"/>
                  </a:schemeClr>
                </a:solidFill>
                <a:latin typeface="微软雅黑" pitchFamily="34" charset="-122"/>
                <a:ea typeface="微软雅黑" pitchFamily="34" charset="-122"/>
              </a:rPr>
              <a:t>是微软公司的注册商标。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IBM®</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DB2 </a:t>
            </a:r>
            <a:r>
              <a:rPr lang="zh-CN" altLang="en-US" sz="1050" dirty="0" smtClean="0">
                <a:solidFill>
                  <a:schemeClr val="tx1">
                    <a:lumMod val="65000"/>
                    <a:lumOff val="35000"/>
                  </a:schemeClr>
                </a:solidFill>
                <a:latin typeface="微软雅黑" pitchFamily="34" charset="-122"/>
                <a:ea typeface="微软雅黑" pitchFamily="34" charset="-122"/>
              </a:rPr>
              <a:t>通用数据库、</a:t>
            </a:r>
            <a:r>
              <a:rPr lang="en-US" altLang="zh-CN" sz="1050" dirty="0" smtClean="0">
                <a:solidFill>
                  <a:schemeClr val="tx1">
                    <a:lumMod val="65000"/>
                    <a:lumOff val="35000"/>
                  </a:schemeClr>
                </a:solidFill>
                <a:latin typeface="微软雅黑" pitchFamily="34" charset="-122"/>
                <a:ea typeface="微软雅黑" pitchFamily="34" charset="-122"/>
              </a:rPr>
              <a:t>OS/2®</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Parallel </a:t>
            </a:r>
            <a:r>
              <a:rPr lang="en-US" altLang="zh-CN" sz="1050" dirty="0" err="1" smtClean="0">
                <a:solidFill>
                  <a:schemeClr val="tx1">
                    <a:lumMod val="65000"/>
                    <a:lumOff val="35000"/>
                  </a:schemeClr>
                </a:solidFill>
                <a:latin typeface="微软雅黑" pitchFamily="34" charset="-122"/>
                <a:ea typeface="微软雅黑" pitchFamily="34" charset="-122"/>
              </a:rPr>
              <a:t>Sysplex</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MVS/ESA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OS/390®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OS/400®</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pSeries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xSeries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zSeries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z/OS</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AFP</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Intelligent Miner</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WebSphere®</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Netfinity</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Tivoli®</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Informix® </a:t>
            </a:r>
            <a:r>
              <a:rPr lang="zh-CN" altLang="en-US" sz="1050" dirty="0" smtClean="0">
                <a:solidFill>
                  <a:schemeClr val="tx1">
                    <a:lumMod val="65000"/>
                    <a:lumOff val="35000"/>
                  </a:schemeClr>
                </a:solidFill>
                <a:latin typeface="微软雅黑" pitchFamily="34" charset="-122"/>
                <a:ea typeface="微软雅黑" pitchFamily="34" charset="-122"/>
              </a:rPr>
              <a:t>动态</a:t>
            </a:r>
            <a:r>
              <a:rPr lang="en-US" altLang="zh-CN" sz="1050" dirty="0" err="1" smtClean="0">
                <a:solidFill>
                  <a:schemeClr val="tx1">
                    <a:lumMod val="65000"/>
                    <a:lumOff val="35000"/>
                  </a:schemeClr>
                </a:solidFill>
                <a:latin typeface="微软雅黑" pitchFamily="34" charset="-122"/>
                <a:ea typeface="微软雅黑" pitchFamily="34" charset="-122"/>
              </a:rPr>
              <a:t>ServerTM</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是国际商业机器公司在美国或其他公司的商标。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ORACLE </a:t>
            </a:r>
            <a:r>
              <a:rPr lang="zh-CN" altLang="en-US" sz="1050" dirty="0" smtClean="0">
                <a:solidFill>
                  <a:schemeClr val="tx1">
                    <a:lumMod val="65000"/>
                    <a:lumOff val="35000"/>
                  </a:schemeClr>
                </a:solidFill>
                <a:latin typeface="微软雅黑" pitchFamily="34" charset="-122"/>
                <a:ea typeface="微软雅黑" pitchFamily="34" charset="-122"/>
              </a:rPr>
              <a:t>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UNIX®</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UNIX INTERNATIONAL CO.,LIMTED</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OSF/1® </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Motif®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Open Group </a:t>
            </a:r>
            <a:r>
              <a:rPr lang="zh-CN" altLang="en-US" sz="1050" dirty="0" smtClean="0">
                <a:solidFill>
                  <a:schemeClr val="tx1">
                    <a:lumMod val="65000"/>
                    <a:lumOff val="35000"/>
                  </a:schemeClr>
                </a:solidFill>
                <a:latin typeface="微软雅黑" pitchFamily="34" charset="-122"/>
                <a:ea typeface="微软雅黑" pitchFamily="34" charset="-122"/>
              </a:rPr>
              <a:t>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Citrix®</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徽标、</a:t>
            </a:r>
            <a:r>
              <a:rPr lang="en-US" altLang="zh-CN" sz="1050" dirty="0" smtClean="0">
                <a:solidFill>
                  <a:schemeClr val="tx1">
                    <a:lumMod val="65000"/>
                    <a:lumOff val="35000"/>
                  </a:schemeClr>
                </a:solidFill>
                <a:latin typeface="微软雅黑" pitchFamily="34" charset="-122"/>
                <a:ea typeface="微软雅黑" pitchFamily="34" charset="-122"/>
              </a:rPr>
              <a:t>ICA</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Program Neighborhood®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MetaFrame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WinFrame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VideoFrame</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err="1" smtClean="0">
                <a:solidFill>
                  <a:schemeClr val="tx1">
                    <a:lumMod val="65000"/>
                    <a:lumOff val="35000"/>
                  </a:schemeClr>
                </a:solidFill>
                <a:latin typeface="微软雅黑" pitchFamily="34" charset="-122"/>
                <a:ea typeface="微软雅黑" pitchFamily="34" charset="-122"/>
              </a:rPr>
              <a:t>MultiWin</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以及此处引用的</a:t>
            </a:r>
            <a:r>
              <a:rPr lang="en-US" altLang="zh-CN" sz="1050" dirty="0" smtClean="0">
                <a:solidFill>
                  <a:schemeClr val="tx1">
                    <a:lumMod val="65000"/>
                    <a:lumOff val="35000"/>
                  </a:schemeClr>
                </a:solidFill>
                <a:latin typeface="微软雅黑" pitchFamily="34" charset="-122"/>
                <a:ea typeface="微软雅黑" pitchFamily="34" charset="-122"/>
              </a:rPr>
              <a:t>Citrix </a:t>
            </a:r>
            <a:r>
              <a:rPr lang="zh-CN" altLang="en-US" sz="1050" dirty="0" smtClean="0">
                <a:solidFill>
                  <a:schemeClr val="tx1">
                    <a:lumMod val="65000"/>
                    <a:lumOff val="35000"/>
                  </a:schemeClr>
                </a:solidFill>
                <a:latin typeface="微软雅黑" pitchFamily="34" charset="-122"/>
                <a:ea typeface="微软雅黑" pitchFamily="34" charset="-122"/>
              </a:rPr>
              <a:t>产品名是</a:t>
            </a:r>
            <a:r>
              <a:rPr lang="en-US" altLang="zh-CN" sz="1050" dirty="0" smtClean="0">
                <a:solidFill>
                  <a:schemeClr val="tx1">
                    <a:lumMod val="65000"/>
                    <a:lumOff val="35000"/>
                  </a:schemeClr>
                </a:solidFill>
                <a:latin typeface="微软雅黑" pitchFamily="34" charset="-122"/>
                <a:ea typeface="微软雅黑" pitchFamily="34" charset="-122"/>
              </a:rPr>
              <a:t>Citrix Systems </a:t>
            </a:r>
            <a:r>
              <a:rPr lang="zh-CN" altLang="en-US" sz="1050" dirty="0" smtClean="0">
                <a:solidFill>
                  <a:schemeClr val="tx1">
                    <a:lumMod val="65000"/>
                    <a:lumOff val="35000"/>
                  </a:schemeClr>
                </a:solidFill>
                <a:latin typeface="微软雅黑" pitchFamily="34" charset="-122"/>
                <a:ea typeface="微软雅黑" pitchFamily="34" charset="-122"/>
              </a:rPr>
              <a:t>公司的商标或注册商标。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HTML</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HATEMOGLU TEKSTIL GIYIM SANAYI VE TICARET A.S.</a:t>
            </a:r>
            <a:r>
              <a:rPr lang="zh-CN" altLang="en-US" sz="1050" dirty="0" smtClean="0">
                <a:solidFill>
                  <a:schemeClr val="tx1">
                    <a:lumMod val="65000"/>
                    <a:lumOff val="35000"/>
                  </a:schemeClr>
                </a:solidFill>
                <a:latin typeface="微软雅黑" pitchFamily="34" charset="-122"/>
                <a:ea typeface="微软雅黑" pitchFamily="34" charset="-122"/>
              </a:rPr>
              <a:t>的注册商标，</a:t>
            </a:r>
            <a:r>
              <a:rPr lang="en-US" altLang="zh-CN" sz="1050" dirty="0" smtClean="0">
                <a:solidFill>
                  <a:schemeClr val="tx1">
                    <a:lumMod val="65000"/>
                    <a:lumOff val="35000"/>
                  </a:schemeClr>
                </a:solidFill>
                <a:latin typeface="微软雅黑" pitchFamily="34" charset="-122"/>
                <a:ea typeface="微软雅黑" pitchFamily="34" charset="-122"/>
              </a:rPr>
              <a:t>DHTML</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XML</a:t>
            </a:r>
            <a:r>
              <a:rPr lang="zh-CN" altLang="en-US" sz="1050" dirty="0" smtClean="0">
                <a:solidFill>
                  <a:schemeClr val="tx1">
                    <a:lumMod val="65000"/>
                    <a:lumOff val="35000"/>
                  </a:schemeClr>
                </a:solidFill>
                <a:latin typeface="微软雅黑" pitchFamily="34" charset="-122"/>
                <a:ea typeface="微软雅黑" pitchFamily="34" charset="-122"/>
              </a:rPr>
              <a:t>和</a:t>
            </a:r>
            <a:r>
              <a:rPr lang="en-US" altLang="zh-CN" sz="1050" dirty="0" smtClean="0">
                <a:solidFill>
                  <a:schemeClr val="tx1">
                    <a:lumMod val="65000"/>
                    <a:lumOff val="35000"/>
                  </a:schemeClr>
                </a:solidFill>
                <a:latin typeface="微软雅黑" pitchFamily="34" charset="-122"/>
                <a:ea typeface="微软雅黑" pitchFamily="34" charset="-122"/>
              </a:rPr>
              <a:t>XHTML </a:t>
            </a:r>
            <a:r>
              <a:rPr lang="zh-CN" altLang="en-US" sz="1050" dirty="0" smtClean="0">
                <a:solidFill>
                  <a:schemeClr val="tx1">
                    <a:lumMod val="65000"/>
                    <a:lumOff val="35000"/>
                  </a:schemeClr>
                </a:solidFill>
                <a:latin typeface="微软雅黑" pitchFamily="34" charset="-122"/>
                <a:ea typeface="微软雅黑" pitchFamily="34" charset="-122"/>
              </a:rPr>
              <a:t>是</a:t>
            </a:r>
            <a:r>
              <a:rPr lang="en-US" altLang="zh-CN" sz="1050" dirty="0" smtClean="0">
                <a:solidFill>
                  <a:schemeClr val="tx1">
                    <a:lumMod val="65000"/>
                    <a:lumOff val="35000"/>
                  </a:schemeClr>
                </a:solidFill>
                <a:latin typeface="微软雅黑" pitchFamily="34" charset="-122"/>
                <a:ea typeface="微软雅黑" pitchFamily="34" charset="-122"/>
              </a:rPr>
              <a:t>W3C®</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World Wide Web </a:t>
            </a:r>
            <a:r>
              <a:rPr lang="zh-CN" altLang="en-US" sz="1050" dirty="0" smtClean="0">
                <a:solidFill>
                  <a:schemeClr val="tx1">
                    <a:lumMod val="65000"/>
                    <a:lumOff val="35000"/>
                  </a:schemeClr>
                </a:solidFill>
                <a:latin typeface="微软雅黑" pitchFamily="34" charset="-122"/>
                <a:ea typeface="微软雅黑" pitchFamily="34" charset="-122"/>
              </a:rPr>
              <a:t>协会、计算机科学实验室的商标或注册商标，</a:t>
            </a:r>
            <a:r>
              <a:rPr lang="en-US" altLang="zh-CN" sz="1050" dirty="0" err="1" smtClean="0">
                <a:solidFill>
                  <a:schemeClr val="tx1">
                    <a:lumMod val="65000"/>
                    <a:lumOff val="35000"/>
                  </a:schemeClr>
                </a:solidFill>
                <a:latin typeface="微软雅黑" pitchFamily="34" charset="-122"/>
                <a:ea typeface="微软雅黑" pitchFamily="34" charset="-122"/>
              </a:rPr>
              <a:t>PureXML</a:t>
            </a:r>
            <a:r>
              <a:rPr lang="zh-CN" altLang="en-US" sz="1050" dirty="0" smtClean="0">
                <a:solidFill>
                  <a:schemeClr val="tx1">
                    <a:lumMod val="65000"/>
                    <a:lumOff val="35000"/>
                  </a:schemeClr>
                </a:solidFill>
                <a:latin typeface="微软雅黑" pitchFamily="34" charset="-122"/>
                <a:ea typeface="微软雅黑" pitchFamily="34" charset="-122"/>
              </a:rPr>
              <a:t>是国际商业机器公司的注册商标。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 </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a:t>
            </a:r>
          </a:p>
          <a:p>
            <a:pPr>
              <a:spcBef>
                <a:spcPts val="500"/>
              </a:spcBef>
              <a:defRPr/>
            </a:pPr>
            <a:r>
              <a:rPr lang="en-US" altLang="zh-CN" sz="1050" dirty="0" smtClean="0">
                <a:solidFill>
                  <a:schemeClr val="tx1">
                    <a:lumMod val="65000"/>
                    <a:lumOff val="35000"/>
                  </a:schemeClr>
                </a:solidFill>
                <a:latin typeface="微软雅黑" pitchFamily="34" charset="-122"/>
                <a:ea typeface="微软雅黑" pitchFamily="34" charset="-122"/>
              </a:rPr>
              <a:t>JAVASCRIPT®</a:t>
            </a:r>
            <a:r>
              <a:rPr lang="zh-CN" altLang="en-US" sz="1050" dirty="0" smtClean="0">
                <a:solidFill>
                  <a:schemeClr val="tx1">
                    <a:lumMod val="65000"/>
                    <a:lumOff val="35000"/>
                  </a:schemeClr>
                </a:solidFill>
                <a:latin typeface="微软雅黑" pitchFamily="34" charset="-122"/>
                <a:ea typeface="微软雅黑" pitchFamily="34" charset="-122"/>
              </a:rPr>
              <a:t>是甲骨文美国有限公司的注册商标，由其技术开发和实施商</a:t>
            </a:r>
            <a:r>
              <a:rPr lang="en-US" altLang="zh-CN" sz="1050" dirty="0" smtClean="0">
                <a:solidFill>
                  <a:schemeClr val="tx1">
                    <a:lumMod val="65000"/>
                    <a:lumOff val="35000"/>
                  </a:schemeClr>
                </a:solidFill>
                <a:latin typeface="微软雅黑" pitchFamily="34" charset="-122"/>
                <a:ea typeface="微软雅黑" pitchFamily="34" charset="-122"/>
              </a:rPr>
              <a:t>Netscape </a:t>
            </a:r>
            <a:r>
              <a:rPr lang="zh-CN" altLang="en-US" sz="1050" dirty="0" smtClean="0">
                <a:solidFill>
                  <a:schemeClr val="tx1">
                    <a:lumMod val="65000"/>
                    <a:lumOff val="35000"/>
                  </a:schemeClr>
                </a:solidFill>
                <a:latin typeface="微软雅黑" pitchFamily="34" charset="-122"/>
                <a:ea typeface="微软雅黑" pitchFamily="34" charset="-122"/>
              </a:rPr>
              <a:t>许可使用。</a:t>
            </a:r>
          </a:p>
          <a:p>
            <a:pPr>
              <a:spcBef>
                <a:spcPts val="500"/>
              </a:spcBef>
              <a:defRPr/>
            </a:pPr>
            <a:r>
              <a:rPr lang="en-US" altLang="zh-CN" sz="1050" dirty="0" err="1" smtClean="0">
                <a:solidFill>
                  <a:schemeClr val="tx1">
                    <a:lumMod val="65000"/>
                    <a:lumOff val="35000"/>
                  </a:schemeClr>
                </a:solidFill>
                <a:latin typeface="微软雅黑" pitchFamily="34" charset="-122"/>
                <a:ea typeface="微软雅黑" pitchFamily="34" charset="-122"/>
              </a:rPr>
              <a:t>Apusic</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是深圳市金蝶中间件有限公司的注册商标。</a:t>
            </a:r>
          </a:p>
          <a:p>
            <a:pPr>
              <a:spcBef>
                <a:spcPts val="500"/>
              </a:spcBef>
              <a:defRPr/>
            </a:pPr>
            <a:r>
              <a:rPr lang="zh-CN" altLang="en-US" sz="1050" dirty="0" smtClean="0">
                <a:solidFill>
                  <a:schemeClr val="tx1">
                    <a:lumMod val="65000"/>
                    <a:lumOff val="35000"/>
                  </a:schemeClr>
                </a:solidFill>
                <a:latin typeface="微软雅黑" pitchFamily="34" charset="-122"/>
                <a:ea typeface="微软雅黑" pitchFamily="34" charset="-122"/>
              </a:rPr>
              <a:t>本文档提到的金蝶</a:t>
            </a:r>
            <a:r>
              <a:rPr lang="en-US" altLang="zh-CN" sz="1050" dirty="0" smtClean="0">
                <a:solidFill>
                  <a:schemeClr val="tx1">
                    <a:lumMod val="65000"/>
                    <a:lumOff val="35000"/>
                  </a:schemeClr>
                </a:solidFill>
                <a:latin typeface="微软雅黑" pitchFamily="34" charset="-122"/>
                <a:ea typeface="微软雅黑" pitchFamily="34" charset="-122"/>
              </a:rPr>
              <a:t>®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KIS ® </a:t>
            </a:r>
            <a:r>
              <a:rPr lang="zh-CN" altLang="en-US" sz="1050" dirty="0" smtClean="0">
                <a:solidFill>
                  <a:schemeClr val="tx1">
                    <a:lumMod val="65000"/>
                    <a:lumOff val="35000"/>
                  </a:schemeClr>
                </a:solidFill>
                <a:latin typeface="微软雅黑" pitchFamily="34" charset="-122"/>
                <a:ea typeface="微软雅黑" pitchFamily="34" charset="-122"/>
              </a:rPr>
              <a:t>、</a:t>
            </a:r>
            <a:r>
              <a:rPr lang="en-US" altLang="zh-CN" sz="1050" dirty="0" smtClean="0">
                <a:solidFill>
                  <a:schemeClr val="tx1">
                    <a:lumMod val="65000"/>
                    <a:lumOff val="35000"/>
                  </a:schemeClr>
                </a:solidFill>
                <a:latin typeface="微软雅黑" pitchFamily="34" charset="-122"/>
                <a:ea typeface="微软雅黑" pitchFamily="34" charset="-122"/>
              </a:rPr>
              <a:t>K/3 ®</a:t>
            </a:r>
            <a:r>
              <a:rPr lang="zh-CN" altLang="en-US" sz="1050" dirty="0" smtClean="0">
                <a:solidFill>
                  <a:schemeClr val="tx1">
                    <a:lumMod val="65000"/>
                    <a:lumOff val="35000"/>
                  </a:schemeClr>
                </a:solidFill>
                <a:latin typeface="微软雅黑" pitchFamily="34" charset="-122"/>
                <a:ea typeface="微软雅黑" pitchFamily="34" charset="-122"/>
              </a:rPr>
              <a:t>、金蝶</a:t>
            </a:r>
            <a:r>
              <a:rPr lang="en-US" altLang="zh-CN" sz="1050" dirty="0" smtClean="0">
                <a:solidFill>
                  <a:schemeClr val="tx1">
                    <a:lumMod val="65000"/>
                    <a:lumOff val="35000"/>
                  </a:schemeClr>
                </a:solidFill>
                <a:latin typeface="微软雅黑" pitchFamily="34" charset="-122"/>
                <a:ea typeface="微软雅黑" pitchFamily="34" charset="-122"/>
              </a:rPr>
              <a:t>EAS ® </a:t>
            </a:r>
            <a:r>
              <a:rPr lang="zh-CN" altLang="en-US" sz="1050" dirty="0" smtClean="0">
                <a:solidFill>
                  <a:schemeClr val="tx1">
                    <a:lumMod val="65000"/>
                    <a:lumOff val="35000"/>
                  </a:schemeClr>
                </a:solidFill>
                <a:latin typeface="微软雅黑" pitchFamily="34" charset="-122"/>
                <a:ea typeface="微软雅黑" pitchFamily="34" charset="-122"/>
              </a:rPr>
              <a:t>、友商网 </a:t>
            </a:r>
            <a:r>
              <a:rPr lang="en-US" altLang="zh-CN" sz="1050" dirty="0" smtClean="0">
                <a:solidFill>
                  <a:schemeClr val="tx1">
                    <a:lumMod val="65000"/>
                    <a:lumOff val="35000"/>
                  </a:schemeClr>
                </a:solidFill>
                <a:latin typeface="微软雅黑" pitchFamily="34" charset="-122"/>
                <a:ea typeface="微软雅黑" pitchFamily="34" charset="-122"/>
              </a:rPr>
              <a:t>®</a:t>
            </a:r>
            <a:r>
              <a:rPr lang="zh-CN" altLang="en-US" sz="1050" dirty="0" smtClean="0">
                <a:solidFill>
                  <a:schemeClr val="tx1">
                    <a:lumMod val="65000"/>
                    <a:lumOff val="35000"/>
                  </a:schemeClr>
                </a:solidFill>
                <a:latin typeface="微软雅黑" pitchFamily="34" charset="-122"/>
                <a:ea typeface="微软雅黑" pitchFamily="34" charset="-122"/>
              </a:rPr>
              <a:t>和其它金蝶 产品和服务以及它们各自的徽标是金蝶软件（中国）有限公司在中国和世界其它一些国家的商标或注册商标。本文档提到的所有其它产品和服务名称是它们各自公司的商标。</a:t>
            </a:r>
            <a:endParaRPr lang="zh-CN" altLang="en-US" sz="1050" dirty="0">
              <a:solidFill>
                <a:schemeClr val="tx1">
                  <a:lumMod val="65000"/>
                  <a:lumOff val="35000"/>
                </a:schemeClr>
              </a:solidFill>
              <a:latin typeface="微软雅黑" pitchFamily="34" charset="-122"/>
              <a:ea typeface="微软雅黑" pitchFamily="34" charset="-122"/>
            </a:endParaRPr>
          </a:p>
        </p:txBody>
      </p:sp>
      <p:sp>
        <p:nvSpPr>
          <p:cNvPr id="20" name="Title 1"/>
          <p:cNvSpPr>
            <a:spLocks noGrp="1"/>
          </p:cNvSpPr>
          <p:nvPr>
            <p:ph type="title" hasCustomPrompt="1"/>
          </p:nvPr>
        </p:nvSpPr>
        <p:spPr>
          <a:xfrm>
            <a:off x="443869" y="222590"/>
            <a:ext cx="8403269" cy="525528"/>
          </a:xfrm>
        </p:spPr>
        <p:txBody>
          <a:bodyPr/>
          <a:lstStyle>
            <a:lvl1pPr>
              <a:defRPr baseline="0">
                <a:solidFill>
                  <a:srgbClr val="FFC000"/>
                </a:solidFill>
                <a:latin typeface="Microsoft YaHei" charset="-122"/>
                <a:ea typeface="Microsoft YaHei" charset="-122"/>
                <a:cs typeface="Microsoft YaHei" charset="-122"/>
              </a:defRPr>
            </a:lvl1pPr>
          </a:lstStyle>
          <a:p>
            <a:r>
              <a:rPr lang="zh-CN" altLang="en-US" dirty="0" smtClean="0"/>
              <a:t>特别声明</a:t>
            </a:r>
            <a:endParaRPr lang="en-US" dirty="0"/>
          </a:p>
        </p:txBody>
      </p:sp>
      <p:sp>
        <p:nvSpPr>
          <p:cNvPr id="22" name="Text Box 5">
            <a:extLst>
              <a:ext uri="{FF2B5EF4-FFF2-40B4-BE49-F238E27FC236}">
                <a16:creationId xmlns="" xmlns:a16="http://schemas.microsoft.com/office/drawing/2014/main" id="{66B87493-C003-6B48-80CC-99817ED7BD76}"/>
              </a:ext>
            </a:extLst>
          </p:cNvPr>
          <p:cNvSpPr txBox="1">
            <a:spLocks noChangeArrowheads="1"/>
          </p:cNvSpPr>
          <p:nvPr userDrawn="1"/>
        </p:nvSpPr>
        <p:spPr bwMode="auto">
          <a:xfrm>
            <a:off x="8682438" y="4918883"/>
            <a:ext cx="461562" cy="126958"/>
          </a:xfrm>
          <a:prstGeom prst="rect">
            <a:avLst/>
          </a:prstGeom>
          <a:noFill/>
          <a:ln>
            <a:noFill/>
          </a:ln>
        </p:spPr>
        <p:txBody>
          <a:bodyPr wrap="square" lIns="0" tIns="0" rIns="0" bIns="0" anchor="ctr">
            <a:spAutoFit/>
          </a:bodyPr>
          <a:lstStyle>
            <a:lvl1pPr eaLnBrk="0" hangingPunct="0">
              <a:defRPr kumimoji="1" sz="24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eaLnBrk="0" hangingPunct="0">
              <a:defRPr kumimoji="1" sz="2400">
                <a:solidFill>
                  <a:schemeClr val="tx1"/>
                </a:solidFill>
                <a:latin typeface="宋体" panose="02010600030101010101" pitchFamily="2" charset="-122"/>
                <a:ea typeface="宋体" panose="02010600030101010101" pitchFamily="2" charset="-122"/>
              </a:defRPr>
            </a:lvl2pPr>
            <a:lvl3pPr marL="1143000" indent="-228600" eaLnBrk="0" hangingPunct="0">
              <a:defRPr kumimoji="1" sz="2400">
                <a:solidFill>
                  <a:schemeClr val="tx1"/>
                </a:solidFill>
                <a:latin typeface="宋体" panose="02010600030101010101" pitchFamily="2" charset="-122"/>
                <a:ea typeface="宋体" panose="02010600030101010101" pitchFamily="2" charset="-122"/>
              </a:defRPr>
            </a:lvl3pPr>
            <a:lvl4pPr marL="1600200" indent="-228600" eaLnBrk="0" hangingPunct="0">
              <a:defRPr kumimoji="1" sz="2400">
                <a:solidFill>
                  <a:schemeClr val="tx1"/>
                </a:solidFill>
                <a:latin typeface="宋体" panose="02010600030101010101" pitchFamily="2" charset="-122"/>
                <a:ea typeface="宋体" panose="02010600030101010101" pitchFamily="2" charset="-122"/>
              </a:defRPr>
            </a:lvl4pPr>
            <a:lvl5pPr marL="2057400" indent="-228600" eaLnBrk="0" hangingPunct="0">
              <a:defRPr kumimoji="1" sz="24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宋体" panose="02010600030101010101" pitchFamily="2" charset="-122"/>
                <a:ea typeface="宋体" panose="02010600030101010101" pitchFamily="2" charset="-122"/>
              </a:defRPr>
            </a:lvl9pPr>
          </a:lstStyle>
          <a:p>
            <a:pPr defTabSz="308577" fontAlgn="base">
              <a:spcBef>
                <a:spcPct val="50000"/>
              </a:spcBef>
              <a:spcAft>
                <a:spcPct val="0"/>
              </a:spcAft>
              <a:defRPr/>
            </a:pPr>
            <a:fld id="{046AD7C7-DE3F-5E43-A3A8-CA80750AE375}" type="slidenum">
              <a:rPr kumimoji="0" lang="en-US" altLang="zh-CN" sz="825" b="0" kern="0" smtClean="0">
                <a:solidFill>
                  <a:schemeClr val="bg1"/>
                </a:solidFill>
                <a:latin typeface="Arial" panose="020B0604020202020204"/>
                <a:cs typeface="Arial" panose="020B0604020202020204"/>
                <a:sym typeface="Helvetica Neue"/>
              </a:rPr>
              <a:pPr defTabSz="308577" fontAlgn="base">
                <a:spcBef>
                  <a:spcPct val="50000"/>
                </a:spcBef>
                <a:spcAft>
                  <a:spcPct val="0"/>
                </a:spcAft>
                <a:defRPr/>
              </a:pPr>
              <a:t>‹#›</a:t>
            </a:fld>
            <a:endParaRPr kumimoji="0" lang="en-US" altLang="zh-CN" sz="825" b="0" kern="0" dirty="0">
              <a:solidFill>
                <a:schemeClr val="bg1"/>
              </a:solidFill>
              <a:latin typeface="Arial" panose="020B0604020202020204"/>
              <a:cs typeface="Arial" panose="020B0604020202020204"/>
              <a:sym typeface="Helvetica Neue"/>
            </a:endParaRPr>
          </a:p>
        </p:txBody>
      </p:sp>
      <p:pic>
        <p:nvPicPr>
          <p:cNvPr id="25" name="图片 24"/>
          <p:cNvPicPr>
            <a:picLocks noChangeAspect="1"/>
          </p:cNvPicPr>
          <p:nvPr userDrawn="1"/>
        </p:nvPicPr>
        <p:blipFill rotWithShape="1">
          <a:blip r:embed="rId2">
            <a:extLst>
              <a:ext uri="{28A0092B-C50C-407E-A947-70E740481C1C}">
                <a14:useLocalDpi xmlns:a14="http://schemas.microsoft.com/office/drawing/2010/main" val="0"/>
              </a:ext>
            </a:extLst>
          </a:blip>
          <a:srcRect t="-12439" r="37297" b="-1"/>
          <a:stretch/>
        </p:blipFill>
        <p:spPr>
          <a:xfrm>
            <a:off x="7826835" y="143934"/>
            <a:ext cx="1020303" cy="380554"/>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userDrawn="1"/>
        </p:nvGrpSpPr>
        <p:grpSpPr>
          <a:xfrm>
            <a:off x="-1081337" y="-53219"/>
            <a:ext cx="646288" cy="646288"/>
            <a:chOff x="-1138755" y="0"/>
            <a:chExt cx="646288" cy="646288"/>
          </a:xfrm>
          <a:solidFill>
            <a:srgbClr val="24215F"/>
          </a:solidFill>
        </p:grpSpPr>
        <p:sp>
          <p:nvSpPr>
            <p:cNvPr id="43" name="Rectangle 42"/>
            <p:cNvSpPr/>
            <p:nvPr userDrawn="1"/>
          </p:nvSpPr>
          <p:spPr>
            <a:xfrm>
              <a:off x="-1138755" y="0"/>
              <a:ext cx="646288" cy="646288"/>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4" name="TextBox 43"/>
            <p:cNvSpPr txBox="1"/>
            <p:nvPr userDrawn="1"/>
          </p:nvSpPr>
          <p:spPr>
            <a:xfrm>
              <a:off x="-1138755" y="0"/>
              <a:ext cx="407083" cy="461665"/>
            </a:xfrm>
            <a:prstGeom prst="rect">
              <a:avLst/>
            </a:prstGeom>
            <a:grpFill/>
          </p:spPr>
          <p:txBody>
            <a:bodyPr wrap="none" rtlCol="0">
              <a:spAutoFit/>
            </a:bodyPr>
            <a:lstStyle/>
            <a:p>
              <a:r>
                <a:rPr lang="en-US" sz="800" dirty="0" smtClean="0">
                  <a:solidFill>
                    <a:schemeClr val="bg1"/>
                  </a:solidFill>
                </a:rPr>
                <a:t>R:</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9</a:t>
              </a:r>
              <a:r>
                <a:rPr lang="en-US" sz="800" dirty="0" smtClean="0">
                  <a:solidFill>
                    <a:schemeClr val="bg1"/>
                  </a:solidFill>
                </a:rPr>
                <a:t>5</a:t>
              </a:r>
              <a:endParaRPr lang="en-US" sz="800" dirty="0">
                <a:solidFill>
                  <a:schemeClr val="bg1"/>
                </a:solidFill>
              </a:endParaRPr>
            </a:p>
          </p:txBody>
        </p:sp>
      </p:grpSp>
      <p:grpSp>
        <p:nvGrpSpPr>
          <p:cNvPr id="45" name="Group 44"/>
          <p:cNvGrpSpPr/>
          <p:nvPr userDrawn="1"/>
        </p:nvGrpSpPr>
        <p:grpSpPr>
          <a:xfrm>
            <a:off x="-1081337" y="659218"/>
            <a:ext cx="646288" cy="646288"/>
            <a:chOff x="-1138755" y="0"/>
            <a:chExt cx="646288" cy="646288"/>
          </a:xfrm>
        </p:grpSpPr>
        <p:sp>
          <p:nvSpPr>
            <p:cNvPr id="46" name="Rectangle 45"/>
            <p:cNvSpPr/>
            <p:nvPr userDrawn="1"/>
          </p:nvSpPr>
          <p:spPr>
            <a:xfrm>
              <a:off x="-1138755" y="0"/>
              <a:ext cx="646288" cy="646288"/>
            </a:xfrm>
            <a:prstGeom prst="rect">
              <a:avLst/>
            </a:prstGeom>
            <a:solidFill>
              <a:srgbClr val="1771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47" name="TextBox 46"/>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23</a:t>
              </a:r>
              <a:endParaRPr lang="en-US" sz="800" dirty="0" smtClean="0">
                <a:solidFill>
                  <a:schemeClr val="bg1"/>
                </a:solidFill>
              </a:endParaRPr>
            </a:p>
            <a:p>
              <a:r>
                <a:rPr lang="en-US" sz="800" dirty="0" smtClean="0">
                  <a:solidFill>
                    <a:schemeClr val="bg1"/>
                  </a:solidFill>
                </a:rPr>
                <a:t>G:1</a:t>
              </a:r>
              <a:r>
                <a:rPr lang="en-US" altLang="zh-CN" sz="800" dirty="0" smtClean="0">
                  <a:solidFill>
                    <a:schemeClr val="bg1"/>
                  </a:solidFill>
                </a:rPr>
                <a:t>36</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238</a:t>
              </a:r>
              <a:endParaRPr lang="en-US" sz="800" dirty="0">
                <a:solidFill>
                  <a:schemeClr val="bg1"/>
                </a:solidFill>
              </a:endParaRPr>
            </a:p>
          </p:txBody>
        </p:sp>
      </p:grpSp>
      <p:grpSp>
        <p:nvGrpSpPr>
          <p:cNvPr id="48" name="Group 47"/>
          <p:cNvGrpSpPr/>
          <p:nvPr userDrawn="1"/>
        </p:nvGrpSpPr>
        <p:grpSpPr>
          <a:xfrm>
            <a:off x="-1081337" y="1371655"/>
            <a:ext cx="646288" cy="646288"/>
            <a:chOff x="-1138755" y="0"/>
            <a:chExt cx="646288" cy="646288"/>
          </a:xfrm>
        </p:grpSpPr>
        <p:sp>
          <p:nvSpPr>
            <p:cNvPr id="49" name="Rectangle 48"/>
            <p:cNvSpPr/>
            <p:nvPr userDrawn="1"/>
          </p:nvSpPr>
          <p:spPr>
            <a:xfrm>
              <a:off x="-1138755" y="0"/>
              <a:ext cx="646288" cy="646288"/>
            </a:xfrm>
            <a:prstGeom prst="rect">
              <a:avLst/>
            </a:prstGeom>
            <a:solidFill>
              <a:srgbClr val="25C1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0" name="TextBox 49"/>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tx1"/>
                  </a:solidFill>
                </a:rPr>
                <a:t>R:</a:t>
              </a:r>
              <a:r>
                <a:rPr lang="en-US" altLang="zh-CN" sz="800" dirty="0" smtClean="0">
                  <a:solidFill>
                    <a:schemeClr val="tx1"/>
                  </a:solidFill>
                </a:rPr>
                <a:t>35</a:t>
              </a:r>
              <a:endParaRPr lang="en-US" sz="800" dirty="0" smtClean="0">
                <a:solidFill>
                  <a:schemeClr val="tx1"/>
                </a:solidFill>
              </a:endParaRPr>
            </a:p>
            <a:p>
              <a:r>
                <a:rPr lang="en-US" sz="800" dirty="0" smtClean="0">
                  <a:solidFill>
                    <a:schemeClr val="tx1"/>
                  </a:solidFill>
                </a:rPr>
                <a:t>G:2</a:t>
              </a:r>
              <a:r>
                <a:rPr lang="en-US" altLang="zh-CN" sz="800" dirty="0" smtClean="0">
                  <a:solidFill>
                    <a:schemeClr val="tx1"/>
                  </a:solidFill>
                </a:rPr>
                <a:t>04</a:t>
              </a:r>
              <a:endParaRPr lang="en-US" sz="800" dirty="0" smtClean="0">
                <a:solidFill>
                  <a:schemeClr val="tx1"/>
                </a:solidFill>
              </a:endParaRPr>
            </a:p>
            <a:p>
              <a:r>
                <a:rPr lang="en-US" sz="800" dirty="0" smtClean="0">
                  <a:solidFill>
                    <a:schemeClr val="tx1"/>
                  </a:solidFill>
                </a:rPr>
                <a:t>B:2</a:t>
              </a:r>
              <a:r>
                <a:rPr lang="en-US" altLang="zh-CN" sz="800" dirty="0" smtClean="0">
                  <a:solidFill>
                    <a:schemeClr val="tx1"/>
                  </a:solidFill>
                </a:rPr>
                <a:t>52</a:t>
              </a:r>
              <a:endParaRPr lang="en-US" sz="800" dirty="0">
                <a:solidFill>
                  <a:schemeClr val="tx1"/>
                </a:solidFill>
              </a:endParaRPr>
            </a:p>
          </p:txBody>
        </p:sp>
      </p:grpSp>
      <p:grpSp>
        <p:nvGrpSpPr>
          <p:cNvPr id="51" name="Group 50"/>
          <p:cNvGrpSpPr/>
          <p:nvPr userDrawn="1"/>
        </p:nvGrpSpPr>
        <p:grpSpPr>
          <a:xfrm>
            <a:off x="-1081337" y="2084092"/>
            <a:ext cx="646288" cy="646288"/>
            <a:chOff x="-1138755" y="0"/>
            <a:chExt cx="646288" cy="646288"/>
          </a:xfrm>
        </p:grpSpPr>
        <p:sp>
          <p:nvSpPr>
            <p:cNvPr id="52" name="Rectangle 51"/>
            <p:cNvSpPr/>
            <p:nvPr userDrawn="1"/>
          </p:nvSpPr>
          <p:spPr>
            <a:xfrm>
              <a:off x="-1138755" y="0"/>
              <a:ext cx="646288" cy="646288"/>
            </a:xfrm>
            <a:prstGeom prst="rect">
              <a:avLst/>
            </a:prstGeom>
            <a:solidFill>
              <a:srgbClr val="24BE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3" name="TextBox 52"/>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en-US" altLang="zh-CN" sz="800" dirty="0" smtClean="0">
                  <a:solidFill>
                    <a:schemeClr val="bg1"/>
                  </a:solidFill>
                </a:rPr>
                <a:t>33</a:t>
              </a:r>
              <a:endParaRPr lang="en-US" sz="800" dirty="0" smtClean="0">
                <a:solidFill>
                  <a:schemeClr val="bg1"/>
                </a:solidFill>
              </a:endParaRPr>
            </a:p>
            <a:p>
              <a:r>
                <a:rPr lang="en-US" sz="800" dirty="0" smtClean="0">
                  <a:solidFill>
                    <a:schemeClr val="bg1"/>
                  </a:solidFill>
                </a:rPr>
                <a:t>G:</a:t>
              </a:r>
              <a:r>
                <a:rPr lang="en-US" altLang="zh-CN" sz="800" dirty="0" smtClean="0">
                  <a:solidFill>
                    <a:schemeClr val="bg1"/>
                  </a:solidFill>
                </a:rPr>
                <a:t>200</a:t>
              </a:r>
              <a:endParaRPr lang="en-US" sz="800" dirty="0" smtClean="0">
                <a:solidFill>
                  <a:schemeClr val="bg1"/>
                </a:solidFill>
              </a:endParaRPr>
            </a:p>
            <a:p>
              <a:r>
                <a:rPr lang="en-US" sz="800" dirty="0" smtClean="0">
                  <a:solidFill>
                    <a:schemeClr val="bg1"/>
                  </a:solidFill>
                </a:rPr>
                <a:t>B:</a:t>
              </a:r>
              <a:r>
                <a:rPr lang="en-US" altLang="zh-CN" sz="800" dirty="0" smtClean="0">
                  <a:solidFill>
                    <a:schemeClr val="bg1"/>
                  </a:solidFill>
                </a:rPr>
                <a:t>200</a:t>
              </a:r>
              <a:endParaRPr lang="en-US" sz="800" dirty="0">
                <a:solidFill>
                  <a:schemeClr val="bg1"/>
                </a:solidFill>
              </a:endParaRPr>
            </a:p>
          </p:txBody>
        </p:sp>
      </p:grpSp>
      <p:sp>
        <p:nvSpPr>
          <p:cNvPr id="59" name="TextBox 58"/>
          <p:cNvSpPr txBox="1"/>
          <p:nvPr userDrawn="1"/>
        </p:nvSpPr>
        <p:spPr>
          <a:xfrm>
            <a:off x="-1095448" y="3710098"/>
            <a:ext cx="646288" cy="415498"/>
          </a:xfrm>
          <a:prstGeom prst="rect">
            <a:avLst/>
          </a:prstGeom>
          <a:noFill/>
        </p:spPr>
        <p:txBody>
          <a:bodyPr wrap="square" rtlCol="0">
            <a:spAutoFit/>
          </a:bodyPr>
          <a:lstStyle/>
          <a:p>
            <a:r>
              <a:rPr lang="zh-CN" altLang="en-US" sz="700" dirty="0" smtClean="0">
                <a:solidFill>
                  <a:schemeClr val="bg1"/>
                </a:solidFill>
              </a:rPr>
              <a:t>中文字体：</a:t>
            </a:r>
            <a:endParaRPr lang="en-US" altLang="zh-CN" sz="700" dirty="0" smtClean="0">
              <a:solidFill>
                <a:srgbClr val="1EA19F"/>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1400" b="0" i="0" dirty="0" smtClean="0">
                <a:solidFill>
                  <a:srgbClr val="FFFFFF"/>
                </a:solidFill>
                <a:latin typeface="Heiti SC Medium"/>
                <a:ea typeface="Heiti SC Medium"/>
                <a:cs typeface="Heiti SC Medium"/>
              </a:rPr>
              <a:t>黑体</a:t>
            </a:r>
            <a:endParaRPr lang="en-US" altLang="zh-CN" sz="1400" b="0" i="0" dirty="0" smtClean="0">
              <a:solidFill>
                <a:srgbClr val="FFFFFF"/>
              </a:solidFill>
              <a:latin typeface="Heiti SC Medium"/>
              <a:ea typeface="Heiti SC Medium"/>
              <a:cs typeface="Heiti SC Medium"/>
            </a:endParaRPr>
          </a:p>
        </p:txBody>
      </p:sp>
      <p:grpSp>
        <p:nvGrpSpPr>
          <p:cNvPr id="60" name="Group 59"/>
          <p:cNvGrpSpPr/>
          <p:nvPr userDrawn="1"/>
        </p:nvGrpSpPr>
        <p:grpSpPr>
          <a:xfrm>
            <a:off x="-1081337" y="2796527"/>
            <a:ext cx="646288" cy="646288"/>
            <a:chOff x="-1138755" y="0"/>
            <a:chExt cx="646288" cy="646288"/>
          </a:xfrm>
        </p:grpSpPr>
        <p:sp>
          <p:nvSpPr>
            <p:cNvPr id="61" name="Rectangle 60"/>
            <p:cNvSpPr/>
            <p:nvPr userDrawn="1"/>
          </p:nvSpPr>
          <p:spPr>
            <a:xfrm>
              <a:off x="-1138755" y="0"/>
              <a:ext cx="646288" cy="646288"/>
            </a:xfrm>
            <a:prstGeom prst="rect">
              <a:avLst/>
            </a:prstGeom>
            <a:solidFill>
              <a:srgbClr val="9F55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62" name="TextBox 61"/>
            <p:cNvSpPr txBox="1"/>
            <p:nvPr userDrawn="1"/>
          </p:nvSpPr>
          <p:spPr>
            <a:xfrm>
              <a:off x="-1138755" y="0"/>
              <a:ext cx="466794" cy="461665"/>
            </a:xfrm>
            <a:prstGeom prst="rect">
              <a:avLst/>
            </a:prstGeom>
            <a:noFill/>
          </p:spPr>
          <p:txBody>
            <a:bodyPr wrap="none" rtlCol="0">
              <a:spAutoFit/>
            </a:bodyPr>
            <a:lstStyle/>
            <a:p>
              <a:r>
                <a:rPr lang="en-US" sz="800" dirty="0" smtClean="0">
                  <a:solidFill>
                    <a:schemeClr val="bg1"/>
                  </a:solidFill>
                </a:rPr>
                <a:t>R:</a:t>
              </a:r>
              <a:r>
                <a:rPr lang="zh-CN" altLang="zh-CN" sz="800" dirty="0" smtClean="0">
                  <a:solidFill>
                    <a:schemeClr val="bg1"/>
                  </a:solidFill>
                </a:rPr>
                <a:t>1</a:t>
              </a:r>
              <a:r>
                <a:rPr lang="en-US" altLang="zh-CN" sz="800" dirty="0" smtClean="0">
                  <a:solidFill>
                    <a:schemeClr val="bg1"/>
                  </a:solidFill>
                </a:rPr>
                <a:t>76</a:t>
              </a:r>
              <a:endParaRPr lang="en-US" sz="800" dirty="0" smtClean="0">
                <a:solidFill>
                  <a:schemeClr val="bg1"/>
                </a:solidFill>
              </a:endParaRPr>
            </a:p>
            <a:p>
              <a:r>
                <a:rPr lang="en-US" sz="800" dirty="0" smtClean="0">
                  <a:solidFill>
                    <a:schemeClr val="bg1"/>
                  </a:solidFill>
                </a:rPr>
                <a:t>G:</a:t>
              </a:r>
              <a:r>
                <a:rPr lang="zh-CN" altLang="zh-CN" sz="800" dirty="0" smtClean="0">
                  <a:solidFill>
                    <a:schemeClr val="bg1"/>
                  </a:solidFill>
                </a:rPr>
                <a:t>1</a:t>
              </a:r>
              <a:r>
                <a:rPr lang="en-US" altLang="zh-CN" sz="800" dirty="0" smtClean="0">
                  <a:solidFill>
                    <a:schemeClr val="bg1"/>
                  </a:solidFill>
                </a:rPr>
                <a:t>15</a:t>
              </a:r>
              <a:endParaRPr lang="en-US" sz="800" dirty="0" smtClean="0">
                <a:solidFill>
                  <a:schemeClr val="bg1"/>
                </a:solidFill>
              </a:endParaRPr>
            </a:p>
            <a:p>
              <a:r>
                <a:rPr lang="en-US" sz="800" dirty="0" smtClean="0">
                  <a:solidFill>
                    <a:schemeClr val="bg1"/>
                  </a:solidFill>
                </a:rPr>
                <a:t>B:</a:t>
              </a:r>
              <a:r>
                <a:rPr lang="zh-CN" altLang="zh-CN" sz="800" dirty="0" smtClean="0">
                  <a:solidFill>
                    <a:schemeClr val="bg1"/>
                  </a:solidFill>
                </a:rPr>
                <a:t>2</a:t>
              </a:r>
              <a:r>
                <a:rPr lang="en-US" altLang="zh-CN" sz="800" dirty="0" smtClean="0">
                  <a:solidFill>
                    <a:schemeClr val="bg1"/>
                  </a:solidFill>
                </a:rPr>
                <a:t>52</a:t>
              </a:r>
              <a:endParaRPr lang="en-US" sz="800" dirty="0">
                <a:solidFill>
                  <a:schemeClr val="bg1"/>
                </a:solidFill>
              </a:endParaRPr>
            </a:p>
          </p:txBody>
        </p:sp>
      </p:grpSp>
      <p:sp>
        <p:nvSpPr>
          <p:cNvPr id="63" name="Rectangle 62"/>
          <p:cNvSpPr/>
          <p:nvPr userDrawn="1"/>
        </p:nvSpPr>
        <p:spPr>
          <a:xfrm>
            <a:off x="-1095448" y="4158940"/>
            <a:ext cx="770893" cy="446276"/>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CN" altLang="en-US" sz="700" dirty="0" smtClean="0">
                <a:solidFill>
                  <a:schemeClr val="bg1"/>
                </a:solidFill>
              </a:rPr>
              <a:t>英文字体：</a:t>
            </a:r>
            <a:endParaRPr lang="en-US" altLang="zh-CN" sz="700" b="1" i="0" dirty="0" smtClean="0">
              <a:solidFill>
                <a:srgbClr val="FFFFFF"/>
              </a:solidFill>
              <a:latin typeface="Arial"/>
              <a:cs typeface="Arial"/>
            </a:endParaRPr>
          </a:p>
          <a:p>
            <a:r>
              <a:rPr lang="en-US" altLang="zh-CN" sz="1600" b="1" i="0" dirty="0" smtClean="0">
                <a:solidFill>
                  <a:srgbClr val="FFFFFF"/>
                </a:solidFill>
                <a:latin typeface="Arial"/>
                <a:cs typeface="Arial"/>
              </a:rPr>
              <a:t>Arial</a:t>
            </a:r>
          </a:p>
        </p:txBody>
      </p:sp>
      <p:grpSp>
        <p:nvGrpSpPr>
          <p:cNvPr id="76" name="Group 75"/>
          <p:cNvGrpSpPr/>
          <p:nvPr userDrawn="1"/>
        </p:nvGrpSpPr>
        <p:grpSpPr>
          <a:xfrm>
            <a:off x="-201085" y="208515"/>
            <a:ext cx="136829" cy="4388332"/>
            <a:chOff x="-279703" y="208515"/>
            <a:chExt cx="243417" cy="4388332"/>
          </a:xfrm>
        </p:grpSpPr>
        <p:cxnSp>
          <p:nvCxnSpPr>
            <p:cNvPr id="77" name="Straight Connector 7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userDrawn="1"/>
          </p:nvGrpSpPr>
          <p:grpSpPr>
            <a:xfrm>
              <a:off x="-279703" y="4254803"/>
              <a:ext cx="243417" cy="342044"/>
              <a:chOff x="-243418" y="1063625"/>
              <a:chExt cx="243417" cy="342044"/>
            </a:xfrm>
          </p:grpSpPr>
          <p:cxnSp>
            <p:nvCxnSpPr>
              <p:cNvPr id="82" name="Straight Connector 81"/>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9" name="Group 78"/>
            <p:cNvGrpSpPr/>
            <p:nvPr userDrawn="1"/>
          </p:nvGrpSpPr>
          <p:grpSpPr>
            <a:xfrm>
              <a:off x="-279703" y="208515"/>
              <a:ext cx="243417" cy="864155"/>
              <a:chOff x="-243418" y="1063625"/>
              <a:chExt cx="243417" cy="864155"/>
            </a:xfrm>
          </p:grpSpPr>
          <p:cxnSp>
            <p:nvCxnSpPr>
              <p:cNvPr id="80" name="Straight Connector 79"/>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userDrawn="1"/>
        </p:nvGrpSpPr>
        <p:grpSpPr>
          <a:xfrm>
            <a:off x="9196915" y="208515"/>
            <a:ext cx="136829" cy="4388332"/>
            <a:chOff x="-279703" y="208515"/>
            <a:chExt cx="243417" cy="4388332"/>
          </a:xfrm>
        </p:grpSpPr>
        <p:cxnSp>
          <p:nvCxnSpPr>
            <p:cNvPr id="97" name="Straight Connector 96"/>
            <p:cNvCxnSpPr/>
            <p:nvPr userDrawn="1"/>
          </p:nvCxnSpPr>
          <p:spPr>
            <a:xfrm flipH="1">
              <a:off x="-279703" y="1414714"/>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98" name="Group 97"/>
            <p:cNvGrpSpPr/>
            <p:nvPr userDrawn="1"/>
          </p:nvGrpSpPr>
          <p:grpSpPr>
            <a:xfrm>
              <a:off x="-279703" y="4254803"/>
              <a:ext cx="243417" cy="342044"/>
              <a:chOff x="-243418" y="1063625"/>
              <a:chExt cx="243417" cy="342044"/>
            </a:xfrm>
          </p:grpSpPr>
          <p:cxnSp>
            <p:nvCxnSpPr>
              <p:cNvPr id="103" name="Straight Connector 102"/>
              <p:cNvCxnSpPr/>
              <p:nvPr userDrawn="1"/>
            </p:nvCxnSpPr>
            <p:spPr>
              <a:xfrm flipH="1">
                <a:off x="-243418" y="140566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99" name="Group 98"/>
            <p:cNvGrpSpPr/>
            <p:nvPr userDrawn="1"/>
          </p:nvGrpSpPr>
          <p:grpSpPr>
            <a:xfrm>
              <a:off x="-279703" y="208515"/>
              <a:ext cx="243417" cy="864155"/>
              <a:chOff x="-243418" y="1063625"/>
              <a:chExt cx="243417" cy="864155"/>
            </a:xfrm>
          </p:grpSpPr>
          <p:cxnSp>
            <p:nvCxnSpPr>
              <p:cNvPr id="101" name="Straight Connector 100"/>
              <p:cNvCxnSpPr/>
              <p:nvPr userDrawn="1"/>
            </p:nvCxnSpPr>
            <p:spPr>
              <a:xfrm flipH="1">
                <a:off x="-243418" y="1927780"/>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userDrawn="1"/>
            </p:nvCxnSpPr>
            <p:spPr>
              <a:xfrm flipH="1">
                <a:off x="-243418" y="1063625"/>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100" name="Straight Connector 99"/>
            <p:cNvCxnSpPr/>
            <p:nvPr userDrawn="1"/>
          </p:nvCxnSpPr>
          <p:spPr>
            <a:xfrm flipH="1">
              <a:off x="-279703" y="550559"/>
              <a:ext cx="243417" cy="0"/>
            </a:xfrm>
            <a:prstGeom prst="line">
              <a:avLst/>
            </a:prstGeom>
            <a:ln w="6350" cmpd="sng">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54" name="Rectangle 2"/>
          <p:cNvSpPr>
            <a:spLocks noGrp="1" noChangeArrowheads="1"/>
          </p:cNvSpPr>
          <p:nvPr>
            <p:ph type="title"/>
          </p:nvPr>
        </p:nvSpPr>
        <p:spPr bwMode="auto">
          <a:xfrm>
            <a:off x="453872" y="222365"/>
            <a:ext cx="8396441" cy="5257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单击此处编辑母版标题样式</a:t>
            </a:r>
            <a:endParaRPr lang="en-US" dirty="0"/>
          </a:p>
        </p:txBody>
      </p:sp>
      <p:sp>
        <p:nvSpPr>
          <p:cNvPr id="56" name="Rectangle 3"/>
          <p:cNvSpPr>
            <a:spLocks noGrp="1" noChangeArrowheads="1"/>
          </p:cNvSpPr>
          <p:nvPr>
            <p:ph type="body" idx="1"/>
          </p:nvPr>
        </p:nvSpPr>
        <p:spPr bwMode="auto">
          <a:xfrm>
            <a:off x="453872" y="1082837"/>
            <a:ext cx="8396441" cy="36685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79" r:id="rId1"/>
    <p:sldLayoutId id="2147493475" r:id="rId2"/>
    <p:sldLayoutId id="2147493460" r:id="rId3"/>
    <p:sldLayoutId id="2147493468" r:id="rId4"/>
    <p:sldLayoutId id="2147493469" r:id="rId5"/>
    <p:sldLayoutId id="2147493472" r:id="rId6"/>
    <p:sldLayoutId id="2147493477" r:id="rId7"/>
    <p:sldLayoutId id="2147493482" r:id="rId8"/>
    <p:sldLayoutId id="2147493481" r:id="rId9"/>
    <p:sldLayoutId id="2147493471" r:id="rId10"/>
  </p:sldLayoutIdLst>
  <p:timing>
    <p:tnLst>
      <p:par>
        <p:cTn id="1" dur="indefinite" restart="never" nodeType="tmRoot"/>
      </p:par>
    </p:tnLst>
  </p:timing>
  <p:hf hdr="0" ftr="0" dt="0"/>
  <p:txStyles>
    <p:titleStyle>
      <a:lvl1pPr algn="l" defTabSz="457200" rtl="0" eaLnBrk="1" latinLnBrk="0" hangingPunct="1">
        <a:spcBef>
          <a:spcPct val="0"/>
        </a:spcBef>
        <a:buNone/>
        <a:defRPr sz="1600" b="1" i="0" kern="1200">
          <a:solidFill>
            <a:schemeClr val="tx1"/>
          </a:solidFill>
          <a:latin typeface="Microsoft YaHei" charset="-122"/>
          <a:ea typeface="Microsoft YaHei" charset="-122"/>
          <a:cs typeface="Microsoft YaHei" charset="-122"/>
        </a:defRPr>
      </a:lvl1pPr>
    </p:titleStyle>
    <p:bodyStyle>
      <a:lvl1pPr marL="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2pPr>
      <a:lvl3pPr marL="9144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3pPr>
      <a:lvl4pPr marL="13716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4pPr>
      <a:lvl5pPr marL="1828800" indent="0" algn="l" defTabSz="457200" rtl="0" eaLnBrk="1" latinLnBrk="0" hangingPunct="1">
        <a:spcBef>
          <a:spcPct val="20000"/>
        </a:spcBef>
        <a:buFont typeface="Arial"/>
        <a:buNone/>
        <a:defRPr sz="1600" b="0" i="0" kern="1200">
          <a:solidFill>
            <a:schemeClr val="tx1"/>
          </a:solidFill>
          <a:latin typeface="Microsoft YaHei" charset="-122"/>
          <a:ea typeface="Microsoft YaHei" charset="-122"/>
          <a:cs typeface="Microsoft YaHei" charset="-122"/>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71EB"/>
        </a:solidFill>
        <a:effectLst/>
      </p:bgPr>
    </p:bg>
    <p:spTree>
      <p:nvGrpSpPr>
        <p:cNvPr id="1" name=""/>
        <p:cNvGrpSpPr/>
        <p:nvPr/>
      </p:nvGrpSpPr>
      <p:grpSpPr>
        <a:xfrm>
          <a:off x="0" y="0"/>
          <a:ext cx="0" cy="0"/>
          <a:chOff x="0" y="0"/>
          <a:chExt cx="0" cy="0"/>
        </a:xfrm>
      </p:grpSpPr>
      <p:sp>
        <p:nvSpPr>
          <p:cNvPr id="8" name="Text Placeholder 4"/>
          <p:cNvSpPr txBox="1">
            <a:spLocks/>
          </p:cNvSpPr>
          <p:nvPr/>
        </p:nvSpPr>
        <p:spPr bwMode="auto">
          <a:xfrm>
            <a:off x="856192" y="2915704"/>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b="1" dirty="0" smtClean="0"/>
              <a:t>KIS</a:t>
            </a:r>
            <a:r>
              <a:rPr lang="zh-CN" altLang="en-US" sz="1200" b="1" dirty="0" smtClean="0"/>
              <a:t>服务营销部</a:t>
            </a:r>
            <a:endParaRPr lang="en-US" altLang="zh-CN" sz="1200" b="1" dirty="0"/>
          </a:p>
        </p:txBody>
      </p:sp>
      <p:sp>
        <p:nvSpPr>
          <p:cNvPr id="13" name="Title 1"/>
          <p:cNvSpPr txBox="1">
            <a:spLocks/>
          </p:cNvSpPr>
          <p:nvPr/>
        </p:nvSpPr>
        <p:spPr bwMode="auto">
          <a:xfrm>
            <a:off x="856193" y="1420171"/>
            <a:ext cx="3890735" cy="112221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defTabSz="457200" rtl="0" eaLnBrk="1" latinLnBrk="0" hangingPunct="1">
              <a:lnSpc>
                <a:spcPct val="100000"/>
              </a:lnSpc>
              <a:spcBef>
                <a:spcPct val="0"/>
              </a:spcBef>
              <a:buNone/>
              <a:defRPr sz="3200" b="1" i="0" kern="1200" baseline="0">
                <a:solidFill>
                  <a:schemeClr val="bg1"/>
                </a:solidFill>
                <a:latin typeface="Microsoft YaHei" charset="-122"/>
                <a:ea typeface="Microsoft YaHei" charset="-122"/>
                <a:cs typeface="Microsoft YaHei" charset="-122"/>
              </a:defRPr>
            </a:lvl1pPr>
          </a:lstStyle>
          <a:p>
            <a:r>
              <a:rPr lang="en-US" altLang="zh-CN" dirty="0" smtClean="0"/>
              <a:t>KIS</a:t>
            </a:r>
            <a:r>
              <a:rPr lang="zh-CN" altLang="en-US" dirty="0" smtClean="0"/>
              <a:t>云专业版财务初始化</a:t>
            </a:r>
            <a:endParaRPr lang="en-US" dirty="0"/>
          </a:p>
        </p:txBody>
      </p:sp>
      <p:sp>
        <p:nvSpPr>
          <p:cNvPr id="4" name="Text Placeholder 4"/>
          <p:cNvSpPr txBox="1">
            <a:spLocks/>
          </p:cNvSpPr>
          <p:nvPr/>
        </p:nvSpPr>
        <p:spPr bwMode="auto">
          <a:xfrm>
            <a:off x="856193" y="3200400"/>
            <a:ext cx="2369607" cy="25082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0" i="0" kern="1200">
                <a:solidFill>
                  <a:schemeClr val="bg1"/>
                </a:solidFill>
                <a:latin typeface="Microsoft YaHei" charset="-122"/>
                <a:ea typeface="Microsoft YaHei" charset="-122"/>
                <a:cs typeface="Microsoft YaHei" charset="-122"/>
              </a:defRPr>
            </a:lvl1pPr>
            <a:lvl2pPr marL="457200" indent="0" algn="l" defTabSz="457200" rtl="0" eaLnBrk="1" latinLnBrk="0" hangingPunct="1">
              <a:spcBef>
                <a:spcPct val="20000"/>
              </a:spcBef>
              <a:buFont typeface="Arial"/>
              <a:buNone/>
              <a:defRPr sz="1600" b="0" i="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600" b="0" i="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600" b="0" i="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sz="1200" dirty="0" smtClean="0"/>
              <a:t>2019.4</a:t>
            </a:r>
            <a:endParaRPr lang="en-US" altLang="zh-CN" sz="1200" dirty="0"/>
          </a:p>
        </p:txBody>
      </p:sp>
    </p:spTree>
    <p:extLst>
      <p:ext uri="{BB962C8B-B14F-4D97-AF65-F5344CB8AC3E}">
        <p14:creationId xmlns:p14="http://schemas.microsoft.com/office/powerpoint/2010/main" val="285065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244229" y="769698"/>
            <a:ext cx="2297090" cy="4247317"/>
          </a:xfrm>
          <a:prstGeom prst="rect">
            <a:avLst/>
          </a:prstGeom>
          <a:noFill/>
        </p:spPr>
        <p:txBody>
          <a:bodyPr wrap="square" rtlCol="0">
            <a:spAutoFit/>
          </a:bodyPr>
          <a:lstStyle/>
          <a:p>
            <a:r>
              <a:rPr lang="zh-CN" altLang="en-US" b="1" dirty="0" smtClean="0"/>
              <a:t>年中卡片录入</a:t>
            </a:r>
            <a:endParaRPr lang="en-US" altLang="zh-CN" b="1" dirty="0" smtClean="0"/>
          </a:p>
          <a:p>
            <a:pPr marL="285750" indent="-285750">
              <a:buFont typeface="Arial" pitchFamily="34" charset="0"/>
              <a:buChar char="•"/>
            </a:pPr>
            <a:r>
              <a:rPr lang="zh-CN" altLang="en-US" dirty="0" smtClean="0"/>
              <a:t>以往年度卡片录入</a:t>
            </a:r>
            <a:endParaRPr lang="en-US" altLang="zh-CN" dirty="0" smtClean="0"/>
          </a:p>
          <a:p>
            <a:pPr marL="0" lvl="1"/>
            <a:endParaRPr lang="en-US" altLang="zh-CN" dirty="0" smtClean="0"/>
          </a:p>
          <a:p>
            <a:pPr marL="0" lvl="1"/>
            <a:r>
              <a:rPr lang="zh-CN" altLang="en-US" dirty="0" smtClean="0"/>
              <a:t>案例</a:t>
            </a:r>
            <a:r>
              <a:rPr lang="zh-CN" altLang="en-US" dirty="0"/>
              <a:t>一：编号</a:t>
            </a:r>
            <a:r>
              <a:rPr lang="en-US" altLang="zh-CN" dirty="0"/>
              <a:t>DYJ001</a:t>
            </a:r>
            <a:r>
              <a:rPr lang="zh-CN" altLang="en-US" dirty="0"/>
              <a:t>，惠普打印机，</a:t>
            </a:r>
            <a:r>
              <a:rPr lang="en-US" altLang="zh-CN" dirty="0"/>
              <a:t>2008</a:t>
            </a:r>
            <a:r>
              <a:rPr lang="zh-CN" altLang="en-US" dirty="0"/>
              <a:t>年</a:t>
            </a:r>
            <a:r>
              <a:rPr lang="en-US" altLang="zh-CN" dirty="0"/>
              <a:t>8</a:t>
            </a:r>
            <a:r>
              <a:rPr lang="zh-CN" altLang="en-US" dirty="0"/>
              <a:t>月购进，原值</a:t>
            </a:r>
            <a:r>
              <a:rPr lang="en-US" altLang="zh-CN" dirty="0"/>
              <a:t>20</a:t>
            </a:r>
            <a:r>
              <a:rPr lang="zh-CN" altLang="en-US" dirty="0"/>
              <a:t>万元，预计使用期间数</a:t>
            </a:r>
            <a:r>
              <a:rPr lang="en-US" altLang="zh-CN" dirty="0"/>
              <a:t>200</a:t>
            </a:r>
            <a:r>
              <a:rPr lang="zh-CN" altLang="en-US" dirty="0"/>
              <a:t>期，账套</a:t>
            </a:r>
            <a:r>
              <a:rPr lang="en-US" altLang="zh-CN" dirty="0"/>
              <a:t>2018</a:t>
            </a:r>
            <a:r>
              <a:rPr lang="zh-CN" altLang="en-US" dirty="0"/>
              <a:t>年</a:t>
            </a:r>
            <a:r>
              <a:rPr lang="en-US" altLang="zh-CN" dirty="0"/>
              <a:t>9</a:t>
            </a:r>
            <a:r>
              <a:rPr lang="zh-CN" altLang="en-US" dirty="0"/>
              <a:t>期启用，截至</a:t>
            </a:r>
            <a:r>
              <a:rPr lang="en-US" altLang="zh-CN" dirty="0"/>
              <a:t>2018</a:t>
            </a:r>
            <a:r>
              <a:rPr lang="zh-CN" altLang="en-US" dirty="0"/>
              <a:t>年</a:t>
            </a:r>
            <a:r>
              <a:rPr lang="en-US" altLang="zh-CN" dirty="0"/>
              <a:t>8</a:t>
            </a:r>
            <a:r>
              <a:rPr lang="zh-CN" altLang="en-US" dirty="0"/>
              <a:t>月</a:t>
            </a:r>
            <a:r>
              <a:rPr lang="en-US" altLang="zh-CN" dirty="0"/>
              <a:t>31</a:t>
            </a:r>
            <a:r>
              <a:rPr lang="zh-CN" altLang="en-US" dirty="0"/>
              <a:t>日共使用了</a:t>
            </a:r>
            <a:r>
              <a:rPr lang="en-US" altLang="zh-CN" dirty="0"/>
              <a:t>120</a:t>
            </a:r>
            <a:r>
              <a:rPr lang="zh-CN" altLang="en-US" dirty="0"/>
              <a:t>期，已提折旧</a:t>
            </a:r>
            <a:r>
              <a:rPr lang="en-US" altLang="zh-CN" dirty="0"/>
              <a:t>12</a:t>
            </a:r>
            <a:r>
              <a:rPr lang="zh-CN" altLang="en-US" dirty="0"/>
              <a:t>万，其中</a:t>
            </a:r>
            <a:r>
              <a:rPr lang="en-US" altLang="zh-CN" dirty="0"/>
              <a:t>2018</a:t>
            </a:r>
            <a:r>
              <a:rPr lang="zh-CN" altLang="en-US" dirty="0"/>
              <a:t>年计提折旧</a:t>
            </a:r>
            <a:r>
              <a:rPr lang="en-US" altLang="zh-CN" dirty="0"/>
              <a:t>0.8</a:t>
            </a:r>
            <a:r>
              <a:rPr lang="zh-CN" altLang="en-US" dirty="0"/>
              <a:t>万元。</a:t>
            </a:r>
            <a:endParaRPr lang="en-US" altLang="zh-CN" dirty="0"/>
          </a:p>
          <a:p>
            <a:endParaRPr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729" y="769698"/>
            <a:ext cx="6172409" cy="367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146" y="743656"/>
            <a:ext cx="6154992" cy="370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931" y="719976"/>
            <a:ext cx="6261421" cy="372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8930" y="743656"/>
            <a:ext cx="6208207" cy="366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9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244229" y="769698"/>
            <a:ext cx="2297090" cy="3693319"/>
          </a:xfrm>
          <a:prstGeom prst="rect">
            <a:avLst/>
          </a:prstGeom>
          <a:noFill/>
        </p:spPr>
        <p:txBody>
          <a:bodyPr wrap="square" rtlCol="0">
            <a:spAutoFit/>
          </a:bodyPr>
          <a:lstStyle/>
          <a:p>
            <a:r>
              <a:rPr lang="zh-CN" altLang="en-US" b="1" dirty="0" smtClean="0"/>
              <a:t>年中卡片录入</a:t>
            </a:r>
            <a:endParaRPr lang="en-US" altLang="zh-CN" b="1" dirty="0" smtClean="0"/>
          </a:p>
          <a:p>
            <a:pPr marL="285750" indent="-285750">
              <a:buFont typeface="Arial" pitchFamily="34" charset="0"/>
              <a:buChar char="•"/>
            </a:pPr>
            <a:r>
              <a:rPr lang="zh-CN" altLang="en-US" dirty="0" smtClean="0"/>
              <a:t>本年度卡片录入</a:t>
            </a:r>
            <a:endParaRPr lang="en-US" altLang="zh-CN" dirty="0" smtClean="0"/>
          </a:p>
          <a:p>
            <a:pPr marL="0" lvl="1"/>
            <a:endParaRPr lang="en-US" altLang="zh-CN" dirty="0" smtClean="0"/>
          </a:p>
          <a:p>
            <a:pPr marL="0" lvl="1"/>
            <a:r>
              <a:rPr lang="zh-CN" altLang="en-US" dirty="0"/>
              <a:t>案例二：编号</a:t>
            </a:r>
            <a:r>
              <a:rPr lang="en-US" altLang="zh-CN" dirty="0"/>
              <a:t>DYJ002</a:t>
            </a:r>
            <a:r>
              <a:rPr lang="zh-CN" altLang="en-US" dirty="0"/>
              <a:t>，惠普打印机，</a:t>
            </a:r>
            <a:r>
              <a:rPr lang="en-US" altLang="zh-CN" dirty="0"/>
              <a:t>2018</a:t>
            </a:r>
            <a:r>
              <a:rPr lang="zh-CN" altLang="en-US" dirty="0"/>
              <a:t>年</a:t>
            </a:r>
            <a:r>
              <a:rPr lang="en-US" altLang="zh-CN" dirty="0"/>
              <a:t>2</a:t>
            </a:r>
            <a:r>
              <a:rPr lang="zh-CN" altLang="en-US" dirty="0"/>
              <a:t>月</a:t>
            </a:r>
            <a:r>
              <a:rPr lang="en-US" altLang="zh-CN" dirty="0"/>
              <a:t>10</a:t>
            </a:r>
            <a:r>
              <a:rPr lang="zh-CN" altLang="en-US" dirty="0"/>
              <a:t>日投入使用（账套启用当年开始使用），截至</a:t>
            </a:r>
            <a:r>
              <a:rPr lang="en-US" altLang="zh-CN" dirty="0"/>
              <a:t>2018</a:t>
            </a:r>
            <a:r>
              <a:rPr lang="zh-CN" altLang="en-US" dirty="0"/>
              <a:t>年</a:t>
            </a:r>
            <a:r>
              <a:rPr lang="en-US" altLang="zh-CN" dirty="0"/>
              <a:t>8</a:t>
            </a:r>
            <a:r>
              <a:rPr lang="zh-CN" altLang="en-US" dirty="0"/>
              <a:t>月</a:t>
            </a:r>
            <a:r>
              <a:rPr lang="en-US" altLang="zh-CN" dirty="0"/>
              <a:t>31</a:t>
            </a:r>
            <a:r>
              <a:rPr lang="zh-CN" altLang="en-US" dirty="0"/>
              <a:t>日共使用了</a:t>
            </a:r>
            <a:r>
              <a:rPr lang="en-US" altLang="zh-CN" dirty="0"/>
              <a:t>6</a:t>
            </a:r>
            <a:r>
              <a:rPr lang="zh-CN" altLang="en-US" dirty="0"/>
              <a:t>期，已提折旧</a:t>
            </a:r>
            <a:r>
              <a:rPr lang="en-US" altLang="zh-CN" dirty="0"/>
              <a:t>0.6</a:t>
            </a:r>
            <a:r>
              <a:rPr lang="zh-CN" altLang="en-US" dirty="0"/>
              <a:t>万元，其余信息与案例一相同。</a:t>
            </a:r>
            <a:endParaRPr lang="en-US" altLang="zh-CN" dirty="0"/>
          </a:p>
          <a:p>
            <a:endParaRPr lang="zh-CN" alt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319" y="769698"/>
            <a:ext cx="6340393" cy="376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318" y="758260"/>
            <a:ext cx="6340393" cy="377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475" y="769699"/>
            <a:ext cx="6380034" cy="381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530" y="748118"/>
            <a:ext cx="6541924" cy="38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1+ppt_h/2"/>
                                          </p:val>
                                        </p:tav>
                                      </p:tavLst>
                                    </p:anim>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113600" y="627194"/>
            <a:ext cx="2593974" cy="2585323"/>
          </a:xfrm>
          <a:prstGeom prst="rect">
            <a:avLst/>
          </a:prstGeom>
          <a:noFill/>
        </p:spPr>
        <p:txBody>
          <a:bodyPr wrap="square" rtlCol="0">
            <a:spAutoFit/>
          </a:bodyPr>
          <a:lstStyle/>
          <a:p>
            <a:r>
              <a:rPr lang="zh-CN" altLang="en-US" b="1" dirty="0" smtClean="0"/>
              <a:t>年中卡片录入</a:t>
            </a:r>
            <a:endParaRPr lang="en-US" altLang="zh-CN" b="1" dirty="0" smtClean="0"/>
          </a:p>
          <a:p>
            <a:pPr marL="285750" indent="-285750">
              <a:buFont typeface="Arial" pitchFamily="34" charset="0"/>
              <a:buChar char="•"/>
            </a:pPr>
            <a:r>
              <a:rPr lang="zh-CN" altLang="en-US" dirty="0" smtClean="0"/>
              <a:t>本年报废卡片录入</a:t>
            </a:r>
            <a:endParaRPr lang="en-US" altLang="zh-CN" dirty="0" smtClean="0"/>
          </a:p>
          <a:p>
            <a:pPr marL="0" lvl="1"/>
            <a:endParaRPr lang="en-US" altLang="zh-CN" dirty="0" smtClean="0"/>
          </a:p>
          <a:p>
            <a:pPr marL="285750" lvl="1" indent="-285750">
              <a:buFont typeface="Arial" pitchFamily="34" charset="0"/>
              <a:buChar char="•"/>
            </a:pPr>
            <a:r>
              <a:rPr lang="zh-CN" altLang="en-US" dirty="0"/>
              <a:t>案例三：</a:t>
            </a:r>
            <a:r>
              <a:rPr lang="en-US" altLang="zh-CN" dirty="0"/>
              <a:t>DN001</a:t>
            </a:r>
            <a:r>
              <a:rPr lang="zh-CN" altLang="en-US" dirty="0"/>
              <a:t>，电脑，</a:t>
            </a:r>
            <a:r>
              <a:rPr lang="en-US" altLang="zh-CN" dirty="0"/>
              <a:t>2001</a:t>
            </a:r>
            <a:r>
              <a:rPr lang="zh-CN" altLang="en-US" dirty="0"/>
              <a:t>年</a:t>
            </a:r>
            <a:r>
              <a:rPr lang="en-US" altLang="zh-CN" dirty="0"/>
              <a:t>12</a:t>
            </a:r>
            <a:r>
              <a:rPr lang="zh-CN" altLang="en-US" dirty="0"/>
              <a:t>月开始使用，至</a:t>
            </a:r>
            <a:r>
              <a:rPr lang="en-US" altLang="zh-CN" dirty="0"/>
              <a:t>2018</a:t>
            </a:r>
            <a:r>
              <a:rPr lang="zh-CN" altLang="en-US" dirty="0"/>
              <a:t>年</a:t>
            </a:r>
            <a:r>
              <a:rPr lang="en-US" altLang="zh-CN" dirty="0"/>
              <a:t>8</a:t>
            </a:r>
            <a:r>
              <a:rPr lang="zh-CN" altLang="en-US" dirty="0"/>
              <a:t>月已期满报废，原值</a:t>
            </a:r>
            <a:r>
              <a:rPr lang="en-US" altLang="zh-CN" dirty="0"/>
              <a:t>20</a:t>
            </a:r>
            <a:r>
              <a:rPr lang="zh-CN" altLang="en-US" dirty="0"/>
              <a:t>万，残值为</a:t>
            </a:r>
            <a:r>
              <a:rPr lang="en-US" altLang="zh-CN" dirty="0"/>
              <a:t>0</a:t>
            </a:r>
            <a:r>
              <a:rPr lang="zh-CN" altLang="en-US" dirty="0"/>
              <a:t>，</a:t>
            </a:r>
            <a:r>
              <a:rPr lang="en-US" altLang="zh-CN" dirty="0"/>
              <a:t>2018</a:t>
            </a:r>
            <a:r>
              <a:rPr lang="zh-CN" altLang="en-US" dirty="0"/>
              <a:t>年</a:t>
            </a:r>
            <a:r>
              <a:rPr lang="en-US" altLang="zh-CN" dirty="0"/>
              <a:t>1-8</a:t>
            </a:r>
            <a:r>
              <a:rPr lang="zh-CN" altLang="en-US" dirty="0"/>
              <a:t>月折旧</a:t>
            </a:r>
            <a:r>
              <a:rPr lang="en-US" altLang="zh-CN" dirty="0"/>
              <a:t>0.8</a:t>
            </a:r>
            <a:r>
              <a:rPr lang="zh-CN" altLang="en-US" dirty="0"/>
              <a:t>万元</a:t>
            </a:r>
            <a:r>
              <a:rPr lang="zh-CN" altLang="en-US" dirty="0" smtClean="0"/>
              <a:t>，</a:t>
            </a:r>
            <a:endParaRPr lang="zh-CN" alt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194" y="890649"/>
            <a:ext cx="6161944" cy="341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807" y="890649"/>
            <a:ext cx="6155331" cy="341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574" y="922382"/>
            <a:ext cx="6192656" cy="341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899" y="906542"/>
            <a:ext cx="6155331" cy="339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ppt_x"/>
                                          </p:val>
                                        </p:tav>
                                      </p:tavLst>
                                    </p:anim>
                                    <p:anim calcmode="lin" valueType="num">
                                      <p:cBhvr additive="base">
                                        <p:cTn id="25" dur="500"/>
                                        <p:tgtEl>
                                          <p:spTgt spid="9"/>
                                        </p:tgtEl>
                                        <p:attrNameLst>
                                          <p:attrName>ppt_y</p:attrName>
                                        </p:attrNameLst>
                                      </p:cBhvr>
                                      <p:tavLst>
                                        <p:tav tm="0">
                                          <p:val>
                                            <p:strVal val="ppt_y"/>
                                          </p:val>
                                        </p:tav>
                                        <p:tav tm="100000">
                                          <p:val>
                                            <p:strVal val="1+ppt_h/2"/>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113600" y="627194"/>
            <a:ext cx="2593974" cy="923330"/>
          </a:xfrm>
          <a:prstGeom prst="rect">
            <a:avLst/>
          </a:prstGeom>
          <a:noFill/>
        </p:spPr>
        <p:txBody>
          <a:bodyPr wrap="square" rtlCol="0">
            <a:spAutoFit/>
          </a:bodyPr>
          <a:lstStyle/>
          <a:p>
            <a:r>
              <a:rPr lang="zh-CN" altLang="en-US" b="1" dirty="0" smtClean="0"/>
              <a:t>数据传递到科目初始数据</a:t>
            </a:r>
            <a:endParaRPr lang="en-US" altLang="zh-CN" b="1" dirty="0" smtClean="0"/>
          </a:p>
          <a:p>
            <a:pPr marL="0" lvl="1"/>
            <a:r>
              <a:rPr lang="zh-CN" altLang="en-US" dirty="0" smtClean="0"/>
              <a:t>财务系统未</a:t>
            </a:r>
            <a:r>
              <a:rPr lang="zh-CN" altLang="en-US" dirty="0" smtClean="0"/>
              <a:t>结束初始化</a:t>
            </a:r>
            <a:endParaRPr lang="en-US" altLang="zh-CN" dirty="0" smtClean="0"/>
          </a:p>
        </p:txBody>
      </p:sp>
      <p:pic>
        <p:nvPicPr>
          <p:cNvPr id="10" name="Picture 1" descr="C:\Documents and Settings\yongmei_deng\Application Data\Tencent\Users\239185427\QQ\WinTemp\RichOle\0}DI{H{~X(X2Y${Q8OI0Q~0.jpg"/>
          <p:cNvPicPr>
            <a:picLocks noChangeAspect="1" noChangeArrowheads="1"/>
          </p:cNvPicPr>
          <p:nvPr/>
        </p:nvPicPr>
        <p:blipFill>
          <a:blip r:embed="rId2" cstate="print"/>
          <a:srcRect/>
          <a:stretch>
            <a:fillRect/>
          </a:stretch>
        </p:blipFill>
        <p:spPr bwMode="auto">
          <a:xfrm>
            <a:off x="2960645" y="1227358"/>
            <a:ext cx="5500726" cy="3033715"/>
          </a:xfrm>
          <a:prstGeom prst="rect">
            <a:avLst/>
          </a:prstGeom>
          <a:noFill/>
        </p:spPr>
      </p:pic>
    </p:spTree>
    <p:extLst>
      <p:ext uri="{BB962C8B-B14F-4D97-AF65-F5344CB8AC3E}">
        <p14:creationId xmlns:p14="http://schemas.microsoft.com/office/powerpoint/2010/main" val="4279661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现金流量初始数据</a:t>
            </a:r>
            <a:endParaRPr lang="zh-CN" altLang="en-US" sz="2000" dirty="0"/>
          </a:p>
        </p:txBody>
      </p:sp>
      <p:sp>
        <p:nvSpPr>
          <p:cNvPr id="5" name="TextBox 4"/>
          <p:cNvSpPr txBox="1"/>
          <p:nvPr/>
        </p:nvSpPr>
        <p:spPr>
          <a:xfrm>
            <a:off x="113600" y="627194"/>
            <a:ext cx="2593974" cy="2308324"/>
          </a:xfrm>
          <a:prstGeom prst="rect">
            <a:avLst/>
          </a:prstGeom>
          <a:noFill/>
        </p:spPr>
        <p:txBody>
          <a:bodyPr wrap="square" rtlCol="0">
            <a:spAutoFit/>
          </a:bodyPr>
          <a:lstStyle/>
          <a:p>
            <a:r>
              <a:rPr lang="zh-CN" altLang="en-US" b="1" dirty="0" smtClean="0"/>
              <a:t>启用期间</a:t>
            </a:r>
            <a:endParaRPr lang="en-US" altLang="zh-CN" b="1" dirty="0" smtClean="0"/>
          </a:p>
          <a:p>
            <a:pPr marL="285750" indent="-285750">
              <a:buFont typeface="Arial" pitchFamily="34" charset="0"/>
              <a:buChar char="•"/>
            </a:pPr>
            <a:r>
              <a:rPr lang="zh-CN" altLang="en-US" dirty="0"/>
              <a:t>年初</a:t>
            </a:r>
            <a:r>
              <a:rPr lang="en-US" altLang="zh-CN" dirty="0"/>
              <a:t>/</a:t>
            </a:r>
            <a:r>
              <a:rPr lang="zh-CN" altLang="en-US" dirty="0"/>
              <a:t>本年新开账企业账套无需录入</a:t>
            </a:r>
            <a:endParaRPr lang="en-US" altLang="zh-CN" dirty="0"/>
          </a:p>
          <a:p>
            <a:r>
              <a:rPr lang="zh-CN" altLang="en-US" b="1" dirty="0"/>
              <a:t>等式</a:t>
            </a:r>
            <a:endParaRPr lang="en-US" altLang="zh-CN" b="1" dirty="0" smtClean="0"/>
          </a:p>
          <a:p>
            <a:pPr marL="285750" indent="-285750">
              <a:buFont typeface="Arial" pitchFamily="34" charset="0"/>
              <a:buChar char="•"/>
            </a:pPr>
            <a:r>
              <a:rPr lang="zh-CN" altLang="en-US" dirty="0"/>
              <a:t>主表经营活动产生的现金流量净额</a:t>
            </a:r>
            <a:r>
              <a:rPr lang="en-US" altLang="zh-CN" dirty="0"/>
              <a:t>=</a:t>
            </a:r>
            <a:r>
              <a:rPr lang="zh-CN" altLang="en-US" dirty="0"/>
              <a:t>附表经营活动产生的现金流量净额</a:t>
            </a:r>
            <a:endParaRPr lang="en-US" altLang="zh-CN"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557" y="627194"/>
            <a:ext cx="6064581" cy="424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837" y="627193"/>
            <a:ext cx="6366969" cy="424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0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3075"/>
                                        </p:tgtEl>
                                        <p:attrNameLst>
                                          <p:attrName>ppt_x</p:attrName>
                                        </p:attrNameLst>
                                      </p:cBhvr>
                                      <p:tavLst>
                                        <p:tav tm="0">
                                          <p:val>
                                            <p:strVal val="ppt_x"/>
                                          </p:val>
                                        </p:tav>
                                        <p:tav tm="100000">
                                          <p:val>
                                            <p:strVal val="ppt_x"/>
                                          </p:val>
                                        </p:tav>
                                      </p:tavLst>
                                    </p:anim>
                                    <p:anim calcmode="lin" valueType="num">
                                      <p:cBhvr additive="base">
                                        <p:cTn id="13" dur="500"/>
                                        <p:tgtEl>
                                          <p:spTgt spid="3075"/>
                                        </p:tgtEl>
                                        <p:attrNameLst>
                                          <p:attrName>ppt_y</p:attrName>
                                        </p:attrNameLst>
                                      </p:cBhvr>
                                      <p:tavLst>
                                        <p:tav tm="0">
                                          <p:val>
                                            <p:strVal val="ppt_y"/>
                                          </p:val>
                                        </p:tav>
                                        <p:tav tm="100000">
                                          <p:val>
                                            <p:strVal val="1+ppt_h/2"/>
                                          </p:val>
                                        </p:tav>
                                      </p:tavLst>
                                    </p:anim>
                                    <p:set>
                                      <p:cBhvr>
                                        <p:cTn id="14" dur="1" fill="hold">
                                          <p:stCondLst>
                                            <p:cond delay="499"/>
                                          </p:stCondLst>
                                        </p:cTn>
                                        <p:tgtEl>
                                          <p:spTgt spid="307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财务初始化</a:t>
            </a:r>
            <a:endParaRPr lang="zh-CN" altLang="en-US" sz="2000" dirty="0"/>
          </a:p>
        </p:txBody>
      </p:sp>
      <p:sp>
        <p:nvSpPr>
          <p:cNvPr id="5" name="TextBox 4"/>
          <p:cNvSpPr txBox="1"/>
          <p:nvPr/>
        </p:nvSpPr>
        <p:spPr>
          <a:xfrm>
            <a:off x="113600" y="627194"/>
            <a:ext cx="2593974" cy="2062103"/>
          </a:xfrm>
          <a:prstGeom prst="rect">
            <a:avLst/>
          </a:prstGeom>
          <a:noFill/>
        </p:spPr>
        <p:txBody>
          <a:bodyPr wrap="square" rtlCol="0">
            <a:spAutoFit/>
          </a:bodyPr>
          <a:lstStyle/>
          <a:p>
            <a:r>
              <a:rPr lang="zh-CN" altLang="en-US" b="1" dirty="0"/>
              <a:t>检测</a:t>
            </a:r>
            <a:r>
              <a:rPr lang="zh-CN" altLang="en-US" b="1" dirty="0" smtClean="0"/>
              <a:t>平衡</a:t>
            </a:r>
            <a:endParaRPr lang="en-US" altLang="zh-CN" b="1" dirty="0" smtClean="0"/>
          </a:p>
          <a:p>
            <a:pPr marL="285750" indent="-285750">
              <a:buFont typeface="Arial" pitchFamily="34" charset="0"/>
              <a:buChar char="•"/>
            </a:pPr>
            <a:r>
              <a:rPr lang="zh-CN" altLang="en-US" dirty="0"/>
              <a:t>综合本位币</a:t>
            </a:r>
            <a:endParaRPr lang="en-US" altLang="zh-CN" dirty="0"/>
          </a:p>
          <a:p>
            <a:r>
              <a:rPr lang="zh-CN" altLang="en-US" b="1" dirty="0"/>
              <a:t>结束</a:t>
            </a:r>
            <a:r>
              <a:rPr lang="zh-CN" altLang="en-US" b="1" dirty="0" smtClean="0"/>
              <a:t>初始化</a:t>
            </a:r>
            <a:endParaRPr lang="en-US" altLang="zh-CN" b="1" dirty="0" smtClean="0"/>
          </a:p>
          <a:p>
            <a:pPr marL="285750" indent="-285750">
              <a:buFont typeface="Arial" pitchFamily="34" charset="0"/>
              <a:buChar char="•"/>
            </a:pPr>
            <a:r>
              <a:rPr lang="zh-CN" altLang="en-US" dirty="0"/>
              <a:t>试算平衡</a:t>
            </a:r>
            <a:endParaRPr lang="en-US" altLang="zh-CN" dirty="0"/>
          </a:p>
          <a:p>
            <a:r>
              <a:rPr lang="zh-CN" altLang="en-US" b="1" dirty="0"/>
              <a:t>反</a:t>
            </a:r>
            <a:r>
              <a:rPr lang="zh-CN" altLang="en-US" b="1" dirty="0" smtClean="0"/>
              <a:t>初始化</a:t>
            </a:r>
            <a:endParaRPr lang="en-US" altLang="zh-CN" b="1" dirty="0"/>
          </a:p>
          <a:p>
            <a:pPr marL="342900" indent="-342900">
              <a:buFont typeface="Arial" pitchFamily="34" charset="0"/>
              <a:buChar char="•"/>
            </a:pPr>
            <a:r>
              <a:rPr lang="zh-CN" altLang="en-US" dirty="0"/>
              <a:t>启用期间</a:t>
            </a:r>
            <a:endParaRPr lang="en-US" altLang="zh-CN" dirty="0"/>
          </a:p>
          <a:p>
            <a:pPr marL="285750" indent="-285750">
              <a:buFont typeface="Arial" pitchFamily="34" charset="0"/>
              <a:buChar char="•"/>
            </a:pPr>
            <a:r>
              <a:rPr lang="zh-CN" altLang="en-US" dirty="0"/>
              <a:t>凭证状态</a:t>
            </a:r>
            <a:endParaRPr lang="en-US" altLang="zh-CN"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472" y="922212"/>
            <a:ext cx="553402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472" y="1463374"/>
            <a:ext cx="4288981" cy="221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1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内容回顾</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流程图: 联系 18"/>
          <p:cNvSpPr/>
          <p:nvPr/>
        </p:nvSpPr>
        <p:spPr>
          <a:xfrm>
            <a:off x="2051437" y="1504947"/>
            <a:ext cx="1995777" cy="189026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流程图: 联系 19"/>
          <p:cNvSpPr/>
          <p:nvPr/>
        </p:nvSpPr>
        <p:spPr>
          <a:xfrm>
            <a:off x="3722536" y="1504947"/>
            <a:ext cx="1995777" cy="1890260"/>
          </a:xfrm>
          <a:prstGeom prst="flowChartConnector">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固定资产初始数据</a:t>
            </a:r>
            <a:endParaRPr lang="zh-CN" altLang="en-US" b="1" dirty="0">
              <a:solidFill>
                <a:schemeClr val="bg1"/>
              </a:solidFill>
            </a:endParaRPr>
          </a:p>
        </p:txBody>
      </p:sp>
      <p:sp>
        <p:nvSpPr>
          <p:cNvPr id="16" name="流程图: 联系 15"/>
          <p:cNvSpPr/>
          <p:nvPr/>
        </p:nvSpPr>
        <p:spPr>
          <a:xfrm>
            <a:off x="5508771" y="1504524"/>
            <a:ext cx="1995777" cy="1890260"/>
          </a:xfrm>
          <a:prstGeom prst="flowChartConnector">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rPr>
              <a:t>现金流量初始数据</a:t>
            </a:r>
          </a:p>
        </p:txBody>
      </p:sp>
    </p:spTree>
    <p:extLst>
      <p:ext uri="{BB962C8B-B14F-4D97-AF65-F5344CB8AC3E}">
        <p14:creationId xmlns:p14="http://schemas.microsoft.com/office/powerpoint/2010/main" val="364690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目录</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流程图: 联系 18"/>
          <p:cNvSpPr/>
          <p:nvPr/>
        </p:nvSpPr>
        <p:spPr>
          <a:xfrm>
            <a:off x="2051437" y="1504947"/>
            <a:ext cx="1995777" cy="1890260"/>
          </a:xfrm>
          <a:prstGeom prst="flowChartConnector">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0" name="流程图: 联系 19"/>
          <p:cNvSpPr/>
          <p:nvPr/>
        </p:nvSpPr>
        <p:spPr>
          <a:xfrm>
            <a:off x="3722536" y="1504947"/>
            <a:ext cx="1995777" cy="1890260"/>
          </a:xfrm>
          <a:prstGeom prst="flowChartConnector">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2158123" y="2344355"/>
            <a:ext cx="1782404" cy="369332"/>
          </a:xfrm>
          <a:prstGeom prst="rect">
            <a:avLst/>
          </a:prstGeom>
          <a:noFill/>
        </p:spPr>
        <p:txBody>
          <a:bodyPr wrap="square" rtlCol="0">
            <a:spAutoFit/>
          </a:bodyPr>
          <a:lstStyle/>
          <a:p>
            <a:r>
              <a:rPr lang="zh-CN" altLang="en-US" b="1" dirty="0" smtClean="0">
                <a:solidFill>
                  <a:schemeClr val="bg1"/>
                </a:solidFill>
              </a:rPr>
              <a:t>科目初始数据</a:t>
            </a:r>
            <a:endParaRPr lang="zh-CN" altLang="en-US" b="1" dirty="0">
              <a:solidFill>
                <a:schemeClr val="bg1"/>
              </a:solidFill>
            </a:endParaRPr>
          </a:p>
        </p:txBody>
      </p:sp>
      <p:sp>
        <p:nvSpPr>
          <p:cNvPr id="22" name="TextBox 21"/>
          <p:cNvSpPr txBox="1"/>
          <p:nvPr/>
        </p:nvSpPr>
        <p:spPr>
          <a:xfrm>
            <a:off x="3970351" y="2205856"/>
            <a:ext cx="1500146" cy="646331"/>
          </a:xfrm>
          <a:prstGeom prst="rect">
            <a:avLst/>
          </a:prstGeom>
          <a:noFill/>
        </p:spPr>
        <p:txBody>
          <a:bodyPr wrap="square" rtlCol="0">
            <a:spAutoFit/>
          </a:bodyPr>
          <a:lstStyle/>
          <a:p>
            <a:r>
              <a:rPr lang="zh-CN" altLang="en-US" b="1" dirty="0" smtClean="0">
                <a:solidFill>
                  <a:schemeClr val="bg1"/>
                </a:solidFill>
              </a:rPr>
              <a:t>固定资产初始数据</a:t>
            </a:r>
            <a:endParaRPr lang="zh-CN" altLang="en-US" b="1" dirty="0">
              <a:solidFill>
                <a:schemeClr val="bg1"/>
              </a:solidFill>
            </a:endParaRPr>
          </a:p>
        </p:txBody>
      </p:sp>
      <p:sp>
        <p:nvSpPr>
          <p:cNvPr id="16" name="流程图: 联系 15"/>
          <p:cNvSpPr/>
          <p:nvPr/>
        </p:nvSpPr>
        <p:spPr>
          <a:xfrm>
            <a:off x="5508771" y="1504524"/>
            <a:ext cx="1995777" cy="1890260"/>
          </a:xfrm>
          <a:prstGeom prst="flowChartConnector">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bg1"/>
                </a:solidFill>
              </a:rPr>
              <a:t>现金流量初始数据</a:t>
            </a:r>
          </a:p>
        </p:txBody>
      </p:sp>
    </p:spTree>
    <p:extLst>
      <p:ext uri="{BB962C8B-B14F-4D97-AF65-F5344CB8AC3E}">
        <p14:creationId xmlns:p14="http://schemas.microsoft.com/office/powerpoint/2010/main" val="33199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a:t>财务</a:t>
            </a:r>
            <a:r>
              <a:rPr lang="zh-CN" altLang="en-US" sz="2000" dirty="0" smtClean="0"/>
              <a:t>初始化</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441" y="773144"/>
            <a:ext cx="6173947" cy="362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22895" y="971597"/>
            <a:ext cx="2319866" cy="1200329"/>
          </a:xfrm>
          <a:prstGeom prst="rect">
            <a:avLst/>
          </a:prstGeom>
        </p:spPr>
        <p:txBody>
          <a:bodyPr wrap="none">
            <a:spAutoFit/>
          </a:bodyPr>
          <a:lstStyle/>
          <a:p>
            <a:pPr marL="285750" indent="-285750">
              <a:buFont typeface="Arial" pitchFamily="34" charset="0"/>
              <a:buChar char="•"/>
            </a:pPr>
            <a:r>
              <a:rPr lang="zh-CN" altLang="en-US" dirty="0" smtClean="0"/>
              <a:t>科目初始数据</a:t>
            </a:r>
            <a:endParaRPr lang="en-US" altLang="zh-CN" dirty="0" smtClean="0"/>
          </a:p>
          <a:p>
            <a:pPr marL="285750" indent="-285750">
              <a:buFont typeface="Arial" pitchFamily="34" charset="0"/>
              <a:buChar char="•"/>
            </a:pPr>
            <a:r>
              <a:rPr lang="zh-CN" altLang="en-US" dirty="0" smtClean="0"/>
              <a:t>固定资产初始数据</a:t>
            </a:r>
            <a:endParaRPr lang="en-US" altLang="zh-CN" dirty="0" smtClean="0"/>
          </a:p>
          <a:p>
            <a:pPr marL="285750" indent="-285750">
              <a:buFont typeface="Arial" pitchFamily="34" charset="0"/>
              <a:buChar char="•"/>
            </a:pPr>
            <a:r>
              <a:rPr lang="zh-CN" altLang="en-US" dirty="0" smtClean="0"/>
              <a:t>现金流量初始数据</a:t>
            </a:r>
            <a:endParaRPr lang="en-US" altLang="zh-CN" dirty="0" smtClean="0"/>
          </a:p>
          <a:p>
            <a:endParaRPr lang="zh-CN" altLang="en-US" dirty="0"/>
          </a:p>
        </p:txBody>
      </p:sp>
    </p:spTree>
    <p:extLst>
      <p:ext uri="{BB962C8B-B14F-4D97-AF65-F5344CB8AC3E}">
        <p14:creationId xmlns:p14="http://schemas.microsoft.com/office/powerpoint/2010/main" val="2145845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科目初始数据</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77614" y="1760701"/>
            <a:ext cx="2251830" cy="923330"/>
          </a:xfrm>
          <a:prstGeom prst="rect">
            <a:avLst/>
          </a:prstGeom>
          <a:noFill/>
        </p:spPr>
        <p:txBody>
          <a:bodyPr wrap="square" rtlCol="0">
            <a:spAutoFit/>
          </a:bodyPr>
          <a:lstStyle/>
          <a:p>
            <a:r>
              <a:rPr lang="zh-CN" altLang="en-US" b="1" dirty="0" smtClean="0"/>
              <a:t>启用期间</a:t>
            </a:r>
            <a:endParaRPr lang="en-US" altLang="zh-CN" b="1" dirty="0" smtClean="0"/>
          </a:p>
          <a:p>
            <a:r>
              <a:rPr lang="zh-CN" altLang="en-US" dirty="0" smtClean="0"/>
              <a:t>年初启用</a:t>
            </a:r>
            <a:r>
              <a:rPr lang="en-US" altLang="zh-CN" dirty="0" smtClean="0"/>
              <a:t>/</a:t>
            </a:r>
            <a:r>
              <a:rPr lang="zh-CN" altLang="en-US" dirty="0" smtClean="0"/>
              <a:t>年中启用</a:t>
            </a:r>
            <a:endParaRPr lang="en-US" altLang="zh-CN" dirty="0" smtClean="0"/>
          </a:p>
          <a:p>
            <a:endParaRPr lang="zh-CN" altLang="en-US"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1340" y="645383"/>
            <a:ext cx="5367668" cy="435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340" y="645383"/>
            <a:ext cx="5420306" cy="435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13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ppt_x"/>
                                          </p:val>
                                        </p:tav>
                                      </p:tavLst>
                                    </p:anim>
                                    <p:anim calcmode="lin" valueType="num">
                                      <p:cBhvr additive="base">
                                        <p:cTn id="13" dur="500"/>
                                        <p:tgtEl>
                                          <p:spTgt spid="17"/>
                                        </p:tgtEl>
                                        <p:attrNameLst>
                                          <p:attrName>ppt_y</p:attrName>
                                        </p:attrNameLst>
                                      </p:cBhvr>
                                      <p:tavLst>
                                        <p:tav tm="0">
                                          <p:val>
                                            <p:strVal val="ppt_y"/>
                                          </p:val>
                                        </p:tav>
                                        <p:tav tm="100000">
                                          <p:val>
                                            <p:strVal val="1+ppt_h/2"/>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科目初始数据</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Freeform 20"/>
          <p:cNvSpPr>
            <a:spLocks noEditPoints="1"/>
          </p:cNvSpPr>
          <p:nvPr/>
        </p:nvSpPr>
        <p:spPr bwMode="auto">
          <a:xfrm>
            <a:off x="2187947" y="1569537"/>
            <a:ext cx="930989" cy="63264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13756" y="1629294"/>
            <a:ext cx="2173184" cy="2308324"/>
          </a:xfrm>
          <a:prstGeom prst="rect">
            <a:avLst/>
          </a:prstGeom>
          <a:noFill/>
        </p:spPr>
        <p:txBody>
          <a:bodyPr wrap="square" rtlCol="0">
            <a:spAutoFit/>
          </a:bodyPr>
          <a:lstStyle/>
          <a:p>
            <a:r>
              <a:rPr lang="zh-CN" altLang="en-US" b="1" dirty="0" smtClean="0"/>
              <a:t>外币科目录入</a:t>
            </a:r>
            <a:endParaRPr lang="en-US" altLang="zh-CN" b="1" dirty="0" smtClean="0"/>
          </a:p>
          <a:p>
            <a:r>
              <a:rPr lang="zh-CN" altLang="en-US" dirty="0" smtClean="0"/>
              <a:t>科目属性外币核算选择</a:t>
            </a:r>
            <a:endParaRPr lang="en-US" altLang="zh-CN" dirty="0" smtClean="0"/>
          </a:p>
          <a:p>
            <a:r>
              <a:rPr lang="zh-CN" altLang="en-US" dirty="0"/>
              <a:t>币</a:t>
            </a:r>
            <a:r>
              <a:rPr lang="zh-CN" altLang="en-US" dirty="0" smtClean="0"/>
              <a:t>别切换录入</a:t>
            </a:r>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940" y="776527"/>
            <a:ext cx="3281851" cy="34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308" y="776527"/>
            <a:ext cx="3272187" cy="346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947" y="595820"/>
            <a:ext cx="5712052" cy="431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289" y="1760702"/>
            <a:ext cx="6745206" cy="10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64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8"/>
                                        </p:tgtEl>
                                        <p:attrNameLst>
                                          <p:attrName>ppt_x</p:attrName>
                                        </p:attrNameLst>
                                      </p:cBhvr>
                                      <p:tavLst>
                                        <p:tav tm="0">
                                          <p:val>
                                            <p:strVal val="ppt_x"/>
                                          </p:val>
                                        </p:tav>
                                        <p:tav tm="100000">
                                          <p:val>
                                            <p:strVal val="ppt_x"/>
                                          </p:val>
                                        </p:tav>
                                      </p:tavLst>
                                    </p:anim>
                                    <p:anim calcmode="lin" valueType="num">
                                      <p:cBhvr additive="base">
                                        <p:cTn id="19" dur="500"/>
                                        <p:tgtEl>
                                          <p:spTgt spid="18"/>
                                        </p:tgtEl>
                                        <p:attrNameLst>
                                          <p:attrName>ppt_y</p:attrName>
                                        </p:attrNameLst>
                                      </p:cBhvr>
                                      <p:tavLst>
                                        <p:tav tm="0">
                                          <p:val>
                                            <p:strVal val="ppt_y"/>
                                          </p:val>
                                        </p:tav>
                                        <p:tav tm="100000">
                                          <p:val>
                                            <p:strVal val="1+ppt_h/2"/>
                                          </p:val>
                                        </p:tav>
                                      </p:tavLst>
                                    </p:anim>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9"/>
                                        </p:tgtEl>
                                        <p:attrNameLst>
                                          <p:attrName>ppt_x</p:attrName>
                                        </p:attrNameLst>
                                      </p:cBhvr>
                                      <p:tavLst>
                                        <p:tav tm="0">
                                          <p:val>
                                            <p:strVal val="ppt_x"/>
                                          </p:val>
                                        </p:tav>
                                        <p:tav tm="100000">
                                          <p:val>
                                            <p:strVal val="ppt_x"/>
                                          </p:val>
                                        </p:tav>
                                      </p:tavLst>
                                    </p:anim>
                                    <p:anim calcmode="lin" valueType="num">
                                      <p:cBhvr additive="base">
                                        <p:cTn id="25" dur="500"/>
                                        <p:tgtEl>
                                          <p:spTgt spid="19"/>
                                        </p:tgtEl>
                                        <p:attrNameLst>
                                          <p:attrName>ppt_y</p:attrName>
                                        </p:attrNameLst>
                                      </p:cBhvr>
                                      <p:tavLst>
                                        <p:tav tm="0">
                                          <p:val>
                                            <p:strVal val="ppt_y"/>
                                          </p:val>
                                        </p:tav>
                                        <p:tav tm="100000">
                                          <p:val>
                                            <p:strVal val="1+ppt_h/2"/>
                                          </p:val>
                                        </p:tav>
                                      </p:tavLst>
                                    </p:anim>
                                    <p:set>
                                      <p:cBhvr>
                                        <p:cTn id="26" dur="1" fill="hold">
                                          <p:stCondLst>
                                            <p:cond delay="499"/>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20"/>
                                        </p:tgtEl>
                                        <p:attrNameLst>
                                          <p:attrName>ppt_x</p:attrName>
                                        </p:attrNameLst>
                                      </p:cBhvr>
                                      <p:tavLst>
                                        <p:tav tm="0">
                                          <p:val>
                                            <p:strVal val="ppt_x"/>
                                          </p:val>
                                        </p:tav>
                                        <p:tav tm="100000">
                                          <p:val>
                                            <p:strVal val="ppt_x"/>
                                          </p:val>
                                        </p:tav>
                                      </p:tavLst>
                                    </p:anim>
                                    <p:anim calcmode="lin" valueType="num">
                                      <p:cBhvr additive="base">
                                        <p:cTn id="37" dur="500"/>
                                        <p:tgtEl>
                                          <p:spTgt spid="20"/>
                                        </p:tgtEl>
                                        <p:attrNameLst>
                                          <p:attrName>ppt_y</p:attrName>
                                        </p:attrNameLst>
                                      </p:cBhvr>
                                      <p:tavLst>
                                        <p:tav tm="0">
                                          <p:val>
                                            <p:strVal val="ppt_y"/>
                                          </p:val>
                                        </p:tav>
                                        <p:tav tm="100000">
                                          <p:val>
                                            <p:strVal val="1+ppt_h/2"/>
                                          </p:val>
                                        </p:tav>
                                      </p:tavLst>
                                    </p:anim>
                                    <p:set>
                                      <p:cBhvr>
                                        <p:cTn id="38" dur="1" fill="hold">
                                          <p:stCondLst>
                                            <p:cond delay="499"/>
                                          </p:stCondLst>
                                        </p:cTn>
                                        <p:tgtEl>
                                          <p:spTgt spid="2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科目初始数据</a:t>
            </a:r>
            <a:endParaRPr lang="zh-CN" altLang="en-US" sz="2000" dirty="0"/>
          </a:p>
        </p:txBody>
      </p:sp>
      <p:grpSp>
        <p:nvGrpSpPr>
          <p:cNvPr id="8" name="Group 15"/>
          <p:cNvGrpSpPr/>
          <p:nvPr/>
        </p:nvGrpSpPr>
        <p:grpSpPr>
          <a:xfrm>
            <a:off x="5871813" y="1504947"/>
            <a:ext cx="892416" cy="761821"/>
            <a:chOff x="3440113" y="1050925"/>
            <a:chExt cx="390525" cy="333376"/>
          </a:xfrm>
          <a:solidFill>
            <a:schemeClr val="bg1"/>
          </a:solidFill>
        </p:grpSpPr>
        <p:sp>
          <p:nvSpPr>
            <p:cNvPr id="9"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p:nvSpPr>
        <p:spPr>
          <a:xfrm>
            <a:off x="443869" y="1546810"/>
            <a:ext cx="2085575" cy="1754326"/>
          </a:xfrm>
          <a:prstGeom prst="rect">
            <a:avLst/>
          </a:prstGeom>
          <a:noFill/>
        </p:spPr>
        <p:txBody>
          <a:bodyPr wrap="square" rtlCol="0">
            <a:spAutoFit/>
          </a:bodyPr>
          <a:lstStyle/>
          <a:p>
            <a:r>
              <a:rPr lang="zh-CN" altLang="en-US" b="1" dirty="0" smtClean="0"/>
              <a:t>数量金额辅助核算科目录入</a:t>
            </a:r>
            <a:endParaRPr lang="en-US" altLang="zh-CN" b="1" dirty="0" smtClean="0"/>
          </a:p>
          <a:p>
            <a:endParaRPr lang="en-US" altLang="zh-CN" dirty="0" smtClean="0"/>
          </a:p>
          <a:p>
            <a:endParaRPr lang="en-US" altLang="zh-CN" dirty="0" smtClean="0"/>
          </a:p>
          <a:p>
            <a:endParaRPr lang="en-US" altLang="zh-CN" dirty="0" smtClean="0"/>
          </a:p>
          <a:p>
            <a:endParaRPr lang="zh-CN" altLang="en-US" dirty="0"/>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200" y="536542"/>
            <a:ext cx="41338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371" y="536542"/>
            <a:ext cx="5036806" cy="3958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33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科目初始数据</a:t>
            </a:r>
            <a:endParaRPr lang="zh-CN" altLang="en-US" sz="2000" dirty="0"/>
          </a:p>
        </p:txBody>
      </p:sp>
      <p:sp>
        <p:nvSpPr>
          <p:cNvPr id="5" name="TextBox 4"/>
          <p:cNvSpPr txBox="1"/>
          <p:nvPr/>
        </p:nvSpPr>
        <p:spPr>
          <a:xfrm>
            <a:off x="443869" y="1546810"/>
            <a:ext cx="2085575" cy="1477328"/>
          </a:xfrm>
          <a:prstGeom prst="rect">
            <a:avLst/>
          </a:prstGeom>
          <a:noFill/>
        </p:spPr>
        <p:txBody>
          <a:bodyPr wrap="square" rtlCol="0">
            <a:spAutoFit/>
          </a:bodyPr>
          <a:lstStyle/>
          <a:p>
            <a:r>
              <a:rPr lang="zh-CN" altLang="en-US" b="1" dirty="0" smtClean="0"/>
              <a:t>核算项目科目录入</a:t>
            </a:r>
            <a:endParaRPr lang="en-US" altLang="zh-CN" b="1" dirty="0" smtClean="0"/>
          </a:p>
          <a:p>
            <a:endParaRPr lang="en-US" altLang="zh-CN" dirty="0" smtClean="0"/>
          </a:p>
          <a:p>
            <a:endParaRPr lang="en-US" altLang="zh-CN" dirty="0" smtClean="0"/>
          </a:p>
          <a:p>
            <a:endParaRPr lang="en-US" altLang="zh-CN" dirty="0" smtClean="0"/>
          </a:p>
          <a:p>
            <a:endParaRPr lang="zh-CN" altLang="en-US" dirty="0"/>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17" y="617764"/>
            <a:ext cx="3136918" cy="332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9532" y="557875"/>
            <a:ext cx="3166733" cy="335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959" y="557874"/>
            <a:ext cx="6705145" cy="3356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82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7"/>
                                        </p:tgtEl>
                                        <p:attrNameLst>
                                          <p:attrName>ppt_x</p:attrName>
                                        </p:attrNameLst>
                                      </p:cBhvr>
                                      <p:tavLst>
                                        <p:tav tm="0">
                                          <p:val>
                                            <p:strVal val="ppt_x"/>
                                          </p:val>
                                        </p:tav>
                                        <p:tav tm="100000">
                                          <p:val>
                                            <p:strVal val="ppt_x"/>
                                          </p:val>
                                        </p:tav>
                                      </p:tavLst>
                                    </p:anim>
                                    <p:anim calcmode="lin" valueType="num">
                                      <p:cBhvr additive="base">
                                        <p:cTn id="25" dur="500"/>
                                        <p:tgtEl>
                                          <p:spTgt spid="17"/>
                                        </p:tgtEl>
                                        <p:attrNameLst>
                                          <p:attrName>ppt_y</p:attrName>
                                        </p:attrNameLst>
                                      </p:cBhvr>
                                      <p:tavLst>
                                        <p:tav tm="0">
                                          <p:val>
                                            <p:strVal val="ppt_y"/>
                                          </p:val>
                                        </p:tav>
                                        <p:tav tm="100000">
                                          <p:val>
                                            <p:strVal val="1+ppt_h/2"/>
                                          </p:val>
                                        </p:tav>
                                      </p:tavLst>
                                    </p:anim>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科目初始数据</a:t>
            </a:r>
            <a:endParaRPr lang="zh-CN" altLang="en-US" sz="2000" dirty="0"/>
          </a:p>
        </p:txBody>
      </p:sp>
      <p:sp>
        <p:nvSpPr>
          <p:cNvPr id="5" name="TextBox 4"/>
          <p:cNvSpPr txBox="1"/>
          <p:nvPr/>
        </p:nvSpPr>
        <p:spPr>
          <a:xfrm>
            <a:off x="244229" y="769698"/>
            <a:ext cx="2085575" cy="1754326"/>
          </a:xfrm>
          <a:prstGeom prst="rect">
            <a:avLst/>
          </a:prstGeom>
          <a:noFill/>
        </p:spPr>
        <p:txBody>
          <a:bodyPr wrap="square" rtlCol="0">
            <a:spAutoFit/>
          </a:bodyPr>
          <a:lstStyle/>
          <a:p>
            <a:r>
              <a:rPr lang="zh-CN" altLang="en-US" b="1" dirty="0" smtClean="0"/>
              <a:t>损益类科目录入</a:t>
            </a:r>
            <a:endParaRPr lang="en-US" altLang="zh-CN" b="1" dirty="0" smtClean="0"/>
          </a:p>
          <a:p>
            <a:pPr marL="285750" indent="-285750">
              <a:buFont typeface="Arial" pitchFamily="34" charset="0"/>
              <a:buChar char="•"/>
            </a:pPr>
            <a:r>
              <a:rPr lang="zh-CN" altLang="en-US" dirty="0" smtClean="0"/>
              <a:t>实际损益发生额</a:t>
            </a:r>
            <a:endParaRPr lang="en-US" altLang="zh-CN" dirty="0" smtClean="0"/>
          </a:p>
          <a:p>
            <a:pPr marL="285750" indent="-285750">
              <a:buFont typeface="Arial" pitchFamily="34" charset="0"/>
              <a:buChar char="•"/>
            </a:pPr>
            <a:r>
              <a:rPr lang="zh-CN" altLang="en-US" dirty="0" smtClean="0"/>
              <a:t>影响利润表取数</a:t>
            </a:r>
            <a:endParaRPr lang="en-US" altLang="zh-CN" dirty="0" smtClean="0"/>
          </a:p>
          <a:p>
            <a:endParaRPr lang="en-US" altLang="zh-CN" dirty="0" smtClean="0"/>
          </a:p>
          <a:p>
            <a:endParaRPr lang="en-US" altLang="zh-CN" dirty="0" smtClean="0"/>
          </a:p>
          <a:p>
            <a:endParaRPr lang="zh-CN" altLang="en-US" dirty="0"/>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963" y="593772"/>
            <a:ext cx="4793530" cy="42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7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sz="2000" dirty="0" smtClean="0"/>
              <a:t>固定资产初始数据</a:t>
            </a:r>
            <a:endParaRPr lang="zh-CN" altLang="en-US" sz="2000" dirty="0"/>
          </a:p>
        </p:txBody>
      </p:sp>
      <p:sp>
        <p:nvSpPr>
          <p:cNvPr id="5" name="TextBox 4"/>
          <p:cNvSpPr txBox="1"/>
          <p:nvPr/>
        </p:nvSpPr>
        <p:spPr>
          <a:xfrm>
            <a:off x="244229" y="769698"/>
            <a:ext cx="2085575" cy="1754326"/>
          </a:xfrm>
          <a:prstGeom prst="rect">
            <a:avLst/>
          </a:prstGeom>
          <a:noFill/>
        </p:spPr>
        <p:txBody>
          <a:bodyPr wrap="square" rtlCol="0">
            <a:spAutoFit/>
          </a:bodyPr>
          <a:lstStyle/>
          <a:p>
            <a:r>
              <a:rPr lang="zh-CN" altLang="en-US" b="1" dirty="0" smtClean="0"/>
              <a:t>卡片录入</a:t>
            </a:r>
            <a:endParaRPr lang="en-US" altLang="zh-CN" b="1" dirty="0" smtClean="0"/>
          </a:p>
          <a:p>
            <a:pPr marL="285750" indent="-285750">
              <a:buFont typeface="Arial" pitchFamily="34" charset="0"/>
              <a:buChar char="•"/>
            </a:pPr>
            <a:r>
              <a:rPr lang="zh-CN" altLang="en-US" dirty="0" smtClean="0"/>
              <a:t>启用期间（年初</a:t>
            </a:r>
            <a:r>
              <a:rPr lang="en-US" altLang="zh-CN" dirty="0" smtClean="0"/>
              <a:t>/</a:t>
            </a:r>
            <a:r>
              <a:rPr lang="zh-CN" altLang="en-US" dirty="0" smtClean="0"/>
              <a:t>年中）</a:t>
            </a:r>
            <a:endParaRPr lang="en-US" altLang="zh-CN" dirty="0" smtClean="0"/>
          </a:p>
          <a:p>
            <a:pPr marL="285750" indent="-285750">
              <a:buFont typeface="Arial" pitchFamily="34" charset="0"/>
              <a:buChar char="•"/>
            </a:pPr>
            <a:r>
              <a:rPr lang="zh-CN" altLang="en-US" dirty="0" smtClean="0"/>
              <a:t>支持数据传递</a:t>
            </a:r>
            <a:endParaRPr lang="en-US" altLang="zh-CN" dirty="0" smtClean="0"/>
          </a:p>
          <a:p>
            <a:endParaRPr lang="en-US" altLang="zh-CN" dirty="0" smtClean="0"/>
          </a:p>
          <a:p>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804" y="748118"/>
            <a:ext cx="6576702" cy="395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350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9427</TotalTime>
  <Words>380</Words>
  <Application>Microsoft Office PowerPoint</Application>
  <PresentationFormat>全屏显示(16:9)</PresentationFormat>
  <Paragraphs>73</Paragraphs>
  <Slides>17</Slides>
  <Notes>1</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Theme</vt:lpstr>
      <vt:lpstr>PowerPoint 演示文稿</vt:lpstr>
      <vt:lpstr>目录</vt:lpstr>
      <vt:lpstr>财务初始化</vt:lpstr>
      <vt:lpstr>科目初始数据</vt:lpstr>
      <vt:lpstr>科目初始数据</vt:lpstr>
      <vt:lpstr>科目初始数据</vt:lpstr>
      <vt:lpstr>科目初始数据</vt:lpstr>
      <vt:lpstr>科目初始数据</vt:lpstr>
      <vt:lpstr>固定资产初始数据</vt:lpstr>
      <vt:lpstr>固定资产初始数据</vt:lpstr>
      <vt:lpstr>固定资产初始数据</vt:lpstr>
      <vt:lpstr>固定资产初始数据</vt:lpstr>
      <vt:lpstr>固定资产初始数据</vt:lpstr>
      <vt:lpstr>现金流量初始数据</vt:lpstr>
      <vt:lpstr>财务初始化</vt:lpstr>
      <vt:lpstr>内容回顾</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Windows 用户</cp:lastModifiedBy>
  <cp:revision>353</cp:revision>
  <dcterms:created xsi:type="dcterms:W3CDTF">2010-04-12T23:12:02Z</dcterms:created>
  <dcterms:modified xsi:type="dcterms:W3CDTF">2019-04-19T01:54:09Z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