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2" r:id="rId1"/>
  </p:sldMasterIdLst>
  <p:notesMasterIdLst>
    <p:notesMasterId r:id="rId54"/>
  </p:notesMasterIdLst>
  <p:sldIdLst>
    <p:sldId id="477" r:id="rId2"/>
    <p:sldId id="518" r:id="rId3"/>
    <p:sldId id="519" r:id="rId4"/>
    <p:sldId id="521" r:id="rId5"/>
    <p:sldId id="597" r:id="rId6"/>
    <p:sldId id="536" r:id="rId7"/>
    <p:sldId id="596" r:id="rId8"/>
    <p:sldId id="537" r:id="rId9"/>
    <p:sldId id="524" r:id="rId10"/>
    <p:sldId id="553" r:id="rId11"/>
    <p:sldId id="540" r:id="rId12"/>
    <p:sldId id="541" r:id="rId13"/>
    <p:sldId id="542" r:id="rId14"/>
    <p:sldId id="543" r:id="rId15"/>
    <p:sldId id="573" r:id="rId16"/>
    <p:sldId id="545" r:id="rId17"/>
    <p:sldId id="546" r:id="rId18"/>
    <p:sldId id="547" r:id="rId19"/>
    <p:sldId id="598" r:id="rId20"/>
    <p:sldId id="548" r:id="rId21"/>
    <p:sldId id="595" r:id="rId22"/>
    <p:sldId id="550" r:id="rId23"/>
    <p:sldId id="549" r:id="rId24"/>
    <p:sldId id="551" r:id="rId25"/>
    <p:sldId id="527" r:id="rId26"/>
    <p:sldId id="528" r:id="rId27"/>
    <p:sldId id="529" r:id="rId28"/>
    <p:sldId id="530" r:id="rId29"/>
    <p:sldId id="531" r:id="rId30"/>
    <p:sldId id="574" r:id="rId31"/>
    <p:sldId id="575" r:id="rId32"/>
    <p:sldId id="576" r:id="rId33"/>
    <p:sldId id="599" r:id="rId34"/>
    <p:sldId id="577" r:id="rId35"/>
    <p:sldId id="578"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600" r:id="rId49"/>
    <p:sldId id="591" r:id="rId50"/>
    <p:sldId id="593" r:id="rId51"/>
    <p:sldId id="594" r:id="rId52"/>
    <p:sldId id="533" r:id="rId53"/>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extLst>
    <p:ext uri="{EFAFB233-063F-42B5-8137-9DF3F51BA10A}">
      <p15:sldGuideLst xmlns:p15="http://schemas.microsoft.com/office/powerpoint/2012/main">
        <p15:guide id="1" orient="horz" pos="754">
          <p15:clr>
            <a:srgbClr val="A4A3A4"/>
          </p15:clr>
        </p15:guide>
        <p15:guide id="2" pos="249">
          <p15:clr>
            <a:srgbClr val="A4A3A4"/>
          </p15:clr>
        </p15:guide>
        <p15:guide id="3" pos="5465">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000000"/>
    <a:srgbClr val="292929"/>
    <a:srgbClr val="EAEAEA"/>
    <a:srgbClr val="5F5F5F"/>
    <a:srgbClr val="D8D8D8"/>
    <a:srgbClr val="003B7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19" autoAdjust="0"/>
    <p:restoredTop sz="95795" autoAdjust="0"/>
  </p:normalViewPr>
  <p:slideViewPr>
    <p:cSldViewPr>
      <p:cViewPr varScale="1">
        <p:scale>
          <a:sx n="70" d="100"/>
          <a:sy n="70" d="100"/>
        </p:scale>
        <p:origin x="1176" y="48"/>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053DDA-B9D2-4E92-AF0D-8510D38EC256}" type="datetimeFigureOut">
              <a:rPr lang="zh-CN" altLang="en-US"/>
              <a:pPr>
                <a:defRPr/>
              </a:pPr>
              <a:t>2016-05-02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195087-9BDF-4AFA-92BA-7264D518851D}" type="slidenum">
              <a:rPr lang="zh-CN" altLang="en-US"/>
              <a:pPr>
                <a:defRPr/>
              </a:pPr>
              <a:t>‹#›</a:t>
            </a:fld>
            <a:endParaRPr lang="zh-CN" altLang="en-US"/>
          </a:p>
        </p:txBody>
      </p:sp>
    </p:spTree>
    <p:extLst>
      <p:ext uri="{BB962C8B-B14F-4D97-AF65-F5344CB8AC3E}">
        <p14:creationId xmlns:p14="http://schemas.microsoft.com/office/powerpoint/2010/main" val="915485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843947-AF30-4975-B516-8E1C163B1A6D}" type="slidenum">
              <a:rPr lang="zh-CN" altLang="en-US" smtClean="0"/>
              <a:pPr/>
              <a:t>1</a:t>
            </a:fld>
            <a:endParaRPr lang="en-US" altLang="zh-CN" smtClean="0"/>
          </a:p>
        </p:txBody>
      </p:sp>
    </p:spTree>
    <p:extLst>
      <p:ext uri="{BB962C8B-B14F-4D97-AF65-F5344CB8AC3E}">
        <p14:creationId xmlns:p14="http://schemas.microsoft.com/office/powerpoint/2010/main" val="191175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2195087-9BDF-4AFA-92BA-7264D518851D}" type="slidenum">
              <a:rPr lang="zh-CN" altLang="en-US" smtClean="0"/>
              <a:pPr>
                <a:defRPr/>
              </a:pPr>
              <a:t>12</a:t>
            </a:fld>
            <a:endParaRPr lang="zh-CN" altLang="en-US"/>
          </a:p>
        </p:txBody>
      </p:sp>
    </p:spTree>
    <p:extLst>
      <p:ext uri="{BB962C8B-B14F-4D97-AF65-F5344CB8AC3E}">
        <p14:creationId xmlns:p14="http://schemas.microsoft.com/office/powerpoint/2010/main" val="868536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PPT C 16-9(not thing).jpg"/>
          <p:cNvPicPr>
            <a:picLocks noChangeAspect="1"/>
          </p:cNvPicPr>
          <p:nvPr/>
        </p:nvPicPr>
        <p:blipFill>
          <a:blip r:embed="rId2" cstate="print"/>
          <a:srcRect/>
          <a:stretch>
            <a:fillRect/>
          </a:stretch>
        </p:blipFill>
        <p:spPr bwMode="auto">
          <a:xfrm>
            <a:off x="-285750" y="0"/>
            <a:ext cx="9715500" cy="6856413"/>
          </a:xfrm>
          <a:prstGeom prst="rect">
            <a:avLst/>
          </a:prstGeom>
          <a:noFill/>
          <a:ln w="9525">
            <a:noFill/>
            <a:miter lim="800000"/>
            <a:headEnd/>
            <a:tailEnd/>
          </a:ln>
        </p:spPr>
      </p:pic>
      <p:pic>
        <p:nvPicPr>
          <p:cNvPr id="5" name="图片 7" descr="20120325大品牌Logo.png"/>
          <p:cNvPicPr>
            <a:picLocks noChangeAspect="1"/>
          </p:cNvPicPr>
          <p:nvPr userDrawn="1"/>
        </p:nvPicPr>
        <p:blipFill>
          <a:blip r:embed="rId3" cstate="print"/>
          <a:srcRect/>
          <a:stretch>
            <a:fillRect/>
          </a:stretch>
        </p:blipFill>
        <p:spPr bwMode="auto">
          <a:xfrm>
            <a:off x="6659563" y="452438"/>
            <a:ext cx="1873250" cy="620712"/>
          </a:xfrm>
          <a:prstGeom prst="rect">
            <a:avLst/>
          </a:prstGeom>
          <a:noFill/>
          <a:ln w="9525">
            <a:noFill/>
            <a:miter lim="800000"/>
            <a:headEnd/>
            <a:tailEnd/>
          </a:ln>
        </p:spPr>
      </p:pic>
      <p:sp>
        <p:nvSpPr>
          <p:cNvPr id="6" name="Rectangle 37"/>
          <p:cNvSpPr>
            <a:spLocks/>
          </p:cNvSpPr>
          <p:nvPr userDrawn="1"/>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©1993-2013</a:t>
            </a:r>
            <a:r>
              <a:rPr lang="zh-CN" altLang="en-US" sz="900" dirty="0">
                <a:solidFill>
                  <a:srgbClr val="4D4D4D"/>
                </a:solidFill>
                <a:cs typeface="微软雅黑"/>
                <a:sym typeface="Microsoft YaHei Bold" charset="0"/>
              </a:rPr>
              <a:t>金蝶软件（中国）有限公司</a:t>
            </a:r>
          </a:p>
        </p:txBody>
      </p:sp>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descr="卷页.png"/>
          <p:cNvPicPr>
            <a:picLocks noChangeAspect="1"/>
          </p:cNvPicPr>
          <p:nvPr/>
        </p:nvPicPr>
        <p:blipFill>
          <a:blip r:embed="rId2" cstate="print"/>
          <a:stretch>
            <a:fillRect/>
          </a:stretch>
        </p:blipFill>
        <p:spPr>
          <a:xfrm>
            <a:off x="0" y="0"/>
            <a:ext cx="9144000" cy="693738"/>
          </a:xfrm>
          <a:prstGeom prst="rect">
            <a:avLst/>
          </a:prstGeom>
          <a:effectLst>
            <a:outerShdw blurRad="50800" dist="38100" dir="6000000" sx="101000" sy="101000" algn="tl" rotWithShape="0">
              <a:prstClr val="black">
                <a:alpha val="40000"/>
              </a:prstClr>
            </a:outerShdw>
          </a:effectLst>
        </p:spPr>
      </p:pic>
      <p:grpSp>
        <p:nvGrpSpPr>
          <p:cNvPr id="5" name="组合 7"/>
          <p:cNvGrpSpPr>
            <a:grpSpLocks/>
          </p:cNvGrpSpPr>
          <p:nvPr userDrawn="1"/>
        </p:nvGrpSpPr>
        <p:grpSpPr bwMode="auto">
          <a:xfrm>
            <a:off x="7431088" y="6102350"/>
            <a:ext cx="1300162" cy="847725"/>
            <a:chOff x="6559883" y="4147099"/>
            <a:chExt cx="2316937" cy="1132002"/>
          </a:xfrm>
        </p:grpSpPr>
        <p:pic>
          <p:nvPicPr>
            <p:cNvPr id="6" name="图片 8" descr="PPT C Lego.png"/>
            <p:cNvPicPr>
              <a:picLocks noChangeAspect="1"/>
            </p:cNvPicPr>
            <p:nvPr/>
          </p:nvPicPr>
          <p:blipFill>
            <a:blip r:embed="rId3" cstate="print"/>
            <a:srcRect/>
            <a:stretch>
              <a:fillRect/>
            </a:stretch>
          </p:blipFill>
          <p:spPr bwMode="auto">
            <a:xfrm>
              <a:off x="7366005" y="4172857"/>
              <a:ext cx="1510815" cy="1106244"/>
            </a:xfrm>
            <a:prstGeom prst="rect">
              <a:avLst/>
            </a:prstGeom>
            <a:noFill/>
            <a:ln w="9525">
              <a:noFill/>
              <a:miter lim="800000"/>
              <a:headEnd/>
              <a:tailEnd/>
            </a:ln>
          </p:spPr>
        </p:pic>
        <p:pic>
          <p:nvPicPr>
            <p:cNvPr id="7" name="图片 9" descr="PPT C-orange.png"/>
            <p:cNvPicPr>
              <a:picLocks noChangeAspect="1"/>
            </p:cNvPicPr>
            <p:nvPr/>
          </p:nvPicPr>
          <p:blipFill>
            <a:blip r:embed="rId4" cstate="print"/>
            <a:srcRect/>
            <a:stretch>
              <a:fillRect/>
            </a:stretch>
          </p:blipFill>
          <p:spPr bwMode="auto">
            <a:xfrm>
              <a:off x="6559883" y="4147099"/>
              <a:ext cx="1106244" cy="1106244"/>
            </a:xfrm>
            <a:prstGeom prst="rect">
              <a:avLst/>
            </a:prstGeom>
            <a:noFill/>
            <a:ln w="9525">
              <a:noFill/>
              <a:miter lim="800000"/>
              <a:headEnd/>
              <a:tailEnd/>
            </a:ln>
          </p:spPr>
        </p:pic>
      </p:grpSp>
      <p:pic>
        <p:nvPicPr>
          <p:cNvPr id="8" name="图片 10" descr="0310金蝶品牌下属logo-00.png"/>
          <p:cNvPicPr>
            <a:picLocks noChangeAspect="1"/>
          </p:cNvPicPr>
          <p:nvPr userDrawn="1"/>
        </p:nvPicPr>
        <p:blipFill>
          <a:blip r:embed="rId5" cstate="print"/>
          <a:srcRect l="6183" t="8817" r="33315" b="79649"/>
          <a:stretch>
            <a:fillRect/>
          </a:stretch>
        </p:blipFill>
        <p:spPr bwMode="auto">
          <a:xfrm>
            <a:off x="7545388" y="149225"/>
            <a:ext cx="1130300" cy="395288"/>
          </a:xfrm>
          <a:prstGeom prst="rect">
            <a:avLst/>
          </a:prstGeom>
          <a:noFill/>
          <a:ln w="9525">
            <a:noFill/>
            <a:miter lim="800000"/>
            <a:headEnd/>
            <a:tailEnd/>
          </a:ln>
        </p:spPr>
      </p:pic>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buFont typeface="Wingdings" pitchFamily="2" charset="2"/>
              <a:buChar char="l"/>
              <a:defRPr sz="14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203199" y="3"/>
            <a:ext cx="7228656" cy="693460"/>
          </a:xfrm>
        </p:spPr>
        <p:txBody>
          <a:bodyPr>
            <a:normAutofit/>
          </a:bodyPr>
          <a:lstStyle>
            <a:lvl1pPr algn="l">
              <a:defRPr sz="2800" b="0" i="0">
                <a:latin typeface="微软雅黑"/>
                <a:ea typeface="微软雅黑"/>
                <a:cs typeface="微软雅黑"/>
              </a:defRPr>
            </a:lvl1pPr>
          </a:lstStyle>
          <a:p>
            <a:r>
              <a:rPr lang="zh-CN" altLang="en-US" dirty="0" smtClean="0"/>
              <a:t>单击此处编辑母版标题样式</a:t>
            </a:r>
            <a:endParaRPr lang="zh-CN" altLang="en-US" dirty="0"/>
          </a:p>
        </p:txBody>
      </p:sp>
      <p:sp>
        <p:nvSpPr>
          <p:cNvPr id="9" name="幻灯片编号占位符 5"/>
          <p:cNvSpPr>
            <a:spLocks noGrp="1"/>
          </p:cNvSpPr>
          <p:nvPr>
            <p:ph type="sldNum" sz="quarter" idx="10"/>
          </p:nvPr>
        </p:nvSpPr>
        <p:spPr>
          <a:xfrm>
            <a:off x="8432800" y="6397625"/>
            <a:ext cx="617538" cy="323850"/>
          </a:xfrm>
        </p:spPr>
        <p:txBody>
          <a:bodyPr/>
          <a:lstStyle>
            <a:lvl1pPr>
              <a:defRPr/>
            </a:lvl1pPr>
          </a:lstStyle>
          <a:p>
            <a:pPr>
              <a:defRPr/>
            </a:pPr>
            <a:fld id="{39F71733-158C-4296-867D-5459A12C3BCD}" type="slidenum">
              <a:rPr lang="zh-CN" altLang="en-US"/>
              <a:pPr>
                <a:defRPr/>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6" descr="PPT C 16-9(not thing).jpg"/>
          <p:cNvPicPr>
            <a:picLocks noChangeAspect="1"/>
          </p:cNvPicPr>
          <p:nvPr/>
        </p:nvPicPr>
        <p:blipFill>
          <a:blip r:embed="rId2" cstate="print"/>
          <a:srcRect/>
          <a:stretch>
            <a:fillRect/>
          </a:stretch>
        </p:blipFill>
        <p:spPr bwMode="auto">
          <a:xfrm>
            <a:off x="-214313" y="0"/>
            <a:ext cx="9715501" cy="6858000"/>
          </a:xfrm>
          <a:prstGeom prst="rect">
            <a:avLst/>
          </a:prstGeom>
          <a:noFill/>
          <a:ln w="9525">
            <a:noFill/>
            <a:miter lim="800000"/>
            <a:headEnd/>
            <a:tailEnd/>
          </a:ln>
        </p:spPr>
      </p:pic>
      <p:sp>
        <p:nvSpPr>
          <p:cNvPr id="3" name="Rectangle 4"/>
          <p:cNvSpPr>
            <a:spLocks/>
          </p:cNvSpPr>
          <p:nvPr/>
        </p:nvSpPr>
        <p:spPr bwMode="auto">
          <a:xfrm>
            <a:off x="4395788" y="1817688"/>
            <a:ext cx="2020887" cy="738187"/>
          </a:xfrm>
          <a:prstGeom prst="rect">
            <a:avLst/>
          </a:prstGeom>
          <a:noFill/>
          <a:ln>
            <a:noFill/>
          </a:ln>
          <a:extLst/>
        </p:spPr>
        <p:txBody>
          <a:bodyPr wrap="none" lIns="0" tIns="0" rIns="0" bIns="0" anchor="ctr">
            <a:spAutoFit/>
          </a:bodyPr>
          <a:lstStyle/>
          <a:p>
            <a:pPr>
              <a:defRPr/>
            </a:pPr>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4" name="Rectangle 5"/>
          <p:cNvSpPr>
            <a:spLocks/>
          </p:cNvSpPr>
          <p:nvPr/>
        </p:nvSpPr>
        <p:spPr bwMode="auto">
          <a:xfrm>
            <a:off x="3924300" y="2822575"/>
            <a:ext cx="1020763" cy="276225"/>
          </a:xfrm>
          <a:prstGeom prst="rect">
            <a:avLst/>
          </a:prstGeom>
          <a:noFill/>
          <a:ln>
            <a:noFill/>
          </a:ln>
          <a:extLst/>
        </p:spPr>
        <p:txBody>
          <a:bodyPr wrap="none" lIns="0" tIns="0" rIns="0" bIns="0" anchor="ctr">
            <a:spAutoFit/>
          </a:bodyPr>
          <a:lstStyle/>
          <a:p>
            <a:pPr>
              <a:defRPr/>
            </a:pPr>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5" name="Rectangle 6"/>
          <p:cNvSpPr>
            <a:spLocks/>
          </p:cNvSpPr>
          <p:nvPr/>
        </p:nvSpPr>
        <p:spPr bwMode="auto">
          <a:xfrm>
            <a:off x="3365500" y="1603375"/>
            <a:ext cx="923925" cy="554038"/>
          </a:xfrm>
          <a:prstGeom prst="rect">
            <a:avLst/>
          </a:prstGeom>
          <a:noFill/>
          <a:ln>
            <a:noFill/>
          </a:ln>
          <a:extLst/>
        </p:spPr>
        <p:txBody>
          <a:bodyPr wrap="none" lIns="0" tIns="0" rIns="0" bIns="0" anchor="ctr">
            <a:spAutoFit/>
          </a:bodyPr>
          <a:lstStyle/>
          <a:p>
            <a:pPr>
              <a:defRPr/>
            </a:pPr>
            <a:r>
              <a:rPr lang="zh-CN" altLang="en-US" sz="3600" dirty="0">
                <a:solidFill>
                  <a:srgbClr val="343434"/>
                </a:solidFill>
                <a:latin typeface="Arial" charset="0"/>
                <a:sym typeface="Arial" charset="0"/>
              </a:rPr>
              <a:t>感謝</a:t>
            </a:r>
          </a:p>
        </p:txBody>
      </p:sp>
      <p:sp>
        <p:nvSpPr>
          <p:cNvPr id="6" name="Rectangle 7"/>
          <p:cNvSpPr>
            <a:spLocks/>
          </p:cNvSpPr>
          <p:nvPr/>
        </p:nvSpPr>
        <p:spPr bwMode="auto">
          <a:xfrm>
            <a:off x="5072063" y="2698750"/>
            <a:ext cx="1231900" cy="739775"/>
          </a:xfrm>
          <a:prstGeom prst="rect">
            <a:avLst/>
          </a:prstGeom>
          <a:noFill/>
          <a:ln>
            <a:noFill/>
          </a:ln>
          <a:extLst/>
        </p:spPr>
        <p:txBody>
          <a:bodyPr wrap="none" lIns="0" tIns="0" rIns="0" bIns="0" anchor="ctr">
            <a:spAutoFit/>
          </a:bodyPr>
          <a:lstStyle/>
          <a:p>
            <a:pPr>
              <a:defRPr/>
            </a:pPr>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7" name="Rectangle 8"/>
          <p:cNvSpPr>
            <a:spLocks/>
          </p:cNvSpPr>
          <p:nvPr/>
        </p:nvSpPr>
        <p:spPr bwMode="auto">
          <a:xfrm>
            <a:off x="5278438" y="1682750"/>
            <a:ext cx="1025525" cy="247650"/>
          </a:xfrm>
          <a:prstGeom prst="rect">
            <a:avLst/>
          </a:prstGeom>
          <a:noFill/>
          <a:ln>
            <a:noFill/>
          </a:ln>
          <a:extLst/>
        </p:spPr>
        <p:txBody>
          <a:bodyPr wrap="none" lIns="0" tIns="0" rIns="0" bIns="0" anchor="ctr">
            <a:spAutoFit/>
          </a:bodyPr>
          <a:lstStyle/>
          <a:p>
            <a:pPr>
              <a:defRPr/>
            </a:pPr>
            <a:r>
              <a:rPr lang="zh-CN" altLang="en-US" dirty="0">
                <a:solidFill>
                  <a:srgbClr val="9A9A9A"/>
                </a:solidFill>
                <a:latin typeface="Arial" charset="0"/>
                <a:sym typeface="Arial" charset="0"/>
              </a:rPr>
              <a:t>ありがとう</a:t>
            </a:r>
          </a:p>
        </p:txBody>
      </p:sp>
      <p:sp>
        <p:nvSpPr>
          <p:cNvPr id="8" name="Rectangle 9"/>
          <p:cNvSpPr>
            <a:spLocks/>
          </p:cNvSpPr>
          <p:nvPr/>
        </p:nvSpPr>
        <p:spPr bwMode="auto">
          <a:xfrm>
            <a:off x="3365500" y="2401888"/>
            <a:ext cx="846138" cy="307975"/>
          </a:xfrm>
          <a:prstGeom prst="rect">
            <a:avLst/>
          </a:prstGeom>
          <a:noFill/>
          <a:ln>
            <a:noFill/>
          </a:ln>
          <a:extLst/>
        </p:spPr>
        <p:txBody>
          <a:bodyPr wrap="none" lIns="0" tIns="0" rIns="0" bIns="0" anchor="ctr">
            <a:spAutoFit/>
          </a:bodyPr>
          <a:lstStyle/>
          <a:p>
            <a:pPr>
              <a:defRPr/>
            </a:pPr>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9" name="Rectangle 37"/>
          <p:cNvSpPr>
            <a:spLocks/>
          </p:cNvSpPr>
          <p:nvPr/>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©1993-2013</a:t>
            </a:r>
            <a:r>
              <a:rPr lang="zh-CN" altLang="en-US" sz="900" dirty="0">
                <a:solidFill>
                  <a:srgbClr val="4D4D4D"/>
                </a:solidFill>
                <a:cs typeface="微软雅黑"/>
                <a:sym typeface="Microsoft YaHei Bold" charset="0"/>
              </a:rPr>
              <a:t>金蝶软件（中国）有限公司</a:t>
            </a:r>
          </a:p>
        </p:txBody>
      </p:sp>
      <p:pic>
        <p:nvPicPr>
          <p:cNvPr id="10" name="图片 14" descr="20120325大品牌Logo.png"/>
          <p:cNvPicPr>
            <a:picLocks noChangeAspect="1"/>
          </p:cNvPicPr>
          <p:nvPr userDrawn="1"/>
        </p:nvPicPr>
        <p:blipFill>
          <a:blip r:embed="rId3" cstate="print"/>
          <a:srcRect/>
          <a:stretch>
            <a:fillRect/>
          </a:stretch>
        </p:blipFill>
        <p:spPr bwMode="auto">
          <a:xfrm>
            <a:off x="6540500" y="485775"/>
            <a:ext cx="1795463" cy="595313"/>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kumimoji="1" sz="1200" smtClean="0">
                <a:solidFill>
                  <a:schemeClr val="tx1">
                    <a:tint val="75000"/>
                  </a:schemeClr>
                </a:solidFill>
              </a:defRPr>
            </a:lvl1pPr>
          </a:lstStyle>
          <a:p>
            <a:pPr>
              <a:defRPr/>
            </a:pPr>
            <a:fld id="{BAA0A978-5CA6-46CD-B5E3-E6DEDA165F5C}" type="datetimeFigureOut">
              <a:rPr lang="zh-CN" altLang="en-US"/>
              <a:pPr>
                <a:defRPr/>
              </a:pPr>
              <a:t>2016-05-02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kumimoji="1" sz="1200" smtClean="0">
                <a:solidFill>
                  <a:schemeClr val="tx1">
                    <a:tint val="75000"/>
                  </a:schemeClr>
                </a:solidFill>
              </a:defRPr>
            </a:lvl1pPr>
          </a:lstStyle>
          <a:p>
            <a:pPr>
              <a:defRPr/>
            </a:pPr>
            <a:fld id="{788A4C7D-987C-47EB-A2E5-FCE176AF5F6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Franklin Gothic Medium" pitchFamily="34" charset="0"/>
          <a:ea typeface="微软雅黑" pitchFamily="34" charset="-122"/>
        </a:defRPr>
      </a:lvl2pPr>
      <a:lvl3pPr algn="ctr" defTabSz="457200" rtl="0" fontAlgn="base">
        <a:spcBef>
          <a:spcPct val="0"/>
        </a:spcBef>
        <a:spcAft>
          <a:spcPct val="0"/>
        </a:spcAft>
        <a:defRPr sz="4400">
          <a:solidFill>
            <a:schemeClr val="tx1"/>
          </a:solidFill>
          <a:latin typeface="Franklin Gothic Medium" pitchFamily="34" charset="0"/>
          <a:ea typeface="微软雅黑" pitchFamily="34" charset="-122"/>
        </a:defRPr>
      </a:lvl3pPr>
      <a:lvl4pPr algn="ctr" defTabSz="457200" rtl="0" fontAlgn="base">
        <a:spcBef>
          <a:spcPct val="0"/>
        </a:spcBef>
        <a:spcAft>
          <a:spcPct val="0"/>
        </a:spcAft>
        <a:defRPr sz="4400">
          <a:solidFill>
            <a:schemeClr val="tx1"/>
          </a:solidFill>
          <a:latin typeface="Franklin Gothic Medium" pitchFamily="34" charset="0"/>
          <a:ea typeface="微软雅黑" pitchFamily="34" charset="-122"/>
        </a:defRPr>
      </a:lvl4pPr>
      <a:lvl5pPr algn="ctr" defTabSz="457200" rtl="0" fontAlgn="base">
        <a:spcBef>
          <a:spcPct val="0"/>
        </a:spcBef>
        <a:spcAft>
          <a:spcPct val="0"/>
        </a:spcAft>
        <a:defRPr sz="4400">
          <a:solidFill>
            <a:schemeClr val="tx1"/>
          </a:solidFill>
          <a:latin typeface="Franklin Gothic Medium" pitchFamily="34" charset="0"/>
          <a:ea typeface="微软雅黑" pitchFamily="34" charset="-122"/>
        </a:defRPr>
      </a:lvl5pPr>
      <a:lvl6pPr marL="457200" algn="ctr" defTabSz="457200" rtl="0" fontAlgn="base">
        <a:spcBef>
          <a:spcPct val="0"/>
        </a:spcBef>
        <a:spcAft>
          <a:spcPct val="0"/>
        </a:spcAft>
        <a:defRPr sz="4400">
          <a:solidFill>
            <a:schemeClr val="tx1"/>
          </a:solidFill>
          <a:latin typeface="Franklin Gothic Medium" pitchFamily="34" charset="0"/>
          <a:ea typeface="微软雅黑" pitchFamily="34" charset="-122"/>
        </a:defRPr>
      </a:lvl6pPr>
      <a:lvl7pPr marL="914400" algn="ctr" defTabSz="457200" rtl="0" fontAlgn="base">
        <a:spcBef>
          <a:spcPct val="0"/>
        </a:spcBef>
        <a:spcAft>
          <a:spcPct val="0"/>
        </a:spcAft>
        <a:defRPr sz="4400">
          <a:solidFill>
            <a:schemeClr val="tx1"/>
          </a:solidFill>
          <a:latin typeface="Franklin Gothic Medium" pitchFamily="34" charset="0"/>
          <a:ea typeface="微软雅黑" pitchFamily="34" charset="-122"/>
        </a:defRPr>
      </a:lvl7pPr>
      <a:lvl8pPr marL="1371600" algn="ctr" defTabSz="457200" rtl="0" fontAlgn="base">
        <a:spcBef>
          <a:spcPct val="0"/>
        </a:spcBef>
        <a:spcAft>
          <a:spcPct val="0"/>
        </a:spcAft>
        <a:defRPr sz="4400">
          <a:solidFill>
            <a:schemeClr val="tx1"/>
          </a:solidFill>
          <a:latin typeface="Franklin Gothic Medium" pitchFamily="34" charset="0"/>
          <a:ea typeface="微软雅黑" pitchFamily="34" charset="-122"/>
        </a:defRPr>
      </a:lvl8pPr>
      <a:lvl9pPr marL="1828800" algn="ctr" defTabSz="457200" rtl="0" fontAlgn="base">
        <a:spcBef>
          <a:spcPct val="0"/>
        </a:spcBef>
        <a:spcAft>
          <a:spcPct val="0"/>
        </a:spcAft>
        <a:defRPr sz="4400">
          <a:solidFill>
            <a:schemeClr val="tx1"/>
          </a:solidFill>
          <a:latin typeface="Franklin Gothic Medium" pitchFamily="34" charset="0"/>
          <a:ea typeface="微软雅黑" pitchFamily="34"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4348" y="1785926"/>
            <a:ext cx="7559675" cy="1714500"/>
          </a:xfrm>
        </p:spPr>
        <p:txBody>
          <a:bodyPr rtlCol="0"/>
          <a:lstStyle/>
          <a:p>
            <a:pPr fontAlgn="auto">
              <a:spcAft>
                <a:spcPts val="0"/>
              </a:spcAft>
              <a:defRPr/>
            </a:pPr>
            <a:r>
              <a:rPr lang="en-US" altLang="zh-CN" sz="4900" b="1" dirty="0" smtClean="0">
                <a:solidFill>
                  <a:srgbClr val="00549A"/>
                </a:solidFill>
                <a:latin typeface="微软雅黑" pitchFamily="34" charset="-122"/>
                <a:ea typeface="微软雅黑" pitchFamily="34" charset="-122"/>
              </a:rPr>
              <a:t>KIS</a:t>
            </a:r>
            <a:r>
              <a:rPr lang="zh-CN" altLang="en-US" sz="4900" b="1" dirty="0" smtClean="0">
                <a:solidFill>
                  <a:srgbClr val="00549A"/>
                </a:solidFill>
                <a:latin typeface="微软雅黑" pitchFamily="34" charset="-122"/>
                <a:ea typeface="微软雅黑" pitchFamily="34" charset="-122"/>
              </a:rPr>
              <a:t>专业版</a:t>
            </a:r>
            <a:r>
              <a:rPr lang="en-US" altLang="zh-CN" sz="4900" b="1" dirty="0" smtClean="0">
                <a:solidFill>
                  <a:srgbClr val="00549A"/>
                </a:solidFill>
                <a:latin typeface="微软雅黑" pitchFamily="34" charset="-122"/>
                <a:ea typeface="微软雅黑" pitchFamily="34" charset="-122"/>
              </a:rPr>
              <a:t>V14.1</a:t>
            </a:r>
            <a:r>
              <a:rPr lang="zh-CN" altLang="en-US" sz="4900" b="1" dirty="0" smtClean="0">
                <a:solidFill>
                  <a:srgbClr val="00549A"/>
                </a:solidFill>
                <a:latin typeface="微软雅黑" pitchFamily="34" charset="-122"/>
                <a:ea typeface="微软雅黑" pitchFamily="34" charset="-122"/>
              </a:rPr>
              <a:t>培训大纲</a:t>
            </a:r>
            <a:r>
              <a:rPr lang="zh-CN" altLang="en-US" sz="4800" dirty="0" smtClean="0">
                <a:latin typeface="Arial Black" pitchFamily="34" charset="0"/>
              </a:rPr>
              <a:t/>
            </a:r>
            <a:br>
              <a:rPr lang="zh-CN" altLang="en-US" sz="4800" dirty="0" smtClean="0">
                <a:latin typeface="Arial Black" pitchFamily="34" charset="0"/>
              </a:rPr>
            </a:br>
            <a:r>
              <a:rPr lang="zh-CN" altLang="en-US" sz="2700" dirty="0" smtClean="0">
                <a:latin typeface="Arial Black" pitchFamily="34" charset="0"/>
              </a:rPr>
              <a:t>                                   </a:t>
            </a:r>
            <a:r>
              <a:rPr lang="en-US" altLang="zh-CN" sz="2700" dirty="0" smtClean="0">
                <a:solidFill>
                  <a:schemeClr val="accent1"/>
                </a:solidFill>
                <a:latin typeface="微软雅黑" pitchFamily="34" charset="-122"/>
                <a:ea typeface="微软雅黑" pitchFamily="34" charset="-122"/>
              </a:rPr>
              <a:t>-</a:t>
            </a:r>
            <a:r>
              <a:rPr lang="zh-CN" altLang="en-US" sz="2700" dirty="0" smtClean="0">
                <a:solidFill>
                  <a:schemeClr val="accent1"/>
                </a:solidFill>
                <a:latin typeface="微软雅黑" pitchFamily="34" charset="-122"/>
                <a:ea typeface="微软雅黑" pitchFamily="34" charset="-122"/>
              </a:rPr>
              <a:t>财务初始化模块</a:t>
            </a:r>
            <a:r>
              <a:rPr lang="zh-CN" altLang="en-US" sz="2600" dirty="0" smtClean="0">
                <a:latin typeface="Arial Black" pitchFamily="34" charset="0"/>
              </a:rPr>
              <a:t/>
            </a:r>
            <a:br>
              <a:rPr lang="zh-CN" altLang="en-US" sz="2600" dirty="0" smtClean="0">
                <a:latin typeface="Arial Black" pitchFamily="34" charset="0"/>
              </a:rPr>
            </a:br>
            <a:r>
              <a:rPr lang="zh-CN" altLang="en-US" sz="800" dirty="0" smtClean="0">
                <a:latin typeface="Arial Black" pitchFamily="34" charset="0"/>
              </a:rPr>
              <a:t/>
            </a:r>
            <a:br>
              <a:rPr lang="zh-CN" altLang="en-US" sz="800" dirty="0" smtClean="0">
                <a:latin typeface="Arial Black" pitchFamily="34" charset="0"/>
              </a:rPr>
            </a:br>
            <a:endParaRPr lang="zh-CN" altLang="en-US" sz="1500" dirty="0" smtClean="0">
              <a:latin typeface="Arial Black" pitchFamily="34" charset="0"/>
            </a:endParaRPr>
          </a:p>
        </p:txBody>
      </p:sp>
      <p:sp>
        <p:nvSpPr>
          <p:cNvPr id="206853" name="Rectangle 5"/>
          <p:cNvSpPr>
            <a:spLocks noChangeArrowheads="1"/>
          </p:cNvSpPr>
          <p:nvPr/>
        </p:nvSpPr>
        <p:spPr bwMode="auto">
          <a:xfrm>
            <a:off x="5724128" y="4357688"/>
            <a:ext cx="3240360"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itchFamily="2" charset="-122"/>
              </a:rPr>
              <a:t>KIS</a:t>
            </a:r>
            <a:r>
              <a:rPr lang="zh-CN" altLang="en-US" sz="2000" dirty="0" smtClean="0">
                <a:solidFill>
                  <a:schemeClr val="bg2"/>
                </a:solidFill>
                <a:effectLst>
                  <a:outerShdw blurRad="38100" dist="38100" dir="2700000" algn="tl">
                    <a:srgbClr val="C0C0C0"/>
                  </a:outerShdw>
                </a:effectLst>
                <a:latin typeface="黑体" pitchFamily="2" charset="-122"/>
              </a:rPr>
              <a:t>服务产品与技术支持部</a:t>
            </a:r>
            <a:endParaRPr lang="zh-CN" altLang="en-US" sz="2000" dirty="0">
              <a:solidFill>
                <a:schemeClr val="bg2"/>
              </a:solidFill>
              <a:effectLst>
                <a:outerShdw blurRad="38100" dist="38100" dir="2700000" algn="tl">
                  <a:srgbClr val="C0C0C0"/>
                </a:outerShdw>
              </a:effectLst>
              <a:latin typeface="黑体" pitchFamily="2" charset="-122"/>
            </a:endParaRPr>
          </a:p>
        </p:txBody>
      </p:sp>
      <p:pic>
        <p:nvPicPr>
          <p:cNvPr id="4" name="图片 3" descr="0310金蝶品牌下属logo-00.png"/>
          <p:cNvPicPr>
            <a:picLocks noChangeAspect="1"/>
          </p:cNvPicPr>
          <p:nvPr/>
        </p:nvPicPr>
        <p:blipFill rotWithShape="1">
          <a:blip r:embed="rId3" cstate="email">
            <a:extLst>
              <a:ext uri="{28A0092B-C50C-407E-A947-70E740481C1C}">
                <a14:useLocalDpi xmlns:a14="http://schemas.microsoft.com/office/drawing/2010/main"/>
              </a:ext>
            </a:extLst>
          </a:blip>
          <a:srcRect l="2946" t="-5761" r="-2946" b="5761"/>
          <a:stretch/>
        </p:blipFill>
        <p:spPr>
          <a:xfrm>
            <a:off x="3643306" y="1000108"/>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内容占位符 2"/>
          <p:cNvSpPr>
            <a:spLocks noGrp="1"/>
          </p:cNvSpPr>
          <p:nvPr>
            <p:ph idx="1"/>
          </p:nvPr>
        </p:nvSpPr>
        <p:spPr>
          <a:xfrm>
            <a:off x="500063" y="857250"/>
            <a:ext cx="8177212" cy="1520825"/>
          </a:xfrm>
        </p:spPr>
        <p:txBody>
          <a:bodyPr rtlCol="0"/>
          <a:lstStyle/>
          <a:p>
            <a:pPr fontAlgn="auto">
              <a:spcAft>
                <a:spcPts val="0"/>
              </a:spcAft>
              <a:defRPr/>
            </a:pPr>
            <a:r>
              <a:rPr lang="zh-CN" altLang="en-US" sz="2600" b="1" dirty="0" smtClean="0">
                <a:latin typeface="宋体" charset="-122"/>
              </a:rPr>
              <a:t>界面自定义 </a:t>
            </a:r>
            <a:endParaRPr lang="en-US" altLang="zh-CN" sz="2600" b="1" dirty="0" smtClean="0">
              <a:latin typeface="宋体" charset="-122"/>
            </a:endParaRPr>
          </a:p>
          <a:p>
            <a:pPr lvl="1" fontAlgn="auto">
              <a:spcAft>
                <a:spcPts val="0"/>
              </a:spcAft>
              <a:defRPr/>
            </a:pPr>
            <a:r>
              <a:rPr lang="zh-CN" altLang="en-US" sz="2000" dirty="0" smtClean="0">
                <a:latin typeface="宋体" charset="-122"/>
              </a:rPr>
              <a:t> </a:t>
            </a:r>
            <a:r>
              <a:rPr lang="zh-CN" altLang="en-US" sz="2000" dirty="0" smtClean="0">
                <a:latin typeface="微软雅黑" pitchFamily="34" charset="-122"/>
              </a:rPr>
              <a:t>按包购买，可分为总账包、财务包、业务包、仓存包等，界面自定义可设置所需显示的相关模块</a:t>
            </a:r>
          </a:p>
          <a:p>
            <a:pPr fontAlgn="auto">
              <a:spcAft>
                <a:spcPts val="0"/>
              </a:spcAft>
              <a:defRPr/>
            </a:pPr>
            <a:endParaRPr lang="zh-CN" altLang="en-US" dirty="0" smtClean="0"/>
          </a:p>
        </p:txBody>
      </p:sp>
      <p:sp>
        <p:nvSpPr>
          <p:cNvPr id="15363" name="标题 1"/>
          <p:cNvSpPr>
            <a:spLocks noGrp="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界面自定义</a:t>
            </a:r>
          </a:p>
        </p:txBody>
      </p:sp>
      <p:pic>
        <p:nvPicPr>
          <p:cNvPr id="15364" name="Picture 4"/>
          <p:cNvPicPr>
            <a:picLocks noChangeAspect="1" noChangeArrowheads="1"/>
          </p:cNvPicPr>
          <p:nvPr/>
        </p:nvPicPr>
        <p:blipFill>
          <a:blip r:embed="rId2" cstate="print"/>
          <a:srcRect/>
          <a:stretch>
            <a:fillRect/>
          </a:stretch>
        </p:blipFill>
        <p:spPr bwMode="auto">
          <a:xfrm>
            <a:off x="1643063" y="2071688"/>
            <a:ext cx="4752975" cy="4010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p:cNvSpPr>
            <a:spLocks noGrp="1" noChangeArrowheads="1"/>
          </p:cNvSpPr>
          <p:nvPr>
            <p:ph idx="1"/>
          </p:nvPr>
        </p:nvSpPr>
        <p:spPr>
          <a:xfrm>
            <a:off x="203200" y="989013"/>
            <a:ext cx="8674100" cy="2080570"/>
          </a:xfrm>
        </p:spPr>
        <p:txBody>
          <a:bodyPr rtlCol="0">
            <a:spAutoFit/>
          </a:bodyPr>
          <a:lstStyle/>
          <a:p>
            <a:pPr marL="342000" indent="-342000" fontAlgn="auto">
              <a:spcAft>
                <a:spcPts val="0"/>
              </a:spcAft>
              <a:buClr>
                <a:srgbClr val="003B76"/>
              </a:buClr>
              <a:defRPr/>
            </a:pPr>
            <a:r>
              <a:rPr lang="zh-CN" altLang="en-US" sz="2600" u="sng" dirty="0" smtClean="0"/>
              <a:t>系统参数</a:t>
            </a:r>
            <a:endParaRPr lang="zh-CN" altLang="en-US" sz="2600" u="sng" dirty="0" smtClean="0">
              <a:solidFill>
                <a:schemeClr val="hlink"/>
              </a:solidFill>
            </a:endParaRPr>
          </a:p>
          <a:p>
            <a:pPr marL="342000" indent="-342000" fontAlgn="auto">
              <a:spcAft>
                <a:spcPts val="0"/>
              </a:spcAft>
              <a:buClr>
                <a:srgbClr val="003B76"/>
              </a:buClr>
              <a:defRPr/>
            </a:pPr>
            <a:r>
              <a:rPr lang="zh-CN" altLang="en-US" sz="2600" u="sng" dirty="0" smtClean="0"/>
              <a:t>基础资料设置</a:t>
            </a:r>
          </a:p>
          <a:p>
            <a:pPr marL="609600" indent="-609600" fontAlgn="auto">
              <a:spcAft>
                <a:spcPts val="0"/>
              </a:spcAft>
              <a:defRPr/>
            </a:pPr>
            <a:endParaRPr lang="zh-CN" altLang="en-US" b="1" dirty="0" smtClean="0"/>
          </a:p>
          <a:p>
            <a:pPr marL="609600" indent="-609600" fontAlgn="auto">
              <a:spcAft>
                <a:spcPts val="0"/>
              </a:spcAft>
              <a:defRPr/>
            </a:pPr>
            <a:endParaRPr lang="zh-CN" altLang="en-US" b="1" dirty="0" smtClean="0"/>
          </a:p>
          <a:p>
            <a:pPr marL="609600" indent="-609600" fontAlgn="auto">
              <a:spcAft>
                <a:spcPts val="0"/>
              </a:spcAft>
              <a:buFont typeface="Wingdings" pitchFamily="2" charset="2"/>
              <a:buNone/>
              <a:defRPr/>
            </a:pPr>
            <a:endParaRPr lang="zh-CN" altLang="en-US" dirty="0" smtClean="0"/>
          </a:p>
        </p:txBody>
      </p:sp>
      <p:sp>
        <p:nvSpPr>
          <p:cNvPr id="1638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基础设置</a:t>
            </a:r>
            <a:endParaRPr lang="en-US" altLang="zh-CN" sz="300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Grp="1" noChangeArrowheads="1"/>
          </p:cNvSpPr>
          <p:nvPr>
            <p:ph idx="1"/>
          </p:nvPr>
        </p:nvSpPr>
        <p:spPr>
          <a:xfrm>
            <a:off x="277837" y="1124744"/>
            <a:ext cx="8674100" cy="2966966"/>
          </a:xfrm>
        </p:spPr>
        <p:txBody>
          <a:bodyPr rtlCol="0">
            <a:spAutoFit/>
          </a:bodyPr>
          <a:lstStyle/>
          <a:p>
            <a:pPr marL="342000" indent="-342000" fontAlgn="auto">
              <a:spcAft>
                <a:spcPts val="0"/>
              </a:spcAft>
              <a:buClr>
                <a:srgbClr val="003B76"/>
              </a:buClr>
              <a:defRPr/>
            </a:pPr>
            <a:r>
              <a:rPr lang="zh-CN" altLang="en-US" sz="2600" b="1" dirty="0" smtClean="0"/>
              <a:t>参数设置</a:t>
            </a:r>
            <a:endParaRPr lang="zh-CN" altLang="en-US" sz="2600" dirty="0" smtClean="0"/>
          </a:p>
          <a:p>
            <a:pPr lvl="1" fontAlgn="auto">
              <a:spcAft>
                <a:spcPts val="0"/>
              </a:spcAft>
              <a:buClr>
                <a:srgbClr val="003B76"/>
              </a:buClr>
              <a:defRPr/>
            </a:pPr>
            <a:r>
              <a:rPr lang="zh-CN" altLang="en-US" sz="2000" dirty="0" smtClean="0">
                <a:latin typeface="宋体" charset="-122"/>
              </a:rPr>
              <a:t>企业信息：公司名称、税号、银行账号等</a:t>
            </a:r>
          </a:p>
          <a:p>
            <a:pPr lvl="1" fontAlgn="auto">
              <a:spcAft>
                <a:spcPts val="0"/>
              </a:spcAft>
              <a:buClr>
                <a:srgbClr val="003B76"/>
              </a:buClr>
              <a:defRPr/>
            </a:pPr>
            <a:r>
              <a:rPr lang="zh-CN" altLang="en-US" sz="2000" dirty="0">
                <a:latin typeface="宋体" charset="-122"/>
              </a:rPr>
              <a:t>记账本位币、小数点位数</a:t>
            </a:r>
          </a:p>
          <a:p>
            <a:pPr lvl="1" fontAlgn="auto">
              <a:spcAft>
                <a:spcPts val="0"/>
              </a:spcAft>
              <a:buClr>
                <a:srgbClr val="003B76"/>
              </a:buClr>
              <a:defRPr/>
            </a:pPr>
            <a:r>
              <a:rPr lang="zh-CN" altLang="en-US" sz="2000" dirty="0" smtClean="0">
                <a:latin typeface="宋体" charset="-122"/>
              </a:rPr>
              <a:t>会计期间</a:t>
            </a:r>
          </a:p>
          <a:p>
            <a:pPr lvl="2" fontAlgn="auto">
              <a:spcAft>
                <a:spcPts val="0"/>
              </a:spcAft>
              <a:buClr>
                <a:srgbClr val="003B76"/>
              </a:buClr>
              <a:defRPr/>
            </a:pPr>
            <a:r>
              <a:rPr lang="zh-CN" altLang="en-US" sz="1800" dirty="0" smtClean="0">
                <a:latin typeface="宋体" charset="-122"/>
              </a:rPr>
              <a:t>自然会计期间</a:t>
            </a:r>
          </a:p>
          <a:p>
            <a:pPr lvl="2" fontAlgn="auto">
              <a:spcAft>
                <a:spcPts val="0"/>
              </a:spcAft>
              <a:buClr>
                <a:srgbClr val="003B76"/>
              </a:buClr>
              <a:defRPr/>
            </a:pPr>
            <a:r>
              <a:rPr lang="zh-CN" altLang="en-US" sz="1800" dirty="0" smtClean="0">
                <a:latin typeface="宋体" charset="-122"/>
              </a:rPr>
              <a:t>非自然会计期间</a:t>
            </a:r>
          </a:p>
          <a:p>
            <a:pPr marL="741600" indent="284400" fontAlgn="auto">
              <a:spcAft>
                <a:spcPts val="0"/>
              </a:spcAft>
              <a:buFont typeface="Wingdings" pitchFamily="2" charset="2"/>
              <a:buNone/>
              <a:defRPr/>
            </a:pPr>
            <a:endParaRPr lang="zh-CN" altLang="en-US" sz="1800" dirty="0" smtClean="0"/>
          </a:p>
          <a:p>
            <a:pPr marL="741600" indent="284400" fontAlgn="auto">
              <a:spcAft>
                <a:spcPts val="0"/>
              </a:spcAft>
              <a:buFont typeface="Wingdings" pitchFamily="2" charset="2"/>
              <a:buNone/>
              <a:defRPr/>
            </a:pPr>
            <a:endParaRPr lang="zh-CN" altLang="en-US" dirty="0" smtClean="0"/>
          </a:p>
        </p:txBody>
      </p:sp>
      <p:sp>
        <p:nvSpPr>
          <p:cNvPr id="1741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系统参数</a:t>
            </a:r>
          </a:p>
        </p:txBody>
      </p:sp>
      <p:sp>
        <p:nvSpPr>
          <p:cNvPr id="17412" name="Text Box 16"/>
          <p:cNvSpPr txBox="1">
            <a:spLocks noChangeArrowheads="1"/>
          </p:cNvSpPr>
          <p:nvPr/>
        </p:nvSpPr>
        <p:spPr bwMode="auto">
          <a:xfrm>
            <a:off x="7956550" y="6021388"/>
            <a:ext cx="1187450" cy="366712"/>
          </a:xfrm>
          <a:prstGeom prst="rect">
            <a:avLst/>
          </a:prstGeom>
          <a:noFill/>
          <a:ln w="9525" algn="ctr">
            <a:noFill/>
            <a:miter lim="800000"/>
            <a:headEnd/>
            <a:tailEnd/>
          </a:ln>
        </p:spPr>
        <p:txBody>
          <a:bodyPr>
            <a:spAutoFit/>
          </a:bodyPr>
          <a:lstStyle/>
          <a:p>
            <a:pPr>
              <a:spcBef>
                <a:spcPct val="50000"/>
              </a:spcBef>
              <a:buClr>
                <a:schemeClr val="accent2"/>
              </a:buClr>
              <a:buFont typeface="Arial" pitchFamily="34" charset="0"/>
              <a:buNone/>
            </a:pPr>
            <a:endParaRPr lang="en-US" altLang="zh-CN" sz="1800">
              <a:latin typeface="Arial" pitchFamily="34" charset="0"/>
            </a:endParaRPr>
          </a:p>
        </p:txBody>
      </p:sp>
      <p:pic>
        <p:nvPicPr>
          <p:cNvPr id="7169" name="Picture 1" descr="C:\Users\Administrator\AppData\Roaming\Tencent\Users\1484135064\QQ\WinTemp\RichOle\0E[OM1P6S$`C81$XAYM~0K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02709"/>
            <a:ext cx="3744415" cy="408539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AppData\Roaming\Tencent\Users\1484135064\QQ\WinTemp\RichOle\7~C11N]WM1~IEC%~U6A}F~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353038"/>
            <a:ext cx="4123906" cy="4035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9"/>
          <p:cNvSpPr>
            <a:spLocks noGrp="1" noChangeArrowheads="1"/>
          </p:cNvSpPr>
          <p:nvPr>
            <p:ph idx="1"/>
          </p:nvPr>
        </p:nvSpPr>
        <p:spPr>
          <a:xfrm>
            <a:off x="203200" y="989013"/>
            <a:ext cx="8674100" cy="4296561"/>
          </a:xfrm>
        </p:spPr>
        <p:txBody>
          <a:bodyPr rtlCol="0">
            <a:spAutoFit/>
          </a:bodyPr>
          <a:lstStyle/>
          <a:p>
            <a:pPr fontAlgn="auto">
              <a:spcAft>
                <a:spcPts val="0"/>
              </a:spcAft>
              <a:buClr>
                <a:srgbClr val="003B76"/>
              </a:buClr>
              <a:defRPr/>
            </a:pPr>
            <a:r>
              <a:rPr lang="zh-CN" altLang="en-US" sz="2600" b="1" dirty="0" smtClean="0"/>
              <a:t>初始参数</a:t>
            </a:r>
          </a:p>
          <a:p>
            <a:pPr marL="750888" lvl="1" fontAlgn="auto">
              <a:spcAft>
                <a:spcPts val="0"/>
              </a:spcAft>
              <a:buClr>
                <a:srgbClr val="003B76"/>
              </a:buClr>
              <a:defRPr/>
            </a:pPr>
            <a:r>
              <a:rPr lang="zh-CN" altLang="en-US" sz="2000" dirty="0" smtClean="0">
                <a:solidFill>
                  <a:srgbClr val="FF0000"/>
                </a:solidFill>
              </a:rPr>
              <a:t>财务启用会计年度、期间</a:t>
            </a:r>
            <a:endParaRPr lang="zh-CN" altLang="en-US" sz="2000" dirty="0" smtClean="0"/>
          </a:p>
          <a:p>
            <a:pPr marL="750888" lvl="1" fontAlgn="auto">
              <a:spcAft>
                <a:spcPts val="0"/>
              </a:spcAft>
              <a:buClr>
                <a:srgbClr val="003B76"/>
              </a:buClr>
              <a:defRPr/>
            </a:pPr>
            <a:r>
              <a:rPr lang="zh-CN" altLang="en-US" sz="2000" dirty="0" smtClean="0"/>
              <a:t>财务当前会计制度、期间</a:t>
            </a:r>
          </a:p>
          <a:p>
            <a:pPr marL="750888" lvl="1" fontAlgn="auto">
              <a:spcAft>
                <a:spcPts val="0"/>
              </a:spcAft>
              <a:buClr>
                <a:srgbClr val="003B76"/>
              </a:buClr>
              <a:defRPr/>
            </a:pPr>
            <a:r>
              <a:rPr lang="zh-CN" altLang="en-US" sz="2000" dirty="0" smtClean="0"/>
              <a:t>本年利润科目、利润分配科目</a:t>
            </a:r>
          </a:p>
          <a:p>
            <a:pPr marL="750888" lvl="1" fontAlgn="auto">
              <a:spcAft>
                <a:spcPts val="0"/>
              </a:spcAft>
              <a:buClr>
                <a:srgbClr val="003B76"/>
              </a:buClr>
              <a:defRPr/>
            </a:pPr>
            <a:r>
              <a:rPr lang="zh-CN" altLang="en-US" sz="2000" dirty="0" smtClean="0"/>
              <a:t>数量单价小数位</a:t>
            </a:r>
            <a:endParaRPr lang="en-US" altLang="zh-CN" sz="2000" dirty="0" smtClean="0"/>
          </a:p>
          <a:p>
            <a:pPr fontAlgn="auto">
              <a:spcAft>
                <a:spcPts val="0"/>
              </a:spcAft>
              <a:buClr>
                <a:srgbClr val="003B76"/>
              </a:buClr>
              <a:defRPr/>
            </a:pPr>
            <a:r>
              <a:rPr lang="zh-CN" altLang="en-US" sz="2600" b="1" dirty="0" smtClean="0"/>
              <a:t>财务参数</a:t>
            </a:r>
          </a:p>
          <a:p>
            <a:pPr marL="750888" lvl="1" fontAlgn="auto">
              <a:spcAft>
                <a:spcPts val="0"/>
              </a:spcAft>
              <a:buClr>
                <a:srgbClr val="003B76"/>
              </a:buClr>
              <a:defRPr/>
            </a:pPr>
            <a:r>
              <a:rPr lang="zh-CN" altLang="en-US" sz="2000" dirty="0" smtClean="0"/>
              <a:t>往来业务参数</a:t>
            </a:r>
          </a:p>
          <a:p>
            <a:pPr marL="750888" lvl="1" fontAlgn="auto">
              <a:spcAft>
                <a:spcPts val="0"/>
              </a:spcAft>
              <a:buClr>
                <a:srgbClr val="003B76"/>
              </a:buClr>
              <a:defRPr/>
            </a:pPr>
            <a:r>
              <a:rPr lang="zh-CN" altLang="en-US" sz="2000" dirty="0" smtClean="0"/>
              <a:t>账簿参数</a:t>
            </a:r>
          </a:p>
          <a:p>
            <a:pPr marL="750888" lvl="1" fontAlgn="auto">
              <a:spcAft>
                <a:spcPts val="0"/>
              </a:spcAft>
              <a:buClr>
                <a:srgbClr val="003B76"/>
              </a:buClr>
              <a:defRPr/>
            </a:pPr>
            <a:r>
              <a:rPr lang="zh-CN" altLang="en-US" sz="2000" dirty="0" smtClean="0"/>
              <a:t>凭证参数</a:t>
            </a:r>
          </a:p>
          <a:p>
            <a:pPr marL="750888" lvl="1" fontAlgn="auto">
              <a:spcAft>
                <a:spcPts val="0"/>
              </a:spcAft>
              <a:buClr>
                <a:srgbClr val="003B76"/>
              </a:buClr>
              <a:defRPr/>
            </a:pPr>
            <a:r>
              <a:rPr lang="zh-CN" altLang="en-US" sz="2000" dirty="0" smtClean="0"/>
              <a:t>现金流量参数</a:t>
            </a:r>
          </a:p>
          <a:p>
            <a:pPr marL="750888" lvl="1" fontAlgn="auto">
              <a:spcAft>
                <a:spcPts val="0"/>
              </a:spcAft>
              <a:buClr>
                <a:srgbClr val="003B76"/>
              </a:buClr>
              <a:defRPr/>
            </a:pPr>
            <a:r>
              <a:rPr lang="zh-CN" altLang="en-US" sz="2000" dirty="0" smtClean="0"/>
              <a:t>其他参数</a:t>
            </a:r>
          </a:p>
        </p:txBody>
      </p:sp>
      <p:sp>
        <p:nvSpPr>
          <p:cNvPr id="18435"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系统参数</a:t>
            </a:r>
          </a:p>
        </p:txBody>
      </p:sp>
      <p:sp>
        <p:nvSpPr>
          <p:cNvPr id="18436" name="Text Box 11"/>
          <p:cNvSpPr txBox="1">
            <a:spLocks noChangeArrowheads="1"/>
          </p:cNvSpPr>
          <p:nvPr/>
        </p:nvSpPr>
        <p:spPr bwMode="auto">
          <a:xfrm>
            <a:off x="6804025" y="5949950"/>
            <a:ext cx="2089150" cy="366713"/>
          </a:xfrm>
          <a:prstGeom prst="rect">
            <a:avLst/>
          </a:prstGeom>
          <a:noFill/>
          <a:ln w="9525" algn="ctr">
            <a:noFill/>
            <a:miter lim="800000"/>
            <a:headEnd/>
            <a:tailEnd/>
          </a:ln>
        </p:spPr>
        <p:txBody>
          <a:bodyPr>
            <a:spAutoFit/>
          </a:bodyPr>
          <a:lstStyle/>
          <a:p>
            <a:pPr>
              <a:spcBef>
                <a:spcPct val="50000"/>
              </a:spcBef>
              <a:buClr>
                <a:schemeClr val="accent2"/>
              </a:buClr>
              <a:buFont typeface="Arial" pitchFamily="34" charset="0"/>
              <a:buNone/>
            </a:pPr>
            <a:endParaRPr lang="zh-CN" altLang="en-US" sz="1800">
              <a:latin typeface="Arial" pitchFamily="34" charset="0"/>
            </a:endParaRPr>
          </a:p>
        </p:txBody>
      </p:sp>
      <p:pic>
        <p:nvPicPr>
          <p:cNvPr id="9217" name="Picture 1" descr="C:\Users\Administrator\AppData\Roaming\Tencent\Users\1484135064\QQ\WinTemp\RichOle\5Y)G49T2{86VWDQ9_KN2J[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031" y="2134835"/>
            <a:ext cx="4591855" cy="416111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179879" y="2708920"/>
            <a:ext cx="2840393" cy="2854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矩形 10"/>
          <p:cNvSpPr/>
          <p:nvPr/>
        </p:nvSpPr>
        <p:spPr>
          <a:xfrm>
            <a:off x="4215739" y="3501008"/>
            <a:ext cx="4439785" cy="1800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矩形 11"/>
          <p:cNvSpPr/>
          <p:nvPr/>
        </p:nvSpPr>
        <p:spPr>
          <a:xfrm>
            <a:off x="7236296" y="2996952"/>
            <a:ext cx="1389086"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4427984" y="1407608"/>
            <a:ext cx="1872208" cy="720080"/>
          </a:xfrm>
          <a:prstGeom prst="wedgeRoundRectCallout">
            <a:avLst>
              <a:gd name="adj1" fmla="val -3860"/>
              <a:gd name="adj2" fmla="val 136329"/>
              <a:gd name="adj3" fmla="val 1666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solidFill>
                  <a:srgbClr val="FF0000"/>
                </a:solidFill>
              </a:rPr>
              <a:t>建账时设置，未录入科目初始数据时可修改期间</a:t>
            </a:r>
            <a:endParaRPr lang="zh-CN" altLang="en-US" dirty="0">
              <a:solidFill>
                <a:srgbClr val="FF0000"/>
              </a:solidFill>
            </a:endParaRPr>
          </a:p>
        </p:txBody>
      </p:sp>
      <p:sp>
        <p:nvSpPr>
          <p:cNvPr id="13" name="圆角矩形标注 12"/>
          <p:cNvSpPr/>
          <p:nvPr/>
        </p:nvSpPr>
        <p:spPr>
          <a:xfrm>
            <a:off x="6753174" y="1628800"/>
            <a:ext cx="1872208" cy="720080"/>
          </a:xfrm>
          <a:prstGeom prst="wedgeRoundRectCallout">
            <a:avLst>
              <a:gd name="adj1" fmla="val -3860"/>
              <a:gd name="adj2" fmla="val 136329"/>
              <a:gd name="adj3" fmla="val 1666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solidFill>
                  <a:srgbClr val="FF0000"/>
                </a:solidFill>
              </a:rPr>
              <a:t>凭证录入时的数量、单价小数位</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animEffect transition="in" filter="fade">
                                      <p:cBhvr>
                                        <p:cTn id="10" dur="500"/>
                                        <p:tgtEl>
                                          <p:spTgt spid="317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Effect transition="in" filter="fade">
                                      <p:cBhvr>
                                        <p:cTn id="13" dur="500"/>
                                        <p:tgtEl>
                                          <p:spTgt spid="317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217"/>
                                        </p:tgtEl>
                                        <p:attrNameLst>
                                          <p:attrName>style.visibility</p:attrName>
                                        </p:attrNameLst>
                                      </p:cBhvr>
                                      <p:to>
                                        <p:strVal val="visible"/>
                                      </p:to>
                                    </p:set>
                                    <p:animEffect transition="in" filter="fade">
                                      <p:cBhvr>
                                        <p:cTn id="18" dur="500"/>
                                        <p:tgtEl>
                                          <p:spTgt spid="9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500"/>
                                        <p:tgtEl>
                                          <p:spTgt spid="31747">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747">
                                            <p:txEl>
                                              <p:pRg st="4" end="4"/>
                                            </p:txEl>
                                          </p:spTgt>
                                        </p:tgtEl>
                                        <p:attrNameLst>
                                          <p:attrName>style.visibility</p:attrName>
                                        </p:attrNameLst>
                                      </p:cBhvr>
                                      <p:to>
                                        <p:strVal val="visible"/>
                                      </p:to>
                                    </p:set>
                                    <p:animEffect transition="in" filter="fade">
                                      <p:cBhvr>
                                        <p:cTn id="34" dur="500"/>
                                        <p:tgtEl>
                                          <p:spTgt spid="3174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747">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747">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747">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747">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747">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idx="1"/>
          </p:nvPr>
        </p:nvSpPr>
        <p:spPr>
          <a:xfrm>
            <a:off x="203200" y="989013"/>
            <a:ext cx="8674100" cy="4222694"/>
          </a:xfrm>
        </p:spPr>
        <p:txBody>
          <a:bodyPr rtlCol="0">
            <a:spAutoFit/>
          </a:bodyPr>
          <a:lstStyle/>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科目</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币别</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凭证字</a:t>
            </a:r>
            <a:endParaRPr lang="en-US" altLang="zh-CN" sz="2600" u="sng" dirty="0" smtClean="0"/>
          </a:p>
          <a:p>
            <a:pPr marL="342900" lvl="1" indent="-342900" fontAlgn="auto">
              <a:spcAft>
                <a:spcPts val="0"/>
              </a:spcAft>
              <a:buClr>
                <a:srgbClr val="003B76"/>
              </a:buClr>
              <a:buSzPct val="100000"/>
              <a:buBlip>
                <a:blip r:embed="rId2"/>
              </a:buBlip>
              <a:defRPr/>
            </a:pPr>
            <a:r>
              <a:rPr lang="zh-CN" altLang="en-US" sz="2600" u="sng" dirty="0" smtClean="0"/>
              <a:t>凭证模板</a:t>
            </a:r>
            <a:endParaRPr lang="en-US" altLang="zh-CN" sz="2600" u="sng" dirty="0"/>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计量单位</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结算方式</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核算项目</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其他</a:t>
            </a:r>
          </a:p>
          <a:p>
            <a:pPr fontAlgn="auto">
              <a:spcAft>
                <a:spcPts val="0"/>
              </a:spcAft>
              <a:buFont typeface="Wingdings" pitchFamily="2" charset="2"/>
              <a:buNone/>
              <a:defRPr/>
            </a:pPr>
            <a:endParaRPr lang="zh-CN" altLang="en-US" b="1" dirty="0" smtClean="0"/>
          </a:p>
        </p:txBody>
      </p:sp>
      <p:sp>
        <p:nvSpPr>
          <p:cNvPr id="19459"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idx="1"/>
          </p:nvPr>
        </p:nvSpPr>
        <p:spPr>
          <a:xfrm>
            <a:off x="203200" y="989013"/>
            <a:ext cx="8674100" cy="4265783"/>
          </a:xfrm>
        </p:spPr>
        <p:txBody>
          <a:bodyPr rtlCol="0">
            <a:spAutoFit/>
          </a:bodyPr>
          <a:lstStyle/>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t>科目模板引入</a:t>
            </a:r>
          </a:p>
          <a:p>
            <a:pPr marL="750888" lvl="1" fontAlgn="auto">
              <a:spcAft>
                <a:spcPts val="0"/>
              </a:spcAft>
              <a:buClr>
                <a:srgbClr val="003B76"/>
              </a:buClr>
              <a:defRPr/>
            </a:pPr>
            <a:r>
              <a:rPr lang="zh-CN" altLang="en-US" sz="2000" dirty="0" smtClean="0"/>
              <a:t>新建账套时选择科目体系模板</a:t>
            </a:r>
            <a:endParaRPr lang="en-US" altLang="zh-CN" sz="2000" dirty="0" smtClean="0"/>
          </a:p>
          <a:p>
            <a:pPr marL="750888" lvl="1" fontAlgn="auto">
              <a:spcAft>
                <a:spcPts val="0"/>
              </a:spcAft>
              <a:buClr>
                <a:srgbClr val="003B76"/>
              </a:buClr>
              <a:defRPr/>
            </a:pPr>
            <a:r>
              <a:rPr lang="zh-CN" altLang="en-US" sz="2000" dirty="0" smtClean="0"/>
              <a:t>预设模板种类（企业会计制度、小企业会计制度、新会计准则科目和</a:t>
            </a:r>
            <a:r>
              <a:rPr lang="en-US" altLang="zh-CN" sz="2000" dirty="0" smtClean="0"/>
              <a:t>2013</a:t>
            </a:r>
            <a:r>
              <a:rPr lang="zh-CN" altLang="en-US" sz="2000" dirty="0" smtClean="0"/>
              <a:t>年小企业会计准则科目、新会计准则科目（含明细科目）、外贸行业（新准则））</a:t>
            </a:r>
          </a:p>
          <a:p>
            <a:pPr marL="750888" lvl="1" fontAlgn="auto">
              <a:spcAft>
                <a:spcPts val="0"/>
              </a:spcAft>
              <a:buClr>
                <a:srgbClr val="003B76"/>
              </a:buClr>
              <a:defRPr/>
            </a:pPr>
            <a:r>
              <a:rPr lang="zh-CN" altLang="en-US" sz="2000" dirty="0" smtClean="0"/>
              <a:t>区别及影响</a:t>
            </a:r>
          </a:p>
          <a:p>
            <a:pPr marL="1150938" lvl="2" fontAlgn="auto">
              <a:spcAft>
                <a:spcPts val="0"/>
              </a:spcAft>
              <a:buClr>
                <a:srgbClr val="003B76"/>
              </a:buClr>
              <a:defRPr/>
            </a:pPr>
            <a:r>
              <a:rPr lang="zh-CN" altLang="en-US" sz="1800" dirty="0" smtClean="0"/>
              <a:t>科目模板不同，预设科目分类不同。</a:t>
            </a:r>
            <a:endParaRPr lang="en-US" altLang="zh-CN" sz="1800" dirty="0" smtClean="0"/>
          </a:p>
          <a:p>
            <a:pPr marL="1608138" lvl="3" fontAlgn="auto">
              <a:spcAft>
                <a:spcPts val="0"/>
              </a:spcAft>
              <a:buClr>
                <a:srgbClr val="003B76"/>
              </a:buClr>
              <a:defRPr/>
            </a:pPr>
            <a:r>
              <a:rPr lang="zh-CN" altLang="en-US" sz="1700" dirty="0" smtClean="0"/>
              <a:t>资产、负债、共同、权益、成本、损益、表外（新会计准则）</a:t>
            </a:r>
          </a:p>
          <a:p>
            <a:pPr marL="1150938" lvl="2" fontAlgn="auto">
              <a:spcAft>
                <a:spcPts val="0"/>
              </a:spcAft>
              <a:buClr>
                <a:srgbClr val="003B76"/>
              </a:buClr>
              <a:defRPr/>
            </a:pPr>
            <a:r>
              <a:rPr lang="zh-CN" altLang="en-US" sz="1800" dirty="0" smtClean="0"/>
              <a:t>科目模板不同，引入的报表模板不同</a:t>
            </a:r>
          </a:p>
          <a:p>
            <a:pPr lvl="3" fontAlgn="auto">
              <a:spcAft>
                <a:spcPts val="0"/>
              </a:spcAft>
              <a:defRPr/>
            </a:pPr>
            <a:endParaRPr lang="zh-CN" altLang="en-US" dirty="0" smtClean="0"/>
          </a:p>
          <a:p>
            <a:pPr lvl="3" fontAlgn="auto">
              <a:spcAft>
                <a:spcPts val="0"/>
              </a:spcAft>
              <a:defRPr/>
            </a:pPr>
            <a:endParaRPr lang="zh-CN" altLang="en-US" sz="1800" dirty="0" smtClean="0"/>
          </a:p>
          <a:p>
            <a:pPr marL="2008188" lvl="4" fontAlgn="auto">
              <a:spcAft>
                <a:spcPts val="0"/>
              </a:spcAft>
              <a:buFont typeface="Arial"/>
              <a:buChar char="–"/>
              <a:defRPr/>
            </a:pPr>
            <a:endParaRPr lang="zh-CN" altLang="en-US" dirty="0" smtClean="0"/>
          </a:p>
          <a:p>
            <a:pPr lvl="3" fontAlgn="auto">
              <a:spcAft>
                <a:spcPts val="0"/>
              </a:spcAft>
              <a:buFont typeface="Wingdings" pitchFamily="2" charset="2"/>
              <a:buNone/>
              <a:defRPr/>
            </a:pPr>
            <a:r>
              <a:rPr lang="zh-CN" altLang="en-US" sz="1200" dirty="0" smtClean="0"/>
              <a:t>    </a:t>
            </a:r>
          </a:p>
        </p:txBody>
      </p:sp>
      <p:sp>
        <p:nvSpPr>
          <p:cNvPr id="2048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科目</a:t>
            </a:r>
          </a:p>
        </p:txBody>
      </p:sp>
      <p:pic>
        <p:nvPicPr>
          <p:cNvPr id="1027" name="Picture 3"/>
          <p:cNvPicPr>
            <a:picLocks noChangeAspect="1" noChangeArrowheads="1"/>
          </p:cNvPicPr>
          <p:nvPr/>
        </p:nvPicPr>
        <p:blipFill>
          <a:blip r:embed="rId3" cstate="print"/>
          <a:srcRect/>
          <a:stretch>
            <a:fillRect/>
          </a:stretch>
        </p:blipFill>
        <p:spPr bwMode="auto">
          <a:xfrm>
            <a:off x="2475041" y="3573016"/>
            <a:ext cx="3800475" cy="2657475"/>
          </a:xfrm>
          <a:prstGeom prst="rect">
            <a:avLst/>
          </a:prstGeom>
          <a:noFill/>
          <a:ln w="9525">
            <a:noFill/>
            <a:miter lim="800000"/>
            <a:headEnd/>
            <a:tailEnd/>
          </a:ln>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566847"/>
            <a:ext cx="3487217" cy="4007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additive="base">
                                        <p:cTn id="7"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3795">
                                            <p:txEl>
                                              <p:pRg st="3" end="3"/>
                                            </p:txEl>
                                          </p:spTgt>
                                        </p:tgtEl>
                                        <p:attrNameLst>
                                          <p:attrName>style.visibility</p:attrName>
                                        </p:attrNameLst>
                                      </p:cBhvr>
                                      <p:to>
                                        <p:strVal val="visible"/>
                                      </p:to>
                                    </p:set>
                                    <p:anim calcmode="lin" valueType="num">
                                      <p:cBhvr additive="base">
                                        <p:cTn id="29"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795">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3795">
                                            <p:txEl>
                                              <p:pRg st="4" end="4"/>
                                            </p:txEl>
                                          </p:spTgt>
                                        </p:tgtEl>
                                        <p:attrNameLst>
                                          <p:attrName>style.visibility</p:attrName>
                                        </p:attrNameLst>
                                      </p:cBhvr>
                                      <p:to>
                                        <p:strVal val="visible"/>
                                      </p:to>
                                    </p:set>
                                    <p:anim calcmode="lin" valueType="num">
                                      <p:cBhvr additive="base">
                                        <p:cTn id="33"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795">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795">
                                            <p:txEl>
                                              <p:pRg st="6" end="6"/>
                                            </p:txEl>
                                          </p:spTgt>
                                        </p:tgtEl>
                                        <p:attrNameLst>
                                          <p:attrName>style.visibility</p:attrName>
                                        </p:attrNameLst>
                                      </p:cBhvr>
                                      <p:to>
                                        <p:strVal val="visible"/>
                                      </p:to>
                                    </p:set>
                                    <p:anim calcmode="lin" valueType="num">
                                      <p:cBhvr additive="base">
                                        <p:cTn id="41"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blinds(horizontal)">
                                      <p:cBhvr>
                                        <p:cTn id="4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53442" y="980728"/>
            <a:ext cx="8674100" cy="5343001"/>
          </a:xfrm>
        </p:spPr>
        <p:txBody>
          <a:bodyPr rtlCol="0">
            <a:spAutoFit/>
          </a:bodyPr>
          <a:lstStyle/>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t>科目管理</a:t>
            </a:r>
          </a:p>
          <a:p>
            <a:pPr marL="750888" lvl="1" fontAlgn="auto">
              <a:spcAft>
                <a:spcPts val="0"/>
              </a:spcAft>
              <a:buClr>
                <a:srgbClr val="003B76"/>
              </a:buClr>
              <a:defRPr/>
            </a:pPr>
            <a:r>
              <a:rPr lang="zh-CN" altLang="en-US" sz="2000" dirty="0" smtClean="0"/>
              <a:t>科目字段属性描述</a:t>
            </a:r>
          </a:p>
          <a:p>
            <a:pPr marL="750888" lvl="1" fontAlgn="auto">
              <a:spcAft>
                <a:spcPts val="0"/>
              </a:spcAft>
              <a:buClr>
                <a:srgbClr val="003B76"/>
              </a:buClr>
              <a:defRPr/>
            </a:pPr>
            <a:r>
              <a:rPr lang="zh-CN" altLang="en-US" sz="2000" dirty="0" smtClean="0"/>
              <a:t>现金类科目、外币科目、往来科目、数量金额科目、</a:t>
            </a:r>
            <a:endParaRPr lang="en-US" altLang="zh-CN" sz="2000" dirty="0" smtClean="0"/>
          </a:p>
          <a:p>
            <a:pPr marL="750888" lvl="1" fontAlgn="auto">
              <a:spcAft>
                <a:spcPts val="0"/>
              </a:spcAft>
              <a:buClr>
                <a:srgbClr val="003B76"/>
              </a:buClr>
              <a:defRPr/>
            </a:pPr>
            <a:r>
              <a:rPr lang="zh-CN" altLang="en-US" sz="2000" dirty="0" smtClean="0"/>
              <a:t>管理核算项目科目、</a:t>
            </a:r>
          </a:p>
          <a:p>
            <a:pPr marL="750888" lvl="1" fontAlgn="auto">
              <a:spcAft>
                <a:spcPts val="0"/>
              </a:spcAft>
              <a:buClr>
                <a:srgbClr val="003B76"/>
              </a:buClr>
              <a:defRPr/>
            </a:pPr>
            <a:r>
              <a:rPr lang="zh-CN" altLang="en-US" sz="2000" dirty="0" smtClean="0"/>
              <a:t>科目修改、删除、禁用、反禁用</a:t>
            </a:r>
            <a:endParaRPr lang="en-US" altLang="zh-CN" sz="2000" dirty="0" smtClean="0"/>
          </a:p>
          <a:p>
            <a:pPr lvl="2" fontAlgn="auto">
              <a:spcAft>
                <a:spcPts val="0"/>
              </a:spcAft>
              <a:buClr>
                <a:srgbClr val="003B76"/>
              </a:buClr>
              <a:buFont typeface="Wingdings" pitchFamily="2" charset="2"/>
              <a:buChar char="Ø"/>
              <a:defRPr/>
            </a:pPr>
            <a:endParaRPr lang="en-US" altLang="zh-CN" sz="1800" dirty="0" smtClean="0"/>
          </a:p>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solidFill>
                  <a:srgbClr val="FF0000"/>
                </a:solidFill>
              </a:rPr>
              <a:t>常见问题</a:t>
            </a:r>
            <a:endParaRPr lang="en-US" altLang="zh-CN" sz="2600" b="1" dirty="0" smtClean="0">
              <a:solidFill>
                <a:srgbClr val="FF0000"/>
              </a:solidFill>
            </a:endParaRPr>
          </a:p>
          <a:p>
            <a:pPr lvl="1" fontAlgn="auto">
              <a:spcAft>
                <a:spcPts val="0"/>
              </a:spcAft>
              <a:buClr>
                <a:srgbClr val="003B76"/>
              </a:buClr>
              <a:defRPr/>
            </a:pPr>
            <a:r>
              <a:rPr lang="zh-CN" altLang="en-US" sz="2000" b="1" dirty="0" smtClean="0">
                <a:latin typeface="+mj-ea"/>
                <a:ea typeface="+mj-ea"/>
              </a:rPr>
              <a:t>初始化阶段，科目不能修改或删除？</a:t>
            </a:r>
            <a:endParaRPr lang="en-US" altLang="zh-CN" sz="2000" b="1" dirty="0">
              <a:latin typeface="+mj-ea"/>
              <a:ea typeface="+mj-ea"/>
            </a:endParaRPr>
          </a:p>
          <a:p>
            <a:pPr lvl="2" fontAlgn="auto">
              <a:spcAft>
                <a:spcPts val="0"/>
              </a:spcAft>
              <a:buClr>
                <a:srgbClr val="003B76"/>
              </a:buClr>
              <a:defRPr/>
            </a:pPr>
            <a:r>
              <a:rPr lang="zh-CN" altLang="en-US" sz="2000" dirty="0" smtClean="0">
                <a:latin typeface="+mn-ea"/>
              </a:rPr>
              <a:t>科目有余额或者被其他模块引用，将科目初始数据、凭证数据删除，并取消其他模块对该科目的引用</a:t>
            </a:r>
            <a:endParaRPr lang="en-US" altLang="zh-CN" sz="2000" dirty="0" smtClean="0">
              <a:latin typeface="+mn-ea"/>
            </a:endParaRPr>
          </a:p>
          <a:p>
            <a:pPr lvl="2" fontAlgn="auto">
              <a:spcAft>
                <a:spcPts val="0"/>
              </a:spcAft>
              <a:buClr>
                <a:srgbClr val="003B76"/>
              </a:buClr>
              <a:defRPr/>
            </a:pPr>
            <a:r>
              <a:rPr lang="zh-CN" altLang="en-US" sz="2000" dirty="0" smtClean="0">
                <a:latin typeface="+mn-ea"/>
              </a:rPr>
              <a:t>如果上述操作仍不能解决，则在科目初始数据录入中单击</a:t>
            </a:r>
            <a:r>
              <a:rPr lang="en-US" altLang="zh-CN" sz="2000" dirty="0" smtClean="0">
                <a:latin typeface="+mn-ea"/>
              </a:rPr>
              <a:t>“</a:t>
            </a:r>
            <a:r>
              <a:rPr lang="en-US" altLang="zh-CN" sz="2000" dirty="0" err="1" smtClean="0">
                <a:latin typeface="+mn-ea"/>
              </a:rPr>
              <a:t>平衡</a:t>
            </a:r>
            <a:r>
              <a:rPr lang="en-US" altLang="zh-CN" sz="2000" dirty="0" smtClean="0">
                <a:latin typeface="+mn-ea"/>
              </a:rPr>
              <a:t>”</a:t>
            </a:r>
          </a:p>
          <a:p>
            <a:pPr lvl="3" fontAlgn="auto">
              <a:spcAft>
                <a:spcPts val="0"/>
              </a:spcAft>
              <a:buClr>
                <a:srgbClr val="003B76"/>
              </a:buClr>
              <a:buFont typeface="Wingdings" pitchFamily="2" charset="2"/>
              <a:buNone/>
              <a:defRPr/>
            </a:pPr>
            <a:endParaRPr lang="en-US" altLang="zh-CN" dirty="0" smtClean="0"/>
          </a:p>
          <a:p>
            <a:pPr lvl="3" fontAlgn="auto">
              <a:spcAft>
                <a:spcPts val="0"/>
              </a:spcAft>
              <a:buClr>
                <a:srgbClr val="003B76"/>
              </a:buClr>
              <a:buFont typeface="Wingdings" pitchFamily="2" charset="2"/>
              <a:buChar char="Ø"/>
              <a:defRPr/>
            </a:pPr>
            <a:endParaRPr lang="en-US" altLang="zh-CN" dirty="0" smtClean="0"/>
          </a:p>
          <a:p>
            <a:pPr lvl="3" fontAlgn="auto">
              <a:spcAft>
                <a:spcPts val="0"/>
              </a:spcAft>
              <a:buClr>
                <a:srgbClr val="003B76"/>
              </a:buClr>
              <a:buFont typeface="Wingdings" pitchFamily="2" charset="2"/>
              <a:buChar char="Ø"/>
              <a:defRPr/>
            </a:pPr>
            <a:endParaRPr lang="zh-CN" altLang="en-US" dirty="0" smtClean="0"/>
          </a:p>
          <a:p>
            <a:pPr fontAlgn="auto">
              <a:spcAft>
                <a:spcPts val="0"/>
              </a:spcAft>
              <a:defRPr/>
            </a:pPr>
            <a:endParaRPr lang="zh-CN" altLang="en-US" sz="1800" dirty="0" smtClean="0"/>
          </a:p>
        </p:txBody>
      </p:sp>
      <p:sp>
        <p:nvSpPr>
          <p:cNvPr id="2150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科目</a:t>
            </a:r>
          </a:p>
        </p:txBody>
      </p:sp>
      <p:pic>
        <p:nvPicPr>
          <p:cNvPr id="47106" name="Picture 2"/>
          <p:cNvPicPr>
            <a:picLocks noChangeAspect="1" noChangeArrowheads="1"/>
          </p:cNvPicPr>
          <p:nvPr/>
        </p:nvPicPr>
        <p:blipFill>
          <a:blip r:embed="rId3" cstate="print"/>
          <a:srcRect/>
          <a:stretch>
            <a:fillRect/>
          </a:stretch>
        </p:blipFill>
        <p:spPr bwMode="auto">
          <a:xfrm>
            <a:off x="1619672" y="2924944"/>
            <a:ext cx="4267200" cy="371475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2241157" y="2924944"/>
            <a:ext cx="4267200" cy="3714750"/>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1355332" y="2924944"/>
            <a:ext cx="6038850" cy="3467100"/>
          </a:xfrm>
          <a:prstGeom prst="rect">
            <a:avLst/>
          </a:prstGeom>
          <a:noFill/>
          <a:ln w="9525">
            <a:noFill/>
            <a:miter lim="800000"/>
            <a:headEnd/>
            <a:tailEnd/>
          </a:ln>
        </p:spPr>
      </p:pic>
      <p:pic>
        <p:nvPicPr>
          <p:cNvPr id="47110" name="Picture 6"/>
          <p:cNvPicPr>
            <a:picLocks noChangeAspect="1" noChangeArrowheads="1"/>
          </p:cNvPicPr>
          <p:nvPr/>
        </p:nvPicPr>
        <p:blipFill>
          <a:blip r:embed="rId6" cstate="print"/>
          <a:srcRect/>
          <a:stretch>
            <a:fillRect/>
          </a:stretch>
        </p:blipFill>
        <p:spPr bwMode="auto">
          <a:xfrm>
            <a:off x="2699792" y="3068960"/>
            <a:ext cx="3581400" cy="2876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7106"/>
                                        </p:tgtEl>
                                        <p:attrNameLst>
                                          <p:attrName>style.visibility</p:attrName>
                                        </p:attrNameLst>
                                      </p:cBhvr>
                                      <p:to>
                                        <p:strVal val="visible"/>
                                      </p:to>
                                    </p:set>
                                    <p:anim calcmode="lin" valueType="num">
                                      <p:cBhvr additive="base">
                                        <p:cTn id="29" dur="500" fill="hold"/>
                                        <p:tgtEl>
                                          <p:spTgt spid="47106"/>
                                        </p:tgtEl>
                                        <p:attrNameLst>
                                          <p:attrName>ppt_x</p:attrName>
                                        </p:attrNameLst>
                                      </p:cBhvr>
                                      <p:tavLst>
                                        <p:tav tm="0">
                                          <p:val>
                                            <p:strVal val="#ppt_x"/>
                                          </p:val>
                                        </p:tav>
                                        <p:tav tm="100000">
                                          <p:val>
                                            <p:strVal val="#ppt_x"/>
                                          </p:val>
                                        </p:tav>
                                      </p:tavLst>
                                    </p:anim>
                                    <p:anim calcmode="lin" valueType="num">
                                      <p:cBhvr additive="base">
                                        <p:cTn id="30"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47106"/>
                                        </p:tgtEl>
                                        <p:attrNameLst>
                                          <p:attrName>ppt_x</p:attrName>
                                        </p:attrNameLst>
                                      </p:cBhvr>
                                      <p:tavLst>
                                        <p:tav tm="0">
                                          <p:val>
                                            <p:strVal val="ppt_x"/>
                                          </p:val>
                                        </p:tav>
                                        <p:tav tm="100000">
                                          <p:val>
                                            <p:strVal val="ppt_x"/>
                                          </p:val>
                                        </p:tav>
                                      </p:tavLst>
                                    </p:anim>
                                    <p:anim calcmode="lin" valueType="num">
                                      <p:cBhvr additive="base">
                                        <p:cTn id="35" dur="500"/>
                                        <p:tgtEl>
                                          <p:spTgt spid="47106"/>
                                        </p:tgtEl>
                                        <p:attrNameLst>
                                          <p:attrName>ppt_y</p:attrName>
                                        </p:attrNameLst>
                                      </p:cBhvr>
                                      <p:tavLst>
                                        <p:tav tm="0">
                                          <p:val>
                                            <p:strVal val="ppt_y"/>
                                          </p:val>
                                        </p:tav>
                                        <p:tav tm="100000">
                                          <p:val>
                                            <p:strVal val="1+ppt_h/2"/>
                                          </p:val>
                                        </p:tav>
                                      </p:tavLst>
                                    </p:anim>
                                    <p:set>
                                      <p:cBhvr>
                                        <p:cTn id="36" dur="1" fill="hold">
                                          <p:stCondLst>
                                            <p:cond delay="499"/>
                                          </p:stCondLst>
                                        </p:cTn>
                                        <p:tgtEl>
                                          <p:spTgt spid="4710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7107"/>
                                        </p:tgtEl>
                                        <p:attrNameLst>
                                          <p:attrName>style.visibility</p:attrName>
                                        </p:attrNameLst>
                                      </p:cBhvr>
                                      <p:to>
                                        <p:strVal val="visible"/>
                                      </p:to>
                                    </p:set>
                                    <p:anim calcmode="lin" valueType="num">
                                      <p:cBhvr additive="base">
                                        <p:cTn id="41" dur="500" fill="hold"/>
                                        <p:tgtEl>
                                          <p:spTgt spid="47107"/>
                                        </p:tgtEl>
                                        <p:attrNameLst>
                                          <p:attrName>ppt_x</p:attrName>
                                        </p:attrNameLst>
                                      </p:cBhvr>
                                      <p:tavLst>
                                        <p:tav tm="0">
                                          <p:val>
                                            <p:strVal val="#ppt_x"/>
                                          </p:val>
                                        </p:tav>
                                        <p:tav tm="100000">
                                          <p:val>
                                            <p:strVal val="#ppt_x"/>
                                          </p:val>
                                        </p:tav>
                                      </p:tavLst>
                                    </p:anim>
                                    <p:anim calcmode="lin" valueType="num">
                                      <p:cBhvr additive="base">
                                        <p:cTn id="42"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47107"/>
                                        </p:tgtEl>
                                        <p:attrNameLst>
                                          <p:attrName>ppt_x</p:attrName>
                                        </p:attrNameLst>
                                      </p:cBhvr>
                                      <p:tavLst>
                                        <p:tav tm="0">
                                          <p:val>
                                            <p:strVal val="ppt_x"/>
                                          </p:val>
                                        </p:tav>
                                        <p:tav tm="100000">
                                          <p:val>
                                            <p:strVal val="ppt_x"/>
                                          </p:val>
                                        </p:tav>
                                      </p:tavLst>
                                    </p:anim>
                                    <p:anim calcmode="lin" valueType="num">
                                      <p:cBhvr additive="base">
                                        <p:cTn id="47" dur="500"/>
                                        <p:tgtEl>
                                          <p:spTgt spid="47107"/>
                                        </p:tgtEl>
                                        <p:attrNameLst>
                                          <p:attrName>ppt_y</p:attrName>
                                        </p:attrNameLst>
                                      </p:cBhvr>
                                      <p:tavLst>
                                        <p:tav tm="0">
                                          <p:val>
                                            <p:strVal val="ppt_y"/>
                                          </p:val>
                                        </p:tav>
                                        <p:tav tm="100000">
                                          <p:val>
                                            <p:strVal val="1+ppt_h/2"/>
                                          </p:val>
                                        </p:tav>
                                      </p:tavLst>
                                    </p:anim>
                                    <p:set>
                                      <p:cBhvr>
                                        <p:cTn id="48" dur="1" fill="hold">
                                          <p:stCondLst>
                                            <p:cond delay="499"/>
                                          </p:stCondLst>
                                        </p:cTn>
                                        <p:tgtEl>
                                          <p:spTgt spid="4710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7109"/>
                                        </p:tgtEl>
                                        <p:attrNameLst>
                                          <p:attrName>style.visibility</p:attrName>
                                        </p:attrNameLst>
                                      </p:cBhvr>
                                      <p:to>
                                        <p:strVal val="visible"/>
                                      </p:to>
                                    </p:set>
                                    <p:anim calcmode="lin" valueType="num">
                                      <p:cBhvr additive="base">
                                        <p:cTn id="53" dur="500" fill="hold"/>
                                        <p:tgtEl>
                                          <p:spTgt spid="47109"/>
                                        </p:tgtEl>
                                        <p:attrNameLst>
                                          <p:attrName>ppt_x</p:attrName>
                                        </p:attrNameLst>
                                      </p:cBhvr>
                                      <p:tavLst>
                                        <p:tav tm="0">
                                          <p:val>
                                            <p:strVal val="#ppt_x"/>
                                          </p:val>
                                        </p:tav>
                                        <p:tav tm="100000">
                                          <p:val>
                                            <p:strVal val="#ppt_x"/>
                                          </p:val>
                                        </p:tav>
                                      </p:tavLst>
                                    </p:anim>
                                    <p:anim calcmode="lin" valueType="num">
                                      <p:cBhvr additive="base">
                                        <p:cTn id="54"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47109"/>
                                        </p:tgtEl>
                                        <p:attrNameLst>
                                          <p:attrName>ppt_x</p:attrName>
                                        </p:attrNameLst>
                                      </p:cBhvr>
                                      <p:tavLst>
                                        <p:tav tm="0">
                                          <p:val>
                                            <p:strVal val="ppt_x"/>
                                          </p:val>
                                        </p:tav>
                                        <p:tav tm="100000">
                                          <p:val>
                                            <p:strVal val="ppt_x"/>
                                          </p:val>
                                        </p:tav>
                                      </p:tavLst>
                                    </p:anim>
                                    <p:anim calcmode="lin" valueType="num">
                                      <p:cBhvr additive="base">
                                        <p:cTn id="59" dur="500"/>
                                        <p:tgtEl>
                                          <p:spTgt spid="47109"/>
                                        </p:tgtEl>
                                        <p:attrNameLst>
                                          <p:attrName>ppt_y</p:attrName>
                                        </p:attrNameLst>
                                      </p:cBhvr>
                                      <p:tavLst>
                                        <p:tav tm="0">
                                          <p:val>
                                            <p:strVal val="ppt_y"/>
                                          </p:val>
                                        </p:tav>
                                        <p:tav tm="100000">
                                          <p:val>
                                            <p:strVal val="1+ppt_h/2"/>
                                          </p:val>
                                        </p:tav>
                                      </p:tavLst>
                                    </p:anim>
                                    <p:set>
                                      <p:cBhvr>
                                        <p:cTn id="60" dur="1" fill="hold">
                                          <p:stCondLst>
                                            <p:cond delay="499"/>
                                          </p:stCondLst>
                                        </p:cTn>
                                        <p:tgtEl>
                                          <p:spTgt spid="4710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7110"/>
                                        </p:tgtEl>
                                        <p:attrNameLst>
                                          <p:attrName>style.visibility</p:attrName>
                                        </p:attrNameLst>
                                      </p:cBhvr>
                                      <p:to>
                                        <p:strVal val="visible"/>
                                      </p:to>
                                    </p:set>
                                    <p:anim calcmode="lin" valueType="num">
                                      <p:cBhvr additive="base">
                                        <p:cTn id="65" dur="500" fill="hold"/>
                                        <p:tgtEl>
                                          <p:spTgt spid="47110"/>
                                        </p:tgtEl>
                                        <p:attrNameLst>
                                          <p:attrName>ppt_x</p:attrName>
                                        </p:attrNameLst>
                                      </p:cBhvr>
                                      <p:tavLst>
                                        <p:tav tm="0">
                                          <p:val>
                                            <p:strVal val="#ppt_x"/>
                                          </p:val>
                                        </p:tav>
                                        <p:tav tm="100000">
                                          <p:val>
                                            <p:strVal val="#ppt_x"/>
                                          </p:val>
                                        </p:tav>
                                      </p:tavLst>
                                    </p:anim>
                                    <p:anim calcmode="lin" valueType="num">
                                      <p:cBhvr additive="base">
                                        <p:cTn id="66"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47110"/>
                                        </p:tgtEl>
                                        <p:attrNameLst>
                                          <p:attrName>ppt_x</p:attrName>
                                        </p:attrNameLst>
                                      </p:cBhvr>
                                      <p:tavLst>
                                        <p:tav tm="0">
                                          <p:val>
                                            <p:strVal val="ppt_x"/>
                                          </p:val>
                                        </p:tav>
                                        <p:tav tm="100000">
                                          <p:val>
                                            <p:strVal val="ppt_x"/>
                                          </p:val>
                                        </p:tav>
                                      </p:tavLst>
                                    </p:anim>
                                    <p:anim calcmode="lin" valueType="num">
                                      <p:cBhvr additive="base">
                                        <p:cTn id="71" dur="500"/>
                                        <p:tgtEl>
                                          <p:spTgt spid="47110"/>
                                        </p:tgtEl>
                                        <p:attrNameLst>
                                          <p:attrName>ppt_y</p:attrName>
                                        </p:attrNameLst>
                                      </p:cBhvr>
                                      <p:tavLst>
                                        <p:tav tm="0">
                                          <p:val>
                                            <p:strVal val="ppt_y"/>
                                          </p:val>
                                        </p:tav>
                                        <p:tav tm="100000">
                                          <p:val>
                                            <p:strVal val="1+ppt_h/2"/>
                                          </p:val>
                                        </p:tav>
                                      </p:tavLst>
                                    </p:anim>
                                    <p:set>
                                      <p:cBhvr>
                                        <p:cTn id="72" dur="1" fill="hold">
                                          <p:stCondLst>
                                            <p:cond delay="499"/>
                                          </p:stCondLst>
                                        </p:cTn>
                                        <p:tgtEl>
                                          <p:spTgt spid="471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363">
                                            <p:txEl>
                                              <p:pRg st="6" end="6"/>
                                            </p:txEl>
                                          </p:spTgt>
                                        </p:tgtEl>
                                        <p:attrNameLst>
                                          <p:attrName>style.visibility</p:attrName>
                                        </p:attrNameLst>
                                      </p:cBhvr>
                                      <p:to>
                                        <p:strVal val="visible"/>
                                      </p:to>
                                    </p:set>
                                    <p:anim calcmode="lin" valueType="num">
                                      <p:cBhvr additive="base">
                                        <p:cTn id="77"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363">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5363">
                                            <p:txEl>
                                              <p:pRg st="7" end="7"/>
                                            </p:txEl>
                                          </p:spTgt>
                                        </p:tgtEl>
                                        <p:attrNameLst>
                                          <p:attrName>style.visibility</p:attrName>
                                        </p:attrNameLst>
                                      </p:cBhvr>
                                      <p:to>
                                        <p:strVal val="visible"/>
                                      </p:to>
                                    </p:set>
                                    <p:anim calcmode="lin" valueType="num">
                                      <p:cBhvr additive="base">
                                        <p:cTn id="81"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363">
                                            <p:txEl>
                                              <p:pRg st="8" end="8"/>
                                            </p:txEl>
                                          </p:spTgt>
                                        </p:tgtEl>
                                        <p:attrNameLst>
                                          <p:attrName>style.visibility</p:attrName>
                                        </p:attrNameLst>
                                      </p:cBhvr>
                                      <p:to>
                                        <p:strVal val="visible"/>
                                      </p:to>
                                    </p:set>
                                    <p:anim calcmode="lin" valueType="num">
                                      <p:cBhvr additive="base">
                                        <p:cTn id="87"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363">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5363">
                                            <p:txEl>
                                              <p:pRg st="9" end="9"/>
                                            </p:txEl>
                                          </p:spTgt>
                                        </p:tgtEl>
                                        <p:attrNameLst>
                                          <p:attrName>style.visibility</p:attrName>
                                        </p:attrNameLst>
                                      </p:cBhvr>
                                      <p:to>
                                        <p:strVal val="visible"/>
                                      </p:to>
                                    </p:set>
                                    <p:anim calcmode="lin" valueType="num">
                                      <p:cBhvr additive="base">
                                        <p:cTn id="91" dur="5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53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idx="1"/>
          </p:nvPr>
        </p:nvSpPr>
        <p:spPr>
          <a:xfrm>
            <a:off x="203200" y="989013"/>
            <a:ext cx="8674100" cy="5232202"/>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币别属性</a:t>
            </a:r>
            <a:endParaRPr lang="en-US" altLang="zh-CN" sz="2600" b="1" dirty="0" smtClean="0"/>
          </a:p>
          <a:p>
            <a:pPr marL="750888" lvl="1" fontAlgn="auto">
              <a:spcAft>
                <a:spcPts val="0"/>
              </a:spcAft>
              <a:buClr>
                <a:srgbClr val="003B76"/>
              </a:buClr>
              <a:defRPr/>
            </a:pPr>
            <a:r>
              <a:rPr lang="zh-CN" altLang="en-US" sz="2000" dirty="0" smtClean="0"/>
              <a:t>币别代码：本系统默认使用</a:t>
            </a:r>
            <a:r>
              <a:rPr lang="en-US" altLang="zh-CN" sz="2000" dirty="0" smtClean="0"/>
              <a:t>3</a:t>
            </a:r>
            <a:r>
              <a:rPr lang="zh-CN" altLang="en-US" sz="2000" dirty="0" smtClean="0"/>
              <a:t>个字符表示，最多支持</a:t>
            </a:r>
            <a:r>
              <a:rPr lang="en-US" altLang="zh-CN" sz="2000" dirty="0" smtClean="0"/>
              <a:t>8</a:t>
            </a:r>
            <a:r>
              <a:rPr lang="zh-CN" altLang="en-US" sz="2000" dirty="0" smtClean="0"/>
              <a:t>个字符表示。建议使用一般惯例编码，如</a:t>
            </a:r>
            <a:r>
              <a:rPr lang="en-US" altLang="zh-CN" sz="2000" dirty="0" smtClean="0"/>
              <a:t>RMB</a:t>
            </a:r>
            <a:r>
              <a:rPr lang="zh-CN" altLang="en-US" sz="2000" dirty="0" smtClean="0"/>
              <a:t>、</a:t>
            </a:r>
            <a:r>
              <a:rPr lang="en-US" altLang="zh-CN" sz="2000" dirty="0" smtClean="0"/>
              <a:t>HKD</a:t>
            </a:r>
            <a:r>
              <a:rPr lang="zh-CN" altLang="en-US" sz="2000" dirty="0" smtClean="0"/>
              <a:t>、</a:t>
            </a:r>
            <a:r>
              <a:rPr lang="en-US" altLang="zh-CN" sz="2000" dirty="0" smtClean="0"/>
              <a:t>USD</a:t>
            </a:r>
            <a:r>
              <a:rPr lang="zh-CN" altLang="en-US" sz="2000" dirty="0" smtClean="0"/>
              <a:t>等。 </a:t>
            </a:r>
          </a:p>
          <a:p>
            <a:pPr lvl="2" fontAlgn="auto">
              <a:spcAft>
                <a:spcPts val="0"/>
              </a:spcAft>
              <a:buFont typeface="Wingdings" pitchFamily="2" charset="2"/>
              <a:buNone/>
              <a:defRPr/>
            </a:pPr>
            <a:r>
              <a:rPr lang="zh-CN" altLang="en-US" sz="1800" i="1" dirty="0" smtClean="0">
                <a:solidFill>
                  <a:srgbClr val="FF0000"/>
                </a:solidFill>
              </a:rPr>
              <a:t>    注意：在输入币别代码时不要使用“</a:t>
            </a:r>
            <a:r>
              <a:rPr lang="en-US" altLang="zh-CN" sz="1800" i="1" dirty="0" smtClean="0">
                <a:solidFill>
                  <a:srgbClr val="FF0000"/>
                </a:solidFill>
              </a:rPr>
              <a:t>$”</a:t>
            </a:r>
            <a:r>
              <a:rPr lang="zh-CN" altLang="en-US" sz="1800" i="1" dirty="0" smtClean="0">
                <a:solidFill>
                  <a:srgbClr val="FF0000"/>
                </a:solidFill>
              </a:rPr>
              <a:t>符号，因为该符号在自定义报表中已有特殊含义，如果使用该符号，那么在自定义报表中定义取数公式时可能会遇到麻烦。 </a:t>
            </a:r>
            <a:endParaRPr lang="en-US" altLang="zh-CN" sz="1800" i="1" dirty="0" smtClean="0">
              <a:solidFill>
                <a:srgbClr val="FF0000"/>
              </a:solidFill>
            </a:endParaRPr>
          </a:p>
          <a:p>
            <a:pPr marL="750888" lvl="1" fontAlgn="auto">
              <a:spcAft>
                <a:spcPts val="0"/>
              </a:spcAft>
              <a:buClr>
                <a:srgbClr val="003B76"/>
              </a:buClr>
              <a:defRPr/>
            </a:pPr>
            <a:r>
              <a:rPr lang="zh-CN" altLang="en-US" sz="2000" dirty="0" smtClean="0"/>
              <a:t>直接汇率法和间接汇率法</a:t>
            </a:r>
            <a:r>
              <a:rPr lang="en-US" altLang="zh-CN" sz="2000" dirty="0" smtClean="0"/>
              <a:t>(</a:t>
            </a:r>
            <a:r>
              <a:rPr lang="en-US" altLang="zh-CN" sz="2000" dirty="0" err="1" smtClean="0"/>
              <a:t>折算方式</a:t>
            </a:r>
            <a:r>
              <a:rPr lang="en-US" altLang="zh-CN" sz="2000" dirty="0" smtClean="0"/>
              <a:t>）</a:t>
            </a:r>
            <a:endParaRPr lang="zh-CN" altLang="en-US" sz="2000" dirty="0" smtClean="0"/>
          </a:p>
          <a:p>
            <a:pPr marL="750888" lvl="1" fontAlgn="auto">
              <a:spcAft>
                <a:spcPts val="0"/>
              </a:spcAft>
              <a:buClr>
                <a:srgbClr val="003B76"/>
              </a:buClr>
              <a:defRPr/>
            </a:pPr>
            <a:r>
              <a:rPr lang="zh-CN" altLang="en-US" sz="2000" dirty="0" smtClean="0"/>
              <a:t>固定汇率与浮动汇率的区别</a:t>
            </a:r>
          </a:p>
          <a:p>
            <a:pPr marL="750888" lvl="1" fontAlgn="auto">
              <a:spcAft>
                <a:spcPts val="0"/>
              </a:spcAft>
              <a:buClr>
                <a:srgbClr val="003B76"/>
              </a:buClr>
              <a:defRPr/>
            </a:pPr>
            <a:r>
              <a:rPr lang="zh-CN" altLang="en-US" sz="2000" dirty="0" smtClean="0"/>
              <a:t>金额小数位的影响</a:t>
            </a:r>
            <a:endParaRPr lang="en-US" altLang="zh-CN" sz="2000" dirty="0" smtClean="0"/>
          </a:p>
          <a:p>
            <a:pPr marL="750888" lvl="1" fontAlgn="auto">
              <a:spcAft>
                <a:spcPts val="0"/>
              </a:spcAft>
              <a:buClr>
                <a:srgbClr val="003B76"/>
              </a:buClr>
              <a:defRPr/>
            </a:pPr>
            <a:endParaRPr lang="en-US" altLang="zh-CN" sz="2000" dirty="0" smtClean="0"/>
          </a:p>
          <a:p>
            <a:pPr marL="465138" lvl="1" indent="0" fontAlgn="auto">
              <a:spcAft>
                <a:spcPts val="0"/>
              </a:spcAft>
              <a:buClr>
                <a:srgbClr val="003B76"/>
              </a:buClr>
              <a:buNone/>
              <a:defRPr/>
            </a:pPr>
            <a:r>
              <a:rPr lang="zh-CN" altLang="en-US" sz="2000" dirty="0" smtClean="0"/>
              <a:t>思考：</a:t>
            </a:r>
            <a:r>
              <a:rPr lang="en-US" altLang="zh-CN" sz="2000" dirty="0" smtClean="0"/>
              <a:t>1</a:t>
            </a:r>
            <a:r>
              <a:rPr lang="zh-CN" altLang="en-US" sz="2000" dirty="0" smtClean="0"/>
              <a:t>、外币金额小数位与本位币金额小数位有何区别？</a:t>
            </a:r>
            <a:endParaRPr lang="en-US" altLang="zh-CN" sz="2000" dirty="0" smtClean="0"/>
          </a:p>
          <a:p>
            <a:pPr marL="465138" lvl="1" indent="0" fontAlgn="auto">
              <a:spcAft>
                <a:spcPts val="0"/>
              </a:spcAft>
              <a:buClr>
                <a:srgbClr val="003B76"/>
              </a:buClr>
              <a:buNone/>
              <a:defRPr/>
            </a:pPr>
            <a:r>
              <a:rPr lang="zh-CN" altLang="en-US" sz="2000" dirty="0" smtClean="0"/>
              <a:t>          </a:t>
            </a:r>
            <a:r>
              <a:rPr lang="en-US" altLang="zh-CN" sz="2000" dirty="0" smtClean="0"/>
              <a:t>2</a:t>
            </a:r>
            <a:r>
              <a:rPr lang="zh-CN" altLang="en-US" sz="2000" dirty="0" smtClean="0"/>
              <a:t>、币别使用后，金额小数位能否调小？</a:t>
            </a:r>
          </a:p>
          <a:p>
            <a:pPr lvl="1" fontAlgn="auto">
              <a:spcAft>
                <a:spcPts val="0"/>
              </a:spcAft>
              <a:defRPr/>
            </a:pPr>
            <a:endParaRPr lang="en-US" altLang="zh-CN" b="1" dirty="0" smtClean="0"/>
          </a:p>
          <a:p>
            <a:pPr lvl="2" fontAlgn="auto">
              <a:spcAft>
                <a:spcPts val="0"/>
              </a:spcAft>
              <a:buFont typeface="Wingdings" pitchFamily="2" charset="2"/>
              <a:buNone/>
              <a:defRPr/>
            </a:pPr>
            <a:endParaRPr lang="en-US" altLang="zh-CN" dirty="0" smtClean="0">
              <a:solidFill>
                <a:srgbClr val="FF0000"/>
              </a:solidFill>
            </a:endParaRPr>
          </a:p>
          <a:p>
            <a:pPr lvl="1" fontAlgn="auto">
              <a:spcAft>
                <a:spcPts val="0"/>
              </a:spcAft>
              <a:buFont typeface="Wingdings" pitchFamily="2" charset="2"/>
              <a:buNone/>
              <a:defRPr/>
            </a:pPr>
            <a:endParaRPr lang="zh-CN" altLang="en-US" dirty="0" smtClean="0"/>
          </a:p>
        </p:txBody>
      </p:sp>
      <p:sp>
        <p:nvSpPr>
          <p:cNvPr id="2253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币别</a:t>
            </a:r>
          </a:p>
        </p:txBody>
      </p:sp>
      <p:pic>
        <p:nvPicPr>
          <p:cNvPr id="5" name="Picture 3" descr="C:\Documents and Settings\Administrator\Local Settings\Temporary Internet Files\Content.IE5\OXUR4T2R\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82" y="4365104"/>
            <a:ext cx="307296" cy="745344"/>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p:cNvPicPr>
            <a:picLocks noChangeAspect="1" noChangeArrowheads="1"/>
          </p:cNvPicPr>
          <p:nvPr/>
        </p:nvPicPr>
        <p:blipFill>
          <a:blip r:embed="rId4" cstate="print"/>
          <a:srcRect/>
          <a:stretch>
            <a:fillRect/>
          </a:stretch>
        </p:blipFill>
        <p:spPr bwMode="auto">
          <a:xfrm>
            <a:off x="2267744" y="4365104"/>
            <a:ext cx="3914775" cy="224790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5367"/>
                                        </p:tgtEl>
                                        <p:attrNameLst>
                                          <p:attrName>ppt_x</p:attrName>
                                        </p:attrNameLst>
                                      </p:cBhvr>
                                      <p:tavLst>
                                        <p:tav tm="0">
                                          <p:val>
                                            <p:strVal val="ppt_x"/>
                                          </p:val>
                                        </p:tav>
                                        <p:tav tm="100000">
                                          <p:val>
                                            <p:strVal val="ppt_x"/>
                                          </p:val>
                                        </p:tav>
                                      </p:tavLst>
                                    </p:anim>
                                    <p:anim calcmode="lin" valueType="num">
                                      <p:cBhvr additive="base">
                                        <p:cTn id="13" dur="500"/>
                                        <p:tgtEl>
                                          <p:spTgt spid="15367"/>
                                        </p:tgtEl>
                                        <p:attrNameLst>
                                          <p:attrName>ppt_y</p:attrName>
                                        </p:attrNameLst>
                                      </p:cBhvr>
                                      <p:tavLst>
                                        <p:tav tm="0">
                                          <p:val>
                                            <p:strVal val="ppt_y"/>
                                          </p:val>
                                        </p:tav>
                                        <p:tav tm="100000">
                                          <p:val>
                                            <p:strVal val="1+ppt_h/2"/>
                                          </p:val>
                                        </p:tav>
                                      </p:tavLst>
                                    </p:anim>
                                    <p:set>
                                      <p:cBhvr>
                                        <p:cTn id="14" dur="1" fill="hold">
                                          <p:stCondLst>
                                            <p:cond delay="499"/>
                                          </p:stCondLst>
                                        </p:cTn>
                                        <p:tgtEl>
                                          <p:spTgt spid="1536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7" end="7"/>
                                            </p:txEl>
                                          </p:spTgt>
                                        </p:tgtEl>
                                        <p:attrNameLst>
                                          <p:attrName>style.visibility</p:attrName>
                                        </p:attrNameLst>
                                      </p:cBhvr>
                                      <p:to>
                                        <p:strVal val="visible"/>
                                      </p:to>
                                    </p:set>
                                    <p:anim calcmode="lin" valueType="num">
                                      <p:cBhvr additive="base">
                                        <p:cTn id="19" dur="5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anim calcmode="lin" valueType="num">
                                      <p:cBhvr additive="base">
                                        <p:cTn id="23" dur="5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3"/>
          <p:cNvSpPr>
            <a:spLocks noGrp="1" noChangeArrowheads="1"/>
          </p:cNvSpPr>
          <p:nvPr>
            <p:ph idx="1"/>
          </p:nvPr>
        </p:nvSpPr>
        <p:spPr>
          <a:xfrm>
            <a:off x="203200" y="989013"/>
            <a:ext cx="8674100" cy="3299365"/>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凭证字分类的会计用途</a:t>
            </a:r>
          </a:p>
          <a:p>
            <a:pPr marL="342900" lvl="1" indent="-342900" fontAlgn="auto">
              <a:spcAft>
                <a:spcPts val="0"/>
              </a:spcAft>
              <a:buClr>
                <a:srgbClr val="003B76"/>
              </a:buClr>
              <a:buSzPct val="100000"/>
              <a:buBlip>
                <a:blip r:embed="rId2"/>
              </a:buBlip>
              <a:defRPr/>
            </a:pPr>
            <a:r>
              <a:rPr lang="zh-CN" altLang="en-US" sz="2600" b="1" dirty="0" smtClean="0"/>
              <a:t>凭证字属性</a:t>
            </a:r>
          </a:p>
          <a:p>
            <a:pPr marL="750888" lvl="1" fontAlgn="auto">
              <a:spcAft>
                <a:spcPts val="0"/>
              </a:spcAft>
              <a:buClr>
                <a:srgbClr val="003B76"/>
              </a:buClr>
              <a:defRPr/>
            </a:pPr>
            <a:r>
              <a:rPr lang="zh-CN" altLang="en-US" sz="2000" dirty="0" smtClean="0"/>
              <a:t>科目范围的选择</a:t>
            </a:r>
          </a:p>
          <a:p>
            <a:pPr marL="750888" lvl="1" fontAlgn="auto">
              <a:spcAft>
                <a:spcPts val="0"/>
              </a:spcAft>
              <a:buClr>
                <a:srgbClr val="003B76"/>
              </a:buClr>
              <a:defRPr/>
            </a:pPr>
            <a:r>
              <a:rPr lang="zh-CN" altLang="en-US" sz="2000" dirty="0" smtClean="0"/>
              <a:t>限制多借多贷的必要性</a:t>
            </a:r>
          </a:p>
          <a:p>
            <a:pPr marL="750888" lvl="1" fontAlgn="auto">
              <a:spcAft>
                <a:spcPts val="0"/>
              </a:spcAft>
              <a:buClr>
                <a:srgbClr val="003B76"/>
              </a:buClr>
              <a:defRPr/>
            </a:pPr>
            <a:r>
              <a:rPr lang="zh-CN" altLang="en-US" sz="2000" dirty="0" smtClean="0"/>
              <a:t>默认凭证字的设置</a:t>
            </a:r>
            <a:endParaRPr lang="en-US" altLang="zh-CN" sz="2000" dirty="0" smtClean="0"/>
          </a:p>
          <a:p>
            <a:pPr marL="750888" lvl="1" fontAlgn="auto">
              <a:spcAft>
                <a:spcPts val="0"/>
              </a:spcAft>
              <a:buClr>
                <a:srgbClr val="003B76"/>
              </a:buClr>
              <a:defRPr/>
            </a:pPr>
            <a:r>
              <a:rPr lang="zh-CN" altLang="en-US" sz="2000" dirty="0" smtClean="0"/>
              <a:t>（操作→设为默认值）</a:t>
            </a:r>
          </a:p>
          <a:p>
            <a:pPr lvl="2" fontAlgn="auto">
              <a:spcAft>
                <a:spcPts val="0"/>
              </a:spcAft>
              <a:buFont typeface="Wingdings" pitchFamily="2" charset="2"/>
              <a:buNone/>
              <a:defRPr/>
            </a:pPr>
            <a:endParaRPr lang="zh-CN" altLang="en-US" dirty="0" smtClean="0"/>
          </a:p>
          <a:p>
            <a:pPr lvl="2" fontAlgn="auto">
              <a:spcAft>
                <a:spcPts val="0"/>
              </a:spcAft>
              <a:defRPr/>
            </a:pPr>
            <a:endParaRPr lang="zh-CN" altLang="en-US" sz="1400" dirty="0" smtClean="0"/>
          </a:p>
          <a:p>
            <a:pPr lvl="1" fontAlgn="auto">
              <a:spcAft>
                <a:spcPts val="0"/>
              </a:spcAft>
              <a:buFont typeface="Wingdings" pitchFamily="2" charset="2"/>
              <a:buNone/>
              <a:defRPr/>
            </a:pPr>
            <a:endParaRPr lang="zh-CN" altLang="en-US" sz="1600" dirty="0" smtClean="0"/>
          </a:p>
        </p:txBody>
      </p:sp>
      <p:sp>
        <p:nvSpPr>
          <p:cNvPr id="23555"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凭证字</a:t>
            </a:r>
          </a:p>
        </p:txBody>
      </p:sp>
      <p:pic>
        <p:nvPicPr>
          <p:cNvPr id="36868" name="Picture 7"/>
          <p:cNvPicPr>
            <a:picLocks noChangeAspect="1" noChangeArrowheads="1"/>
          </p:cNvPicPr>
          <p:nvPr/>
        </p:nvPicPr>
        <p:blipFill>
          <a:blip r:embed="rId3" cstate="print"/>
          <a:srcRect/>
          <a:stretch>
            <a:fillRect/>
          </a:stretch>
        </p:blipFill>
        <p:spPr bwMode="auto">
          <a:xfrm>
            <a:off x="3929058" y="1571612"/>
            <a:ext cx="3095625" cy="3390900"/>
          </a:xfrm>
          <a:prstGeom prst="rect">
            <a:avLst/>
          </a:prstGeom>
          <a:noFill/>
          <a:ln w="9525" algn="ctr">
            <a:noFill/>
            <a:miter lim="800000"/>
            <a:headEnd/>
            <a:tailEnd/>
          </a:ln>
          <a:effectLst>
            <a:outerShdw dist="17961" dir="2700000" algn="ctr" rotWithShape="0">
              <a:schemeClr val="bg2"/>
            </a:outerShdw>
          </a:effectLst>
        </p:spPr>
      </p:pic>
      <p:pic>
        <p:nvPicPr>
          <p:cNvPr id="2050" name="Picture 2"/>
          <p:cNvPicPr>
            <a:picLocks noChangeAspect="1" noChangeArrowheads="1"/>
          </p:cNvPicPr>
          <p:nvPr/>
        </p:nvPicPr>
        <p:blipFill>
          <a:blip r:embed="rId4" cstate="print"/>
          <a:srcRect/>
          <a:stretch>
            <a:fillRect/>
          </a:stretch>
        </p:blipFill>
        <p:spPr bwMode="auto">
          <a:xfrm>
            <a:off x="611560" y="3573016"/>
            <a:ext cx="3190875" cy="1771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3"/>
          <p:cNvSpPr>
            <a:spLocks noGrp="1" noChangeArrowheads="1"/>
          </p:cNvSpPr>
          <p:nvPr>
            <p:ph idx="1"/>
          </p:nvPr>
        </p:nvSpPr>
        <p:spPr>
          <a:xfrm>
            <a:off x="203200" y="989013"/>
            <a:ext cx="8674100" cy="3668697"/>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凭证模板的用途</a:t>
            </a:r>
            <a:endParaRPr lang="en-US" altLang="zh-CN" sz="2600" b="1" dirty="0" smtClean="0"/>
          </a:p>
          <a:p>
            <a:pPr marL="750888" lvl="1" fontAlgn="auto">
              <a:spcAft>
                <a:spcPts val="0"/>
              </a:spcAft>
              <a:buClr>
                <a:srgbClr val="003B76"/>
              </a:buClr>
              <a:buSzPct val="100000"/>
              <a:defRPr/>
            </a:pPr>
            <a:r>
              <a:rPr lang="zh-CN" altLang="zh-CN" sz="2000" dirty="0"/>
              <a:t>为用户打造的个人会计分录</a:t>
            </a:r>
            <a:r>
              <a:rPr lang="zh-CN" altLang="zh-CN" sz="2000" dirty="0" smtClean="0"/>
              <a:t>大全</a:t>
            </a:r>
            <a:endParaRPr lang="en-US" altLang="zh-CN" sz="2000" dirty="0" smtClean="0"/>
          </a:p>
          <a:p>
            <a:pPr marL="750888" lvl="1" fontAlgn="auto">
              <a:spcAft>
                <a:spcPts val="0"/>
              </a:spcAft>
              <a:buClr>
                <a:srgbClr val="003B76"/>
              </a:buClr>
              <a:buSzPct val="100000"/>
              <a:defRPr/>
            </a:pPr>
            <a:r>
              <a:rPr lang="zh-CN" altLang="en-US" sz="2000" dirty="0" smtClean="0"/>
              <a:t>凭证录入时，</a:t>
            </a:r>
            <a:r>
              <a:rPr lang="zh-CN" altLang="zh-CN" sz="2000" dirty="0"/>
              <a:t>自动匹配智能凭证模板</a:t>
            </a:r>
            <a:endParaRPr lang="zh-CN" altLang="en-US" sz="2000" dirty="0"/>
          </a:p>
          <a:p>
            <a:pPr marL="342900" lvl="1" indent="-342900" fontAlgn="auto">
              <a:spcAft>
                <a:spcPts val="0"/>
              </a:spcAft>
              <a:buClr>
                <a:srgbClr val="003B76"/>
              </a:buClr>
              <a:buSzPct val="100000"/>
              <a:buBlip>
                <a:blip r:embed="rId2"/>
              </a:buBlip>
              <a:defRPr/>
            </a:pPr>
            <a:r>
              <a:rPr lang="zh-CN" altLang="en-US" sz="2600" b="1" dirty="0" smtClean="0"/>
              <a:t>新增方式</a:t>
            </a:r>
          </a:p>
          <a:p>
            <a:pPr marL="750888" lvl="1" fontAlgn="auto">
              <a:spcAft>
                <a:spcPts val="0"/>
              </a:spcAft>
              <a:buClr>
                <a:srgbClr val="003B76"/>
              </a:buClr>
              <a:defRPr/>
            </a:pPr>
            <a:r>
              <a:rPr lang="zh-CN" altLang="en-US" sz="2000" dirty="0" smtClean="0"/>
              <a:t>新增自定义模板</a:t>
            </a:r>
            <a:endParaRPr lang="en-US" altLang="zh-CN" sz="2000" dirty="0" smtClean="0"/>
          </a:p>
          <a:p>
            <a:pPr marL="750888" lvl="1" fontAlgn="auto">
              <a:spcAft>
                <a:spcPts val="0"/>
              </a:spcAft>
              <a:buClr>
                <a:srgbClr val="003B76"/>
              </a:buClr>
              <a:defRPr/>
            </a:pPr>
            <a:r>
              <a:rPr lang="zh-CN" altLang="en-US" sz="2000" dirty="0" smtClean="0"/>
              <a:t>引入</a:t>
            </a:r>
            <a:r>
              <a:rPr lang="en-US" altLang="zh-CN" sz="2000" dirty="0" smtClean="0"/>
              <a:t>excel</a:t>
            </a:r>
            <a:r>
              <a:rPr lang="zh-CN" altLang="en-US" sz="2000" dirty="0" smtClean="0"/>
              <a:t>格式模板</a:t>
            </a:r>
            <a:endParaRPr lang="en-US" altLang="zh-CN" sz="2000" dirty="0" smtClean="0"/>
          </a:p>
          <a:p>
            <a:pPr marL="750888" lvl="1" fontAlgn="auto">
              <a:spcAft>
                <a:spcPts val="0"/>
              </a:spcAft>
              <a:buClr>
                <a:srgbClr val="003B76"/>
              </a:buClr>
              <a:defRPr/>
            </a:pPr>
            <a:r>
              <a:rPr lang="zh-CN" altLang="en-US" sz="2000" dirty="0" smtClean="0"/>
              <a:t>根据凭证生成</a:t>
            </a:r>
          </a:p>
          <a:p>
            <a:pPr lvl="2" fontAlgn="auto">
              <a:spcAft>
                <a:spcPts val="0"/>
              </a:spcAft>
              <a:buFont typeface="Wingdings" pitchFamily="2" charset="2"/>
              <a:buNone/>
              <a:defRPr/>
            </a:pPr>
            <a:endParaRPr lang="zh-CN" altLang="en-US" dirty="0" smtClean="0"/>
          </a:p>
          <a:p>
            <a:pPr lvl="2" fontAlgn="auto">
              <a:spcAft>
                <a:spcPts val="0"/>
              </a:spcAft>
              <a:defRPr/>
            </a:pPr>
            <a:endParaRPr lang="zh-CN" altLang="en-US" sz="1400" dirty="0" smtClean="0"/>
          </a:p>
          <a:p>
            <a:pPr lvl="1" fontAlgn="auto">
              <a:spcAft>
                <a:spcPts val="0"/>
              </a:spcAft>
              <a:buFont typeface="Wingdings" pitchFamily="2" charset="2"/>
              <a:buNone/>
              <a:defRPr/>
            </a:pPr>
            <a:endParaRPr lang="zh-CN" altLang="en-US" sz="1600" dirty="0" smtClean="0"/>
          </a:p>
        </p:txBody>
      </p:sp>
      <p:sp>
        <p:nvSpPr>
          <p:cNvPr id="23555"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itchFamily="34" charset="-122"/>
                <a:ea typeface="微软雅黑" pitchFamily="34" charset="-122"/>
              </a:rPr>
              <a:t>基础资料</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凭证模板</a:t>
            </a:r>
          </a:p>
        </p:txBody>
      </p:sp>
      <p:pic>
        <p:nvPicPr>
          <p:cNvPr id="2" name="Picture 2" descr="C:\Users\pc\AppData\Roaming\Tencent\Users\1484135064\QQ\WinTemp\RichOle\V6P{~Q4P3_445WV6NZP]I3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789040"/>
            <a:ext cx="7272808" cy="22263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AppData\Roaming\Tencent\Users\1484135064\QQ\WinTemp\RichOle\ZJ47CW)`%LYXR9EFMCUGX9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176002"/>
            <a:ext cx="3456384" cy="4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094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fade">
                                      <p:cBhvr>
                                        <p:cTn id="10" dur="500"/>
                                        <p:tgtEl>
                                          <p:spTgt spid="368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fade">
                                      <p:cBhvr>
                                        <p:cTn id="13" dur="500"/>
                                        <p:tgtEl>
                                          <p:spTgt spid="368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867">
                                            <p:txEl>
                                              <p:pRg st="3" end="3"/>
                                            </p:txEl>
                                          </p:spTgt>
                                        </p:tgtEl>
                                        <p:attrNameLst>
                                          <p:attrName>style.visibility</p:attrName>
                                        </p:attrNameLst>
                                      </p:cBhvr>
                                      <p:to>
                                        <p:strVal val="visible"/>
                                      </p:to>
                                    </p:set>
                                    <p:animEffect transition="in" filter="fade">
                                      <p:cBhvr>
                                        <p:cTn id="18" dur="500"/>
                                        <p:tgtEl>
                                          <p:spTgt spid="3686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animEffect transition="in" filter="fade">
                                      <p:cBhvr>
                                        <p:cTn id="21" dur="500"/>
                                        <p:tgtEl>
                                          <p:spTgt spid="3686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6867">
                                            <p:txEl>
                                              <p:pRg st="5" end="5"/>
                                            </p:txEl>
                                          </p:spTgt>
                                        </p:tgtEl>
                                        <p:attrNameLst>
                                          <p:attrName>style.visibility</p:attrName>
                                        </p:attrNameLst>
                                      </p:cBhvr>
                                      <p:to>
                                        <p:strVal val="visible"/>
                                      </p:to>
                                    </p:set>
                                    <p:animEffect transition="in" filter="fade">
                                      <p:cBhvr>
                                        <p:cTn id="24" dur="500"/>
                                        <p:tgtEl>
                                          <p:spTgt spid="368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867">
                                            <p:txEl>
                                              <p:pRg st="6" end="6"/>
                                            </p:txEl>
                                          </p:spTgt>
                                        </p:tgtEl>
                                        <p:attrNameLst>
                                          <p:attrName>style.visibility</p:attrName>
                                        </p:attrNameLst>
                                      </p:cBhvr>
                                      <p:to>
                                        <p:strVal val="visible"/>
                                      </p:to>
                                    </p:set>
                                    <p:animEffect transition="in" filter="fade">
                                      <p:cBhvr>
                                        <p:cTn id="34" dur="500"/>
                                        <p:tgtEl>
                                          <p:spTgt spid="3686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Grp="1" noChangeAspect="1" noChangeArrowheads="1"/>
          </p:cNvPicPr>
          <p:nvPr>
            <p:ph idx="1"/>
          </p:nvPr>
        </p:nvPicPr>
        <p:blipFill>
          <a:blip r:embed="rId2" cstate="print"/>
          <a:srcRect/>
          <a:stretch>
            <a:fillRect/>
          </a:stretch>
        </p:blipFill>
        <p:spPr>
          <a:xfrm>
            <a:off x="714375" y="1143000"/>
            <a:ext cx="7858125" cy="4643438"/>
          </a:xfrm>
          <a:noFill/>
        </p:spPr>
      </p:pic>
      <p:sp>
        <p:nvSpPr>
          <p:cNvPr id="7171" name="Rectangle 2"/>
          <p:cNvSpPr>
            <a:spLocks noGrp="1" noChangeArrowheads="1"/>
          </p:cNvSpPr>
          <p:nvPr>
            <p:ph type="title"/>
          </p:nvPr>
        </p:nvSpPr>
        <p:spPr>
          <a:xfrm>
            <a:off x="203200" y="0"/>
            <a:ext cx="7227888" cy="693738"/>
          </a:xfrm>
          <a:noFill/>
        </p:spPr>
        <p:txBody>
          <a:bodyPr/>
          <a:lstStyle/>
          <a:p>
            <a:r>
              <a:rPr lang="zh-CN" altLang="en-US" sz="3000" dirty="0" smtClean="0">
                <a:latin typeface="微软雅黑" pitchFamily="34" charset="-122"/>
                <a:ea typeface="微软雅黑" pitchFamily="34" charset="-122"/>
              </a:rPr>
              <a:t>总流程图</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idx="1"/>
          </p:nvPr>
        </p:nvSpPr>
        <p:spPr>
          <a:xfrm>
            <a:off x="203200" y="989013"/>
            <a:ext cx="8674100" cy="2671501"/>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计量单位组</a:t>
            </a:r>
          </a:p>
          <a:p>
            <a:pPr lvl="1" fontAlgn="auto">
              <a:spcAft>
                <a:spcPts val="0"/>
              </a:spcAft>
              <a:buClr>
                <a:srgbClr val="003B76"/>
              </a:buClr>
              <a:buFont typeface="Wingdings" pitchFamily="2" charset="2"/>
              <a:buNone/>
              <a:defRPr/>
            </a:pPr>
            <a:r>
              <a:rPr lang="zh-CN" altLang="en-US" dirty="0" smtClean="0">
                <a:latin typeface="微软雅黑" pitchFamily="34" charset="-122"/>
              </a:rPr>
              <a:t>    </a:t>
            </a:r>
            <a:r>
              <a:rPr lang="zh-CN" altLang="en-US" sz="2000" dirty="0" smtClean="0"/>
              <a:t>必须先设置计量单位组，再在组中设置计量单位</a:t>
            </a:r>
          </a:p>
          <a:p>
            <a:pPr lvl="1" fontAlgn="auto">
              <a:spcAft>
                <a:spcPts val="0"/>
              </a:spcAft>
              <a:buClr>
                <a:srgbClr val="003B76"/>
              </a:buClr>
              <a:buFont typeface="Wingdings" pitchFamily="2" charset="2"/>
              <a:buNone/>
              <a:defRPr/>
            </a:pPr>
            <a:r>
              <a:rPr lang="zh-CN" altLang="en-US" dirty="0" smtClean="0">
                <a:latin typeface="微软雅黑" pitchFamily="34" charset="-122"/>
              </a:rPr>
              <a:t> </a:t>
            </a:r>
          </a:p>
          <a:p>
            <a:pPr marL="342900" lvl="1" indent="-342900" fontAlgn="auto">
              <a:spcAft>
                <a:spcPts val="0"/>
              </a:spcAft>
              <a:buClr>
                <a:srgbClr val="003B76"/>
              </a:buClr>
              <a:buSzPct val="100000"/>
              <a:buBlip>
                <a:blip r:embed="rId2"/>
              </a:buBlip>
              <a:defRPr/>
            </a:pPr>
            <a:r>
              <a:rPr lang="zh-CN" altLang="en-US" sz="2600" b="1" dirty="0" smtClean="0"/>
              <a:t>计量单位</a:t>
            </a:r>
          </a:p>
          <a:p>
            <a:pPr marL="750888" lvl="1" fontAlgn="auto">
              <a:spcAft>
                <a:spcPts val="0"/>
              </a:spcAft>
              <a:buClr>
                <a:srgbClr val="003B76"/>
              </a:buClr>
              <a:defRPr/>
            </a:pPr>
            <a:r>
              <a:rPr lang="zh-CN" altLang="en-US" sz="2000" dirty="0" smtClean="0"/>
              <a:t>默认计量单位</a:t>
            </a:r>
          </a:p>
          <a:p>
            <a:pPr marL="750888" lvl="1" fontAlgn="auto">
              <a:spcAft>
                <a:spcPts val="0"/>
              </a:spcAft>
              <a:buClr>
                <a:srgbClr val="003B76"/>
              </a:buClr>
              <a:defRPr/>
            </a:pPr>
            <a:r>
              <a:rPr lang="zh-CN" altLang="en-US" sz="2000" dirty="0" smtClean="0"/>
              <a:t>换算率</a:t>
            </a:r>
          </a:p>
          <a:p>
            <a:pPr lvl="1" fontAlgn="auto">
              <a:spcAft>
                <a:spcPts val="0"/>
              </a:spcAft>
              <a:buFont typeface="Wingdings" pitchFamily="2" charset="2"/>
              <a:buNone/>
              <a:defRPr/>
            </a:pPr>
            <a:endParaRPr lang="zh-CN" altLang="en-US" sz="1400" dirty="0" smtClean="0"/>
          </a:p>
        </p:txBody>
      </p:sp>
      <p:sp>
        <p:nvSpPr>
          <p:cNvPr id="24579"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计量单位</a:t>
            </a:r>
          </a:p>
        </p:txBody>
      </p:sp>
      <p:pic>
        <p:nvPicPr>
          <p:cNvPr id="24580" name="Picture 9"/>
          <p:cNvPicPr>
            <a:picLocks noChangeAspect="1" noChangeArrowheads="1"/>
          </p:cNvPicPr>
          <p:nvPr/>
        </p:nvPicPr>
        <p:blipFill>
          <a:blip r:embed="rId3" cstate="print"/>
          <a:srcRect/>
          <a:stretch>
            <a:fillRect/>
          </a:stretch>
        </p:blipFill>
        <p:spPr bwMode="auto">
          <a:xfrm>
            <a:off x="940468" y="4573803"/>
            <a:ext cx="6543675" cy="1924050"/>
          </a:xfrm>
          <a:prstGeom prst="rect">
            <a:avLst/>
          </a:prstGeom>
          <a:noFill/>
          <a:ln w="9525" algn="ctr">
            <a:noFill/>
            <a:miter lim="800000"/>
            <a:headEnd/>
            <a:tailEnd/>
          </a:ln>
        </p:spPr>
      </p:pic>
      <p:sp>
        <p:nvSpPr>
          <p:cNvPr id="2" name="圆角矩形标注 1"/>
          <p:cNvSpPr/>
          <p:nvPr/>
        </p:nvSpPr>
        <p:spPr>
          <a:xfrm>
            <a:off x="1547664" y="5216110"/>
            <a:ext cx="1440160" cy="504056"/>
          </a:xfrm>
          <a:prstGeom prst="wedgeRoundRectCallout">
            <a:avLst>
              <a:gd name="adj1" fmla="val -61029"/>
              <a:gd name="adj2" fmla="val 9625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4572000" y="5270299"/>
            <a:ext cx="1296144" cy="504056"/>
          </a:xfrm>
          <a:prstGeom prst="wedgeRoundRectCallout">
            <a:avLst>
              <a:gd name="adj1" fmla="val -61029"/>
              <a:gd name="adj2" fmla="val 9625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691680" y="5353050"/>
            <a:ext cx="1296144" cy="338554"/>
          </a:xfrm>
          <a:prstGeom prst="rect">
            <a:avLst/>
          </a:prstGeom>
          <a:noFill/>
        </p:spPr>
        <p:txBody>
          <a:bodyPr wrap="square" rtlCol="0">
            <a:spAutoFit/>
          </a:bodyPr>
          <a:lstStyle/>
          <a:p>
            <a:r>
              <a:rPr lang="zh-CN" altLang="en-US" dirty="0" smtClean="0">
                <a:solidFill>
                  <a:srgbClr val="FF0000"/>
                </a:solidFill>
              </a:rPr>
              <a:t>计量单位组</a:t>
            </a:r>
            <a:endParaRPr lang="zh-CN" altLang="en-US" dirty="0">
              <a:solidFill>
                <a:srgbClr val="FF0000"/>
              </a:solidFill>
            </a:endParaRPr>
          </a:p>
        </p:txBody>
      </p:sp>
      <p:sp>
        <p:nvSpPr>
          <p:cNvPr id="4" name="TextBox 3"/>
          <p:cNvSpPr txBox="1"/>
          <p:nvPr/>
        </p:nvSpPr>
        <p:spPr>
          <a:xfrm>
            <a:off x="4716016" y="5349015"/>
            <a:ext cx="1008112" cy="338554"/>
          </a:xfrm>
          <a:prstGeom prst="rect">
            <a:avLst/>
          </a:prstGeom>
          <a:noFill/>
        </p:spPr>
        <p:txBody>
          <a:bodyPr wrap="square" rtlCol="0">
            <a:spAutoFit/>
          </a:bodyPr>
          <a:lstStyle/>
          <a:p>
            <a:r>
              <a:rPr lang="zh-CN" altLang="en-US" dirty="0" smtClean="0">
                <a:solidFill>
                  <a:srgbClr val="FF0000"/>
                </a:solidFill>
              </a:rPr>
              <a:t>计量单位</a:t>
            </a:r>
            <a:endParaRPr lang="zh-CN" altLang="en-US" dirty="0">
              <a:solidFill>
                <a:srgbClr val="FF0000"/>
              </a:solidFill>
            </a:endParaRPr>
          </a:p>
        </p:txBody>
      </p:sp>
      <p:sp>
        <p:nvSpPr>
          <p:cNvPr id="5" name="矩形 4"/>
          <p:cNvSpPr/>
          <p:nvPr/>
        </p:nvSpPr>
        <p:spPr>
          <a:xfrm>
            <a:off x="6372200" y="5691604"/>
            <a:ext cx="864096" cy="8799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6077" y="1746171"/>
            <a:ext cx="32385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3000859"/>
            <a:ext cx="24479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anim calcmode="lin" valueType="num">
                                      <p:cBhvr additive="base">
                                        <p:cTn id="23"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calcmode="lin" valueType="num">
                                      <p:cBhvr additive="base">
                                        <p:cTn id="27"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 calcmode="lin" valueType="num">
                                      <p:cBhvr additive="base">
                                        <p:cTn id="31"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580"/>
                                        </p:tgtEl>
                                        <p:attrNameLst>
                                          <p:attrName>style.visibility</p:attrName>
                                        </p:attrNameLst>
                                      </p:cBhvr>
                                      <p:to>
                                        <p:strVal val="visible"/>
                                      </p:to>
                                    </p:set>
                                    <p:anim calcmode="lin" valueType="num">
                                      <p:cBhvr additive="base">
                                        <p:cTn id="43" dur="500" fill="hold"/>
                                        <p:tgtEl>
                                          <p:spTgt spid="24580"/>
                                        </p:tgtEl>
                                        <p:attrNameLst>
                                          <p:attrName>ppt_x</p:attrName>
                                        </p:attrNameLst>
                                      </p:cBhvr>
                                      <p:tavLst>
                                        <p:tav tm="0">
                                          <p:val>
                                            <p:strVal val="#ppt_x"/>
                                          </p:val>
                                        </p:tav>
                                        <p:tav tm="100000">
                                          <p:val>
                                            <p:strVal val="#ppt_x"/>
                                          </p:val>
                                        </p:tav>
                                      </p:tavLst>
                                    </p:anim>
                                    <p:anim calcmode="lin" valueType="num">
                                      <p:cBhvr additive="base">
                                        <p:cTn id="4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idx="1"/>
          </p:nvPr>
        </p:nvSpPr>
        <p:spPr>
          <a:xfrm>
            <a:off x="469900" y="1052736"/>
            <a:ext cx="8674100" cy="2745367"/>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核算项目与明细科目的区别</a:t>
            </a:r>
            <a:r>
              <a:rPr lang="zh-CN" altLang="en-US" b="1" dirty="0" smtClean="0"/>
              <a:t>    </a:t>
            </a:r>
            <a:endParaRPr lang="en-US" altLang="zh-CN" dirty="0" smtClean="0"/>
          </a:p>
          <a:p>
            <a:pPr marL="342900" lvl="1" indent="-342900" fontAlgn="auto">
              <a:spcAft>
                <a:spcPts val="0"/>
              </a:spcAft>
              <a:buClr>
                <a:srgbClr val="003B76"/>
              </a:buClr>
              <a:buSzPct val="100000"/>
              <a:buBlip>
                <a:blip r:embed="rId2"/>
              </a:buBlip>
              <a:defRPr/>
            </a:pPr>
            <a:r>
              <a:rPr lang="zh-CN" altLang="en-US" sz="2600" b="1" dirty="0" smtClean="0"/>
              <a:t>核算项目类别</a:t>
            </a:r>
          </a:p>
          <a:p>
            <a:pPr marL="750888" lvl="1" fontAlgn="auto">
              <a:spcAft>
                <a:spcPts val="0"/>
              </a:spcAft>
              <a:buClr>
                <a:srgbClr val="003B76"/>
              </a:buClr>
              <a:defRPr/>
            </a:pPr>
            <a:r>
              <a:rPr lang="zh-CN" altLang="en-US" sz="2000" dirty="0" smtClean="0"/>
              <a:t>系统预设的核算项目类别（</a:t>
            </a:r>
            <a:r>
              <a:rPr lang="en-US" altLang="zh-CN" sz="2000" dirty="0" smtClean="0"/>
              <a:t>6</a:t>
            </a:r>
            <a:r>
              <a:rPr lang="zh-CN" altLang="en-US" sz="2000" dirty="0" smtClean="0"/>
              <a:t>类）</a:t>
            </a:r>
          </a:p>
          <a:p>
            <a:pPr marL="750888" lvl="1" fontAlgn="auto">
              <a:spcAft>
                <a:spcPts val="0"/>
              </a:spcAft>
              <a:buClr>
                <a:srgbClr val="003B76"/>
              </a:buClr>
              <a:defRPr/>
            </a:pPr>
            <a:r>
              <a:rPr lang="zh-CN" altLang="en-US" sz="2000" dirty="0" smtClean="0"/>
              <a:t>新增核算项目类别</a:t>
            </a:r>
          </a:p>
          <a:p>
            <a:pPr marL="750888" lvl="1" fontAlgn="auto">
              <a:spcAft>
                <a:spcPts val="0"/>
              </a:spcAft>
              <a:buClr>
                <a:srgbClr val="003B76"/>
              </a:buClr>
              <a:defRPr/>
            </a:pPr>
            <a:r>
              <a:rPr lang="zh-CN" altLang="en-US" sz="2000" dirty="0" smtClean="0"/>
              <a:t>核算项目自定义属性</a:t>
            </a:r>
            <a:endParaRPr lang="zh-CN" altLang="en-US" dirty="0" smtClean="0"/>
          </a:p>
          <a:p>
            <a:pPr marL="342900" lvl="1" indent="-342900" fontAlgn="auto">
              <a:spcAft>
                <a:spcPts val="0"/>
              </a:spcAft>
              <a:buClr>
                <a:srgbClr val="003B76"/>
              </a:buClr>
              <a:buSzPct val="100000"/>
              <a:buBlip>
                <a:blip r:embed="rId2"/>
              </a:buBlip>
              <a:defRPr/>
            </a:pPr>
            <a:endParaRPr lang="en-US" altLang="zh-CN" sz="1800" dirty="0"/>
          </a:p>
          <a:p>
            <a:pPr lvl="2" fontAlgn="auto">
              <a:spcAft>
                <a:spcPts val="0"/>
              </a:spcAft>
              <a:buClr>
                <a:srgbClr val="003B76"/>
              </a:buClr>
              <a:buFont typeface="Wingdings" pitchFamily="2" charset="2"/>
              <a:buChar char="Ø"/>
              <a:defRPr/>
            </a:pPr>
            <a:endParaRPr lang="zh-CN" altLang="en-US" sz="1800" dirty="0" smtClean="0"/>
          </a:p>
        </p:txBody>
      </p:sp>
      <p:sp>
        <p:nvSpPr>
          <p:cNvPr id="2662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核算项目</a:t>
            </a:r>
          </a:p>
        </p:txBody>
      </p:sp>
      <p:pic>
        <p:nvPicPr>
          <p:cNvPr id="3074" name="Picture 2"/>
          <p:cNvPicPr>
            <a:picLocks noChangeAspect="1" noChangeArrowheads="1"/>
          </p:cNvPicPr>
          <p:nvPr/>
        </p:nvPicPr>
        <p:blipFill>
          <a:blip r:embed="rId3" cstate="print"/>
          <a:srcRect/>
          <a:stretch>
            <a:fillRect/>
          </a:stretch>
        </p:blipFill>
        <p:spPr bwMode="auto">
          <a:xfrm>
            <a:off x="1331640" y="2420888"/>
            <a:ext cx="5305425" cy="22669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707904" y="2348880"/>
            <a:ext cx="3819525" cy="272415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140968"/>
            <a:ext cx="47434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3140968"/>
            <a:ext cx="47339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099"/>
                                        </p:tgtEl>
                                        <p:attrNameLst>
                                          <p:attrName>style.visibility</p:attrName>
                                        </p:attrNameLst>
                                      </p:cBhvr>
                                      <p:to>
                                        <p:strVal val="visible"/>
                                      </p:to>
                                    </p:set>
                                    <p:anim calcmode="lin" valueType="num">
                                      <p:cBhvr additive="base">
                                        <p:cTn id="28" dur="500" fill="hold"/>
                                        <p:tgtEl>
                                          <p:spTgt spid="4099"/>
                                        </p:tgtEl>
                                        <p:attrNameLst>
                                          <p:attrName>ppt_x</p:attrName>
                                        </p:attrNameLst>
                                      </p:cBhvr>
                                      <p:tavLst>
                                        <p:tav tm="0">
                                          <p:val>
                                            <p:strVal val="#ppt_x"/>
                                          </p:val>
                                        </p:tav>
                                        <p:tav tm="100000">
                                          <p:val>
                                            <p:strVal val="#ppt_x"/>
                                          </p:val>
                                        </p:tav>
                                      </p:tavLst>
                                    </p:anim>
                                    <p:anim calcmode="lin" valueType="num">
                                      <p:cBhvr additive="base">
                                        <p:cTn id="29"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txBox="1">
            <a:spLocks noChangeArrowheads="1"/>
          </p:cNvSpPr>
          <p:nvPr/>
        </p:nvSpPr>
        <p:spPr bwMode="auto">
          <a:xfrm>
            <a:off x="179512" y="1026779"/>
            <a:ext cx="8674100" cy="477669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defTabSz="457200" rtl="0" fontAlgn="base">
              <a:spcBef>
                <a:spcPct val="20000"/>
              </a:spcBef>
              <a:spcAft>
                <a:spcPct val="0"/>
              </a:spcAft>
              <a:buSzPct val="100000"/>
              <a:buFontTx/>
              <a:buBlip>
                <a:blip r:embed="rId2"/>
              </a:buBlip>
              <a:defRPr sz="2000" b="0" i="0" kern="1200">
                <a:solidFill>
                  <a:schemeClr val="tx1">
                    <a:lumMod val="85000"/>
                    <a:lumOff val="15000"/>
                  </a:schemeClr>
                </a:solidFill>
                <a:latin typeface="微软雅黑"/>
                <a:ea typeface="微软雅黑"/>
                <a:cs typeface="微软雅黑"/>
              </a:defRPr>
            </a:lvl1pPr>
            <a:lvl2pPr marL="742950" indent="-285750" algn="l" defTabSz="457200" rtl="0" fontAlgn="base">
              <a:spcBef>
                <a:spcPct val="20000"/>
              </a:spcBef>
              <a:spcAft>
                <a:spcPct val="0"/>
              </a:spcAft>
              <a:buFont typeface="Wingdings" pitchFamily="2" charset="2"/>
              <a:buChar char="Ø"/>
              <a:defRPr sz="1800" b="0" i="0" kern="1200">
                <a:solidFill>
                  <a:schemeClr val="tx1">
                    <a:lumMod val="85000"/>
                    <a:lumOff val="15000"/>
                  </a:schemeClr>
                </a:solidFill>
                <a:latin typeface="微软雅黑"/>
                <a:ea typeface="微软雅黑"/>
                <a:cs typeface="微软雅黑"/>
              </a:defRPr>
            </a:lvl2pPr>
            <a:lvl3pPr marL="1143000" indent="-228600" algn="l" defTabSz="457200" rtl="0" fontAlgn="base">
              <a:spcBef>
                <a:spcPct val="20000"/>
              </a:spcBef>
              <a:spcAft>
                <a:spcPct val="0"/>
              </a:spcAft>
              <a:buFont typeface="Wingdings" pitchFamily="2" charset="2"/>
              <a:buChar char="ü"/>
              <a:defRPr sz="1600" b="0" i="0" kern="1200">
                <a:solidFill>
                  <a:schemeClr val="tx1">
                    <a:lumMod val="85000"/>
                    <a:lumOff val="15000"/>
                  </a:schemeClr>
                </a:solidFill>
                <a:latin typeface="微软雅黑"/>
                <a:ea typeface="微软雅黑"/>
                <a:cs typeface="微软雅黑"/>
              </a:defRPr>
            </a:lvl3pPr>
            <a:lvl4pPr marL="1600200" indent="-228600" algn="l" defTabSz="457200" rtl="0" fontAlgn="base">
              <a:spcBef>
                <a:spcPct val="20000"/>
              </a:spcBef>
              <a:spcAft>
                <a:spcPct val="0"/>
              </a:spcAft>
              <a:buFont typeface="Arial" pitchFamily="34" charset="0"/>
              <a:buChar char="–"/>
              <a:defRPr sz="1400" b="0" i="0" kern="1200">
                <a:solidFill>
                  <a:schemeClr val="tx1">
                    <a:lumMod val="85000"/>
                    <a:lumOff val="15000"/>
                  </a:schemeClr>
                </a:solidFill>
                <a:latin typeface="微软雅黑"/>
                <a:ea typeface="微软雅黑"/>
                <a:cs typeface="微软雅黑"/>
              </a:defRPr>
            </a:lvl4pPr>
            <a:lvl5pPr marL="2057400" indent="-228600" algn="l" defTabSz="457200" rtl="0" fontAlgn="base">
              <a:spcBef>
                <a:spcPct val="20000"/>
              </a:spcBef>
              <a:spcAft>
                <a:spcPct val="0"/>
              </a:spcAft>
              <a:buFont typeface="Wingdings" pitchFamily="2" charset="2"/>
              <a:buChar char="l"/>
              <a:defRPr sz="1400" b="0" i="0" kern="1200">
                <a:solidFill>
                  <a:schemeClr val="tx1">
                    <a:lumMod val="85000"/>
                    <a:lumOff val="15000"/>
                  </a:schemeClr>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t>核算项目管理</a:t>
            </a:r>
          </a:p>
          <a:p>
            <a:pPr lvl="2" fontAlgn="auto">
              <a:spcAft>
                <a:spcPts val="0"/>
              </a:spcAft>
              <a:buClr>
                <a:srgbClr val="003B76"/>
              </a:buClr>
              <a:buFont typeface="Wingdings" pitchFamily="2" charset="2"/>
              <a:buChar char="Ø"/>
              <a:defRPr/>
            </a:pPr>
            <a:r>
              <a:rPr lang="zh-CN" altLang="en-US" sz="1800" dirty="0" smtClean="0"/>
              <a:t>核算项目分组管理</a:t>
            </a:r>
            <a:endParaRPr lang="en-US" altLang="zh-CN" sz="1800" dirty="0" smtClean="0"/>
          </a:p>
          <a:p>
            <a:pPr lvl="2" fontAlgn="auto">
              <a:spcAft>
                <a:spcPts val="0"/>
              </a:spcAft>
              <a:buClr>
                <a:srgbClr val="003B76"/>
              </a:buClr>
              <a:buFont typeface="Wingdings" pitchFamily="2" charset="2"/>
              <a:buChar char="Ø"/>
              <a:defRPr/>
            </a:pPr>
            <a:r>
              <a:rPr lang="zh-CN" altLang="en-US" sz="1800" dirty="0" smtClean="0"/>
              <a:t>物料通用属性</a:t>
            </a:r>
            <a:endParaRPr lang="en-US" altLang="zh-CN" sz="1800" dirty="0" smtClean="0"/>
          </a:p>
          <a:p>
            <a:pPr lvl="2" fontAlgn="auto">
              <a:spcAft>
                <a:spcPts val="0"/>
              </a:spcAft>
              <a:buClr>
                <a:srgbClr val="003B76"/>
              </a:buClr>
              <a:buFont typeface="Wingdings" pitchFamily="2" charset="2"/>
              <a:buChar char="Ø"/>
              <a:defRPr/>
            </a:pPr>
            <a:r>
              <a:rPr lang="zh-CN" altLang="en-US" sz="1800" dirty="0" smtClean="0"/>
              <a:t>新增、修改、删除、</a:t>
            </a:r>
            <a:endParaRPr lang="en-US" altLang="zh-CN" sz="1800" dirty="0" smtClean="0"/>
          </a:p>
          <a:p>
            <a:pPr lvl="2" fontAlgn="auto">
              <a:spcAft>
                <a:spcPts val="0"/>
              </a:spcAft>
              <a:buClr>
                <a:srgbClr val="003B76"/>
              </a:buClr>
              <a:buFont typeface="Wingdings" pitchFamily="2" charset="2"/>
              <a:buChar char="Ø"/>
              <a:defRPr/>
            </a:pPr>
            <a:r>
              <a:rPr lang="zh-CN" altLang="en-US" sz="1800" dirty="0" smtClean="0"/>
              <a:t>禁用、反禁用、批改</a:t>
            </a:r>
            <a:endParaRPr lang="en-US" altLang="zh-CN" sz="1800" dirty="0" smtClean="0"/>
          </a:p>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t>基础资料查询选项菜单</a:t>
            </a:r>
            <a:r>
              <a:rPr lang="en-US" altLang="zh-CN" sz="2600" b="1" dirty="0" smtClean="0"/>
              <a:t>【</a:t>
            </a:r>
            <a:r>
              <a:rPr lang="zh-CN" altLang="en-US" sz="2600" b="1" dirty="0" smtClean="0"/>
              <a:t>查看</a:t>
            </a:r>
            <a:r>
              <a:rPr lang="en-US" altLang="zh-CN" sz="2600" b="1" dirty="0" smtClean="0"/>
              <a:t>】→【</a:t>
            </a:r>
            <a:r>
              <a:rPr lang="zh-CN" altLang="en-US" sz="2600" b="1" dirty="0" smtClean="0"/>
              <a:t>选项</a:t>
            </a:r>
            <a:r>
              <a:rPr lang="en-US" altLang="zh-CN" sz="2600" b="1" dirty="0" smtClean="0"/>
              <a:t>】</a:t>
            </a:r>
          </a:p>
          <a:p>
            <a:pPr marL="750888" lvl="1" fontAlgn="auto">
              <a:spcAft>
                <a:spcPts val="0"/>
              </a:spcAft>
              <a:buClr>
                <a:srgbClr val="003B76"/>
              </a:buClr>
              <a:defRPr/>
            </a:pPr>
            <a:r>
              <a:rPr lang="zh-CN" altLang="en-US" sz="2000" dirty="0" smtClean="0"/>
              <a:t>显示级次</a:t>
            </a:r>
          </a:p>
          <a:p>
            <a:pPr marL="750888" lvl="1" fontAlgn="auto">
              <a:spcAft>
                <a:spcPts val="0"/>
              </a:spcAft>
              <a:buClr>
                <a:srgbClr val="003B76"/>
              </a:buClr>
              <a:defRPr/>
            </a:pPr>
            <a:r>
              <a:rPr lang="zh-CN" altLang="en-US" sz="2000" dirty="0" smtClean="0"/>
              <a:t>核算项目显示</a:t>
            </a:r>
          </a:p>
          <a:p>
            <a:pPr marL="750888" lvl="1" fontAlgn="auto">
              <a:spcAft>
                <a:spcPts val="0"/>
              </a:spcAft>
              <a:buClr>
                <a:srgbClr val="003B76"/>
              </a:buClr>
              <a:defRPr/>
            </a:pPr>
            <a:r>
              <a:rPr lang="zh-CN" altLang="en-US" sz="2000" dirty="0" smtClean="0"/>
              <a:t>核算项目排序</a:t>
            </a:r>
          </a:p>
          <a:p>
            <a:pPr marL="750888" lvl="1" fontAlgn="auto">
              <a:spcAft>
                <a:spcPts val="0"/>
              </a:spcAft>
              <a:buClr>
                <a:srgbClr val="003B76"/>
              </a:buClr>
              <a:defRPr/>
            </a:pPr>
            <a:r>
              <a:rPr lang="en-US" altLang="zh-CN" sz="2000" dirty="0" smtClean="0"/>
              <a:t>F7</a:t>
            </a:r>
            <a:r>
              <a:rPr lang="zh-CN" altLang="en-US" sz="2000" dirty="0" smtClean="0"/>
              <a:t>查询默认字段</a:t>
            </a:r>
          </a:p>
          <a:p>
            <a:pPr lvl="2" fontAlgn="auto">
              <a:spcAft>
                <a:spcPts val="0"/>
              </a:spcAft>
              <a:buClr>
                <a:srgbClr val="003B76"/>
              </a:buClr>
              <a:buFont typeface="Wingdings" pitchFamily="2" charset="2"/>
              <a:buChar char="Ø"/>
              <a:defRPr/>
            </a:pPr>
            <a:endParaRPr lang="en-US" altLang="zh-CN" sz="1800" dirty="0" smtClean="0"/>
          </a:p>
          <a:p>
            <a:pPr lvl="2" fontAlgn="auto">
              <a:spcAft>
                <a:spcPts val="0"/>
              </a:spcAft>
              <a:buClr>
                <a:srgbClr val="003B76"/>
              </a:buClr>
              <a:buFont typeface="Wingdings" pitchFamily="2" charset="2"/>
              <a:buChar char="Ø"/>
              <a:defRPr/>
            </a:pPr>
            <a:endParaRPr lang="en-US" altLang="zh-CN" sz="1800" dirty="0" smtClean="0"/>
          </a:p>
          <a:p>
            <a:pPr lvl="2" fontAlgn="auto">
              <a:spcAft>
                <a:spcPts val="0"/>
              </a:spcAft>
              <a:buClr>
                <a:srgbClr val="003B76"/>
              </a:buClr>
              <a:buFont typeface="Wingdings" pitchFamily="2" charset="2"/>
              <a:buChar char="Ø"/>
              <a:defRPr/>
            </a:pPr>
            <a:endParaRPr lang="zh-CN" altLang="en-US" sz="1800" dirty="0" smtClean="0"/>
          </a:p>
        </p:txBody>
      </p:sp>
      <p:sp>
        <p:nvSpPr>
          <p:cNvPr id="2662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核算项目</a:t>
            </a:r>
          </a:p>
        </p:txBody>
      </p:sp>
      <p:pic>
        <p:nvPicPr>
          <p:cNvPr id="2" name="Picture 2"/>
          <p:cNvPicPr>
            <a:picLocks noChangeAspect="1" noChangeArrowheads="1"/>
          </p:cNvPicPr>
          <p:nvPr/>
        </p:nvPicPr>
        <p:blipFill>
          <a:blip r:embed="rId3" cstate="print"/>
          <a:srcRect/>
          <a:stretch>
            <a:fillRect/>
          </a:stretch>
        </p:blipFill>
        <p:spPr bwMode="auto">
          <a:xfrm>
            <a:off x="1259632" y="1988840"/>
            <a:ext cx="5867400" cy="2152650"/>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259632" y="2492896"/>
            <a:ext cx="4857750" cy="2162175"/>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419872" y="2492896"/>
            <a:ext cx="4752528" cy="2160240"/>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611560" y="2348880"/>
            <a:ext cx="4320479" cy="3456384"/>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3851920" y="2348880"/>
            <a:ext cx="4392488" cy="3456384"/>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1187624" y="2708920"/>
            <a:ext cx="5753100" cy="1543050"/>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526747" y="3176715"/>
            <a:ext cx="3240360" cy="2880320"/>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3921138" y="3140968"/>
            <a:ext cx="4392488" cy="2880320"/>
          </a:xfrm>
          <a:prstGeom prst="rect">
            <a:avLst/>
          </a:prstGeom>
          <a:noFill/>
          <a:ln w="9525">
            <a:noFill/>
            <a:miter lim="800000"/>
            <a:headEnd/>
            <a:tailEnd/>
          </a:ln>
        </p:spPr>
      </p:pic>
      <p:pic>
        <p:nvPicPr>
          <p:cNvPr id="205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73524" y="3735812"/>
            <a:ext cx="27813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2" cstate="print"/>
          <a:srcRect/>
          <a:stretch>
            <a:fillRect/>
          </a:stretch>
        </p:blipFill>
        <p:spPr bwMode="auto">
          <a:xfrm>
            <a:off x="2960364" y="1856059"/>
            <a:ext cx="3943350" cy="4229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linds(horizontal)">
                                      <p:cBhvr>
                                        <p:cTn id="10" dur="500"/>
                                        <p:tgtEl>
                                          <p:spTgt spid="1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linds(horizontal)">
                                      <p:cBhvr>
                                        <p:cTn id="13" dur="500"/>
                                        <p:tgtEl>
                                          <p:spTgt spid="1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blinds(horizontal)">
                                      <p:cBhvr>
                                        <p:cTn id="16" dur="500"/>
                                        <p:tgtEl>
                                          <p:spTgt spid="1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blinds(horizontal)">
                                      <p:cBhvr>
                                        <p:cTn id="19" dur="500"/>
                                        <p:tgtEl>
                                          <p:spTgt spid="1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blinds(horizontal)">
                                      <p:cBhvr>
                                        <p:cTn id="29" dur="500"/>
                                        <p:tgtEl>
                                          <p:spTgt spid="410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101"/>
                                        </p:tgtEl>
                                        <p:attrNameLst>
                                          <p:attrName>style.visibility</p:attrName>
                                        </p:attrNameLst>
                                      </p:cBhvr>
                                      <p:to>
                                        <p:strVal val="visible"/>
                                      </p:to>
                                    </p:set>
                                    <p:animEffect transition="in" filter="blinds(horizontal)">
                                      <p:cBhvr>
                                        <p:cTn id="34" dur="500"/>
                                        <p:tgtEl>
                                          <p:spTgt spid="410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4100"/>
                                        </p:tgtEl>
                                      </p:cBhvr>
                                    </p:animEffect>
                                    <p:set>
                                      <p:cBhvr>
                                        <p:cTn id="42" dur="1" fill="hold">
                                          <p:stCondLst>
                                            <p:cond delay="499"/>
                                          </p:stCondLst>
                                        </p:cTn>
                                        <p:tgtEl>
                                          <p:spTgt spid="410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4101"/>
                                        </p:tgtEl>
                                      </p:cBhvr>
                                    </p:animEffect>
                                    <p:set>
                                      <p:cBhvr>
                                        <p:cTn id="45" dur="1" fill="hold">
                                          <p:stCondLst>
                                            <p:cond delay="499"/>
                                          </p:stCondLst>
                                        </p:cTn>
                                        <p:tgtEl>
                                          <p:spTgt spid="410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102"/>
                                        </p:tgtEl>
                                        <p:attrNameLst>
                                          <p:attrName>style.visibility</p:attrName>
                                        </p:attrNameLst>
                                      </p:cBhvr>
                                      <p:to>
                                        <p:strVal val="visible"/>
                                      </p:to>
                                    </p:set>
                                    <p:animEffect transition="in" filter="blinds(horizontal)">
                                      <p:cBhvr>
                                        <p:cTn id="50" dur="500"/>
                                        <p:tgtEl>
                                          <p:spTgt spid="410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blinds(horizontal)">
                                      <p:cBhvr>
                                        <p:cTn id="55" dur="500"/>
                                        <p:tgtEl>
                                          <p:spTgt spid="102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500"/>
                                        <p:tgtEl>
                                          <p:spTgt spid="4102"/>
                                        </p:tgtEl>
                                      </p:cBhvr>
                                    </p:animEffect>
                                    <p:set>
                                      <p:cBhvr>
                                        <p:cTn id="60" dur="1" fill="hold">
                                          <p:stCondLst>
                                            <p:cond delay="499"/>
                                          </p:stCondLst>
                                        </p:cTn>
                                        <p:tgtEl>
                                          <p:spTgt spid="4102"/>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026"/>
                                        </p:tgtEl>
                                      </p:cBhvr>
                                    </p:animEffect>
                                    <p:set>
                                      <p:cBhvr>
                                        <p:cTn id="63" dur="1" fill="hold">
                                          <p:stCondLst>
                                            <p:cond delay="499"/>
                                          </p:stCondLst>
                                        </p:cTn>
                                        <p:tgtEl>
                                          <p:spTgt spid="102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027"/>
                                        </p:tgtEl>
                                        <p:attrNameLst>
                                          <p:attrName>style.visibility</p:attrName>
                                        </p:attrNameLst>
                                      </p:cBhvr>
                                      <p:to>
                                        <p:strVal val="visible"/>
                                      </p:to>
                                    </p:set>
                                    <p:animEffect transition="in" filter="blinds(horizontal)">
                                      <p:cBhvr>
                                        <p:cTn id="68" dur="500"/>
                                        <p:tgtEl>
                                          <p:spTgt spid="102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028"/>
                                        </p:tgtEl>
                                        <p:attrNameLst>
                                          <p:attrName>style.visibility</p:attrName>
                                        </p:attrNameLst>
                                      </p:cBhvr>
                                      <p:to>
                                        <p:strVal val="visible"/>
                                      </p:to>
                                    </p:set>
                                    <p:animEffect transition="in" filter="blinds(horizontal)">
                                      <p:cBhvr>
                                        <p:cTn id="73" dur="500"/>
                                        <p:tgtEl>
                                          <p:spTgt spid="102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1029"/>
                                        </p:tgtEl>
                                        <p:attrNameLst>
                                          <p:attrName>style.visibility</p:attrName>
                                        </p:attrNameLst>
                                      </p:cBhvr>
                                      <p:to>
                                        <p:strVal val="visible"/>
                                      </p:to>
                                    </p:set>
                                    <p:animEffect transition="in" filter="blinds(horizontal)">
                                      <p:cBhvr>
                                        <p:cTn id="78" dur="500"/>
                                        <p:tgtEl>
                                          <p:spTgt spid="102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051"/>
                                        </p:tgtEl>
                                        <p:attrNameLst>
                                          <p:attrName>style.visibility</p:attrName>
                                        </p:attrNameLst>
                                      </p:cBhvr>
                                      <p:to>
                                        <p:strVal val="visible"/>
                                      </p:to>
                                    </p:set>
                                    <p:animEffect transition="in" filter="blinds(horizontal)">
                                      <p:cBhvr>
                                        <p:cTn id="83" dur="500"/>
                                        <p:tgtEl>
                                          <p:spTgt spid="20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nodeType="clickEffect">
                                  <p:stCondLst>
                                    <p:cond delay="0"/>
                                  </p:stCondLst>
                                  <p:childTnLst>
                                    <p:animEffect transition="out" filter="blinds(horizontal)">
                                      <p:cBhvr>
                                        <p:cTn id="87" dur="500"/>
                                        <p:tgtEl>
                                          <p:spTgt spid="1027"/>
                                        </p:tgtEl>
                                      </p:cBhvr>
                                    </p:animEffect>
                                    <p:set>
                                      <p:cBhvr>
                                        <p:cTn id="88" dur="1" fill="hold">
                                          <p:stCondLst>
                                            <p:cond delay="499"/>
                                          </p:stCondLst>
                                        </p:cTn>
                                        <p:tgtEl>
                                          <p:spTgt spid="1027"/>
                                        </p:tgtEl>
                                        <p:attrNameLst>
                                          <p:attrName>style.visibility</p:attrName>
                                        </p:attrNameLst>
                                      </p:cBhvr>
                                      <p:to>
                                        <p:strVal val="hidden"/>
                                      </p:to>
                                    </p:set>
                                  </p:childTnLst>
                                </p:cTn>
                              </p:par>
                              <p:par>
                                <p:cTn id="89" presetID="3" presetClass="exit" presetSubtype="10" fill="hold" nodeType="withEffect">
                                  <p:stCondLst>
                                    <p:cond delay="0"/>
                                  </p:stCondLst>
                                  <p:childTnLst>
                                    <p:animEffect transition="out" filter="blinds(horizontal)">
                                      <p:cBhvr>
                                        <p:cTn id="90" dur="500"/>
                                        <p:tgtEl>
                                          <p:spTgt spid="1028"/>
                                        </p:tgtEl>
                                      </p:cBhvr>
                                    </p:animEffect>
                                    <p:set>
                                      <p:cBhvr>
                                        <p:cTn id="91" dur="1" fill="hold">
                                          <p:stCondLst>
                                            <p:cond delay="499"/>
                                          </p:stCondLst>
                                        </p:cTn>
                                        <p:tgtEl>
                                          <p:spTgt spid="1028"/>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500"/>
                                        <p:tgtEl>
                                          <p:spTgt spid="1029"/>
                                        </p:tgtEl>
                                      </p:cBhvr>
                                    </p:animEffect>
                                    <p:set>
                                      <p:cBhvr>
                                        <p:cTn id="94" dur="1" fill="hold">
                                          <p:stCondLst>
                                            <p:cond delay="499"/>
                                          </p:stCondLst>
                                        </p:cTn>
                                        <p:tgtEl>
                                          <p:spTgt spid="1029"/>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2051"/>
                                        </p:tgtEl>
                                      </p:cBhvr>
                                    </p:animEffect>
                                    <p:set>
                                      <p:cBhvr>
                                        <p:cTn id="97" dur="1" fill="hold">
                                          <p:stCondLst>
                                            <p:cond delay="499"/>
                                          </p:stCondLst>
                                        </p:cTn>
                                        <p:tgtEl>
                                          <p:spTgt spid="205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14">
                                            <p:txEl>
                                              <p:pRg st="5" end="5"/>
                                            </p:txEl>
                                          </p:spTgt>
                                        </p:tgtEl>
                                        <p:attrNameLst>
                                          <p:attrName>style.visibility</p:attrName>
                                        </p:attrNameLst>
                                      </p:cBhvr>
                                      <p:to>
                                        <p:strVal val="visible"/>
                                      </p:to>
                                    </p:set>
                                    <p:animEffect transition="in" filter="blinds(horizontal)">
                                      <p:cBhvr>
                                        <p:cTn id="102" dur="500"/>
                                        <p:tgtEl>
                                          <p:spTgt spid="14">
                                            <p:txEl>
                                              <p:pRg st="5" end="5"/>
                                            </p:txEl>
                                          </p:spTgt>
                                        </p:tgtEl>
                                      </p:cBhvr>
                                    </p:animEffect>
                                  </p:childTnLst>
                                </p:cTn>
                              </p:par>
                              <p:par>
                                <p:cTn id="103" presetID="3" presetClass="entr" presetSubtype="10" fill="hold" nodeType="withEffect">
                                  <p:stCondLst>
                                    <p:cond delay="0"/>
                                  </p:stCondLst>
                                  <p:childTnLst>
                                    <p:set>
                                      <p:cBhvr>
                                        <p:cTn id="104" dur="1" fill="hold">
                                          <p:stCondLst>
                                            <p:cond delay="0"/>
                                          </p:stCondLst>
                                        </p:cTn>
                                        <p:tgtEl>
                                          <p:spTgt spid="14">
                                            <p:txEl>
                                              <p:pRg st="6" end="6"/>
                                            </p:txEl>
                                          </p:spTgt>
                                        </p:tgtEl>
                                        <p:attrNameLst>
                                          <p:attrName>style.visibility</p:attrName>
                                        </p:attrNameLst>
                                      </p:cBhvr>
                                      <p:to>
                                        <p:strVal val="visible"/>
                                      </p:to>
                                    </p:set>
                                    <p:animEffect transition="in" filter="blinds(horizontal)">
                                      <p:cBhvr>
                                        <p:cTn id="105" dur="500"/>
                                        <p:tgtEl>
                                          <p:spTgt spid="14">
                                            <p:txEl>
                                              <p:pRg st="6" end="6"/>
                                            </p:txEl>
                                          </p:spTgt>
                                        </p:tgtEl>
                                      </p:cBhvr>
                                    </p:animEffect>
                                  </p:childTnLst>
                                </p:cTn>
                              </p:par>
                              <p:par>
                                <p:cTn id="106" presetID="3" presetClass="entr" presetSubtype="10" fill="hold" nodeType="withEffect">
                                  <p:stCondLst>
                                    <p:cond delay="0"/>
                                  </p:stCondLst>
                                  <p:childTnLst>
                                    <p:set>
                                      <p:cBhvr>
                                        <p:cTn id="107" dur="1" fill="hold">
                                          <p:stCondLst>
                                            <p:cond delay="0"/>
                                          </p:stCondLst>
                                        </p:cTn>
                                        <p:tgtEl>
                                          <p:spTgt spid="14">
                                            <p:txEl>
                                              <p:pRg st="7" end="7"/>
                                            </p:txEl>
                                          </p:spTgt>
                                        </p:tgtEl>
                                        <p:attrNameLst>
                                          <p:attrName>style.visibility</p:attrName>
                                        </p:attrNameLst>
                                      </p:cBhvr>
                                      <p:to>
                                        <p:strVal val="visible"/>
                                      </p:to>
                                    </p:set>
                                    <p:animEffect transition="in" filter="blinds(horizontal)">
                                      <p:cBhvr>
                                        <p:cTn id="108" dur="500"/>
                                        <p:tgtEl>
                                          <p:spTgt spid="14">
                                            <p:txEl>
                                              <p:pRg st="7" end="7"/>
                                            </p:txEl>
                                          </p:spTgt>
                                        </p:tgtEl>
                                      </p:cBhvr>
                                    </p:animEffect>
                                  </p:childTnLst>
                                </p:cTn>
                              </p:par>
                              <p:par>
                                <p:cTn id="109" presetID="3" presetClass="entr" presetSubtype="10" fill="hold" nodeType="withEffect">
                                  <p:stCondLst>
                                    <p:cond delay="0"/>
                                  </p:stCondLst>
                                  <p:childTnLst>
                                    <p:set>
                                      <p:cBhvr>
                                        <p:cTn id="110" dur="1" fill="hold">
                                          <p:stCondLst>
                                            <p:cond delay="0"/>
                                          </p:stCondLst>
                                        </p:cTn>
                                        <p:tgtEl>
                                          <p:spTgt spid="14">
                                            <p:txEl>
                                              <p:pRg st="8" end="8"/>
                                            </p:txEl>
                                          </p:spTgt>
                                        </p:tgtEl>
                                        <p:attrNameLst>
                                          <p:attrName>style.visibility</p:attrName>
                                        </p:attrNameLst>
                                      </p:cBhvr>
                                      <p:to>
                                        <p:strVal val="visible"/>
                                      </p:to>
                                    </p:set>
                                    <p:animEffect transition="in" filter="blinds(horizontal)">
                                      <p:cBhvr>
                                        <p:cTn id="111" dur="500"/>
                                        <p:tgtEl>
                                          <p:spTgt spid="14">
                                            <p:txEl>
                                              <p:pRg st="8" end="8"/>
                                            </p:txEl>
                                          </p:spTgt>
                                        </p:tgtEl>
                                      </p:cBhvr>
                                    </p:animEffect>
                                  </p:childTnLst>
                                </p:cTn>
                              </p:par>
                              <p:par>
                                <p:cTn id="112" presetID="3" presetClass="entr" presetSubtype="10" fill="hold" nodeType="withEffect">
                                  <p:stCondLst>
                                    <p:cond delay="0"/>
                                  </p:stCondLst>
                                  <p:childTnLst>
                                    <p:set>
                                      <p:cBhvr>
                                        <p:cTn id="113" dur="1" fill="hold">
                                          <p:stCondLst>
                                            <p:cond delay="0"/>
                                          </p:stCondLst>
                                        </p:cTn>
                                        <p:tgtEl>
                                          <p:spTgt spid="14">
                                            <p:txEl>
                                              <p:pRg st="9" end="9"/>
                                            </p:txEl>
                                          </p:spTgt>
                                        </p:tgtEl>
                                        <p:attrNameLst>
                                          <p:attrName>style.visibility</p:attrName>
                                        </p:attrNameLst>
                                      </p:cBhvr>
                                      <p:to>
                                        <p:strVal val="visible"/>
                                      </p:to>
                                    </p:set>
                                    <p:animEffect transition="in" filter="blinds(horizontal)">
                                      <p:cBhvr>
                                        <p:cTn id="114" dur="500"/>
                                        <p:tgtEl>
                                          <p:spTgt spid="14">
                                            <p:txEl>
                                              <p:pRg st="9" end="9"/>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blinds(horizontal)">
                                      <p:cBhvr>
                                        <p:cTn id="1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idx="1"/>
          </p:nvPr>
        </p:nvSpPr>
        <p:spPr>
          <a:xfrm>
            <a:off x="203200" y="989013"/>
            <a:ext cx="8674100" cy="2388346"/>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结算方式的用途</a:t>
            </a:r>
          </a:p>
          <a:p>
            <a:pPr lvl="1" fontAlgn="auto">
              <a:spcAft>
                <a:spcPts val="0"/>
              </a:spcAft>
              <a:buClr>
                <a:srgbClr val="003B76"/>
              </a:buClr>
              <a:defRPr/>
            </a:pPr>
            <a:r>
              <a:rPr lang="zh-CN" altLang="en-US" sz="2000" dirty="0" smtClean="0"/>
              <a:t>凭证（涉及到银行存款）</a:t>
            </a:r>
            <a:endParaRPr lang="en-US" altLang="zh-CN" sz="2000" dirty="0" smtClean="0"/>
          </a:p>
          <a:p>
            <a:pPr lvl="1" fontAlgn="auto">
              <a:spcAft>
                <a:spcPts val="0"/>
              </a:spcAft>
              <a:buClr>
                <a:srgbClr val="003B76"/>
              </a:buClr>
              <a:defRPr/>
            </a:pPr>
            <a:r>
              <a:rPr lang="zh-CN" altLang="en-US" sz="2000" dirty="0" smtClean="0"/>
              <a:t>应收应付单据    </a:t>
            </a:r>
            <a:endParaRPr lang="zh-CN" altLang="en-US" sz="2000" b="1" dirty="0" smtClean="0"/>
          </a:p>
          <a:p>
            <a:pPr marL="342900" lvl="1" indent="-342900" fontAlgn="auto">
              <a:spcAft>
                <a:spcPts val="0"/>
              </a:spcAft>
              <a:buClr>
                <a:srgbClr val="003B76"/>
              </a:buClr>
              <a:buSzPct val="100000"/>
              <a:buBlip>
                <a:blip r:embed="rId2"/>
              </a:buBlip>
              <a:defRPr/>
            </a:pPr>
            <a:r>
              <a:rPr lang="zh-CN" altLang="en-US" sz="2600" b="1" dirty="0" smtClean="0"/>
              <a:t>结算方式属性中科目代码的用途</a:t>
            </a:r>
          </a:p>
          <a:p>
            <a:pPr marL="750888" lvl="1" fontAlgn="auto">
              <a:spcAft>
                <a:spcPts val="0"/>
              </a:spcAft>
              <a:buClr>
                <a:srgbClr val="003B76"/>
              </a:buClr>
              <a:defRPr/>
            </a:pPr>
            <a:r>
              <a:rPr lang="zh-CN" altLang="en-US" sz="2000" dirty="0" smtClean="0"/>
              <a:t>在对销售发票等生成凭证时，凭证模板可以直接选择结算方式属性中的科目代码</a:t>
            </a:r>
          </a:p>
        </p:txBody>
      </p:sp>
      <p:sp>
        <p:nvSpPr>
          <p:cNvPr id="2560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结算方式</a:t>
            </a:r>
          </a:p>
        </p:txBody>
      </p:sp>
      <p:pic>
        <p:nvPicPr>
          <p:cNvPr id="25604" name="Picture 9"/>
          <p:cNvPicPr>
            <a:picLocks noChangeAspect="1" noChangeArrowheads="1"/>
          </p:cNvPicPr>
          <p:nvPr/>
        </p:nvPicPr>
        <p:blipFill>
          <a:blip r:embed="rId3" cstate="print"/>
          <a:srcRect/>
          <a:stretch>
            <a:fillRect/>
          </a:stretch>
        </p:blipFill>
        <p:spPr bwMode="auto">
          <a:xfrm>
            <a:off x="827584" y="3356992"/>
            <a:ext cx="4552950" cy="2133600"/>
          </a:xfrm>
          <a:prstGeom prst="rect">
            <a:avLst/>
          </a:prstGeom>
          <a:noFill/>
          <a:ln w="9525" algn="ctr">
            <a:noFill/>
            <a:miter lim="800000"/>
            <a:headEnd/>
            <a:tailEnd/>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684463"/>
            <a:ext cx="3152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2954094"/>
            <a:ext cx="4902895" cy="288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2984669"/>
            <a:ext cx="5081196" cy="28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 calcmode="lin" valueType="num">
                                      <p:cBhvr additive="base">
                                        <p:cTn id="21"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 calcmode="lin" valueType="num">
                                      <p:cBhvr additive="base">
                                        <p:cTn id="25"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4"/>
                                        </p:tgtEl>
                                        <p:attrNameLst>
                                          <p:attrName>style.visibility</p:attrName>
                                        </p:attrNameLst>
                                      </p:cBhvr>
                                      <p:to>
                                        <p:strVal val="visible"/>
                                      </p:to>
                                    </p:set>
                                    <p:anim calcmode="lin" valueType="num">
                                      <p:cBhvr additive="base">
                                        <p:cTn id="31" dur="500" fill="hold"/>
                                        <p:tgtEl>
                                          <p:spTgt spid="25604"/>
                                        </p:tgtEl>
                                        <p:attrNameLst>
                                          <p:attrName>ppt_x</p:attrName>
                                        </p:attrNameLst>
                                      </p:cBhvr>
                                      <p:tavLst>
                                        <p:tav tm="0">
                                          <p:val>
                                            <p:strVal val="#ppt_x"/>
                                          </p:val>
                                        </p:tav>
                                        <p:tav tm="100000">
                                          <p:val>
                                            <p:strVal val="#ppt_x"/>
                                          </p:val>
                                        </p:tav>
                                      </p:tavLst>
                                    </p:anim>
                                    <p:anim calcmode="lin" valueType="num">
                                      <p:cBhvr additive="base">
                                        <p:cTn id="32"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additive="base">
                                        <p:cTn id="37" dur="500" fill="hold"/>
                                        <p:tgtEl>
                                          <p:spTgt spid="3074"/>
                                        </p:tgtEl>
                                        <p:attrNameLst>
                                          <p:attrName>ppt_x</p:attrName>
                                        </p:attrNameLst>
                                      </p:cBhvr>
                                      <p:tavLst>
                                        <p:tav tm="0">
                                          <p:val>
                                            <p:strVal val="#ppt_x"/>
                                          </p:val>
                                        </p:tav>
                                        <p:tav tm="100000">
                                          <p:val>
                                            <p:strVal val="#ppt_x"/>
                                          </p:val>
                                        </p:tav>
                                      </p:tavLst>
                                    </p:anim>
                                    <p:anim calcmode="lin" valueType="num">
                                      <p:cBhvr additive="base">
                                        <p:cTn id="3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075"/>
                                        </p:tgtEl>
                                        <p:attrNameLst>
                                          <p:attrName>style.visibility</p:attrName>
                                        </p:attrNameLst>
                                      </p:cBhvr>
                                      <p:to>
                                        <p:strVal val="visible"/>
                                      </p:to>
                                    </p:set>
                                    <p:animEffect transition="in" filter="blinds(horizontal)">
                                      <p:cBhvr>
                                        <p:cTn id="53" dur="500"/>
                                        <p:tgtEl>
                                          <p:spTgt spid="307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3075"/>
                                        </p:tgtEl>
                                      </p:cBhvr>
                                    </p:animEffect>
                                    <p:set>
                                      <p:cBhvr>
                                        <p:cTn id="58"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idx="1"/>
          </p:nvPr>
        </p:nvSpPr>
        <p:spPr>
          <a:xfrm>
            <a:off x="203200" y="989013"/>
            <a:ext cx="8674100" cy="1858970"/>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辅助资料管理</a:t>
            </a:r>
          </a:p>
          <a:p>
            <a:pPr marL="750888" lvl="1" fontAlgn="auto">
              <a:spcAft>
                <a:spcPts val="0"/>
              </a:spcAft>
              <a:buClr>
                <a:srgbClr val="003B76"/>
              </a:buClr>
              <a:defRPr/>
            </a:pPr>
            <a:r>
              <a:rPr lang="zh-CN" altLang="en-US" sz="2000" dirty="0" smtClean="0"/>
              <a:t>辅助资料的主要用途</a:t>
            </a:r>
          </a:p>
          <a:p>
            <a:pPr marL="750888" lvl="1" fontAlgn="auto">
              <a:spcAft>
                <a:spcPts val="0"/>
              </a:spcAft>
              <a:buClr>
                <a:srgbClr val="003B76"/>
              </a:buClr>
              <a:defRPr/>
            </a:pPr>
            <a:r>
              <a:rPr lang="zh-CN" altLang="en-US" sz="2000" dirty="0" smtClean="0"/>
              <a:t>辅助资料的字段属性</a:t>
            </a:r>
            <a:endParaRPr lang="en-US" altLang="zh-CN" sz="2000" dirty="0" smtClean="0"/>
          </a:p>
          <a:p>
            <a:pPr lvl="2" fontAlgn="auto">
              <a:spcAft>
                <a:spcPts val="0"/>
              </a:spcAft>
              <a:defRPr/>
            </a:pPr>
            <a:endParaRPr lang="zh-CN" altLang="en-US" dirty="0" smtClean="0"/>
          </a:p>
          <a:p>
            <a:pPr fontAlgn="auto">
              <a:spcAft>
                <a:spcPts val="0"/>
              </a:spcAft>
              <a:buFont typeface="Wingdings" pitchFamily="2" charset="2"/>
              <a:buNone/>
              <a:defRPr/>
            </a:pPr>
            <a:endParaRPr lang="zh-CN" altLang="en-US" sz="1800" dirty="0" smtClean="0"/>
          </a:p>
        </p:txBody>
      </p:sp>
      <p:sp>
        <p:nvSpPr>
          <p:cNvPr id="2765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其他</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260484"/>
            <a:ext cx="4191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idx="1"/>
          </p:nvPr>
        </p:nvSpPr>
        <p:spPr>
          <a:xfrm>
            <a:off x="179512" y="1052736"/>
            <a:ext cx="8674100" cy="2074414"/>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用户管理</a:t>
            </a:r>
            <a:endParaRPr lang="en-US" altLang="zh-CN" sz="2600" b="1" dirty="0" smtClean="0"/>
          </a:p>
          <a:p>
            <a:pPr marL="342000" lvl="1" indent="-342000" fontAlgn="auto">
              <a:lnSpc>
                <a:spcPct val="80000"/>
              </a:lnSpc>
              <a:spcAft>
                <a:spcPts val="0"/>
              </a:spcAft>
              <a:buClr>
                <a:srgbClr val="003B76"/>
              </a:buClr>
              <a:buFont typeface="Wingdings" pitchFamily="2" charset="2"/>
              <a:buNone/>
              <a:defRPr/>
            </a:pPr>
            <a:r>
              <a:rPr lang="en-US" altLang="zh-CN" sz="2000" b="1" dirty="0" smtClean="0"/>
              <a:t>    </a:t>
            </a:r>
            <a:r>
              <a:rPr lang="zh-CN" altLang="en-US" sz="2000" dirty="0" smtClean="0"/>
              <a:t>用户管理是对账套使用者的管理，包括新增用户，删除用户，用户授权等</a:t>
            </a:r>
          </a:p>
          <a:p>
            <a:pPr marL="750888" lvl="1" fontAlgn="auto">
              <a:spcAft>
                <a:spcPts val="0"/>
              </a:spcAft>
              <a:buClr>
                <a:srgbClr val="003B76"/>
              </a:buClr>
              <a:defRPr/>
            </a:pPr>
            <a:r>
              <a:rPr lang="zh-CN" altLang="en-US" sz="2000" dirty="0" smtClean="0"/>
              <a:t>新增用户组</a:t>
            </a:r>
          </a:p>
          <a:p>
            <a:pPr marL="750888" lvl="1" fontAlgn="auto">
              <a:spcAft>
                <a:spcPts val="0"/>
              </a:spcAft>
              <a:buClr>
                <a:srgbClr val="003B76"/>
              </a:buClr>
              <a:defRPr/>
            </a:pPr>
            <a:r>
              <a:rPr lang="zh-CN" altLang="en-US" sz="2000" dirty="0" smtClean="0"/>
              <a:t>新增用户</a:t>
            </a:r>
          </a:p>
          <a:p>
            <a:pPr marL="750888" lvl="1" fontAlgn="auto">
              <a:spcAft>
                <a:spcPts val="0"/>
              </a:spcAft>
              <a:buClr>
                <a:srgbClr val="003B76"/>
              </a:buClr>
              <a:defRPr/>
            </a:pPr>
            <a:r>
              <a:rPr lang="zh-CN" altLang="en-US" sz="2000" dirty="0" smtClean="0"/>
              <a:t>用户授权（快速授权、高级授权、数据授权）</a:t>
            </a:r>
          </a:p>
          <a:p>
            <a:pPr marL="990600" lvl="1" indent="-533400" fontAlgn="auto">
              <a:lnSpc>
                <a:spcPct val="80000"/>
              </a:lnSpc>
              <a:spcAft>
                <a:spcPts val="0"/>
              </a:spcAft>
              <a:defRPr/>
            </a:pPr>
            <a:endParaRPr lang="zh-CN" altLang="en-US" sz="1600" b="1" dirty="0" smtClean="0"/>
          </a:p>
        </p:txBody>
      </p:sp>
      <p:sp>
        <p:nvSpPr>
          <p:cNvPr id="28675"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用户管理</a:t>
            </a:r>
          </a:p>
        </p:txBody>
      </p:sp>
      <p:pic>
        <p:nvPicPr>
          <p:cNvPr id="1027" name="Picture 3"/>
          <p:cNvPicPr>
            <a:picLocks noChangeAspect="1" noChangeArrowheads="1"/>
          </p:cNvPicPr>
          <p:nvPr/>
        </p:nvPicPr>
        <p:blipFill>
          <a:blip r:embed="rId3" cstate="print"/>
          <a:srcRect/>
          <a:stretch>
            <a:fillRect/>
          </a:stretch>
        </p:blipFill>
        <p:spPr bwMode="auto">
          <a:xfrm>
            <a:off x="1043608" y="2348881"/>
            <a:ext cx="5324475" cy="403244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07704" y="2420889"/>
            <a:ext cx="5362575" cy="396044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771801" y="2420889"/>
            <a:ext cx="5256584" cy="396044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779912" y="1772816"/>
            <a:ext cx="3657600" cy="429577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971600" y="2780928"/>
            <a:ext cx="5256584" cy="3528392"/>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3563888" y="2780928"/>
            <a:ext cx="4392488" cy="352839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linds(horizontal)">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027"/>
                                        </p:tgtEl>
                                      </p:cBhvr>
                                    </p:animEffect>
                                    <p:set>
                                      <p:cBhvr>
                                        <p:cTn id="22" dur="1" fill="hold">
                                          <p:stCondLst>
                                            <p:cond delay="499"/>
                                          </p:stCondLst>
                                        </p:cTn>
                                        <p:tgtEl>
                                          <p:spTgt spid="1027"/>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028"/>
                                        </p:tgtEl>
                                      </p:cBhvr>
                                    </p:animEffect>
                                    <p:set>
                                      <p:cBhvr>
                                        <p:cTn id="25" dur="1" fill="hold">
                                          <p:stCondLst>
                                            <p:cond delay="499"/>
                                          </p:stCondLst>
                                        </p:cTn>
                                        <p:tgtEl>
                                          <p:spTgt spid="102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029"/>
                                        </p:tgtEl>
                                      </p:cBhvr>
                                    </p:animEffect>
                                    <p:set>
                                      <p:cBhvr>
                                        <p:cTn id="28" dur="1" fill="hold">
                                          <p:stCondLst>
                                            <p:cond delay="499"/>
                                          </p:stCondLst>
                                        </p:cTn>
                                        <p:tgtEl>
                                          <p:spTgt spid="10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blinds(horizontal)">
                                      <p:cBhvr>
                                        <p:cTn id="33" dur="5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31"/>
                                        </p:tgtEl>
                                        <p:attrNameLst>
                                          <p:attrName>style.visibility</p:attrName>
                                        </p:attrNameLst>
                                      </p:cBhvr>
                                      <p:to>
                                        <p:strVal val="visible"/>
                                      </p:to>
                                    </p:set>
                                    <p:animEffect transition="in" filter="blinds(horizontal)">
                                      <p:cBhvr>
                                        <p:cTn id="38" dur="500"/>
                                        <p:tgtEl>
                                          <p:spTgt spid="103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blinds(horizontal)">
                                      <p:cBhvr>
                                        <p:cTn id="4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03200" y="989013"/>
            <a:ext cx="8674100" cy="5137150"/>
          </a:xfrm>
        </p:spPr>
        <p:txBody>
          <a:bodyPr rtlCol="0"/>
          <a:lstStyle/>
          <a:p>
            <a:pPr marL="342900" lvl="1" indent="-342900" fontAlgn="auto">
              <a:spcAft>
                <a:spcPts val="0"/>
              </a:spcAft>
              <a:buClr>
                <a:srgbClr val="003B76"/>
              </a:buClr>
              <a:buSzPct val="100000"/>
              <a:buBlip>
                <a:blip r:embed="rId2"/>
              </a:buBlip>
              <a:defRPr/>
            </a:pPr>
            <a:r>
              <a:rPr lang="zh-CN" altLang="en-US" sz="2600" b="1" dirty="0" smtClean="0"/>
              <a:t>上机日志</a:t>
            </a:r>
          </a:p>
          <a:p>
            <a:pPr lvl="1" fontAlgn="auto">
              <a:spcAft>
                <a:spcPts val="0"/>
              </a:spcAft>
              <a:buFont typeface="Wingdings" pitchFamily="2" charset="2"/>
              <a:buNone/>
              <a:defRPr/>
            </a:pPr>
            <a:r>
              <a:rPr lang="zh-CN" altLang="en-US" b="1" dirty="0" smtClean="0"/>
              <a:t>    </a:t>
            </a:r>
            <a:r>
              <a:rPr lang="zh-CN" altLang="en-US" sz="2000" dirty="0" smtClean="0"/>
              <a:t>为保证账套数据安全，监控软件使用过程，系统提供上机日志功能。</a:t>
            </a:r>
            <a:endParaRPr lang="en-US" altLang="zh-CN" sz="2000" dirty="0" smtClean="0"/>
          </a:p>
          <a:p>
            <a:pPr marL="750888" lvl="1" fontAlgn="auto">
              <a:spcAft>
                <a:spcPts val="0"/>
              </a:spcAft>
              <a:buClr>
                <a:srgbClr val="003B76"/>
              </a:buClr>
              <a:defRPr/>
            </a:pPr>
            <a:r>
              <a:rPr lang="zh-CN" altLang="en-US" sz="2000" dirty="0" smtClean="0"/>
              <a:t>上机日志用于记录什么时间，哪个用户，进行了何种操作，以及操作的结果，以便于留下操作查找线索</a:t>
            </a:r>
            <a:endParaRPr lang="en-US" altLang="zh-CN" sz="2000" dirty="0" smtClean="0"/>
          </a:p>
          <a:p>
            <a:pPr marL="750888" lvl="1" fontAlgn="auto">
              <a:spcAft>
                <a:spcPts val="0"/>
              </a:spcAft>
              <a:buClr>
                <a:srgbClr val="003B76"/>
              </a:buClr>
              <a:defRPr/>
            </a:pPr>
            <a:r>
              <a:rPr lang="zh-CN" altLang="zh-CN" sz="2000" dirty="0" smtClean="0"/>
              <a:t>上机日志可保存</a:t>
            </a:r>
            <a:r>
              <a:rPr lang="en-US" altLang="zh-CN" sz="2000" dirty="0" smtClean="0"/>
              <a:t>5W</a:t>
            </a:r>
            <a:r>
              <a:rPr lang="zh-CN" altLang="zh-CN" sz="2000" dirty="0" smtClean="0"/>
              <a:t>条数据，超过</a:t>
            </a:r>
            <a:r>
              <a:rPr lang="en-US" altLang="zh-CN" sz="2000" dirty="0" smtClean="0"/>
              <a:t>5W</a:t>
            </a:r>
            <a:r>
              <a:rPr lang="zh-CN" altLang="zh-CN" sz="2000" dirty="0" smtClean="0"/>
              <a:t>时，将自动删除前面的日志记录</a:t>
            </a:r>
            <a:endParaRPr lang="en-US" altLang="zh-CN" sz="2000" dirty="0" smtClean="0"/>
          </a:p>
          <a:p>
            <a:pPr marL="750888" lvl="1" fontAlgn="auto">
              <a:spcAft>
                <a:spcPts val="0"/>
              </a:spcAft>
              <a:buClr>
                <a:srgbClr val="003B76"/>
              </a:buClr>
              <a:defRPr/>
            </a:pPr>
            <a:r>
              <a:rPr lang="zh-CN" altLang="en-US" sz="2000" dirty="0" smtClean="0"/>
              <a:t>根据</a:t>
            </a:r>
            <a:r>
              <a:rPr lang="en-US" altLang="zh-CN" sz="2000" dirty="0" smtClean="0"/>
              <a:t>《</a:t>
            </a:r>
            <a:r>
              <a:rPr lang="zh-CN" altLang="en-US" sz="2000" dirty="0" smtClean="0"/>
              <a:t>企业会计信息化规范</a:t>
            </a:r>
            <a:r>
              <a:rPr lang="en-US" altLang="zh-CN" sz="2000" dirty="0" smtClean="0"/>
              <a:t>》</a:t>
            </a:r>
            <a:r>
              <a:rPr lang="zh-CN" altLang="en-US" sz="2000" dirty="0" smtClean="0"/>
              <a:t>规定，不提供手工清除上机日志功能</a:t>
            </a:r>
          </a:p>
        </p:txBody>
      </p:sp>
      <p:sp>
        <p:nvSpPr>
          <p:cNvPr id="29699"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上机日志</a:t>
            </a:r>
          </a:p>
        </p:txBody>
      </p:sp>
      <p:pic>
        <p:nvPicPr>
          <p:cNvPr id="3074" name="Picture 2"/>
          <p:cNvPicPr>
            <a:picLocks noChangeAspect="1" noChangeArrowheads="1"/>
          </p:cNvPicPr>
          <p:nvPr/>
        </p:nvPicPr>
        <p:blipFill>
          <a:blip r:embed="rId3" cstate="print"/>
          <a:srcRect/>
          <a:stretch>
            <a:fillRect/>
          </a:stretch>
        </p:blipFill>
        <p:spPr bwMode="auto">
          <a:xfrm>
            <a:off x="2555776" y="3356992"/>
            <a:ext cx="3400425"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03200" y="989013"/>
            <a:ext cx="8674100" cy="5137150"/>
          </a:xfrm>
        </p:spPr>
        <p:txBody>
          <a:bodyPr rtlCol="0"/>
          <a:lstStyle/>
          <a:p>
            <a:pPr marL="342900" lvl="1" indent="-342900" fontAlgn="auto">
              <a:spcAft>
                <a:spcPts val="0"/>
              </a:spcAft>
              <a:buClr>
                <a:srgbClr val="003B76"/>
              </a:buClr>
              <a:buSzPct val="100000"/>
              <a:buBlip>
                <a:blip r:embed="rId2"/>
              </a:buBlip>
              <a:defRPr/>
            </a:pPr>
            <a:r>
              <a:rPr lang="zh-CN" altLang="en-US" sz="2600" b="1" dirty="0" smtClean="0"/>
              <a:t>科目初始数据录入</a:t>
            </a:r>
          </a:p>
          <a:p>
            <a:pPr marL="750888" lvl="1" fontAlgn="auto">
              <a:spcAft>
                <a:spcPts val="0"/>
              </a:spcAft>
              <a:buClr>
                <a:srgbClr val="003B76"/>
              </a:buClr>
              <a:defRPr/>
            </a:pPr>
            <a:r>
              <a:rPr lang="zh-CN" altLang="en-US" sz="2000" dirty="0" smtClean="0"/>
              <a:t>年初启用账套</a:t>
            </a:r>
            <a:endParaRPr lang="en-US" altLang="zh-CN" sz="2000" dirty="0" smtClean="0"/>
          </a:p>
          <a:p>
            <a:pPr lvl="2" fontAlgn="auto">
              <a:spcAft>
                <a:spcPts val="0"/>
              </a:spcAft>
              <a:buClr>
                <a:srgbClr val="003B76"/>
              </a:buClr>
              <a:defRPr/>
            </a:pPr>
            <a:r>
              <a:rPr lang="zh-CN" altLang="en-US" sz="1800" dirty="0"/>
              <a:t>只需要录入期初数据</a:t>
            </a:r>
          </a:p>
          <a:p>
            <a:pPr marL="750888" lvl="1" fontAlgn="auto">
              <a:spcAft>
                <a:spcPts val="0"/>
              </a:spcAft>
              <a:buClr>
                <a:srgbClr val="003B76"/>
              </a:buClr>
              <a:defRPr/>
            </a:pPr>
            <a:r>
              <a:rPr lang="zh-CN" altLang="en-US" sz="2000" dirty="0" smtClean="0"/>
              <a:t>年中启用账套</a:t>
            </a:r>
            <a:endParaRPr lang="en-US" altLang="zh-CN" sz="2000" dirty="0" smtClean="0"/>
          </a:p>
          <a:p>
            <a:pPr lvl="2" fontAlgn="auto">
              <a:spcAft>
                <a:spcPts val="0"/>
              </a:spcAft>
              <a:buClr>
                <a:srgbClr val="003B76"/>
              </a:buClr>
              <a:defRPr/>
            </a:pPr>
            <a:r>
              <a:rPr lang="zh-CN" altLang="en-US" sz="1800" dirty="0"/>
              <a:t>累计借方发生额、累计贷方发生额、期初余额、损益类实际发生额</a:t>
            </a:r>
          </a:p>
          <a:p>
            <a:pPr lvl="2" fontAlgn="auto">
              <a:spcAft>
                <a:spcPts val="0"/>
              </a:spcAft>
              <a:defRPr/>
            </a:pPr>
            <a:r>
              <a:rPr lang="zh-CN" altLang="en-US" sz="1800" dirty="0" smtClean="0"/>
              <a:t>普通科目初始数据录入</a:t>
            </a:r>
          </a:p>
          <a:p>
            <a:pPr lvl="2" fontAlgn="auto">
              <a:spcAft>
                <a:spcPts val="0"/>
              </a:spcAft>
              <a:defRPr/>
            </a:pPr>
            <a:r>
              <a:rPr lang="zh-CN" altLang="en-US" sz="1800" dirty="0" smtClean="0"/>
              <a:t>外币科目初始数据录入</a:t>
            </a:r>
          </a:p>
          <a:p>
            <a:pPr lvl="2" fontAlgn="auto">
              <a:spcAft>
                <a:spcPts val="0"/>
              </a:spcAft>
              <a:defRPr/>
            </a:pPr>
            <a:r>
              <a:rPr lang="zh-CN" altLang="en-US" sz="1800" dirty="0" smtClean="0"/>
              <a:t>管理核算项目科目及往来类科目初始数据录入</a:t>
            </a:r>
            <a:endParaRPr lang="en-US" altLang="zh-CN" sz="1800" dirty="0" smtClean="0"/>
          </a:p>
          <a:p>
            <a:pPr lvl="2" fontAlgn="auto">
              <a:spcAft>
                <a:spcPts val="0"/>
              </a:spcAft>
              <a:defRPr/>
            </a:pPr>
            <a:r>
              <a:rPr lang="zh-CN" altLang="en-US" sz="1800" dirty="0" smtClean="0"/>
              <a:t>数量金额辅助核算科目录入</a:t>
            </a:r>
          </a:p>
          <a:p>
            <a:pPr lvl="2" fontAlgn="auto">
              <a:spcAft>
                <a:spcPts val="0"/>
              </a:spcAft>
              <a:defRPr/>
            </a:pPr>
            <a:r>
              <a:rPr lang="zh-CN" altLang="en-US" sz="1800" dirty="0" smtClean="0"/>
              <a:t>损益类科目初始数据录入</a:t>
            </a:r>
            <a:endParaRPr lang="en-US" altLang="zh-CN" sz="1800" dirty="0" smtClean="0"/>
          </a:p>
          <a:p>
            <a:pPr lvl="3" fontAlgn="auto">
              <a:spcAft>
                <a:spcPts val="0"/>
              </a:spcAft>
              <a:defRPr/>
            </a:pPr>
            <a:r>
              <a:rPr lang="zh-CN" altLang="en-US" sz="1600" dirty="0" smtClean="0"/>
              <a:t>损益类科目实际发生额的特殊处理</a:t>
            </a:r>
            <a:endParaRPr lang="en-US" altLang="zh-CN" sz="1600" dirty="0" smtClean="0"/>
          </a:p>
          <a:p>
            <a:pPr lvl="3" fontAlgn="auto">
              <a:spcAft>
                <a:spcPts val="0"/>
              </a:spcAft>
              <a:defRPr/>
            </a:pPr>
            <a:r>
              <a:rPr lang="zh-CN" altLang="en-US" sz="1600" dirty="0" smtClean="0"/>
              <a:t>本年利润与损益类科目初始化数据的关联</a:t>
            </a:r>
          </a:p>
          <a:p>
            <a:pPr fontAlgn="auto">
              <a:spcAft>
                <a:spcPts val="0"/>
              </a:spcAft>
              <a:defRPr/>
            </a:pPr>
            <a:endParaRPr lang="zh-CN" altLang="en-US" sz="1800" dirty="0" smtClean="0"/>
          </a:p>
        </p:txBody>
      </p:sp>
      <p:sp>
        <p:nvSpPr>
          <p:cNvPr id="30723"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初始数据录入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 calcmode="lin" valueType="num">
                                      <p:cBhvr additive="base">
                                        <p:cTn id="17"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4035">
                                            <p:txEl>
                                              <p:pRg st="3" end="3"/>
                                            </p:txEl>
                                          </p:spTgt>
                                        </p:tgtEl>
                                        <p:attrNameLst>
                                          <p:attrName>style.visibility</p:attrName>
                                        </p:attrNameLst>
                                      </p:cBhvr>
                                      <p:to>
                                        <p:strVal val="visible"/>
                                      </p:to>
                                    </p:set>
                                    <p:anim calcmode="lin" valueType="num">
                                      <p:cBhvr additive="base">
                                        <p:cTn id="23"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 calcmode="lin" valueType="num">
                                      <p:cBhvr additive="base">
                                        <p:cTn id="27"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4035">
                                            <p:txEl>
                                              <p:pRg st="5" end="5"/>
                                            </p:txEl>
                                          </p:spTgt>
                                        </p:tgtEl>
                                        <p:attrNameLst>
                                          <p:attrName>style.visibility</p:attrName>
                                        </p:attrNameLst>
                                      </p:cBhvr>
                                      <p:to>
                                        <p:strVal val="visible"/>
                                      </p:to>
                                    </p:set>
                                    <p:anim calcmode="lin" valueType="num">
                                      <p:cBhvr additive="base">
                                        <p:cTn id="33"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403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 calcmode="lin" valueType="num">
                                      <p:cBhvr additive="base">
                                        <p:cTn id="37"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4035">
                                            <p:txEl>
                                              <p:pRg st="7" end="7"/>
                                            </p:txEl>
                                          </p:spTgt>
                                        </p:tgtEl>
                                        <p:attrNameLst>
                                          <p:attrName>style.visibility</p:attrName>
                                        </p:attrNameLst>
                                      </p:cBhvr>
                                      <p:to>
                                        <p:strVal val="visible"/>
                                      </p:to>
                                    </p:set>
                                    <p:anim calcmode="lin" valueType="num">
                                      <p:cBhvr additive="base">
                                        <p:cTn id="41" dur="500" fill="hold"/>
                                        <p:tgtEl>
                                          <p:spTgt spid="4403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03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4035">
                                            <p:txEl>
                                              <p:pRg st="8" end="8"/>
                                            </p:txEl>
                                          </p:spTgt>
                                        </p:tgtEl>
                                        <p:attrNameLst>
                                          <p:attrName>style.visibility</p:attrName>
                                        </p:attrNameLst>
                                      </p:cBhvr>
                                      <p:to>
                                        <p:strVal val="visible"/>
                                      </p:to>
                                    </p:set>
                                    <p:anim calcmode="lin" valueType="num">
                                      <p:cBhvr additive="base">
                                        <p:cTn id="45"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403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4035">
                                            <p:txEl>
                                              <p:pRg st="9" end="9"/>
                                            </p:txEl>
                                          </p:spTgt>
                                        </p:tgtEl>
                                        <p:attrNameLst>
                                          <p:attrName>style.visibility</p:attrName>
                                        </p:attrNameLst>
                                      </p:cBhvr>
                                      <p:to>
                                        <p:strVal val="visible"/>
                                      </p:to>
                                    </p:set>
                                    <p:anim calcmode="lin" valueType="num">
                                      <p:cBhvr additive="base">
                                        <p:cTn id="49" dur="500" fill="hold"/>
                                        <p:tgtEl>
                                          <p:spTgt spid="4403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03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4035">
                                            <p:txEl>
                                              <p:pRg st="10" end="10"/>
                                            </p:txEl>
                                          </p:spTgt>
                                        </p:tgtEl>
                                        <p:attrNameLst>
                                          <p:attrName>style.visibility</p:attrName>
                                        </p:attrNameLst>
                                      </p:cBhvr>
                                      <p:to>
                                        <p:strVal val="visible"/>
                                      </p:to>
                                    </p:set>
                                    <p:anim calcmode="lin" valueType="num">
                                      <p:cBhvr additive="base">
                                        <p:cTn id="53" dur="500" fill="hold"/>
                                        <p:tgtEl>
                                          <p:spTgt spid="4403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403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4035">
                                            <p:txEl>
                                              <p:pRg st="11" end="11"/>
                                            </p:txEl>
                                          </p:spTgt>
                                        </p:tgtEl>
                                        <p:attrNameLst>
                                          <p:attrName>style.visibility</p:attrName>
                                        </p:attrNameLst>
                                      </p:cBhvr>
                                      <p:to>
                                        <p:strVal val="visible"/>
                                      </p:to>
                                    </p:set>
                                    <p:anim calcmode="lin" valueType="num">
                                      <p:cBhvr additive="base">
                                        <p:cTn id="57" dur="500" fill="hold"/>
                                        <p:tgtEl>
                                          <p:spTgt spid="4403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40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03200" y="989013"/>
            <a:ext cx="8674100" cy="5137150"/>
          </a:xfrm>
        </p:spPr>
        <p:txBody>
          <a:bodyPr rtlCol="0"/>
          <a:lstStyle/>
          <a:p>
            <a:pPr marL="342900" lvl="1" indent="-342900" fontAlgn="auto">
              <a:spcAft>
                <a:spcPts val="0"/>
              </a:spcAft>
              <a:buClr>
                <a:srgbClr val="003B76"/>
              </a:buClr>
              <a:buSzPct val="100000"/>
              <a:buBlip>
                <a:blip r:embed="rId2"/>
              </a:buBlip>
              <a:defRPr/>
            </a:pPr>
            <a:r>
              <a:rPr lang="zh-CN" altLang="en-US" sz="2600" b="1" dirty="0" smtClean="0"/>
              <a:t>试算平衡</a:t>
            </a:r>
          </a:p>
          <a:p>
            <a:pPr marL="750888" lvl="1" fontAlgn="auto">
              <a:spcAft>
                <a:spcPts val="0"/>
              </a:spcAft>
              <a:buClr>
                <a:srgbClr val="003B76"/>
              </a:buClr>
              <a:defRPr/>
            </a:pPr>
            <a:r>
              <a:rPr lang="zh-CN" altLang="en-US" sz="2000" dirty="0" smtClean="0"/>
              <a:t>试算平衡需要满足的条件</a:t>
            </a:r>
            <a:r>
              <a:rPr lang="en-US" altLang="zh-CN" sz="2000" dirty="0" smtClean="0"/>
              <a:t>:</a:t>
            </a:r>
          </a:p>
          <a:p>
            <a:pPr marL="1150938" lvl="2" fontAlgn="auto">
              <a:spcAft>
                <a:spcPts val="0"/>
              </a:spcAft>
              <a:buClr>
                <a:srgbClr val="003B76"/>
              </a:buClr>
              <a:defRPr/>
            </a:pPr>
            <a:r>
              <a:rPr lang="zh-CN" altLang="en-US" sz="1800" dirty="0" smtClean="0"/>
              <a:t>本位币、外币、核算项目账、数量金额账等数据录入完成</a:t>
            </a:r>
            <a:endParaRPr lang="en-US" altLang="zh-CN" sz="1800" dirty="0" smtClean="0"/>
          </a:p>
          <a:p>
            <a:pPr marL="1150938" lvl="2" fontAlgn="auto">
              <a:spcAft>
                <a:spcPts val="0"/>
              </a:spcAft>
              <a:buClr>
                <a:srgbClr val="003B76"/>
              </a:buClr>
              <a:defRPr/>
            </a:pPr>
            <a:r>
              <a:rPr lang="zh-CN" altLang="en-US" sz="1800" dirty="0" smtClean="0"/>
              <a:t>在综合本位币前提下试算平衡</a:t>
            </a:r>
            <a:endParaRPr lang="en-US" altLang="zh-CN" sz="1800" dirty="0" smtClean="0"/>
          </a:p>
          <a:p>
            <a:pPr lvl="4" fontAlgn="auto">
              <a:spcAft>
                <a:spcPts val="0"/>
              </a:spcAft>
              <a:buFont typeface="Wingdings" pitchFamily="2" charset="2"/>
              <a:buNone/>
              <a:defRPr/>
            </a:pPr>
            <a:endParaRPr lang="zh-CN" altLang="en-US" sz="1800" dirty="0" smtClean="0"/>
          </a:p>
          <a:p>
            <a:pPr marL="342900" lvl="1" indent="-342900" fontAlgn="auto">
              <a:spcAft>
                <a:spcPts val="0"/>
              </a:spcAft>
              <a:buClr>
                <a:srgbClr val="003B76"/>
              </a:buClr>
              <a:buSzPct val="100000"/>
              <a:buBlip>
                <a:blip r:embed="rId2"/>
              </a:buBlip>
              <a:defRPr/>
            </a:pPr>
            <a:r>
              <a:rPr lang="zh-CN" altLang="en-US" sz="2600" b="1" dirty="0" smtClean="0">
                <a:solidFill>
                  <a:srgbClr val="FF0000"/>
                </a:solidFill>
              </a:rPr>
              <a:t> 常见问题</a:t>
            </a:r>
            <a:endParaRPr lang="en-US" altLang="zh-CN" sz="2600" b="1" dirty="0" smtClean="0">
              <a:solidFill>
                <a:srgbClr val="FF0000"/>
              </a:solidFill>
            </a:endParaRPr>
          </a:p>
          <a:p>
            <a:pPr marL="750888" lvl="1" fontAlgn="auto">
              <a:spcAft>
                <a:spcPts val="0"/>
              </a:spcAft>
              <a:buClr>
                <a:srgbClr val="003B76"/>
              </a:buClr>
              <a:defRPr/>
            </a:pPr>
            <a:r>
              <a:rPr lang="zh-CN" altLang="en-US" sz="2000" dirty="0" smtClean="0"/>
              <a:t>试算平衡，但结束财务初始化时提示不平衡？</a:t>
            </a:r>
            <a:endParaRPr lang="en-US" altLang="zh-CN" sz="2000" dirty="0" smtClean="0"/>
          </a:p>
          <a:p>
            <a:pPr marL="750888" lvl="1" fontAlgn="auto">
              <a:spcAft>
                <a:spcPts val="0"/>
              </a:spcAft>
              <a:buClr>
                <a:srgbClr val="003B76"/>
              </a:buClr>
              <a:buNone/>
              <a:defRPr/>
            </a:pPr>
            <a:r>
              <a:rPr lang="zh-CN" altLang="en-US" sz="1800" dirty="0" smtClean="0"/>
              <a:t>解决思路：</a:t>
            </a:r>
            <a:endParaRPr lang="en-US" altLang="zh-CN" sz="1800" dirty="0" smtClean="0"/>
          </a:p>
          <a:p>
            <a:pPr lvl="2" fontAlgn="auto">
              <a:spcAft>
                <a:spcPts val="0"/>
              </a:spcAft>
              <a:buClr>
                <a:srgbClr val="003B76"/>
              </a:buClr>
              <a:defRPr/>
            </a:pPr>
            <a:r>
              <a:rPr lang="zh-CN" altLang="en-US" sz="1800" dirty="0" smtClean="0"/>
              <a:t>外币与汇率自动折算导致后台多位小数位（可直接将本位币金额删除，手工录入）</a:t>
            </a:r>
            <a:endParaRPr lang="en-US" altLang="zh-CN" sz="1800" dirty="0" smtClean="0"/>
          </a:p>
          <a:p>
            <a:pPr lvl="2" fontAlgn="auto">
              <a:spcAft>
                <a:spcPts val="0"/>
              </a:spcAft>
              <a:buClr>
                <a:srgbClr val="003B76"/>
              </a:buClr>
              <a:defRPr/>
            </a:pPr>
            <a:r>
              <a:rPr lang="zh-CN" altLang="en-US" sz="1800" dirty="0" smtClean="0"/>
              <a:t>年初建账，在存货初始数据误录入本年累计发生数（直接在前台删除累计数后重新传递至总账）</a:t>
            </a:r>
          </a:p>
          <a:p>
            <a:pPr lvl="2" fontAlgn="auto">
              <a:spcAft>
                <a:spcPts val="0"/>
              </a:spcAft>
              <a:buFont typeface="Wingdings" pitchFamily="2" charset="2"/>
              <a:buNone/>
              <a:defRPr/>
            </a:pPr>
            <a:endParaRPr lang="zh-CN" altLang="en-US" dirty="0" smtClean="0"/>
          </a:p>
          <a:p>
            <a:pPr fontAlgn="auto">
              <a:spcAft>
                <a:spcPts val="0"/>
              </a:spcAft>
              <a:defRPr/>
            </a:pPr>
            <a:endParaRPr lang="zh-CN" altLang="en-US" sz="1800" dirty="0" smtClean="0"/>
          </a:p>
        </p:txBody>
      </p:sp>
      <p:sp>
        <p:nvSpPr>
          <p:cNvPr id="31747"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科目初始数据</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 calcmode="lin" valueType="num">
                                      <p:cBhvr additive="base">
                                        <p:cTn id="19"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5" end="5"/>
                                            </p:txEl>
                                          </p:spTgt>
                                        </p:tgtEl>
                                        <p:attrNameLst>
                                          <p:attrName>style.visibility</p:attrName>
                                        </p:attrNameLst>
                                      </p:cBhvr>
                                      <p:to>
                                        <p:strVal val="visible"/>
                                      </p:to>
                                    </p:set>
                                    <p:anim calcmode="lin" valueType="num">
                                      <p:cBhvr additive="base">
                                        <p:cTn id="25"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059">
                                            <p:txEl>
                                              <p:pRg st="6" end="6"/>
                                            </p:txEl>
                                          </p:spTgt>
                                        </p:tgtEl>
                                        <p:attrNameLst>
                                          <p:attrName>style.visibility</p:attrName>
                                        </p:attrNameLst>
                                      </p:cBhvr>
                                      <p:to>
                                        <p:strVal val="visible"/>
                                      </p:to>
                                    </p:set>
                                    <p:anim calcmode="lin" valueType="num">
                                      <p:cBhvr additive="base">
                                        <p:cTn id="29"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anim calcmode="lin" valueType="num">
                                      <p:cBhvr additive="base">
                                        <p:cTn id="35"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5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anim calcmode="lin" valueType="num">
                                      <p:cBhvr additive="base">
                                        <p:cTn id="39"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505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5059">
                                            <p:txEl>
                                              <p:pRg st="9" end="9"/>
                                            </p:txEl>
                                          </p:spTgt>
                                        </p:tgtEl>
                                        <p:attrNameLst>
                                          <p:attrName>style.visibility</p:attrName>
                                        </p:attrNameLst>
                                      </p:cBhvr>
                                      <p:to>
                                        <p:strVal val="visible"/>
                                      </p:to>
                                    </p:set>
                                    <p:anim calcmode="lin" valueType="num">
                                      <p:cBhvr additive="base">
                                        <p:cTn id="43" dur="500" fill="hold"/>
                                        <p:tgtEl>
                                          <p:spTgt spid="4505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03200" y="989013"/>
            <a:ext cx="8674100" cy="5137150"/>
          </a:xfrm>
        </p:spPr>
        <p:txBody>
          <a:bodyPr rtlCol="0"/>
          <a:lstStyle/>
          <a:p>
            <a:pPr marL="342900" lvl="1" indent="-342900" fontAlgn="auto">
              <a:spcAft>
                <a:spcPts val="0"/>
              </a:spcAft>
              <a:buClr>
                <a:srgbClr val="003B76"/>
              </a:buClr>
              <a:buSzPct val="100000"/>
              <a:buBlip>
                <a:blip r:embed="rId2"/>
              </a:buBlip>
              <a:defRPr/>
            </a:pPr>
            <a:r>
              <a:rPr lang="zh-CN" altLang="en-US" sz="2600" b="1" dirty="0" smtClean="0"/>
              <a:t>结束初始化</a:t>
            </a:r>
          </a:p>
          <a:p>
            <a:pPr lvl="1" fontAlgn="auto">
              <a:spcAft>
                <a:spcPts val="0"/>
              </a:spcAft>
              <a:defRPr/>
            </a:pPr>
            <a:r>
              <a:rPr lang="zh-CN" altLang="en-US" sz="2000" dirty="0" smtClean="0"/>
              <a:t>初始数据试算平衡和现金流量数据符合钩稽关系 </a:t>
            </a:r>
          </a:p>
          <a:p>
            <a:pPr lvl="1" fontAlgn="auto">
              <a:spcAft>
                <a:spcPts val="0"/>
              </a:spcAft>
              <a:defRPr/>
            </a:pPr>
            <a:endParaRPr lang="zh-CN" altLang="en-US" dirty="0" smtClean="0">
              <a:latin typeface="微软雅黑" pitchFamily="34" charset="-122"/>
            </a:endParaRPr>
          </a:p>
          <a:p>
            <a:pPr marL="342900" lvl="1" indent="-342900" fontAlgn="auto">
              <a:lnSpc>
                <a:spcPct val="75000"/>
              </a:lnSpc>
              <a:spcAft>
                <a:spcPts val="0"/>
              </a:spcAft>
              <a:buClr>
                <a:srgbClr val="003B76"/>
              </a:buClr>
              <a:buSzPct val="100000"/>
              <a:buBlip>
                <a:blip r:embed="rId2"/>
              </a:buBlip>
              <a:defRPr/>
            </a:pPr>
            <a:r>
              <a:rPr lang="zh-CN" altLang="en-US" sz="2600" b="1" dirty="0" smtClean="0"/>
              <a:t>反初始化</a:t>
            </a:r>
          </a:p>
          <a:p>
            <a:pPr lvl="1" fontAlgn="auto">
              <a:spcAft>
                <a:spcPts val="0"/>
              </a:spcAft>
              <a:defRPr/>
            </a:pPr>
            <a:r>
              <a:rPr lang="zh-CN" altLang="en-US" sz="2000" dirty="0" smtClean="0"/>
              <a:t>反初始化的期间限制</a:t>
            </a:r>
          </a:p>
          <a:p>
            <a:pPr lvl="1" fontAlgn="auto">
              <a:spcAft>
                <a:spcPts val="0"/>
              </a:spcAft>
              <a:defRPr/>
            </a:pPr>
            <a:r>
              <a:rPr lang="zh-CN" altLang="en-US" sz="2000" dirty="0" smtClean="0"/>
              <a:t> 在启用期间才能进行反初始化的操作     </a:t>
            </a:r>
          </a:p>
          <a:p>
            <a:pPr lvl="1" fontAlgn="auto">
              <a:spcAft>
                <a:spcPts val="0"/>
              </a:spcAft>
              <a:defRPr/>
            </a:pPr>
            <a:r>
              <a:rPr lang="zh-CN" altLang="en-US" sz="2000" dirty="0" smtClean="0"/>
              <a:t>反初始化需要满足的条件</a:t>
            </a:r>
          </a:p>
          <a:p>
            <a:pPr lvl="1" fontAlgn="auto">
              <a:spcAft>
                <a:spcPts val="0"/>
              </a:spcAft>
              <a:defRPr/>
            </a:pPr>
            <a:r>
              <a:rPr lang="zh-CN" altLang="en-US" sz="2000" dirty="0" smtClean="0"/>
              <a:t> 系统内没有已经过账的凭证</a:t>
            </a:r>
          </a:p>
          <a:p>
            <a:pPr fontAlgn="auto">
              <a:spcAft>
                <a:spcPts val="0"/>
              </a:spcAft>
              <a:defRPr/>
            </a:pPr>
            <a:endParaRPr lang="zh-CN" altLang="en-US" sz="1800" dirty="0" smtClean="0">
              <a:latin typeface="微软雅黑" pitchFamily="34" charset="-122"/>
            </a:endParaRPr>
          </a:p>
        </p:txBody>
      </p:sp>
      <p:sp>
        <p:nvSpPr>
          <p:cNvPr id="32771"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财务结束初始化</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68313" y="981075"/>
            <a:ext cx="8280400" cy="4608513"/>
          </a:xfrm>
        </p:spPr>
        <p:txBody>
          <a:bodyPr/>
          <a:lstStyle/>
          <a:p>
            <a:pPr>
              <a:buSzTx/>
            </a:pPr>
            <a:r>
              <a:rPr lang="zh-CN" altLang="en-US" sz="2600" u="sng" dirty="0" smtClean="0">
                <a:solidFill>
                  <a:schemeClr val="tx1"/>
                </a:solidFill>
                <a:latin typeface="微软雅黑" pitchFamily="34" charset="-122"/>
                <a:ea typeface="微软雅黑" pitchFamily="34" charset="-122"/>
              </a:rPr>
              <a:t>新建账套</a:t>
            </a:r>
          </a:p>
          <a:p>
            <a:pPr>
              <a:buSzTx/>
            </a:pPr>
            <a:r>
              <a:rPr lang="zh-CN" altLang="en-US" sz="2600" u="sng" dirty="0" smtClean="0">
                <a:solidFill>
                  <a:schemeClr val="tx1"/>
                </a:solidFill>
                <a:latin typeface="微软雅黑" pitchFamily="34" charset="-122"/>
                <a:ea typeface="微软雅黑" pitchFamily="34" charset="-122"/>
              </a:rPr>
              <a:t>基础资料</a:t>
            </a:r>
          </a:p>
          <a:p>
            <a:pPr>
              <a:buSzTx/>
            </a:pPr>
            <a:r>
              <a:rPr lang="zh-CN" altLang="en-US" sz="2600" u="sng" dirty="0" smtClean="0">
                <a:solidFill>
                  <a:schemeClr val="tx1"/>
                </a:solidFill>
                <a:latin typeface="微软雅黑" pitchFamily="34" charset="-122"/>
                <a:ea typeface="微软雅黑" pitchFamily="34" charset="-122"/>
              </a:rPr>
              <a:t>用户管理</a:t>
            </a:r>
          </a:p>
          <a:p>
            <a:pPr>
              <a:buSzTx/>
            </a:pPr>
            <a:r>
              <a:rPr lang="zh-CN" altLang="en-US" sz="2600" u="sng" dirty="0" smtClean="0">
                <a:solidFill>
                  <a:schemeClr val="tx1"/>
                </a:solidFill>
                <a:latin typeface="微软雅黑" pitchFamily="34" charset="-122"/>
                <a:ea typeface="微软雅黑" pitchFamily="34" charset="-122"/>
              </a:rPr>
              <a:t>上机日志</a:t>
            </a:r>
          </a:p>
          <a:p>
            <a:pPr>
              <a:buSzTx/>
            </a:pPr>
            <a:r>
              <a:rPr lang="zh-CN" altLang="en-US" sz="2600" u="sng" dirty="0" smtClean="0">
                <a:solidFill>
                  <a:schemeClr val="tx1"/>
                </a:solidFill>
                <a:latin typeface="微软雅黑" pitchFamily="34" charset="-122"/>
                <a:ea typeface="微软雅黑" pitchFamily="34" charset="-122"/>
              </a:rPr>
              <a:t>初始数据录入</a:t>
            </a:r>
          </a:p>
          <a:p>
            <a:pPr>
              <a:buSzTx/>
            </a:pPr>
            <a:r>
              <a:rPr lang="zh-CN" altLang="en-US" sz="2600" u="sng" dirty="0" smtClean="0">
                <a:solidFill>
                  <a:schemeClr val="tx1"/>
                </a:solidFill>
                <a:latin typeface="微软雅黑" pitchFamily="34" charset="-122"/>
                <a:ea typeface="微软雅黑" pitchFamily="34" charset="-122"/>
              </a:rPr>
              <a:t>结束初始化</a:t>
            </a:r>
          </a:p>
        </p:txBody>
      </p:sp>
      <p:sp>
        <p:nvSpPr>
          <p:cNvPr id="8195"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流程与功能</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2"/>
          <p:cNvSpPr>
            <a:spLocks noGrp="1" noChangeArrowheads="1"/>
          </p:cNvSpPr>
          <p:nvPr>
            <p:ph idx="1"/>
          </p:nvPr>
        </p:nvSpPr>
        <p:spPr>
          <a:xfrm>
            <a:off x="203200" y="989013"/>
            <a:ext cx="8674100" cy="1822037"/>
          </a:xfrm>
        </p:spPr>
        <p:txBody>
          <a:bodyPr rtlCol="0">
            <a:spAutoFit/>
          </a:bodyPr>
          <a:lstStyle/>
          <a:p>
            <a:pPr marL="609600" indent="-609600" fontAlgn="auto">
              <a:spcAft>
                <a:spcPts val="0"/>
              </a:spcAft>
              <a:defRPr/>
            </a:pPr>
            <a:r>
              <a:rPr lang="zh-CN" altLang="en-US" sz="2600" u="sng" dirty="0" smtClean="0"/>
              <a:t>凭证处理</a:t>
            </a:r>
          </a:p>
          <a:p>
            <a:pPr marL="609600" indent="-609600" fontAlgn="auto">
              <a:spcAft>
                <a:spcPts val="0"/>
              </a:spcAft>
              <a:defRPr/>
            </a:pPr>
            <a:r>
              <a:rPr lang="zh-CN" altLang="en-US" sz="2600" u="sng" dirty="0" smtClean="0"/>
              <a:t>往来业务处理</a:t>
            </a:r>
          </a:p>
          <a:p>
            <a:pPr marL="609600" indent="-609600" fontAlgn="auto">
              <a:spcAft>
                <a:spcPts val="0"/>
              </a:spcAft>
              <a:defRPr/>
            </a:pPr>
            <a:r>
              <a:rPr lang="zh-CN" altLang="en-US" sz="2600" u="sng" dirty="0" smtClean="0"/>
              <a:t>期末处理</a:t>
            </a:r>
          </a:p>
          <a:p>
            <a:pPr marL="609600" indent="-609600" fontAlgn="auto">
              <a:spcAft>
                <a:spcPts val="0"/>
              </a:spcAft>
              <a:buFont typeface="Wingdings" pitchFamily="2" charset="2"/>
              <a:buNone/>
              <a:defRPr/>
            </a:pPr>
            <a:endParaRPr lang="zh-CN" altLang="en-US" dirty="0" smtClean="0"/>
          </a:p>
        </p:txBody>
      </p:sp>
      <p:sp>
        <p:nvSpPr>
          <p:cNvPr id="33795"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流程与功能</a:t>
            </a:r>
          </a:p>
        </p:txBody>
      </p:sp>
      <p:pic>
        <p:nvPicPr>
          <p:cNvPr id="3073" name="Picture 1" descr="C:\Users\pc\AppData\Roaming\Tencent\Users\1484135064\QQ\WinTemp\RichOle\5(FCKCR`LDNG([}2$TP~G@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008" y="1124744"/>
            <a:ext cx="5291508" cy="4032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3"/>
          <p:cNvSpPr>
            <a:spLocks noGrp="1" noChangeArrowheads="1"/>
          </p:cNvSpPr>
          <p:nvPr>
            <p:ph idx="1"/>
          </p:nvPr>
        </p:nvSpPr>
        <p:spPr>
          <a:xfrm>
            <a:off x="203200" y="989013"/>
            <a:ext cx="8674100" cy="2745367"/>
          </a:xfrm>
        </p:spPr>
        <p:txBody>
          <a:bodyPr rtlCol="0">
            <a:spAutoFit/>
          </a:bodyPr>
          <a:lstStyle/>
          <a:p>
            <a:pPr marL="609600" indent="-609600" fontAlgn="auto">
              <a:spcAft>
                <a:spcPts val="0"/>
              </a:spcAft>
              <a:buClr>
                <a:schemeClr val="tx1"/>
              </a:buClr>
              <a:defRPr/>
            </a:pPr>
            <a:r>
              <a:rPr lang="zh-CN" altLang="en-US" sz="2600" u="sng" dirty="0" smtClean="0"/>
              <a:t>凭证录入</a:t>
            </a:r>
          </a:p>
          <a:p>
            <a:pPr marL="609600" indent="-609600" fontAlgn="auto">
              <a:spcAft>
                <a:spcPts val="0"/>
              </a:spcAft>
              <a:buClr>
                <a:schemeClr val="tx1"/>
              </a:buClr>
              <a:defRPr/>
            </a:pPr>
            <a:r>
              <a:rPr lang="zh-CN" altLang="en-US" sz="2600" u="sng" dirty="0" smtClean="0"/>
              <a:t>凭证查询、审批</a:t>
            </a:r>
          </a:p>
          <a:p>
            <a:pPr marL="609600" indent="-609600" fontAlgn="auto">
              <a:spcAft>
                <a:spcPts val="0"/>
              </a:spcAft>
              <a:buClr>
                <a:schemeClr val="tx1"/>
              </a:buClr>
              <a:defRPr/>
            </a:pPr>
            <a:r>
              <a:rPr lang="zh-CN" altLang="en-US" sz="2600" u="sng" dirty="0" smtClean="0"/>
              <a:t>凭证过账</a:t>
            </a:r>
          </a:p>
          <a:p>
            <a:pPr marL="609600" indent="-609600" fontAlgn="auto">
              <a:spcAft>
                <a:spcPts val="0"/>
              </a:spcAft>
              <a:buClr>
                <a:schemeClr val="tx1"/>
              </a:buClr>
              <a:defRPr/>
            </a:pPr>
            <a:r>
              <a:rPr lang="zh-CN" altLang="en-US" sz="2600" u="sng" dirty="0" smtClean="0"/>
              <a:t>凭证汇总</a:t>
            </a:r>
          </a:p>
          <a:p>
            <a:pPr marL="609600" indent="-609600" fontAlgn="auto">
              <a:spcAft>
                <a:spcPts val="0"/>
              </a:spcAft>
              <a:buClr>
                <a:schemeClr val="tx1"/>
              </a:buClr>
              <a:defRPr/>
            </a:pPr>
            <a:r>
              <a:rPr lang="zh-CN" altLang="en-US" sz="2600" u="sng" dirty="0" smtClean="0"/>
              <a:t>其他功能介绍</a:t>
            </a:r>
          </a:p>
          <a:p>
            <a:pPr marL="609600" indent="-609600" fontAlgn="auto">
              <a:spcAft>
                <a:spcPts val="0"/>
              </a:spcAft>
              <a:buFont typeface="Wingdings" pitchFamily="2" charset="2"/>
              <a:buNone/>
              <a:defRPr/>
            </a:pPr>
            <a:endParaRPr lang="zh-CN" altLang="en-US" sz="1800" dirty="0" smtClean="0"/>
          </a:p>
        </p:txBody>
      </p:sp>
      <p:sp>
        <p:nvSpPr>
          <p:cNvPr id="34819"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凭证处理</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idx="1"/>
          </p:nvPr>
        </p:nvSpPr>
        <p:spPr>
          <a:xfrm>
            <a:off x="214282" y="1000108"/>
            <a:ext cx="8674100" cy="4536627"/>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相关系统参数</a:t>
            </a:r>
          </a:p>
          <a:p>
            <a:pPr marL="342900" lvl="1" indent="-342900" fontAlgn="auto">
              <a:lnSpc>
                <a:spcPct val="80000"/>
              </a:lnSpc>
              <a:spcAft>
                <a:spcPts val="0"/>
              </a:spcAft>
              <a:buClr>
                <a:srgbClr val="003B76"/>
              </a:buClr>
              <a:buSzPct val="100000"/>
              <a:buBlip>
                <a:blip r:embed="rId2"/>
              </a:buBlip>
              <a:defRPr/>
            </a:pPr>
            <a:r>
              <a:rPr lang="zh-CN" altLang="en-US" sz="2600" b="1" dirty="0" smtClean="0"/>
              <a:t>凭证录入选项</a:t>
            </a:r>
            <a:endParaRPr lang="en-US" altLang="zh-CN" sz="2600" b="1"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记账凭证主要字段理解</a:t>
            </a:r>
          </a:p>
          <a:p>
            <a:pPr lvl="1" fontAlgn="auto">
              <a:lnSpc>
                <a:spcPct val="80000"/>
              </a:lnSpc>
              <a:spcAft>
                <a:spcPts val="0"/>
              </a:spcAft>
              <a:defRPr/>
            </a:pPr>
            <a:r>
              <a:rPr lang="zh-CN" altLang="en-US" sz="2000" dirty="0" smtClean="0"/>
              <a:t> 凭证日期、凭证字、凭证号、摘要、会计科目等</a:t>
            </a:r>
          </a:p>
          <a:p>
            <a:pPr marL="342900" lvl="1" indent="-342900" fontAlgn="auto">
              <a:lnSpc>
                <a:spcPct val="80000"/>
              </a:lnSpc>
              <a:spcAft>
                <a:spcPts val="0"/>
              </a:spcAft>
              <a:buClr>
                <a:srgbClr val="003B76"/>
              </a:buClr>
              <a:buSzPct val="100000"/>
              <a:buBlip>
                <a:blip r:embed="rId2"/>
              </a:buBlip>
              <a:defRPr/>
            </a:pPr>
            <a:r>
              <a:rPr lang="zh-CN" altLang="en-US" sz="2600" b="1" dirty="0" smtClean="0"/>
              <a:t>凭证录入</a:t>
            </a:r>
            <a:endParaRPr lang="en-US" altLang="zh-CN" sz="2600" b="1" dirty="0" smtClean="0"/>
          </a:p>
          <a:p>
            <a:pPr lvl="1" fontAlgn="auto">
              <a:lnSpc>
                <a:spcPct val="80000"/>
              </a:lnSpc>
              <a:spcAft>
                <a:spcPts val="0"/>
              </a:spcAft>
              <a:defRPr/>
            </a:pPr>
            <a:r>
              <a:rPr lang="zh-CN" altLang="en-US" sz="2000" dirty="0" smtClean="0"/>
              <a:t>基本凭证录入</a:t>
            </a:r>
          </a:p>
          <a:p>
            <a:pPr lvl="1" fontAlgn="auto">
              <a:lnSpc>
                <a:spcPct val="80000"/>
              </a:lnSpc>
              <a:spcAft>
                <a:spcPts val="0"/>
              </a:spcAft>
              <a:defRPr/>
            </a:pPr>
            <a:r>
              <a:rPr lang="zh-CN" altLang="en-US" sz="2000" dirty="0" smtClean="0"/>
              <a:t>数量金额、外币凭证录入</a:t>
            </a:r>
          </a:p>
          <a:p>
            <a:pPr lvl="1" fontAlgn="auto">
              <a:lnSpc>
                <a:spcPct val="80000"/>
              </a:lnSpc>
              <a:spcAft>
                <a:spcPts val="0"/>
              </a:spcAft>
              <a:defRPr/>
            </a:pPr>
            <a:r>
              <a:rPr lang="zh-CN" altLang="en-US" sz="2000" dirty="0" smtClean="0"/>
              <a:t>带核算项目凭证录入</a:t>
            </a:r>
            <a:endParaRPr lang="en-US" altLang="zh-CN" sz="2000"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凭证暂存</a:t>
            </a:r>
          </a:p>
          <a:p>
            <a:pPr marL="342900" lvl="1" indent="-342900" fontAlgn="auto">
              <a:lnSpc>
                <a:spcPct val="80000"/>
              </a:lnSpc>
              <a:spcAft>
                <a:spcPts val="0"/>
              </a:spcAft>
              <a:buClr>
                <a:srgbClr val="003B76"/>
              </a:buClr>
              <a:buSzPct val="100000"/>
              <a:buBlip>
                <a:blip r:embed="rId2"/>
              </a:buBlip>
              <a:defRPr/>
            </a:pPr>
            <a:r>
              <a:rPr lang="zh-CN" altLang="en-US" sz="2600" b="1" dirty="0" smtClean="0"/>
              <a:t>主要菜单项功能</a:t>
            </a:r>
            <a:endParaRPr lang="en-US" altLang="zh-CN" sz="2600" b="1" dirty="0" smtClean="0"/>
          </a:p>
          <a:p>
            <a:pPr lvl="1" fontAlgn="auto">
              <a:lnSpc>
                <a:spcPct val="80000"/>
              </a:lnSpc>
              <a:spcAft>
                <a:spcPts val="0"/>
              </a:spcAft>
              <a:defRPr/>
            </a:pPr>
            <a:r>
              <a:rPr lang="zh-CN" altLang="en-US" sz="2000" dirty="0" smtClean="0"/>
              <a:t>文件</a:t>
            </a:r>
            <a:r>
              <a:rPr lang="en-US" altLang="zh-CN" sz="2000" dirty="0" smtClean="0"/>
              <a:t>-</a:t>
            </a:r>
            <a:r>
              <a:rPr lang="zh-CN" altLang="en-US" sz="2000" dirty="0" smtClean="0"/>
              <a:t>保存模式凭证</a:t>
            </a:r>
          </a:p>
          <a:p>
            <a:pPr lvl="1" fontAlgn="auto">
              <a:lnSpc>
                <a:spcPct val="80000"/>
              </a:lnSpc>
              <a:spcAft>
                <a:spcPts val="0"/>
              </a:spcAft>
              <a:defRPr/>
            </a:pPr>
            <a:r>
              <a:rPr lang="zh-CN" altLang="en-US" sz="2000" dirty="0" smtClean="0"/>
              <a:t>操作</a:t>
            </a:r>
            <a:r>
              <a:rPr lang="en-US" altLang="zh-CN" sz="2000" dirty="0" smtClean="0"/>
              <a:t>-</a:t>
            </a:r>
            <a:r>
              <a:rPr lang="zh-CN" altLang="en-US" sz="2000" dirty="0" smtClean="0"/>
              <a:t>插入分录、删除分录、预算控制选项</a:t>
            </a:r>
          </a:p>
          <a:p>
            <a:pPr marL="609600" indent="-609600" fontAlgn="auto">
              <a:lnSpc>
                <a:spcPct val="80000"/>
              </a:lnSpc>
              <a:spcAft>
                <a:spcPts val="0"/>
              </a:spcAft>
              <a:buFont typeface="Wingdings" pitchFamily="2" charset="2"/>
              <a:buNone/>
              <a:defRPr/>
            </a:pPr>
            <a:endParaRPr lang="zh-CN" altLang="en-US" sz="1800" dirty="0" smtClean="0"/>
          </a:p>
        </p:txBody>
      </p:sp>
      <p:pic>
        <p:nvPicPr>
          <p:cNvPr id="2056" name="Picture 8"/>
          <p:cNvPicPr>
            <a:picLocks noChangeAspect="1" noChangeArrowheads="1"/>
          </p:cNvPicPr>
          <p:nvPr/>
        </p:nvPicPr>
        <p:blipFill>
          <a:blip r:embed="rId3" cstate="print"/>
          <a:srcRect/>
          <a:stretch>
            <a:fillRect/>
          </a:stretch>
        </p:blipFill>
        <p:spPr bwMode="auto">
          <a:xfrm>
            <a:off x="1691680" y="1398020"/>
            <a:ext cx="5400600" cy="4884762"/>
          </a:xfrm>
          <a:prstGeom prst="rect">
            <a:avLst/>
          </a:prstGeom>
          <a:noFill/>
          <a:ln w="9525">
            <a:noFill/>
            <a:miter lim="800000"/>
            <a:headEnd/>
            <a:tailEnd/>
          </a:ln>
        </p:spPr>
      </p:pic>
      <p:sp>
        <p:nvSpPr>
          <p:cNvPr id="3584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凭证处理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凭证录入</a:t>
            </a:r>
          </a:p>
        </p:txBody>
      </p:sp>
      <p:pic>
        <p:nvPicPr>
          <p:cNvPr id="2051" name="Picture 3"/>
          <p:cNvPicPr>
            <a:picLocks noChangeAspect="1" noChangeArrowheads="1"/>
          </p:cNvPicPr>
          <p:nvPr/>
        </p:nvPicPr>
        <p:blipFill>
          <a:blip r:embed="rId4" cstate="print"/>
          <a:srcRect/>
          <a:stretch>
            <a:fillRect/>
          </a:stretch>
        </p:blipFill>
        <p:spPr bwMode="auto">
          <a:xfrm>
            <a:off x="971600" y="1340768"/>
            <a:ext cx="6840760" cy="2376686"/>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059832" y="2636912"/>
            <a:ext cx="4680520" cy="3238103"/>
          </a:xfrm>
          <a:prstGeom prst="rect">
            <a:avLst/>
          </a:prstGeom>
          <a:noFill/>
          <a:ln w="9525">
            <a:noFill/>
            <a:miter lim="800000"/>
            <a:headEnd/>
            <a:tailEnd/>
          </a:ln>
        </p:spPr>
      </p:pic>
      <p:pic>
        <p:nvPicPr>
          <p:cNvPr id="4097" name="Picture 1" descr="C:\Users\pc\AppData\Roaming\Tencent\Users\1484135064\QQ\WinTemp\RichOle\}}3[OBWAL}SI]5C%VMH5H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595" y="1696963"/>
            <a:ext cx="504825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7" cstate="print"/>
          <a:srcRect/>
          <a:stretch>
            <a:fillRect/>
          </a:stretch>
        </p:blipFill>
        <p:spPr bwMode="auto">
          <a:xfrm>
            <a:off x="2973379" y="1196752"/>
            <a:ext cx="5544616" cy="2417812"/>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2972426" y="3717454"/>
            <a:ext cx="5472608" cy="230425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056"/>
                                        </p:tgtEl>
                                      </p:cBhvr>
                                    </p:animEffect>
                                    <p:set>
                                      <p:cBhvr>
                                        <p:cTn id="12" dur="1" fill="hold">
                                          <p:stCondLst>
                                            <p:cond delay="499"/>
                                          </p:stCondLst>
                                        </p:cTn>
                                        <p:tgtEl>
                                          <p:spTgt spid="205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7"/>
                                        </p:tgtEl>
                                        <p:attrNameLst>
                                          <p:attrName>style.visibility</p:attrName>
                                        </p:attrNameLst>
                                      </p:cBhvr>
                                      <p:to>
                                        <p:strVal val="visible"/>
                                      </p:to>
                                    </p:set>
                                    <p:animEffect transition="in" filter="fade">
                                      <p:cBhvr>
                                        <p:cTn id="17" dur="500"/>
                                        <p:tgtEl>
                                          <p:spTgt spid="40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097"/>
                                        </p:tgtEl>
                                      </p:cBhvr>
                                    </p:animEffect>
                                    <p:set>
                                      <p:cBhvr>
                                        <p:cTn id="22" dur="1" fill="hold">
                                          <p:stCondLst>
                                            <p:cond delay="499"/>
                                          </p:stCondLst>
                                        </p:cTn>
                                        <p:tgtEl>
                                          <p:spTgt spid="40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blinds(horizontal)">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blinds(horizontal)">
                                      <p:cBhvr>
                                        <p:cTn id="32" dur="5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053"/>
                                        </p:tgtEl>
                                      </p:cBhvr>
                                    </p:animEffect>
                                    <p:set>
                                      <p:cBhvr>
                                        <p:cTn id="40" dur="1" fill="hold">
                                          <p:stCondLst>
                                            <p:cond delay="499"/>
                                          </p:stCondLst>
                                        </p:cTn>
                                        <p:tgtEl>
                                          <p:spTgt spid="205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blinds(horizontal)">
                                      <p:cBhvr>
                                        <p:cTn id="45" dur="500"/>
                                        <p:tgtEl>
                                          <p:spTgt spid="205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052"/>
                                        </p:tgtEl>
                                        <p:attrNameLst>
                                          <p:attrName>style.visibility</p:attrName>
                                        </p:attrNameLst>
                                      </p:cBhvr>
                                      <p:to>
                                        <p:strVal val="visible"/>
                                      </p:to>
                                    </p:set>
                                    <p:animEffect transition="in" filter="blinds(horizontal)">
                                      <p:cBhvr>
                                        <p:cTn id="50" dur="500"/>
                                        <p:tgtEl>
                                          <p:spTgt spid="205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nodeType="clickEffect">
                                  <p:stCondLst>
                                    <p:cond delay="0"/>
                                  </p:stCondLst>
                                  <p:childTnLst>
                                    <p:animEffect transition="out" filter="blinds(horizontal)">
                                      <p:cBhvr>
                                        <p:cTn id="54" dur="500"/>
                                        <p:tgtEl>
                                          <p:spTgt spid="2051"/>
                                        </p:tgtEl>
                                      </p:cBhvr>
                                    </p:animEffect>
                                    <p:set>
                                      <p:cBhvr>
                                        <p:cTn id="55" dur="1" fill="hold">
                                          <p:stCondLst>
                                            <p:cond delay="499"/>
                                          </p:stCondLst>
                                        </p:cTn>
                                        <p:tgtEl>
                                          <p:spTgt spid="2051"/>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2052"/>
                                        </p:tgtEl>
                                      </p:cBhvr>
                                    </p:animEffect>
                                    <p:set>
                                      <p:cBhvr>
                                        <p:cTn id="58"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idx="1"/>
          </p:nvPr>
        </p:nvSpPr>
        <p:spPr>
          <a:xfrm>
            <a:off x="214282" y="1000108"/>
            <a:ext cx="8674100" cy="142808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选项参数</a:t>
            </a:r>
            <a:endParaRPr lang="en-US" altLang="zh-CN" sz="2600" b="1"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智能匹配原则</a:t>
            </a:r>
          </a:p>
          <a:p>
            <a:pPr lvl="1" fontAlgn="auto">
              <a:lnSpc>
                <a:spcPct val="80000"/>
              </a:lnSpc>
              <a:spcAft>
                <a:spcPts val="0"/>
              </a:spcAft>
              <a:defRPr/>
            </a:pPr>
            <a:r>
              <a:rPr lang="zh-CN" altLang="en-US" sz="2000" dirty="0" smtClean="0"/>
              <a:t>直接携带摘要相同的历史凭证</a:t>
            </a:r>
            <a:endParaRPr lang="en-US" altLang="zh-CN" sz="2000" dirty="0" smtClean="0"/>
          </a:p>
          <a:p>
            <a:pPr lvl="1" fontAlgn="auto">
              <a:lnSpc>
                <a:spcPct val="80000"/>
              </a:lnSpc>
              <a:spcAft>
                <a:spcPts val="0"/>
              </a:spcAft>
              <a:defRPr/>
            </a:pPr>
            <a:r>
              <a:rPr lang="zh-CN" altLang="en-US" sz="2000" dirty="0" smtClean="0"/>
              <a:t>匹配</a:t>
            </a:r>
            <a:r>
              <a:rPr lang="zh-CN" altLang="en-US" sz="2000" dirty="0"/>
              <a:t>三个</a:t>
            </a:r>
            <a:r>
              <a:rPr lang="zh-CN" altLang="en-US" sz="2000" dirty="0" smtClean="0"/>
              <a:t>摘要相同的凭证模板，在</a:t>
            </a:r>
            <a:r>
              <a:rPr lang="zh-CN" altLang="zh-CN" sz="2000" dirty="0" smtClean="0"/>
              <a:t>凭证</a:t>
            </a:r>
            <a:r>
              <a:rPr lang="zh-CN" altLang="zh-CN" sz="2000" dirty="0"/>
              <a:t>录入界面右边</a:t>
            </a:r>
            <a:r>
              <a:rPr lang="zh-CN" altLang="zh-CN" sz="2000" dirty="0" smtClean="0"/>
              <a:t>列表</a:t>
            </a:r>
            <a:endParaRPr lang="zh-CN" altLang="en-US" sz="2000" dirty="0"/>
          </a:p>
        </p:txBody>
      </p:sp>
      <p:sp>
        <p:nvSpPr>
          <p:cNvPr id="35843"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itchFamily="34" charset="-122"/>
                <a:ea typeface="微软雅黑" pitchFamily="34" charset="-122"/>
              </a:rPr>
              <a:t>凭证处理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智能凭证录入</a:t>
            </a:r>
          </a:p>
        </p:txBody>
      </p:sp>
      <p:pic>
        <p:nvPicPr>
          <p:cNvPr id="5121" name="Picture 1" descr="C:\Users\pc\AppData\Roaming\Tencent\Users\1484135064\QQ\WinTemp\RichOle\4_XR)NM5ZH9AONPAGPPR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500062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pc\AppData\Roaming\Tencent\Users\1484135064\QQ\WinTemp\RichOle\O@PH%8MDU9_%I{MK5XJPPW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20888"/>
            <a:ext cx="7549480" cy="306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52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500"/>
                                        <p:tgtEl>
                                          <p:spTgt spid="5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21"/>
                                        </p:tgtEl>
                                      </p:cBhvr>
                                    </p:animEffect>
                                    <p:set>
                                      <p:cBhvr>
                                        <p:cTn id="12" dur="1" fill="hold">
                                          <p:stCondLst>
                                            <p:cond delay="499"/>
                                          </p:stCondLst>
                                        </p:cTn>
                                        <p:tgtEl>
                                          <p:spTgt spid="51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Grp="1" noChangeArrowheads="1"/>
          </p:cNvSpPr>
          <p:nvPr>
            <p:ph idx="1"/>
          </p:nvPr>
        </p:nvSpPr>
        <p:spPr>
          <a:xfrm>
            <a:off x="203200" y="989013"/>
            <a:ext cx="8674100" cy="3877985"/>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凭证查询</a:t>
            </a:r>
          </a:p>
          <a:p>
            <a:pPr lvl="1" fontAlgn="auto">
              <a:spcAft>
                <a:spcPts val="0"/>
              </a:spcAft>
              <a:defRPr/>
            </a:pPr>
            <a:r>
              <a:rPr lang="zh-CN" altLang="en-US" sz="2000" dirty="0" smtClean="0"/>
              <a:t>查询条件的设置</a:t>
            </a:r>
          </a:p>
          <a:p>
            <a:pPr lvl="1" fontAlgn="auto">
              <a:spcAft>
                <a:spcPts val="0"/>
              </a:spcAft>
              <a:defRPr/>
            </a:pPr>
            <a:r>
              <a:rPr lang="zh-CN" altLang="en-US" sz="2000" dirty="0" smtClean="0"/>
              <a:t>查询方式的区别</a:t>
            </a:r>
          </a:p>
          <a:p>
            <a:pPr marL="342900" lvl="1" indent="-342900" fontAlgn="auto">
              <a:lnSpc>
                <a:spcPct val="80000"/>
              </a:lnSpc>
              <a:spcAft>
                <a:spcPts val="0"/>
              </a:spcAft>
              <a:buClr>
                <a:srgbClr val="003B76"/>
              </a:buClr>
              <a:buSzPct val="100000"/>
              <a:buBlip>
                <a:blip r:embed="rId2"/>
              </a:buBlip>
              <a:defRPr/>
            </a:pPr>
            <a:r>
              <a:rPr lang="zh-CN" altLang="en-US" sz="2600" b="1" dirty="0" smtClean="0"/>
              <a:t>凭证审核</a:t>
            </a:r>
          </a:p>
          <a:p>
            <a:pPr lvl="1" fontAlgn="auto">
              <a:spcAft>
                <a:spcPts val="0"/>
              </a:spcAft>
              <a:defRPr/>
            </a:pPr>
            <a:r>
              <a:rPr lang="zh-CN" altLang="en-US" sz="2000" dirty="0" smtClean="0"/>
              <a:t>系统参数的影响</a:t>
            </a:r>
            <a:r>
              <a:rPr lang="en-US" altLang="zh-CN" sz="2000" dirty="0" smtClean="0"/>
              <a:t>-</a:t>
            </a:r>
            <a:r>
              <a:rPr lang="zh-CN" altLang="en-US" sz="2000" dirty="0" smtClean="0"/>
              <a:t>凭证过账前必须审核</a:t>
            </a:r>
          </a:p>
          <a:p>
            <a:pPr lvl="1" fontAlgn="auto">
              <a:spcAft>
                <a:spcPts val="0"/>
              </a:spcAft>
              <a:defRPr/>
            </a:pPr>
            <a:r>
              <a:rPr lang="zh-CN" altLang="en-US" sz="2000" dirty="0" smtClean="0"/>
              <a:t>成批审核</a:t>
            </a:r>
          </a:p>
          <a:p>
            <a:pPr lvl="1" fontAlgn="auto">
              <a:spcAft>
                <a:spcPts val="0"/>
              </a:spcAft>
              <a:defRPr/>
            </a:pPr>
            <a:r>
              <a:rPr lang="zh-CN" altLang="en-US" sz="2000" dirty="0" smtClean="0"/>
              <a:t>凭证整理</a:t>
            </a:r>
            <a:endParaRPr lang="en-US" altLang="zh-CN" sz="2000" dirty="0" smtClean="0"/>
          </a:p>
          <a:p>
            <a:pPr marL="1371600" lvl="2" indent="-457200" fontAlgn="auto">
              <a:spcAft>
                <a:spcPts val="0"/>
              </a:spcAft>
              <a:buFont typeface="Wingdings" pitchFamily="2" charset="2"/>
              <a:buNone/>
              <a:defRPr/>
            </a:pPr>
            <a:endParaRPr lang="zh-CN" altLang="en-US" dirty="0" smtClean="0"/>
          </a:p>
          <a:p>
            <a:pPr marL="990600" lvl="1" indent="-533400" fontAlgn="auto">
              <a:spcAft>
                <a:spcPts val="0"/>
              </a:spcAft>
              <a:defRPr/>
            </a:pPr>
            <a:endParaRPr lang="zh-CN" altLang="en-US" sz="1600" dirty="0" smtClean="0"/>
          </a:p>
          <a:p>
            <a:pPr marL="990600" lvl="1" indent="-533400" fontAlgn="auto">
              <a:spcAft>
                <a:spcPts val="0"/>
              </a:spcAft>
              <a:defRPr/>
            </a:pPr>
            <a:endParaRPr lang="zh-CN" altLang="en-US" sz="1600" b="1" dirty="0" smtClean="0"/>
          </a:p>
          <a:p>
            <a:pPr marL="609600" indent="-609600" fontAlgn="auto">
              <a:spcAft>
                <a:spcPts val="0"/>
              </a:spcAft>
              <a:buFont typeface="Wingdings" pitchFamily="2" charset="2"/>
              <a:buNone/>
              <a:defRPr/>
            </a:pPr>
            <a:endParaRPr lang="zh-CN" altLang="en-US" sz="1800" dirty="0" smtClean="0"/>
          </a:p>
        </p:txBody>
      </p:sp>
      <p:sp>
        <p:nvSpPr>
          <p:cNvPr id="3686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凭证处理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凭证查询、审核</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idx="1"/>
          </p:nvPr>
        </p:nvSpPr>
        <p:spPr>
          <a:xfrm>
            <a:off x="203200" y="989013"/>
            <a:ext cx="8674100" cy="4524315"/>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凭证过账的用途</a:t>
            </a:r>
          </a:p>
          <a:p>
            <a:pPr lvl="1" fontAlgn="auto">
              <a:spcAft>
                <a:spcPts val="0"/>
              </a:spcAft>
              <a:defRPr/>
            </a:pPr>
            <a:r>
              <a:rPr lang="zh-CN" altLang="en-US" sz="2000" dirty="0" smtClean="0"/>
              <a:t>凭证过账就是系统将已录入</a:t>
            </a:r>
            <a:r>
              <a:rPr lang="zh-CN" altLang="en-US" sz="2000" dirty="0" smtClean="0">
                <a:solidFill>
                  <a:srgbClr val="FF0000"/>
                </a:solidFill>
              </a:rPr>
              <a:t>本期</a:t>
            </a:r>
            <a:r>
              <a:rPr lang="zh-CN" altLang="en-US" sz="2000" dirty="0" smtClean="0"/>
              <a:t>的记账凭证根据其会计科目登记到相关的明细账簿中的过程 </a:t>
            </a:r>
          </a:p>
          <a:p>
            <a:pPr marL="990600" lvl="1" indent="-533400" fontAlgn="auto">
              <a:spcAft>
                <a:spcPts val="0"/>
              </a:spcAft>
              <a:defRPr/>
            </a:pPr>
            <a:endParaRPr lang="zh-CN" altLang="en-US" sz="2000" b="1"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过账参数的设置</a:t>
            </a:r>
          </a:p>
          <a:p>
            <a:pPr lvl="1" fontAlgn="auto">
              <a:spcAft>
                <a:spcPts val="0"/>
              </a:spcAft>
              <a:defRPr/>
            </a:pPr>
            <a:r>
              <a:rPr lang="zh-CN" altLang="en-US" sz="2000" dirty="0" smtClean="0"/>
              <a:t>凭证号不连续、过账发生错误时的处理，凭证范围的选择</a:t>
            </a:r>
          </a:p>
          <a:p>
            <a:pPr marL="990600" lvl="1" indent="-533400" fontAlgn="auto">
              <a:spcAft>
                <a:spcPts val="0"/>
              </a:spcAft>
              <a:buFont typeface="Wingdings" pitchFamily="2" charset="2"/>
              <a:buNone/>
              <a:defRPr/>
            </a:pPr>
            <a:endParaRPr lang="zh-CN" altLang="en-US"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凭证过账的影响</a:t>
            </a:r>
          </a:p>
          <a:p>
            <a:pPr lvl="1" fontAlgn="auto">
              <a:lnSpc>
                <a:spcPct val="85000"/>
              </a:lnSpc>
              <a:spcAft>
                <a:spcPts val="0"/>
              </a:spcAft>
              <a:defRPr/>
            </a:pPr>
            <a:r>
              <a:rPr lang="zh-CN" altLang="en-US" sz="2000" dirty="0" smtClean="0"/>
              <a:t>经过记账的凭证以后将不再允许修改，只能采取补充凭证或红字冲销凭证的方式进行更正 </a:t>
            </a:r>
            <a:endParaRPr lang="en-US" altLang="zh-CN" sz="2000" dirty="0" smtClean="0"/>
          </a:p>
          <a:p>
            <a:pPr marL="457200" lvl="1" indent="0" fontAlgn="auto">
              <a:lnSpc>
                <a:spcPct val="85000"/>
              </a:lnSpc>
              <a:spcAft>
                <a:spcPts val="0"/>
              </a:spcAft>
              <a:buNone/>
              <a:defRPr/>
            </a:pPr>
            <a:endParaRPr lang="en-US" altLang="zh-CN" sz="2000" dirty="0"/>
          </a:p>
          <a:p>
            <a:pPr marL="457200" lvl="1" indent="0" fontAlgn="auto">
              <a:lnSpc>
                <a:spcPct val="85000"/>
              </a:lnSpc>
              <a:spcAft>
                <a:spcPts val="0"/>
              </a:spcAft>
              <a:buNone/>
              <a:defRPr/>
            </a:pPr>
            <a:r>
              <a:rPr lang="zh-CN" altLang="en-US" sz="2000" dirty="0" smtClean="0"/>
              <a:t>思考：如图提示的原因是什么呢？</a:t>
            </a:r>
          </a:p>
          <a:p>
            <a:pPr marL="609600" indent="-609600" fontAlgn="auto">
              <a:spcAft>
                <a:spcPts val="0"/>
              </a:spcAft>
              <a:buFont typeface="Wingdings" pitchFamily="2" charset="2"/>
              <a:buNone/>
              <a:defRPr/>
            </a:pPr>
            <a:r>
              <a:rPr lang="en-US" altLang="zh-CN" sz="1800" dirty="0" smtClean="0"/>
              <a:t>        </a:t>
            </a:r>
            <a:endParaRPr lang="zh-CN" altLang="en-US" sz="1800" dirty="0" smtClean="0"/>
          </a:p>
        </p:txBody>
      </p:sp>
      <p:sp>
        <p:nvSpPr>
          <p:cNvPr id="3789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凭证处理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凭证过账</a:t>
            </a:r>
          </a:p>
        </p:txBody>
      </p:sp>
      <p:pic>
        <p:nvPicPr>
          <p:cNvPr id="4" name="Picture 6"/>
          <p:cNvPicPr>
            <a:picLocks noChangeAspect="1" noChangeArrowheads="1"/>
          </p:cNvPicPr>
          <p:nvPr/>
        </p:nvPicPr>
        <p:blipFill>
          <a:blip r:embed="rId3" cstate="print"/>
          <a:srcRect/>
          <a:stretch>
            <a:fillRect/>
          </a:stretch>
        </p:blipFill>
        <p:spPr bwMode="auto">
          <a:xfrm>
            <a:off x="1800425" y="1777783"/>
            <a:ext cx="4552950" cy="3248025"/>
          </a:xfrm>
          <a:prstGeom prst="rect">
            <a:avLst/>
          </a:prstGeom>
          <a:noFill/>
          <a:ln w="9525" algn="ctr">
            <a:noFill/>
            <a:miter lim="800000"/>
            <a:headEnd/>
            <a:tailEnd/>
          </a:ln>
          <a:effectLst>
            <a:outerShdw dist="17961" dir="2700000" algn="ctr" rotWithShape="0">
              <a:schemeClr val="bg2"/>
            </a:outerShdw>
          </a:effectLst>
        </p:spPr>
      </p:pic>
      <p:pic>
        <p:nvPicPr>
          <p:cNvPr id="5" name="Picture 3" descr="C:\Documents and Settings\Administrator\Local Settings\Temporary Internet Files\Content.IE5\OXUR4T2R\MC9000787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110" y="4653136"/>
            <a:ext cx="307296" cy="7453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575" y="3068960"/>
            <a:ext cx="36766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02">
                                            <p:txEl>
                                              <p:pRg st="9" end="9"/>
                                            </p:txEl>
                                          </p:spTgt>
                                        </p:tgtEl>
                                        <p:attrNameLst>
                                          <p:attrName>style.visibility</p:attrName>
                                        </p:attrNameLst>
                                      </p:cBhvr>
                                      <p:to>
                                        <p:strVal val="visible"/>
                                      </p:to>
                                    </p:set>
                                    <p:animEffect transition="in" filter="fade">
                                      <p:cBhvr>
                                        <p:cTn id="24" dur="500"/>
                                        <p:tgtEl>
                                          <p:spTgt spid="5120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blinds(horizontal)">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7"/>
          <p:cNvSpPr>
            <a:spLocks noGrp="1" noChangeArrowheads="1"/>
          </p:cNvSpPr>
          <p:nvPr>
            <p:ph idx="1"/>
          </p:nvPr>
        </p:nvSpPr>
        <p:spPr>
          <a:xfrm>
            <a:off x="214282" y="1000108"/>
            <a:ext cx="8674100" cy="2813078"/>
          </a:xfrm>
        </p:spPr>
        <p:txBody>
          <a:bodyPr rtlCol="0">
            <a:spAutoFit/>
          </a:bodyPr>
          <a:lstStyle/>
          <a:p>
            <a:pPr marL="342900" lvl="1" indent="-342900" fontAlgn="auto">
              <a:spcAft>
                <a:spcPts val="0"/>
              </a:spcAft>
              <a:buClr>
                <a:srgbClr val="003B76"/>
              </a:buClr>
              <a:buSzPct val="100000"/>
              <a:buBlip>
                <a:blip r:embed="rId2"/>
              </a:buBlip>
              <a:defRPr/>
            </a:pPr>
            <a:r>
              <a:rPr lang="en-US" altLang="zh-CN" sz="2600" b="1" dirty="0" smtClean="0"/>
              <a:t>《</a:t>
            </a:r>
            <a:r>
              <a:rPr lang="zh-CN" altLang="en-US" sz="2600" b="1" dirty="0" smtClean="0"/>
              <a:t>企业会计信息化规范</a:t>
            </a:r>
            <a:r>
              <a:rPr lang="en-US" altLang="zh-CN" sz="2600" b="1" dirty="0" smtClean="0"/>
              <a:t>》</a:t>
            </a:r>
            <a:r>
              <a:rPr lang="zh-CN" altLang="en-US" sz="2600" b="1" dirty="0" smtClean="0"/>
              <a:t>规定</a:t>
            </a:r>
            <a:r>
              <a:rPr lang="zh-CN" altLang="zh-CN" sz="2600" b="1" dirty="0" smtClean="0"/>
              <a:t>会计软件应当提供</a:t>
            </a:r>
            <a:r>
              <a:rPr lang="zh-CN" altLang="zh-CN" sz="2600" b="1" dirty="0" smtClean="0">
                <a:solidFill>
                  <a:srgbClr val="FF0000"/>
                </a:solidFill>
              </a:rPr>
              <a:t>不可逆的记账</a:t>
            </a:r>
            <a:r>
              <a:rPr lang="zh-CN" altLang="zh-CN" sz="2600" b="1" dirty="0" smtClean="0"/>
              <a:t>功能</a:t>
            </a:r>
            <a:r>
              <a:rPr lang="zh-CN" altLang="en-US" sz="2600" b="1" dirty="0" smtClean="0"/>
              <a:t>    </a:t>
            </a:r>
          </a:p>
          <a:p>
            <a:pPr lvl="1" fontAlgn="auto">
              <a:lnSpc>
                <a:spcPct val="80000"/>
              </a:lnSpc>
              <a:spcAft>
                <a:spcPts val="0"/>
              </a:spcAft>
              <a:buClr>
                <a:srgbClr val="003B76"/>
              </a:buClr>
              <a:buSzPct val="100000"/>
              <a:defRPr/>
            </a:pPr>
            <a:r>
              <a:rPr lang="en-US" altLang="zh-CN" sz="2000" dirty="0" smtClean="0"/>
              <a:t>KIS</a:t>
            </a:r>
            <a:r>
              <a:rPr lang="zh-CN" altLang="en-US" sz="2000" dirty="0" smtClean="0"/>
              <a:t>专业版</a:t>
            </a:r>
            <a:r>
              <a:rPr lang="en-US" altLang="zh-CN" sz="2000" dirty="0" smtClean="0"/>
              <a:t>V13.0</a:t>
            </a:r>
            <a:r>
              <a:rPr lang="zh-CN" altLang="en-US" sz="2000" dirty="0" smtClean="0"/>
              <a:t>及以上取消凭证反过账功能</a:t>
            </a:r>
            <a:endParaRPr lang="en-US" altLang="zh-CN" sz="2000" dirty="0" smtClean="0"/>
          </a:p>
          <a:p>
            <a:pPr lvl="1" fontAlgn="auto">
              <a:lnSpc>
                <a:spcPct val="80000"/>
              </a:lnSpc>
              <a:spcAft>
                <a:spcPts val="0"/>
              </a:spcAft>
              <a:buClr>
                <a:srgbClr val="003B76"/>
              </a:buClr>
              <a:buSzPct val="100000"/>
              <a:defRPr/>
            </a:pPr>
            <a:r>
              <a:rPr lang="zh-CN" altLang="en-US" sz="2000" dirty="0" smtClean="0"/>
              <a:t>凭证过账后，如需要修改，通过“冲销”功能</a:t>
            </a:r>
            <a:endParaRPr lang="en-US" altLang="zh-CN" sz="2000" dirty="0" smtClean="0"/>
          </a:p>
          <a:p>
            <a:pPr lvl="1" fontAlgn="auto">
              <a:lnSpc>
                <a:spcPct val="80000"/>
              </a:lnSpc>
              <a:spcAft>
                <a:spcPts val="0"/>
              </a:spcAft>
              <a:buClr>
                <a:srgbClr val="003B76"/>
              </a:buClr>
              <a:buSzPct val="100000"/>
              <a:defRPr/>
            </a:pPr>
            <a:r>
              <a:rPr lang="zh-CN" altLang="en-US" sz="2000" dirty="0" smtClean="0">
                <a:solidFill>
                  <a:srgbClr val="FF0000"/>
                </a:solidFill>
              </a:rPr>
              <a:t>添加“反过账”插件</a:t>
            </a:r>
            <a:r>
              <a:rPr lang="zh-CN" altLang="en-US" sz="2000" dirty="0" smtClean="0"/>
              <a:t>，在软件中增加“凭证反过账”功能</a:t>
            </a:r>
          </a:p>
          <a:p>
            <a:pPr marL="990600" lvl="1" indent="-533400" fontAlgn="auto">
              <a:spcAft>
                <a:spcPts val="0"/>
              </a:spcAft>
              <a:buFont typeface="Wingdings" pitchFamily="2" charset="2"/>
              <a:buNone/>
              <a:defRPr/>
            </a:pPr>
            <a:endParaRPr lang="zh-CN" altLang="en-US" b="1" dirty="0" smtClean="0"/>
          </a:p>
          <a:p>
            <a:pPr marL="990600" lvl="1" indent="-533400" fontAlgn="auto">
              <a:spcAft>
                <a:spcPts val="0"/>
              </a:spcAft>
              <a:buFont typeface="Wingdings" pitchFamily="2" charset="2"/>
              <a:buNone/>
              <a:defRPr/>
            </a:pPr>
            <a:endParaRPr lang="zh-CN" altLang="en-US" b="1" dirty="0" smtClean="0"/>
          </a:p>
          <a:p>
            <a:pPr marL="609600" indent="-609600" fontAlgn="auto">
              <a:spcAft>
                <a:spcPts val="0"/>
              </a:spcAft>
              <a:buFont typeface="Wingdings" pitchFamily="2" charset="2"/>
              <a:buNone/>
              <a:defRPr/>
            </a:pPr>
            <a:endParaRPr lang="zh-CN" altLang="en-US" sz="1800" dirty="0" smtClean="0"/>
          </a:p>
        </p:txBody>
      </p:sp>
      <p:sp>
        <p:nvSpPr>
          <p:cNvPr id="38915"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itchFamily="34" charset="-122"/>
                <a:ea typeface="微软雅黑" pitchFamily="34" charset="-122"/>
              </a:rPr>
              <a:t>凭证处理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凭证反过账</a:t>
            </a:r>
          </a:p>
        </p:txBody>
      </p:sp>
      <p:pic>
        <p:nvPicPr>
          <p:cNvPr id="6"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52" y="2708920"/>
            <a:ext cx="3371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509" y="2708920"/>
            <a:ext cx="806219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C:\Users\pc\AppData\Roaming\Tencent\Users\1484135064\QQ\WinTemp\RichOle\V(3NU~T5~{N%FP_ZR(%B.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5" descr="C:\Users\pc\AppData\Roaming\Tencent\Users\1484135064\QQ\WinTemp\RichOle\V(3NU~T5~{N%FP_ZR(%B.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C:\Users\pc\AppData\Roaming\Tencent\Users\1484135064\QQ\WinTemp\RichOle\V(3NU~T5~{N%FP_ZR(%B.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7" descr="C:\Users\pc\AppData\Roaming\Tencent\Users\1484135064\QQ\WinTemp\RichOle\V(3NU~T5~{N%FP_ZR(%B.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8" descr="C:\Users\pc\AppData\Roaming\Tencent\Users\1484135064\QQ\WinTemp\RichOle\V(3NU~T5~{N%FP_ZR(%B.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9" descr="C:\Users\pc\AppData\Roaming\Tencent\Users\1484135064\QQ\WinTemp\RichOle\V(3NU~T5~{N%FP_ZR(%B.png"/>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54" name="Picture 10" descr="C:\Users\pc\AppData\Roaming\Tencent\Users\1484135064\QQ\WinTemp\RichOle\FKO3PKK(@DM9%}ME0Q@U4Y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08920"/>
            <a:ext cx="697230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146"/>
                                        </p:tgtEl>
                                      </p:cBhvr>
                                    </p:animEffect>
                                    <p:set>
                                      <p:cBhvr>
                                        <p:cTn id="22" dur="1" fill="hold">
                                          <p:stCondLst>
                                            <p:cond delay="499"/>
                                          </p:stCondLst>
                                        </p:cTn>
                                        <p:tgtEl>
                                          <p:spTgt spid="61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4"/>
                                        </p:tgtEl>
                                        <p:attrNameLst>
                                          <p:attrName>style.visibility</p:attrName>
                                        </p:attrNameLst>
                                      </p:cBhvr>
                                      <p:to>
                                        <p:strVal val="visible"/>
                                      </p:to>
                                    </p:set>
                                    <p:animEffect transition="in" filter="fade">
                                      <p:cBhvr>
                                        <p:cTn id="2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203200" y="989013"/>
            <a:ext cx="8674100" cy="403187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凭证打印</a:t>
            </a:r>
          </a:p>
          <a:p>
            <a:pPr lvl="1" fontAlgn="auto">
              <a:spcAft>
                <a:spcPts val="0"/>
              </a:spcAft>
              <a:defRPr/>
            </a:pPr>
            <a:r>
              <a:rPr lang="zh-CN" altLang="en-US" sz="2000" dirty="0" smtClean="0"/>
              <a:t>凭证页面设置：凭证、分录、尺寸、选项等</a:t>
            </a:r>
          </a:p>
          <a:p>
            <a:pPr lvl="1" fontAlgn="auto">
              <a:spcAft>
                <a:spcPts val="0"/>
              </a:spcAft>
              <a:defRPr/>
            </a:pPr>
            <a:r>
              <a:rPr lang="zh-CN" altLang="en-US" sz="2000" dirty="0" smtClean="0"/>
              <a:t>普通打印</a:t>
            </a:r>
          </a:p>
          <a:p>
            <a:pPr lvl="1" fontAlgn="auto">
              <a:spcAft>
                <a:spcPts val="0"/>
              </a:spcAft>
              <a:defRPr/>
            </a:pPr>
            <a:r>
              <a:rPr lang="zh-CN" altLang="en-US" sz="2000" dirty="0" smtClean="0"/>
              <a:t>凭证套打</a:t>
            </a:r>
            <a:endParaRPr lang="en-US" altLang="zh-CN" sz="2000" dirty="0" smtClean="0"/>
          </a:p>
          <a:p>
            <a:pPr lvl="1" fontAlgn="auto">
              <a:lnSpc>
                <a:spcPct val="80000"/>
              </a:lnSpc>
              <a:spcAft>
                <a:spcPts val="0"/>
              </a:spcAft>
              <a:buClr>
                <a:srgbClr val="003B76"/>
              </a:buClr>
              <a:buSzPct val="100000"/>
              <a:defRPr/>
            </a:pPr>
            <a:r>
              <a:rPr lang="zh-CN" altLang="en-US" sz="2000" dirty="0" smtClean="0">
                <a:solidFill>
                  <a:srgbClr val="FF0000"/>
                </a:solidFill>
              </a:rPr>
              <a:t>常见问题</a:t>
            </a:r>
            <a:endParaRPr lang="en-US" altLang="zh-CN" sz="2000" dirty="0" smtClean="0">
              <a:solidFill>
                <a:srgbClr val="FF0000"/>
              </a:solidFill>
            </a:endParaRPr>
          </a:p>
          <a:p>
            <a:pPr lvl="2" fontAlgn="auto">
              <a:lnSpc>
                <a:spcPct val="80000"/>
              </a:lnSpc>
              <a:spcAft>
                <a:spcPts val="0"/>
              </a:spcAft>
              <a:buClr>
                <a:srgbClr val="003B76"/>
              </a:buClr>
              <a:buSzPct val="100000"/>
              <a:defRPr/>
            </a:pPr>
            <a:r>
              <a:rPr lang="zh-CN" altLang="en-US" sz="1800" dirty="0" smtClean="0"/>
              <a:t>使用套打，不需要打印模板中表格？</a:t>
            </a:r>
            <a:endParaRPr lang="en-US" altLang="zh-CN" sz="1800" dirty="0" smtClean="0"/>
          </a:p>
          <a:p>
            <a:pPr lvl="3" fontAlgn="auto">
              <a:lnSpc>
                <a:spcPct val="80000"/>
              </a:lnSpc>
              <a:spcAft>
                <a:spcPts val="0"/>
              </a:spcAft>
              <a:buClr>
                <a:srgbClr val="003B76"/>
              </a:buClr>
              <a:buSzPct val="100000"/>
              <a:defRPr/>
            </a:pPr>
            <a:r>
              <a:rPr lang="en-US" altLang="zh-CN" sz="1600" dirty="0" smtClean="0">
                <a:latin typeface="+mj-ea"/>
                <a:ea typeface="+mj-ea"/>
              </a:rPr>
              <a:t>将不需打印的表格、字段设置为第1层，其他设置为第2层</a:t>
            </a:r>
            <a:r>
              <a:rPr lang="zh-CN" altLang="en-US" sz="1600" dirty="0" smtClean="0">
                <a:latin typeface="+mj-ea"/>
                <a:ea typeface="+mj-ea"/>
              </a:rPr>
              <a:t>；</a:t>
            </a:r>
            <a:endParaRPr lang="en-US" altLang="zh-CN" sz="1600" dirty="0" smtClean="0">
              <a:latin typeface="+mj-ea"/>
              <a:ea typeface="+mj-ea"/>
            </a:endParaRPr>
          </a:p>
          <a:p>
            <a:pPr lvl="3" fontAlgn="auto">
              <a:lnSpc>
                <a:spcPct val="80000"/>
              </a:lnSpc>
              <a:spcAft>
                <a:spcPts val="0"/>
              </a:spcAft>
              <a:buClr>
                <a:srgbClr val="003B76"/>
              </a:buClr>
              <a:buSzPct val="100000"/>
              <a:defRPr/>
            </a:pPr>
            <a:r>
              <a:rPr lang="en-US" altLang="zh-CN" sz="1600" dirty="0" smtClean="0">
                <a:latin typeface="+mj-ea"/>
                <a:ea typeface="+mj-ea"/>
              </a:rPr>
              <a:t>将套打设置中打印第1层取消。</a:t>
            </a:r>
            <a:endParaRPr lang="zh-CN" altLang="en-US" sz="1600" dirty="0" smtClean="0">
              <a:latin typeface="+mj-ea"/>
              <a:ea typeface="+mj-ea"/>
            </a:endParaRPr>
          </a:p>
          <a:p>
            <a:pPr marL="342900" lvl="1" indent="-342900" fontAlgn="auto">
              <a:lnSpc>
                <a:spcPct val="80000"/>
              </a:lnSpc>
              <a:spcAft>
                <a:spcPts val="0"/>
              </a:spcAft>
              <a:buClr>
                <a:srgbClr val="003B76"/>
              </a:buClr>
              <a:buSzPct val="100000"/>
              <a:buBlip>
                <a:blip r:embed="rId2"/>
              </a:buBlip>
              <a:defRPr/>
            </a:pPr>
            <a:r>
              <a:rPr lang="zh-CN" altLang="en-US" sz="2600" b="1" dirty="0" smtClean="0"/>
              <a:t>模式凭证</a:t>
            </a:r>
          </a:p>
          <a:p>
            <a:pPr lvl="1" fontAlgn="auto">
              <a:spcAft>
                <a:spcPts val="0"/>
              </a:spcAft>
              <a:defRPr/>
            </a:pPr>
            <a:r>
              <a:rPr lang="zh-CN" altLang="en-US" sz="2000" dirty="0" smtClean="0"/>
              <a:t>模式凭证的用途</a:t>
            </a:r>
          </a:p>
          <a:p>
            <a:pPr lvl="1" fontAlgn="auto">
              <a:spcAft>
                <a:spcPts val="0"/>
              </a:spcAft>
              <a:defRPr/>
            </a:pPr>
            <a:r>
              <a:rPr lang="zh-CN" altLang="en-US" sz="2000" dirty="0" smtClean="0"/>
              <a:t>模式凭证的特点</a:t>
            </a:r>
          </a:p>
          <a:p>
            <a:pPr marL="1371600" lvl="2" indent="-457200" fontAlgn="auto">
              <a:spcAft>
                <a:spcPts val="0"/>
              </a:spcAft>
              <a:buFont typeface="Wingdings" pitchFamily="2" charset="2"/>
              <a:buNone/>
              <a:defRPr/>
            </a:pPr>
            <a:r>
              <a:rPr lang="zh-CN" altLang="en-US" dirty="0" smtClean="0"/>
              <a:t>        </a:t>
            </a:r>
            <a:endParaRPr lang="zh-CN" altLang="en-US" sz="1400" b="1" dirty="0" smtClean="0"/>
          </a:p>
        </p:txBody>
      </p:sp>
      <p:sp>
        <p:nvSpPr>
          <p:cNvPr id="27650"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dirty="0" smtClean="0">
                <a:latin typeface="+mj-ea"/>
              </a:rPr>
              <a:t>凭证处理</a:t>
            </a:r>
            <a:r>
              <a:rPr lang="en-US" altLang="zh-CN" sz="3000" dirty="0" smtClean="0">
                <a:latin typeface="+mj-ea"/>
              </a:rPr>
              <a:t>—</a:t>
            </a:r>
            <a:r>
              <a:rPr lang="zh-CN" altLang="en-US" sz="3000" dirty="0" smtClean="0">
                <a:latin typeface="+mj-ea"/>
              </a:rPr>
              <a:t>其他功能介绍</a:t>
            </a:r>
          </a:p>
        </p:txBody>
      </p:sp>
      <p:pic>
        <p:nvPicPr>
          <p:cNvPr id="27654" name="Picture 6"/>
          <p:cNvPicPr>
            <a:picLocks noChangeAspect="1" noChangeArrowheads="1"/>
          </p:cNvPicPr>
          <p:nvPr/>
        </p:nvPicPr>
        <p:blipFill>
          <a:blip r:embed="rId3" cstate="print"/>
          <a:srcRect/>
          <a:stretch>
            <a:fillRect/>
          </a:stretch>
        </p:blipFill>
        <p:spPr bwMode="auto">
          <a:xfrm>
            <a:off x="1714480" y="1571612"/>
            <a:ext cx="5334000" cy="3181350"/>
          </a:xfrm>
          <a:prstGeom prst="rect">
            <a:avLst/>
          </a:prstGeom>
          <a:noFill/>
          <a:ln w="9525" algn="ctr">
            <a:noFill/>
            <a:miter lim="800000"/>
            <a:headEnd/>
            <a:tailEnd/>
          </a:ln>
          <a:effectLst>
            <a:outerShdw dist="17961" dir="2700000" algn="ctr" rotWithShape="0">
              <a:schemeClr val="bg2"/>
            </a:outerShdw>
          </a:effectLst>
        </p:spPr>
      </p:pic>
      <p:pic>
        <p:nvPicPr>
          <p:cNvPr id="27655" name="Picture 7"/>
          <p:cNvPicPr>
            <a:picLocks noChangeAspect="1" noChangeArrowheads="1"/>
          </p:cNvPicPr>
          <p:nvPr/>
        </p:nvPicPr>
        <p:blipFill>
          <a:blip r:embed="rId4" cstate="print"/>
          <a:srcRect/>
          <a:stretch>
            <a:fillRect/>
          </a:stretch>
        </p:blipFill>
        <p:spPr bwMode="auto">
          <a:xfrm>
            <a:off x="1571604" y="1857364"/>
            <a:ext cx="5600700" cy="3362325"/>
          </a:xfrm>
          <a:prstGeom prst="rect">
            <a:avLst/>
          </a:prstGeom>
          <a:noFill/>
          <a:ln w="9525" algn="ctr">
            <a:noFill/>
            <a:miter lim="800000"/>
            <a:headEnd/>
            <a:tailEnd/>
          </a:ln>
          <a:effectLst>
            <a:outerShdw dist="17961" dir="2700000" algn="ctr" rotWithShape="0">
              <a:schemeClr val="bg2"/>
            </a:outerShdw>
          </a:effectLst>
        </p:spPr>
      </p:pic>
      <p:sp>
        <p:nvSpPr>
          <p:cNvPr id="2" name="AutoShape 1" descr="C:\Users\pc\AppData\Roaming\Tencent\Users\1484135064\QQ\WinTemp\RichOle\V(3NU~T5~{N%FP_ZR(%B.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27654"/>
                                        </p:tgtEl>
                                        <p:attrNameLst>
                                          <p:attrName>ppt_x</p:attrName>
                                        </p:attrNameLst>
                                      </p:cBhvr>
                                      <p:tavLst>
                                        <p:tav tm="0">
                                          <p:val>
                                            <p:strVal val="ppt_x"/>
                                          </p:val>
                                        </p:tav>
                                        <p:tav tm="100000">
                                          <p:val>
                                            <p:strVal val="ppt_x"/>
                                          </p:val>
                                        </p:tav>
                                      </p:tavLst>
                                    </p:anim>
                                    <p:anim calcmode="lin" valueType="num">
                                      <p:cBhvr additive="base">
                                        <p:cTn id="13" dur="500"/>
                                        <p:tgtEl>
                                          <p:spTgt spid="27654"/>
                                        </p:tgtEl>
                                        <p:attrNameLst>
                                          <p:attrName>ppt_y</p:attrName>
                                        </p:attrNameLst>
                                      </p:cBhvr>
                                      <p:tavLst>
                                        <p:tav tm="0">
                                          <p:val>
                                            <p:strVal val="ppt_y"/>
                                          </p:val>
                                        </p:tav>
                                        <p:tav tm="100000">
                                          <p:val>
                                            <p:strVal val="1+ppt_h/2"/>
                                          </p:val>
                                        </p:tav>
                                      </p:tavLst>
                                    </p:anim>
                                    <p:set>
                                      <p:cBhvr>
                                        <p:cTn id="14" dur="1" fill="hold">
                                          <p:stCondLst>
                                            <p:cond delay="499"/>
                                          </p:stCondLst>
                                        </p:cTn>
                                        <p:tgtEl>
                                          <p:spTgt spid="2765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2">
                                            <p:txEl>
                                              <p:pRg st="4" end="4"/>
                                            </p:txEl>
                                          </p:spTgt>
                                        </p:tgtEl>
                                        <p:attrNameLst>
                                          <p:attrName>style.visibility</p:attrName>
                                        </p:attrNameLst>
                                      </p:cBhvr>
                                      <p:to>
                                        <p:strVal val="visible"/>
                                      </p:to>
                                    </p:set>
                                    <p:anim calcmode="lin" valueType="num">
                                      <p:cBhvr additive="base">
                                        <p:cTn id="19" dur="500" fill="hold"/>
                                        <p:tgtEl>
                                          <p:spTgt spid="2765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2">
                                            <p:txEl>
                                              <p:pRg st="5" end="5"/>
                                            </p:txEl>
                                          </p:spTgt>
                                        </p:tgtEl>
                                        <p:attrNameLst>
                                          <p:attrName>style.visibility</p:attrName>
                                        </p:attrNameLst>
                                      </p:cBhvr>
                                      <p:to>
                                        <p:strVal val="visible"/>
                                      </p:to>
                                    </p:set>
                                    <p:anim calcmode="lin" valueType="num">
                                      <p:cBhvr additive="base">
                                        <p:cTn id="25" dur="500" fill="hold"/>
                                        <p:tgtEl>
                                          <p:spTgt spid="2765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2">
                                            <p:txEl>
                                              <p:pRg st="6" end="6"/>
                                            </p:txEl>
                                          </p:spTgt>
                                        </p:tgtEl>
                                        <p:attrNameLst>
                                          <p:attrName>style.visibility</p:attrName>
                                        </p:attrNameLst>
                                      </p:cBhvr>
                                      <p:to>
                                        <p:strVal val="visible"/>
                                      </p:to>
                                    </p:set>
                                    <p:anim calcmode="lin" valueType="num">
                                      <p:cBhvr additive="base">
                                        <p:cTn id="31" dur="500" fill="hold"/>
                                        <p:tgtEl>
                                          <p:spTgt spid="2765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2">
                                            <p:txEl>
                                              <p:pRg st="7" end="7"/>
                                            </p:txEl>
                                          </p:spTgt>
                                        </p:tgtEl>
                                        <p:attrNameLst>
                                          <p:attrName>style.visibility</p:attrName>
                                        </p:attrNameLst>
                                      </p:cBhvr>
                                      <p:to>
                                        <p:strVal val="visible"/>
                                      </p:to>
                                    </p:set>
                                    <p:anim calcmode="lin" valueType="num">
                                      <p:cBhvr additive="base">
                                        <p:cTn id="37" dur="500" fill="hold"/>
                                        <p:tgtEl>
                                          <p:spTgt spid="2765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7655"/>
                                        </p:tgtEl>
                                        <p:attrNameLst>
                                          <p:attrName>style.visibility</p:attrName>
                                        </p:attrNameLst>
                                      </p:cBhvr>
                                      <p:to>
                                        <p:strVal val="visible"/>
                                      </p:to>
                                    </p:set>
                                    <p:anim calcmode="lin" valueType="num">
                                      <p:cBhvr additive="base">
                                        <p:cTn id="43" dur="500" fill="hold"/>
                                        <p:tgtEl>
                                          <p:spTgt spid="27655"/>
                                        </p:tgtEl>
                                        <p:attrNameLst>
                                          <p:attrName>ppt_x</p:attrName>
                                        </p:attrNameLst>
                                      </p:cBhvr>
                                      <p:tavLst>
                                        <p:tav tm="0">
                                          <p:val>
                                            <p:strVal val="#ppt_x"/>
                                          </p:val>
                                        </p:tav>
                                        <p:tav tm="100000">
                                          <p:val>
                                            <p:strVal val="#ppt_x"/>
                                          </p:val>
                                        </p:tav>
                                      </p:tavLst>
                                    </p:anim>
                                    <p:anim calcmode="lin" valueType="num">
                                      <p:cBhvr additive="base">
                                        <p:cTn id="44"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nodeType="clickEffect">
                                  <p:stCondLst>
                                    <p:cond delay="0"/>
                                  </p:stCondLst>
                                  <p:childTnLst>
                                    <p:anim calcmode="lin" valueType="num">
                                      <p:cBhvr additive="base">
                                        <p:cTn id="48" dur="500"/>
                                        <p:tgtEl>
                                          <p:spTgt spid="27655"/>
                                        </p:tgtEl>
                                        <p:attrNameLst>
                                          <p:attrName>ppt_x</p:attrName>
                                        </p:attrNameLst>
                                      </p:cBhvr>
                                      <p:tavLst>
                                        <p:tav tm="0">
                                          <p:val>
                                            <p:strVal val="ppt_x"/>
                                          </p:val>
                                        </p:tav>
                                        <p:tav tm="100000">
                                          <p:val>
                                            <p:strVal val="ppt_x"/>
                                          </p:val>
                                        </p:tav>
                                      </p:tavLst>
                                    </p:anim>
                                    <p:anim calcmode="lin" valueType="num">
                                      <p:cBhvr additive="base">
                                        <p:cTn id="49" dur="500"/>
                                        <p:tgtEl>
                                          <p:spTgt spid="27655"/>
                                        </p:tgtEl>
                                        <p:attrNameLst>
                                          <p:attrName>ppt_y</p:attrName>
                                        </p:attrNameLst>
                                      </p:cBhvr>
                                      <p:tavLst>
                                        <p:tav tm="0">
                                          <p:val>
                                            <p:strVal val="ppt_y"/>
                                          </p:val>
                                        </p:tav>
                                        <p:tav tm="100000">
                                          <p:val>
                                            <p:strVal val="1+ppt_h/2"/>
                                          </p:val>
                                        </p:tav>
                                      </p:tavLst>
                                    </p:anim>
                                    <p:set>
                                      <p:cBhvr>
                                        <p:cTn id="50" dur="1" fill="hold">
                                          <p:stCondLst>
                                            <p:cond delay="499"/>
                                          </p:stCondLst>
                                        </p:cTn>
                                        <p:tgtEl>
                                          <p:spTgt spid="2765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7652">
                                            <p:txEl>
                                              <p:pRg st="8" end="8"/>
                                            </p:txEl>
                                          </p:spTgt>
                                        </p:tgtEl>
                                        <p:attrNameLst>
                                          <p:attrName>style.visibility</p:attrName>
                                        </p:attrNameLst>
                                      </p:cBhvr>
                                      <p:to>
                                        <p:strVal val="visible"/>
                                      </p:to>
                                    </p:set>
                                    <p:anim calcmode="lin" valueType="num">
                                      <p:cBhvr additive="base">
                                        <p:cTn id="55" dur="500" fill="hold"/>
                                        <p:tgtEl>
                                          <p:spTgt spid="2765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65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652">
                                            <p:txEl>
                                              <p:pRg st="9" end="9"/>
                                            </p:txEl>
                                          </p:spTgt>
                                        </p:tgtEl>
                                        <p:attrNameLst>
                                          <p:attrName>style.visibility</p:attrName>
                                        </p:attrNameLst>
                                      </p:cBhvr>
                                      <p:to>
                                        <p:strVal val="visible"/>
                                      </p:to>
                                    </p:set>
                                    <p:anim calcmode="lin" valueType="num">
                                      <p:cBhvr additive="base">
                                        <p:cTn id="59" dur="500" fill="hold"/>
                                        <p:tgtEl>
                                          <p:spTgt spid="2765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7652">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652">
                                            <p:txEl>
                                              <p:pRg st="10" end="10"/>
                                            </p:txEl>
                                          </p:spTgt>
                                        </p:tgtEl>
                                        <p:attrNameLst>
                                          <p:attrName>style.visibility</p:attrName>
                                        </p:attrNameLst>
                                      </p:cBhvr>
                                      <p:to>
                                        <p:strVal val="visible"/>
                                      </p:to>
                                    </p:set>
                                    <p:anim calcmode="lin" valueType="num">
                                      <p:cBhvr additive="base">
                                        <p:cTn id="63" dur="500" fill="hold"/>
                                        <p:tgtEl>
                                          <p:spTgt spid="27652">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65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03200" y="989013"/>
            <a:ext cx="8674100" cy="2511457"/>
          </a:xfrm>
        </p:spPr>
        <p:txBody>
          <a:bodyPr rtlCol="0">
            <a:spAutoFit/>
          </a:bodyPr>
          <a:lstStyle/>
          <a:p>
            <a:pPr fontAlgn="auto">
              <a:spcAft>
                <a:spcPts val="0"/>
              </a:spcAft>
              <a:buFont typeface="Wingdings" pitchFamily="2" charset="2"/>
              <a:buNone/>
              <a:defRPr/>
            </a:pPr>
            <a:r>
              <a:rPr lang="zh-CN" altLang="en-US" sz="1800" b="1" dirty="0" smtClean="0"/>
              <a:t>        </a:t>
            </a:r>
          </a:p>
          <a:p>
            <a:pPr fontAlgn="auto">
              <a:spcAft>
                <a:spcPts val="0"/>
              </a:spcAft>
              <a:defRPr/>
            </a:pPr>
            <a:r>
              <a:rPr lang="zh-CN" altLang="en-US" sz="2600" u="sng" dirty="0" smtClean="0"/>
              <a:t> 相关系统设置</a:t>
            </a:r>
          </a:p>
          <a:p>
            <a:pPr fontAlgn="auto">
              <a:spcAft>
                <a:spcPts val="0"/>
              </a:spcAft>
              <a:defRPr/>
            </a:pPr>
            <a:r>
              <a:rPr lang="zh-CN" altLang="en-US" sz="2600" u="sng" dirty="0" smtClean="0"/>
              <a:t> 核销管理</a:t>
            </a:r>
          </a:p>
          <a:p>
            <a:pPr fontAlgn="auto">
              <a:spcAft>
                <a:spcPts val="0"/>
              </a:spcAft>
              <a:defRPr/>
            </a:pPr>
            <a:r>
              <a:rPr lang="zh-CN" altLang="en-US" sz="2600" u="sng" dirty="0"/>
              <a:t> 相关报表</a:t>
            </a:r>
            <a:endParaRPr lang="en-US" altLang="zh-CN" sz="2600" u="sng" dirty="0"/>
          </a:p>
          <a:p>
            <a:pPr fontAlgn="auto">
              <a:spcAft>
                <a:spcPts val="0"/>
              </a:spcAft>
              <a:buFont typeface="Wingdings" pitchFamily="2" charset="2"/>
              <a:buNone/>
              <a:defRPr/>
            </a:pPr>
            <a:endParaRPr lang="zh-CN" altLang="en-US" b="1" dirty="0" smtClean="0">
              <a:hlinkClick r:id="rId2" action="ppaction://hlinksldjump"/>
            </a:endParaRPr>
          </a:p>
          <a:p>
            <a:pPr fontAlgn="auto">
              <a:spcAft>
                <a:spcPts val="0"/>
              </a:spcAft>
              <a:buFont typeface="Wingdings" pitchFamily="2" charset="2"/>
              <a:buNone/>
              <a:defRPr/>
            </a:pPr>
            <a:endParaRPr lang="en-US" altLang="zh-CN" sz="1800" b="1" dirty="0" smtClean="0"/>
          </a:p>
        </p:txBody>
      </p:sp>
      <p:sp>
        <p:nvSpPr>
          <p:cNvPr id="4096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往来业务处理</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Grp="1" noChangeArrowheads="1"/>
          </p:cNvSpPr>
          <p:nvPr>
            <p:ph idx="1"/>
          </p:nvPr>
        </p:nvSpPr>
        <p:spPr>
          <a:xfrm>
            <a:off x="203200" y="989013"/>
            <a:ext cx="8674100" cy="4438138"/>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与往来业务相关的设置</a:t>
            </a:r>
          </a:p>
          <a:p>
            <a:pPr lvl="1" fontAlgn="auto">
              <a:spcAft>
                <a:spcPts val="0"/>
              </a:spcAft>
              <a:defRPr/>
            </a:pPr>
            <a:r>
              <a:rPr lang="zh-CN" altLang="en-US" sz="2000" dirty="0" smtClean="0"/>
              <a:t>系统参数设置</a:t>
            </a:r>
          </a:p>
          <a:p>
            <a:pPr lvl="1" fontAlgn="auto">
              <a:spcAft>
                <a:spcPts val="0"/>
              </a:spcAft>
              <a:defRPr/>
            </a:pPr>
            <a:r>
              <a:rPr lang="zh-CN" altLang="en-US" sz="2000" dirty="0" smtClean="0"/>
              <a:t>财务参数</a:t>
            </a:r>
            <a:r>
              <a:rPr lang="en-US" altLang="zh-CN" sz="2000" dirty="0" smtClean="0"/>
              <a:t>-</a:t>
            </a:r>
            <a:r>
              <a:rPr lang="zh-CN" altLang="en-US" sz="2000" dirty="0" smtClean="0"/>
              <a:t>启用往来核销</a:t>
            </a:r>
            <a:endParaRPr lang="en-US" altLang="zh-CN" dirty="0" smtClean="0"/>
          </a:p>
          <a:p>
            <a:pPr lvl="2" fontAlgn="auto">
              <a:spcAft>
                <a:spcPts val="0"/>
              </a:spcAft>
              <a:defRPr/>
            </a:pPr>
            <a:r>
              <a:rPr lang="zh-CN" altLang="en-US" sz="1800" dirty="0" smtClean="0"/>
              <a:t>科目设置</a:t>
            </a:r>
            <a:endParaRPr lang="en-US" altLang="zh-CN" sz="1800" dirty="0" smtClean="0"/>
          </a:p>
          <a:p>
            <a:pPr lvl="3" fontAlgn="auto">
              <a:spcAft>
                <a:spcPts val="0"/>
              </a:spcAft>
              <a:defRPr/>
            </a:pPr>
            <a:r>
              <a:rPr lang="zh-CN" altLang="en-US" sz="1600" dirty="0" smtClean="0"/>
              <a:t>科目属性</a:t>
            </a:r>
            <a:r>
              <a:rPr lang="en-US" altLang="zh-CN" sz="1600" dirty="0" smtClean="0"/>
              <a:t>-</a:t>
            </a:r>
            <a:r>
              <a:rPr lang="zh-CN" altLang="en-US" sz="1600" dirty="0" smtClean="0"/>
              <a:t>往来业务核算</a:t>
            </a:r>
            <a:endParaRPr lang="en-US" altLang="zh-CN" sz="1600" dirty="0" smtClean="0"/>
          </a:p>
          <a:p>
            <a:pPr lvl="3" fontAlgn="auto">
              <a:spcAft>
                <a:spcPts val="0"/>
              </a:spcAft>
              <a:defRPr/>
            </a:pPr>
            <a:r>
              <a:rPr lang="zh-CN" altLang="en-US" sz="1600" dirty="0" smtClean="0"/>
              <a:t>核算项目设置</a:t>
            </a:r>
            <a:endParaRPr lang="en-US" altLang="zh-CN" sz="1600" dirty="0"/>
          </a:p>
          <a:p>
            <a:pPr marL="0" indent="0" fontAlgn="auto">
              <a:spcAft>
                <a:spcPts val="0"/>
              </a:spcAft>
              <a:buNone/>
              <a:defRPr/>
            </a:pPr>
            <a:endParaRPr lang="en-US" altLang="zh-CN" sz="2200" dirty="0"/>
          </a:p>
          <a:p>
            <a:pPr marL="0" indent="0" fontAlgn="auto">
              <a:spcAft>
                <a:spcPts val="0"/>
              </a:spcAft>
              <a:buNone/>
              <a:defRPr/>
            </a:pPr>
            <a:r>
              <a:rPr lang="zh-CN" altLang="en-US" dirty="0" smtClean="0"/>
              <a:t>        </a:t>
            </a:r>
            <a:r>
              <a:rPr lang="zh-CN" altLang="en-US" dirty="0" smtClean="0">
                <a:solidFill>
                  <a:srgbClr val="FF0000"/>
                </a:solidFill>
              </a:rPr>
              <a:t>思考：使用往来核销的前提条件是什么？</a:t>
            </a:r>
            <a:endParaRPr lang="en-US" altLang="zh-CN" dirty="0" smtClean="0">
              <a:solidFill>
                <a:srgbClr val="FF0000"/>
              </a:solidFill>
            </a:endParaRPr>
          </a:p>
          <a:p>
            <a:pPr marL="0" indent="0" fontAlgn="auto">
              <a:spcAft>
                <a:spcPts val="0"/>
              </a:spcAft>
              <a:buNone/>
              <a:defRPr/>
            </a:pPr>
            <a:r>
              <a:rPr lang="en-US" altLang="zh-CN" dirty="0">
                <a:solidFill>
                  <a:srgbClr val="FF0000"/>
                </a:solidFill>
              </a:rPr>
              <a:t> </a:t>
            </a:r>
            <a:r>
              <a:rPr lang="en-US" altLang="zh-CN" dirty="0" smtClean="0">
                <a:solidFill>
                  <a:srgbClr val="FF0000"/>
                </a:solidFill>
              </a:rPr>
              <a:t>            </a:t>
            </a:r>
            <a:endParaRPr lang="zh-CN" altLang="en-US" dirty="0">
              <a:solidFill>
                <a:srgbClr val="FF0000"/>
              </a:solidFill>
            </a:endParaRPr>
          </a:p>
          <a:p>
            <a:pPr lvl="3" fontAlgn="auto">
              <a:spcAft>
                <a:spcPts val="0"/>
              </a:spcAft>
              <a:defRPr/>
            </a:pPr>
            <a:endParaRPr lang="zh-CN" altLang="en-US" sz="1600" dirty="0" smtClean="0"/>
          </a:p>
          <a:p>
            <a:pPr marL="2286000" lvl="4" indent="-457200" fontAlgn="auto">
              <a:spcAft>
                <a:spcPts val="0"/>
              </a:spcAft>
              <a:defRPr/>
            </a:pPr>
            <a:endParaRPr lang="zh-CN" altLang="en-US" dirty="0" smtClean="0"/>
          </a:p>
          <a:p>
            <a:pPr marL="2286000" lvl="4" indent="-457200" fontAlgn="auto">
              <a:spcAft>
                <a:spcPts val="0"/>
              </a:spcAft>
              <a:buFont typeface="Wingdings" pitchFamily="2" charset="2"/>
              <a:buNone/>
              <a:defRPr/>
            </a:pPr>
            <a:r>
              <a:rPr lang="zh-CN" altLang="en-US" sz="1200" dirty="0" smtClean="0"/>
              <a:t>        </a:t>
            </a:r>
          </a:p>
          <a:p>
            <a:pPr marL="2846388" lvl="5" indent="-381000">
              <a:buFont typeface="Arial"/>
              <a:buChar char="–"/>
              <a:defRPr/>
            </a:pPr>
            <a:endParaRPr lang="zh-CN" altLang="en-US" sz="2400" dirty="0" smtClean="0"/>
          </a:p>
        </p:txBody>
      </p:sp>
      <p:sp>
        <p:nvSpPr>
          <p:cNvPr id="4198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相关设置</a:t>
            </a:r>
            <a:endParaRPr lang="en-US" altLang="zh-CN" sz="3000" smtClean="0">
              <a:latin typeface="微软雅黑" pitchFamily="34" charset="-122"/>
              <a:ea typeface="微软雅黑" pitchFamily="34" charset="-122"/>
            </a:endParaRPr>
          </a:p>
        </p:txBody>
      </p:sp>
      <p:pic>
        <p:nvPicPr>
          <p:cNvPr id="4" name="Picture 3" descr="C:\Documents and Settings\Administrator\Local Settings\Temporary Internet Files\Content.IE5\OXUR4T2R\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25" y="3325571"/>
            <a:ext cx="307296" cy="745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7" end="7"/>
                                            </p:txEl>
                                          </p:spTgt>
                                        </p:tgtEl>
                                        <p:attrNameLst>
                                          <p:attrName>style.visibility</p:attrName>
                                        </p:attrNameLst>
                                      </p:cBhvr>
                                      <p:to>
                                        <p:strVal val="visible"/>
                                      </p:to>
                                    </p:set>
                                    <p:animEffect transition="in" filter="fade">
                                      <p:cBhvr>
                                        <p:cTn id="7" dur="500"/>
                                        <p:tgtEl>
                                          <p:spTgt spid="55299">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4213" y="981075"/>
            <a:ext cx="8064500" cy="4608513"/>
          </a:xfrm>
        </p:spPr>
        <p:txBody>
          <a:bodyPr rtlCol="0"/>
          <a:lstStyle/>
          <a:p>
            <a:pPr fontAlgn="auto">
              <a:spcAft>
                <a:spcPts val="0"/>
              </a:spcAft>
              <a:defRPr/>
            </a:pPr>
            <a:r>
              <a:rPr lang="zh-CN" altLang="en-US" sz="2600" dirty="0" smtClean="0">
                <a:latin typeface="微软雅黑" pitchFamily="34" charset="-122"/>
              </a:rPr>
              <a:t>账套在整个金蝶</a:t>
            </a:r>
            <a:r>
              <a:rPr lang="en-US" altLang="zh-CN" sz="2600" dirty="0" smtClean="0">
                <a:latin typeface="微软雅黑" pitchFamily="34" charset="-122"/>
              </a:rPr>
              <a:t>KIS</a:t>
            </a:r>
            <a:r>
              <a:rPr lang="zh-CN" altLang="en-US" sz="2600" dirty="0" smtClean="0">
                <a:latin typeface="微软雅黑" pitchFamily="34" charset="-122"/>
              </a:rPr>
              <a:t>系统中是非常重要的，它是存放各种数据的载体，各种财务数据、业务数据、一些辅助信息等都存放在账套中</a:t>
            </a:r>
            <a:endParaRPr lang="en-US" altLang="zh-CN" sz="2600" dirty="0" smtClean="0">
              <a:latin typeface="微软雅黑" pitchFamily="34" charset="-122"/>
            </a:endParaRPr>
          </a:p>
          <a:p>
            <a:pPr fontAlgn="auto">
              <a:spcAft>
                <a:spcPts val="0"/>
              </a:spcAft>
              <a:defRPr/>
            </a:pPr>
            <a:r>
              <a:rPr lang="zh-CN" altLang="en-US" sz="2600" dirty="0" smtClean="0">
                <a:latin typeface="微软雅黑" pitchFamily="34" charset="-122"/>
              </a:rPr>
              <a:t>账套本身就是一个数据库文件</a:t>
            </a:r>
            <a:endParaRPr lang="zh-CN" altLang="en-US" b="1" dirty="0" smtClean="0">
              <a:latin typeface="微软雅黑" pitchFamily="34" charset="-122"/>
            </a:endParaRPr>
          </a:p>
          <a:p>
            <a:pPr fontAlgn="auto">
              <a:spcAft>
                <a:spcPts val="0"/>
              </a:spcAft>
              <a:defRPr/>
            </a:pPr>
            <a:r>
              <a:rPr lang="zh-CN" altLang="en-US" sz="2600" b="1" dirty="0" smtClean="0">
                <a:latin typeface="微软雅黑" pitchFamily="34" charset="-122"/>
              </a:rPr>
              <a:t>登录系统管理</a:t>
            </a:r>
            <a:endParaRPr lang="en-US" altLang="zh-CN" sz="2600" b="1" dirty="0" smtClean="0">
              <a:latin typeface="微软雅黑" pitchFamily="34" charset="-122"/>
            </a:endParaRPr>
          </a:p>
          <a:p>
            <a:pPr lvl="1" fontAlgn="auto">
              <a:spcAft>
                <a:spcPts val="0"/>
              </a:spcAft>
              <a:defRPr/>
            </a:pPr>
            <a:r>
              <a:rPr lang="zh-CN" altLang="en-US" sz="2000" dirty="0" smtClean="0">
                <a:latin typeface="微软雅黑" pitchFamily="34" charset="-122"/>
              </a:rPr>
              <a:t>单击</a:t>
            </a:r>
            <a:r>
              <a:rPr lang="en-US" altLang="zh-CN" sz="2000" dirty="0" smtClean="0">
                <a:latin typeface="微软雅黑" pitchFamily="34" charset="-122"/>
              </a:rPr>
              <a:t>【</a:t>
            </a:r>
            <a:r>
              <a:rPr lang="zh-CN" altLang="en-US" sz="2000" dirty="0" smtClean="0">
                <a:latin typeface="微软雅黑" pitchFamily="34" charset="-122"/>
              </a:rPr>
              <a:t>开始</a:t>
            </a:r>
            <a:r>
              <a:rPr lang="en-US" altLang="zh-CN" sz="2000" dirty="0" smtClean="0">
                <a:latin typeface="微软雅黑" pitchFamily="34" charset="-122"/>
              </a:rPr>
              <a:t>】→【</a:t>
            </a:r>
            <a:r>
              <a:rPr lang="zh-CN" altLang="en-US" sz="2000" dirty="0" smtClean="0">
                <a:latin typeface="微软雅黑" pitchFamily="34" charset="-122"/>
              </a:rPr>
              <a:t>程序</a:t>
            </a:r>
            <a:r>
              <a:rPr lang="en-US" altLang="zh-CN" sz="2000" dirty="0" smtClean="0">
                <a:latin typeface="微软雅黑" pitchFamily="34" charset="-122"/>
              </a:rPr>
              <a:t>】→【</a:t>
            </a:r>
            <a:r>
              <a:rPr lang="zh-CN" altLang="en-US" sz="2000" dirty="0" smtClean="0">
                <a:latin typeface="微软雅黑" pitchFamily="34" charset="-122"/>
              </a:rPr>
              <a:t>金蝶</a:t>
            </a:r>
            <a:r>
              <a:rPr lang="en-US" altLang="zh-CN" sz="2000" dirty="0" smtClean="0">
                <a:latin typeface="微软雅黑" pitchFamily="34" charset="-122"/>
              </a:rPr>
              <a:t>KIS</a:t>
            </a:r>
            <a:r>
              <a:rPr lang="zh-CN" altLang="en-US" sz="2000" dirty="0" smtClean="0">
                <a:latin typeface="微软雅黑" pitchFamily="34" charset="-122"/>
              </a:rPr>
              <a:t>专业版系统管理</a:t>
            </a:r>
            <a:r>
              <a:rPr lang="en-US" altLang="zh-CN" sz="2000" dirty="0" smtClean="0">
                <a:latin typeface="微软雅黑" pitchFamily="34" charset="-122"/>
              </a:rPr>
              <a:t>】</a:t>
            </a:r>
          </a:p>
          <a:p>
            <a:pPr lvl="1" fontAlgn="auto">
              <a:spcAft>
                <a:spcPts val="0"/>
              </a:spcAft>
              <a:defRPr/>
            </a:pPr>
            <a:r>
              <a:rPr lang="zh-CN" altLang="en-US" sz="2000" dirty="0" smtClean="0">
                <a:latin typeface="微软雅黑" pitchFamily="34" charset="-122"/>
              </a:rPr>
              <a:t>使用金蝶云通行证登录，打开账套管理</a:t>
            </a:r>
            <a:endParaRPr lang="en-US" altLang="zh-CN" sz="2000" dirty="0" smtClean="0">
              <a:latin typeface="微软雅黑" pitchFamily="34" charset="-122"/>
            </a:endParaRPr>
          </a:p>
          <a:p>
            <a:pPr fontAlgn="auto">
              <a:spcAft>
                <a:spcPts val="0"/>
              </a:spcAft>
              <a:buFont typeface="Wingdings" pitchFamily="2" charset="2"/>
              <a:buChar char="Ø"/>
              <a:defRPr/>
            </a:pPr>
            <a:endParaRPr lang="zh-CN" altLang="en-US" sz="1800" dirty="0" smtClean="0">
              <a:latin typeface="微软雅黑" pitchFamily="34" charset="-122"/>
            </a:endParaRPr>
          </a:p>
          <a:p>
            <a:pPr fontAlgn="auto">
              <a:spcAft>
                <a:spcPts val="0"/>
              </a:spcAft>
              <a:defRPr/>
            </a:pPr>
            <a:endParaRPr lang="zh-CN" altLang="en-US" dirty="0" smtClean="0">
              <a:latin typeface="微软雅黑" pitchFamily="34" charset="-122"/>
            </a:endParaRPr>
          </a:p>
        </p:txBody>
      </p:sp>
      <p:sp>
        <p:nvSpPr>
          <p:cNvPr id="9219" name="Rectangle 2"/>
          <p:cNvSpPr>
            <a:spLocks noGrp="1" noChangeArrowheads="1"/>
          </p:cNvSpPr>
          <p:nvPr>
            <p:ph type="title"/>
          </p:nvPr>
        </p:nvSpPr>
        <p:spPr>
          <a:xfrm>
            <a:off x="203200" y="0"/>
            <a:ext cx="7227888" cy="693738"/>
          </a:xfrm>
          <a:noFill/>
        </p:spPr>
        <p:txBody>
          <a:bodyPr/>
          <a:lstStyle/>
          <a:p>
            <a:r>
              <a:rPr lang="zh-CN" altLang="en-US" sz="3000" dirty="0" smtClean="0">
                <a:latin typeface="微软雅黑" pitchFamily="34" charset="-122"/>
                <a:ea typeface="微软雅黑" pitchFamily="34" charset="-122"/>
              </a:rPr>
              <a:t>新建账套</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102" y="1700808"/>
            <a:ext cx="43148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400" y="2446955"/>
            <a:ext cx="6740227" cy="363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203200" y="989013"/>
            <a:ext cx="8674100" cy="1815882"/>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核销管理</a:t>
            </a:r>
          </a:p>
          <a:p>
            <a:pPr lvl="1" fontAlgn="auto">
              <a:spcAft>
                <a:spcPts val="0"/>
              </a:spcAft>
              <a:defRPr/>
            </a:pPr>
            <a:r>
              <a:rPr lang="zh-CN" altLang="en-US" sz="2000" dirty="0" smtClean="0"/>
              <a:t>核销管理的方法和要求</a:t>
            </a:r>
          </a:p>
          <a:p>
            <a:pPr lvl="1" fontAlgn="auto">
              <a:spcAft>
                <a:spcPts val="0"/>
              </a:spcAft>
              <a:defRPr/>
            </a:pPr>
            <a:r>
              <a:rPr lang="zh-CN" altLang="en-US" sz="2000" dirty="0" smtClean="0"/>
              <a:t>核销的业务处理过程</a:t>
            </a:r>
          </a:p>
          <a:p>
            <a:pPr lvl="2" fontAlgn="auto">
              <a:spcAft>
                <a:spcPts val="0"/>
              </a:spcAft>
              <a:defRPr/>
            </a:pPr>
            <a:r>
              <a:rPr lang="zh-CN" altLang="en-US" sz="1800" dirty="0" smtClean="0"/>
              <a:t> 金额和数量两种核销方式</a:t>
            </a:r>
          </a:p>
          <a:p>
            <a:pPr lvl="2" fontAlgn="auto">
              <a:spcAft>
                <a:spcPts val="0"/>
              </a:spcAft>
              <a:defRPr/>
            </a:pPr>
            <a:r>
              <a:rPr lang="zh-CN" altLang="en-US" sz="1800" dirty="0" smtClean="0"/>
              <a:t> 反核销    </a:t>
            </a:r>
          </a:p>
        </p:txBody>
      </p:sp>
      <p:sp>
        <p:nvSpPr>
          <p:cNvPr id="4301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核销管理</a:t>
            </a:r>
            <a:endParaRPr lang="en-US" altLang="zh-CN" sz="3000" smtClean="0">
              <a:latin typeface="微软雅黑" pitchFamily="34" charset="-122"/>
              <a:ea typeface="微软雅黑" pitchFamily="34" charset="-122"/>
            </a:endParaRPr>
          </a:p>
        </p:txBody>
      </p:sp>
      <p:pic>
        <p:nvPicPr>
          <p:cNvPr id="33796" name="Picture 8"/>
          <p:cNvPicPr>
            <a:picLocks noChangeAspect="1" noChangeArrowheads="1"/>
          </p:cNvPicPr>
          <p:nvPr/>
        </p:nvPicPr>
        <p:blipFill>
          <a:blip r:embed="rId3" cstate="print"/>
          <a:srcRect/>
          <a:stretch>
            <a:fillRect/>
          </a:stretch>
        </p:blipFill>
        <p:spPr bwMode="auto">
          <a:xfrm>
            <a:off x="1182709" y="2780928"/>
            <a:ext cx="5761038" cy="3846513"/>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203200" y="989013"/>
            <a:ext cx="8674100" cy="1889748"/>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核销管理</a:t>
            </a:r>
          </a:p>
          <a:p>
            <a:pPr lvl="1" fontAlgn="auto">
              <a:spcAft>
                <a:spcPts val="0"/>
              </a:spcAft>
              <a:defRPr/>
            </a:pPr>
            <a:r>
              <a:rPr lang="zh-CN" altLang="en-US" sz="2000" dirty="0" smtClean="0"/>
              <a:t>自动核销及手工核销</a:t>
            </a:r>
          </a:p>
          <a:p>
            <a:pPr lvl="1" fontAlgn="auto">
              <a:spcAft>
                <a:spcPts val="0"/>
              </a:spcAft>
              <a:defRPr/>
            </a:pPr>
            <a:r>
              <a:rPr lang="zh-CN" altLang="en-US" sz="2000" dirty="0" smtClean="0"/>
              <a:t>核销日志</a:t>
            </a:r>
          </a:p>
          <a:p>
            <a:pPr lvl="2" fontAlgn="auto">
              <a:spcAft>
                <a:spcPts val="0"/>
              </a:spcAft>
              <a:buFont typeface="Wingdings" pitchFamily="2" charset="2"/>
              <a:buNone/>
              <a:defRPr/>
            </a:pPr>
            <a:r>
              <a:rPr lang="zh-CN" altLang="en-US" dirty="0" smtClean="0"/>
              <a:t>   </a:t>
            </a:r>
            <a:r>
              <a:rPr lang="zh-CN" altLang="en-US" sz="2000" dirty="0" smtClean="0"/>
              <a:t>    </a:t>
            </a:r>
          </a:p>
          <a:p>
            <a:pPr fontAlgn="auto">
              <a:spcAft>
                <a:spcPts val="0"/>
              </a:spcAft>
              <a:defRPr/>
            </a:pPr>
            <a:endParaRPr lang="zh-CN" altLang="en-US" dirty="0" smtClean="0"/>
          </a:p>
        </p:txBody>
      </p:sp>
      <p:sp>
        <p:nvSpPr>
          <p:cNvPr id="44035"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核销管理</a:t>
            </a:r>
            <a:endParaRPr lang="en-US" altLang="zh-CN" sz="3000" smtClean="0">
              <a:latin typeface="微软雅黑" pitchFamily="34" charset="-122"/>
              <a:ea typeface="微软雅黑" pitchFamily="34" charset="-122"/>
            </a:endParaRPr>
          </a:p>
        </p:txBody>
      </p:sp>
      <p:pic>
        <p:nvPicPr>
          <p:cNvPr id="44036" name="Picture 8"/>
          <p:cNvPicPr>
            <a:picLocks noChangeAspect="1" noChangeArrowheads="1"/>
          </p:cNvPicPr>
          <p:nvPr/>
        </p:nvPicPr>
        <p:blipFill>
          <a:blip r:embed="rId3" cstate="print"/>
          <a:srcRect/>
          <a:stretch>
            <a:fillRect/>
          </a:stretch>
        </p:blipFill>
        <p:spPr bwMode="auto">
          <a:xfrm>
            <a:off x="1357290" y="2143116"/>
            <a:ext cx="6264275" cy="242887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203200" y="989013"/>
            <a:ext cx="8674100" cy="3360920"/>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往来对账单</a:t>
            </a:r>
          </a:p>
          <a:p>
            <a:pPr marL="342900" lvl="1" indent="-342900" fontAlgn="auto">
              <a:lnSpc>
                <a:spcPct val="80000"/>
              </a:lnSpc>
              <a:spcAft>
                <a:spcPts val="0"/>
              </a:spcAft>
              <a:buClr>
                <a:srgbClr val="003B76"/>
              </a:buClr>
              <a:buSzPct val="100000"/>
              <a:buBlip>
                <a:blip r:embed="rId2"/>
              </a:buBlip>
              <a:defRPr/>
            </a:pPr>
            <a:r>
              <a:rPr lang="zh-CN" altLang="en-US" sz="2600" b="1" dirty="0" smtClean="0"/>
              <a:t>账龄分析表</a:t>
            </a:r>
          </a:p>
          <a:p>
            <a:pPr lvl="1" fontAlgn="auto">
              <a:spcAft>
                <a:spcPts val="0"/>
              </a:spcAft>
              <a:defRPr/>
            </a:pPr>
            <a:r>
              <a:rPr lang="zh-CN" altLang="en-US" sz="2000" dirty="0" smtClean="0"/>
              <a:t>账龄分析表的作用</a:t>
            </a:r>
          </a:p>
          <a:p>
            <a:pPr lvl="1" fontAlgn="auto">
              <a:spcAft>
                <a:spcPts val="0"/>
              </a:spcAft>
              <a:defRPr/>
            </a:pPr>
            <a:r>
              <a:rPr lang="zh-CN" altLang="en-US" sz="2000" dirty="0" smtClean="0"/>
              <a:t>账龄的计算原理</a:t>
            </a:r>
          </a:p>
          <a:p>
            <a:pPr lvl="2" fontAlgn="auto">
              <a:spcAft>
                <a:spcPts val="0"/>
              </a:spcAft>
              <a:defRPr/>
            </a:pPr>
            <a:r>
              <a:rPr lang="zh-CN" altLang="en-US" sz="1800" dirty="0" smtClean="0"/>
              <a:t>不核销方式下的账龄的计算原理：基于最后一笔业务发生的时间来进行计算</a:t>
            </a:r>
          </a:p>
          <a:p>
            <a:pPr lvl="2" fontAlgn="auto">
              <a:spcAft>
                <a:spcPts val="0"/>
              </a:spcAft>
              <a:defRPr/>
            </a:pPr>
            <a:r>
              <a:rPr lang="zh-CN" altLang="en-US" sz="1800" dirty="0" smtClean="0"/>
              <a:t> 核销方式下账龄计算原理：根据同一核算项目不同的业务编号进行分段汇总 </a:t>
            </a:r>
            <a:endParaRPr lang="en-US" altLang="zh-CN" sz="1800" dirty="0" smtClean="0"/>
          </a:p>
          <a:p>
            <a:pPr lvl="1" fontAlgn="auto">
              <a:spcAft>
                <a:spcPts val="0"/>
              </a:spcAft>
              <a:buFont typeface="Wingdings" pitchFamily="2" charset="2"/>
              <a:buNone/>
              <a:defRPr/>
            </a:pPr>
            <a:endParaRPr lang="zh-CN" altLang="en-US" sz="1600" dirty="0" smtClean="0">
              <a:latin typeface="微软雅黑" pitchFamily="34" charset="-122"/>
            </a:endParaRPr>
          </a:p>
          <a:p>
            <a:pPr fontAlgn="auto">
              <a:spcAft>
                <a:spcPts val="0"/>
              </a:spcAft>
              <a:buFont typeface="Arial" charset="0"/>
              <a:buChar char="–"/>
              <a:defRPr/>
            </a:pPr>
            <a:endParaRPr lang="zh-CN" altLang="en-US" sz="1600" dirty="0" smtClean="0"/>
          </a:p>
        </p:txBody>
      </p:sp>
      <p:sp>
        <p:nvSpPr>
          <p:cNvPr id="45059"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报表</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7"/>
          <p:cNvSpPr>
            <a:spLocks noGrp="1" noChangeArrowheads="1"/>
          </p:cNvSpPr>
          <p:nvPr>
            <p:ph idx="1"/>
          </p:nvPr>
        </p:nvSpPr>
        <p:spPr>
          <a:xfrm>
            <a:off x="214282" y="1000108"/>
            <a:ext cx="8674100" cy="2412968"/>
          </a:xfrm>
        </p:spPr>
        <p:txBody>
          <a:bodyPr rtlCol="0">
            <a:spAutoFit/>
          </a:bodyPr>
          <a:lstStyle/>
          <a:p>
            <a:pPr marL="342900" lvl="1" indent="-342900" fontAlgn="auto">
              <a:spcAft>
                <a:spcPts val="0"/>
              </a:spcAft>
              <a:buSzPct val="100000"/>
              <a:buBlip>
                <a:blip r:embed="rId2"/>
              </a:buBlip>
              <a:defRPr/>
            </a:pPr>
            <a:r>
              <a:rPr lang="zh-CN" altLang="en-US" sz="2600" u="sng" dirty="0" smtClean="0">
                <a:solidFill>
                  <a:schemeClr val="tx1"/>
                </a:solidFill>
              </a:rPr>
              <a:t>自动转账</a:t>
            </a:r>
          </a:p>
          <a:p>
            <a:pPr marL="342900" lvl="1" indent="-342900" fontAlgn="auto">
              <a:spcAft>
                <a:spcPts val="0"/>
              </a:spcAft>
              <a:buSzPct val="100000"/>
              <a:buBlip>
                <a:blip r:embed="rId2"/>
              </a:buBlip>
              <a:defRPr/>
            </a:pPr>
            <a:r>
              <a:rPr lang="zh-CN" altLang="en-US" sz="2600" u="sng" dirty="0" smtClean="0">
                <a:solidFill>
                  <a:schemeClr val="tx1"/>
                </a:solidFill>
              </a:rPr>
              <a:t>期末调汇</a:t>
            </a:r>
          </a:p>
          <a:p>
            <a:pPr marL="342900" lvl="1" indent="-342900" fontAlgn="auto">
              <a:spcAft>
                <a:spcPts val="0"/>
              </a:spcAft>
              <a:buSzPct val="100000"/>
              <a:buBlip>
                <a:blip r:embed="rId2"/>
              </a:buBlip>
              <a:defRPr/>
            </a:pPr>
            <a:r>
              <a:rPr lang="zh-CN" altLang="en-US" sz="2600" u="sng" dirty="0" smtClean="0">
                <a:solidFill>
                  <a:schemeClr val="tx1"/>
                </a:solidFill>
              </a:rPr>
              <a:t>结转损益</a:t>
            </a:r>
            <a:endParaRPr lang="en-US" altLang="zh-CN" sz="2600" u="sng" dirty="0" smtClean="0">
              <a:solidFill>
                <a:schemeClr val="tx1"/>
              </a:solidFill>
            </a:endParaRPr>
          </a:p>
          <a:p>
            <a:pPr marL="342900" lvl="1" indent="-342900" fontAlgn="auto">
              <a:spcAft>
                <a:spcPts val="0"/>
              </a:spcAft>
              <a:buSzPct val="100000"/>
              <a:buBlip>
                <a:blip r:embed="rId2"/>
              </a:buBlip>
              <a:defRPr/>
            </a:pPr>
            <a:r>
              <a:rPr lang="zh-CN" altLang="en-US" sz="2600" u="sng" dirty="0" smtClean="0">
                <a:solidFill>
                  <a:schemeClr val="tx1"/>
                </a:solidFill>
              </a:rPr>
              <a:t>期末智能转账</a:t>
            </a:r>
          </a:p>
          <a:p>
            <a:pPr marL="342900" lvl="1" indent="-342900" fontAlgn="auto">
              <a:spcAft>
                <a:spcPts val="0"/>
              </a:spcAft>
              <a:buSzPct val="100000"/>
              <a:buBlip>
                <a:blip r:embed="rId2"/>
              </a:buBlip>
              <a:defRPr/>
            </a:pPr>
            <a:r>
              <a:rPr lang="zh-CN" altLang="en-US" sz="2600" u="sng" dirty="0" smtClean="0">
                <a:solidFill>
                  <a:schemeClr val="tx1"/>
                </a:solidFill>
              </a:rPr>
              <a:t>期末结账</a:t>
            </a:r>
          </a:p>
        </p:txBody>
      </p:sp>
      <p:sp>
        <p:nvSpPr>
          <p:cNvPr id="4608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期末处理</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idx="1"/>
          </p:nvPr>
        </p:nvSpPr>
        <p:spPr>
          <a:xfrm>
            <a:off x="214282" y="1000108"/>
            <a:ext cx="8674100" cy="455509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应用背景及用途</a:t>
            </a:r>
          </a:p>
          <a:p>
            <a:pPr marL="342900" lvl="1" indent="-342900" fontAlgn="auto">
              <a:lnSpc>
                <a:spcPct val="80000"/>
              </a:lnSpc>
              <a:spcAft>
                <a:spcPts val="0"/>
              </a:spcAft>
              <a:buClr>
                <a:srgbClr val="003B76"/>
              </a:buClr>
              <a:buSzPct val="100000"/>
              <a:buBlip>
                <a:blip r:embed="rId2"/>
              </a:buBlip>
              <a:defRPr/>
            </a:pPr>
            <a:r>
              <a:rPr lang="zh-CN" altLang="en-US" sz="2600" b="1" dirty="0" smtClean="0"/>
              <a:t>自动转账凭证模板设置</a:t>
            </a:r>
          </a:p>
          <a:p>
            <a:pPr lvl="1" fontAlgn="auto">
              <a:spcAft>
                <a:spcPts val="0"/>
              </a:spcAft>
              <a:defRPr/>
            </a:pPr>
            <a:r>
              <a:rPr lang="zh-CN" altLang="en-US" sz="2000" dirty="0" smtClean="0"/>
              <a:t> 转账方式</a:t>
            </a:r>
          </a:p>
          <a:p>
            <a:pPr lvl="1" fontAlgn="auto">
              <a:spcAft>
                <a:spcPts val="0"/>
              </a:spcAft>
              <a:defRPr/>
            </a:pPr>
            <a:r>
              <a:rPr lang="zh-CN" altLang="en-US" sz="2000" dirty="0" smtClean="0"/>
              <a:t>公式方法：公式的语法与自定义报表完全相同，通过取数公式可取到账</a:t>
            </a:r>
            <a:r>
              <a:rPr lang="zh-CN" altLang="en-US" sz="1800" dirty="0" smtClean="0"/>
              <a:t>上任意的数据</a:t>
            </a:r>
          </a:p>
          <a:p>
            <a:pPr lvl="2" fontAlgn="auto">
              <a:spcAft>
                <a:spcPts val="0"/>
              </a:spcAft>
              <a:defRPr/>
            </a:pPr>
            <a:r>
              <a:rPr lang="zh-CN" altLang="en-US" sz="1800" dirty="0" smtClean="0"/>
              <a:t> 不参与多栏账汇总</a:t>
            </a:r>
          </a:p>
          <a:p>
            <a:pPr lvl="2" fontAlgn="auto">
              <a:spcAft>
                <a:spcPts val="0"/>
              </a:spcAft>
              <a:defRPr/>
            </a:pPr>
            <a:r>
              <a:rPr lang="zh-CN" altLang="en-US" sz="1800" dirty="0" smtClean="0"/>
              <a:t> 分录类推</a:t>
            </a:r>
            <a:endParaRPr lang="en-US" altLang="zh-CN" sz="1800" dirty="0" smtClean="0"/>
          </a:p>
          <a:p>
            <a:pPr lvl="1" fontAlgn="auto">
              <a:spcAft>
                <a:spcPts val="0"/>
              </a:spcAft>
              <a:defRPr/>
            </a:pPr>
            <a:r>
              <a:rPr lang="zh-CN" altLang="en-US" sz="2000" dirty="0" smtClean="0">
                <a:solidFill>
                  <a:srgbClr val="FF0000"/>
                </a:solidFill>
              </a:rPr>
              <a:t>常见问题</a:t>
            </a:r>
          </a:p>
          <a:p>
            <a:pPr lvl="2" fontAlgn="auto">
              <a:spcAft>
                <a:spcPts val="0"/>
              </a:spcAft>
              <a:defRPr/>
            </a:pPr>
            <a:r>
              <a:rPr lang="zh-CN" altLang="en-US" sz="1800" dirty="0" smtClean="0"/>
              <a:t> 生产成本多栏式明细账中不显示本期合计、本年累计数？</a:t>
            </a:r>
            <a:endParaRPr lang="en-US" altLang="zh-CN" sz="1800" dirty="0" smtClean="0"/>
          </a:p>
          <a:p>
            <a:pPr lvl="3" fontAlgn="auto">
              <a:spcAft>
                <a:spcPts val="0"/>
              </a:spcAft>
              <a:defRPr/>
            </a:pPr>
            <a:r>
              <a:rPr lang="zh-CN" altLang="en-US" sz="1600" dirty="0" smtClean="0">
                <a:latin typeface="+mj-ea"/>
                <a:ea typeface="+mj-ea"/>
              </a:rPr>
              <a:t>原因：生产成本贷方发生额同样反映在多栏账中</a:t>
            </a:r>
            <a:endParaRPr lang="en-US" altLang="zh-CN" sz="1600" dirty="0" smtClean="0">
              <a:latin typeface="+mj-ea"/>
              <a:ea typeface="+mj-ea"/>
            </a:endParaRPr>
          </a:p>
          <a:p>
            <a:pPr lvl="3" fontAlgn="auto">
              <a:spcAft>
                <a:spcPts val="0"/>
              </a:spcAft>
              <a:defRPr/>
            </a:pPr>
            <a:r>
              <a:rPr lang="zh-CN" altLang="en-US" sz="1600" dirty="0" smtClean="0">
                <a:latin typeface="+mj-ea"/>
                <a:ea typeface="+mj-ea"/>
              </a:rPr>
              <a:t>解答：通过自动转账模板进行生产成本结转库存商品处理，且生产成本分录行必须勾选不参与多栏账汇总。</a:t>
            </a:r>
          </a:p>
          <a:p>
            <a:pPr marL="1371600" lvl="2" indent="-457200" fontAlgn="auto">
              <a:spcAft>
                <a:spcPts val="0"/>
              </a:spcAft>
              <a:buFont typeface="Wingdings" pitchFamily="2" charset="2"/>
              <a:buNone/>
              <a:defRPr/>
            </a:pPr>
            <a:endParaRPr lang="zh-CN" altLang="en-US" sz="1800" b="1" dirty="0" smtClean="0"/>
          </a:p>
        </p:txBody>
      </p:sp>
      <p:sp>
        <p:nvSpPr>
          <p:cNvPr id="34818"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dirty="0" smtClean="0">
                <a:latin typeface="+mj-ea"/>
              </a:rPr>
              <a:t>期末处理</a:t>
            </a:r>
            <a:r>
              <a:rPr lang="en-US" altLang="zh-CN" sz="3000" dirty="0" smtClean="0">
                <a:latin typeface="+mj-ea"/>
              </a:rPr>
              <a:t>—</a:t>
            </a:r>
            <a:r>
              <a:rPr lang="zh-CN" altLang="en-US" sz="3000" dirty="0" smtClean="0">
                <a:latin typeface="+mj-ea"/>
              </a:rPr>
              <a:t>自动转账</a:t>
            </a:r>
          </a:p>
        </p:txBody>
      </p:sp>
      <p:pic>
        <p:nvPicPr>
          <p:cNvPr id="37892" name="Picture 6"/>
          <p:cNvPicPr>
            <a:picLocks noChangeAspect="1" noChangeArrowheads="1"/>
          </p:cNvPicPr>
          <p:nvPr/>
        </p:nvPicPr>
        <p:blipFill>
          <a:blip r:embed="rId3" cstate="print"/>
          <a:srcRect/>
          <a:stretch>
            <a:fillRect/>
          </a:stretch>
        </p:blipFill>
        <p:spPr bwMode="auto">
          <a:xfrm>
            <a:off x="1547664" y="1916832"/>
            <a:ext cx="6115050" cy="3013075"/>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37892"/>
                                        </p:tgtEl>
                                      </p:cBhvr>
                                    </p:animEffect>
                                    <p:set>
                                      <p:cBhvr>
                                        <p:cTn id="12" dur="1" fill="hold">
                                          <p:stCondLst>
                                            <p:cond delay="499"/>
                                          </p:stCondLst>
                                        </p:cTn>
                                        <p:tgtEl>
                                          <p:spTgt spid="3789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6" end="6"/>
                                            </p:txEl>
                                          </p:spTgt>
                                        </p:tgtEl>
                                        <p:attrNameLst>
                                          <p:attrName>style.visibility</p:attrName>
                                        </p:attrNameLst>
                                      </p:cBhvr>
                                      <p:to>
                                        <p:strVal val="visible"/>
                                      </p:to>
                                    </p:set>
                                    <p:animEffect transition="in" filter="blinds(horizontal)">
                                      <p:cBhvr>
                                        <p:cTn id="17" dur="500"/>
                                        <p:tgtEl>
                                          <p:spTgt spid="37891">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7891">
                                            <p:txEl>
                                              <p:pRg st="7" end="7"/>
                                            </p:txEl>
                                          </p:spTgt>
                                        </p:tgtEl>
                                        <p:attrNameLst>
                                          <p:attrName>style.visibility</p:attrName>
                                        </p:attrNameLst>
                                      </p:cBhvr>
                                      <p:to>
                                        <p:strVal val="visible"/>
                                      </p:to>
                                    </p:set>
                                    <p:animEffect transition="in" filter="blinds(horizontal)">
                                      <p:cBhvr>
                                        <p:cTn id="20" dur="500"/>
                                        <p:tgtEl>
                                          <p:spTgt spid="37891">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7891">
                                            <p:txEl>
                                              <p:pRg st="8" end="8"/>
                                            </p:txEl>
                                          </p:spTgt>
                                        </p:tgtEl>
                                        <p:attrNameLst>
                                          <p:attrName>style.visibility</p:attrName>
                                        </p:attrNameLst>
                                      </p:cBhvr>
                                      <p:to>
                                        <p:strVal val="visible"/>
                                      </p:to>
                                    </p:set>
                                    <p:animEffect transition="in" filter="blinds(horizontal)">
                                      <p:cBhvr>
                                        <p:cTn id="23" dur="500"/>
                                        <p:tgtEl>
                                          <p:spTgt spid="37891">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7891">
                                            <p:txEl>
                                              <p:pRg st="9" end="9"/>
                                            </p:txEl>
                                          </p:spTgt>
                                        </p:tgtEl>
                                        <p:attrNameLst>
                                          <p:attrName>style.visibility</p:attrName>
                                        </p:attrNameLst>
                                      </p:cBhvr>
                                      <p:to>
                                        <p:strVal val="visible"/>
                                      </p:to>
                                    </p:set>
                                    <p:animEffect transition="in" filter="blinds(horizontal)">
                                      <p:cBhvr>
                                        <p:cTn id="26" dur="5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03200" y="989013"/>
            <a:ext cx="8674100" cy="3951851"/>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自动转账方案设置</a:t>
            </a:r>
            <a:endParaRPr lang="en-US" altLang="zh-CN" sz="2600" b="1" dirty="0" smtClean="0"/>
          </a:p>
          <a:p>
            <a:pPr lvl="1" fontAlgn="auto">
              <a:spcAft>
                <a:spcPts val="0"/>
              </a:spcAft>
              <a:defRPr/>
            </a:pPr>
            <a:r>
              <a:rPr lang="zh-CN" altLang="en-US" sz="2000" dirty="0" smtClean="0"/>
              <a:t>转账方式：转入、按比例转出余额、按比例转出借方发生额、按比例转出贷方发生额、按公式转出</a:t>
            </a:r>
            <a:endParaRPr lang="en-US" altLang="zh-CN" sz="2000" dirty="0" smtClean="0"/>
          </a:p>
          <a:p>
            <a:pPr lvl="1" fontAlgn="auto">
              <a:spcAft>
                <a:spcPts val="0"/>
              </a:spcAft>
              <a:defRPr/>
            </a:pPr>
            <a:r>
              <a:rPr lang="zh-CN" altLang="en-US" sz="2000" dirty="0" smtClean="0"/>
              <a:t>公式方法：公式取数、金蝶报表取数、</a:t>
            </a:r>
            <a:r>
              <a:rPr lang="en-US" altLang="zh-CN" sz="2000" dirty="0" smtClean="0"/>
              <a:t>EXCEL</a:t>
            </a:r>
            <a:r>
              <a:rPr lang="zh-CN" altLang="en-US" sz="2000" dirty="0" smtClean="0"/>
              <a:t>取数</a:t>
            </a:r>
          </a:p>
          <a:p>
            <a:pPr lvl="1" fontAlgn="auto">
              <a:spcAft>
                <a:spcPts val="0"/>
              </a:spcAft>
              <a:defRPr/>
            </a:pPr>
            <a:endParaRPr lang="zh-CN" altLang="en-US" sz="2000" b="1"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生成凭证注意事项</a:t>
            </a:r>
            <a:endParaRPr lang="en-US" altLang="zh-CN" sz="2600" b="1" dirty="0" smtClean="0"/>
          </a:p>
          <a:p>
            <a:pPr lvl="1" fontAlgn="auto">
              <a:spcAft>
                <a:spcPts val="0"/>
              </a:spcAft>
              <a:defRPr/>
            </a:pPr>
            <a:r>
              <a:rPr lang="zh-CN" altLang="en-US" sz="2000" dirty="0" smtClean="0"/>
              <a:t> 按设置的转账期间生成凭证</a:t>
            </a:r>
          </a:p>
          <a:p>
            <a:pPr lvl="1" fontAlgn="auto">
              <a:spcAft>
                <a:spcPts val="0"/>
              </a:spcAft>
              <a:defRPr/>
            </a:pPr>
            <a:r>
              <a:rPr lang="zh-CN" altLang="en-US" sz="2000" dirty="0" smtClean="0"/>
              <a:t> 按余额相反方向结转生成凭证：勾选此选项后，当损益类科目的期末余额方向与科目属性的方向相反时，凭证按科目中期末余额的相反方向结转，不选该选项，则按科目期末余额方向进行结转。</a:t>
            </a:r>
          </a:p>
          <a:p>
            <a:pPr fontAlgn="auto">
              <a:spcAft>
                <a:spcPts val="0"/>
              </a:spcAft>
              <a:buFont typeface="Wingdings" pitchFamily="2" charset="2"/>
              <a:buNone/>
              <a:defRPr/>
            </a:pPr>
            <a:endParaRPr lang="zh-CN" altLang="en-US" b="1" dirty="0" smtClean="0"/>
          </a:p>
        </p:txBody>
      </p:sp>
      <p:sp>
        <p:nvSpPr>
          <p:cNvPr id="35842"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smtClean="0">
                <a:latin typeface="+mj-ea"/>
              </a:rPr>
              <a:t>期末处理</a:t>
            </a:r>
            <a:r>
              <a:rPr lang="en-US" altLang="zh-CN" sz="3000" smtClean="0">
                <a:latin typeface="+mj-ea"/>
              </a:rPr>
              <a:t>—</a:t>
            </a:r>
            <a:r>
              <a:rPr lang="zh-CN" altLang="en-US" sz="3000" smtClean="0">
                <a:latin typeface="+mj-ea"/>
              </a:rPr>
              <a:t>自动转账</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Grp="1" noChangeArrowheads="1"/>
          </p:cNvSpPr>
          <p:nvPr>
            <p:ph idx="1"/>
          </p:nvPr>
        </p:nvSpPr>
        <p:spPr>
          <a:xfrm>
            <a:off x="203200" y="989013"/>
            <a:ext cx="8674100" cy="3637919"/>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应用背景</a:t>
            </a:r>
          </a:p>
          <a:p>
            <a:pPr marL="342900" lvl="1" indent="-342900" fontAlgn="auto">
              <a:lnSpc>
                <a:spcPct val="80000"/>
              </a:lnSpc>
              <a:spcAft>
                <a:spcPts val="0"/>
              </a:spcAft>
              <a:buClr>
                <a:srgbClr val="003B76"/>
              </a:buClr>
              <a:buSzPct val="100000"/>
              <a:buBlip>
                <a:blip r:embed="rId2"/>
              </a:buBlip>
              <a:defRPr/>
            </a:pPr>
            <a:r>
              <a:rPr lang="zh-CN" altLang="en-US" sz="2600" b="1" dirty="0" smtClean="0"/>
              <a:t>调汇的操作前提</a:t>
            </a:r>
          </a:p>
          <a:p>
            <a:pPr lvl="1" fontAlgn="auto">
              <a:spcAft>
                <a:spcPts val="0"/>
              </a:spcAft>
              <a:defRPr/>
            </a:pPr>
            <a:r>
              <a:rPr lang="zh-CN" altLang="en-US" sz="2000" dirty="0" smtClean="0"/>
              <a:t>基础资料的设置</a:t>
            </a:r>
            <a:endParaRPr lang="en-US" altLang="zh-CN" sz="2000" dirty="0" smtClean="0"/>
          </a:p>
          <a:p>
            <a:pPr lvl="2" fontAlgn="auto">
              <a:spcAft>
                <a:spcPts val="0"/>
              </a:spcAft>
              <a:defRPr/>
            </a:pPr>
            <a:r>
              <a:rPr lang="zh-CN" altLang="en-US" sz="1800" dirty="0" smtClean="0"/>
              <a:t>在“会计科目”中设定为</a:t>
            </a:r>
            <a:r>
              <a:rPr lang="en-US" altLang="zh-CN" sz="1800" dirty="0" smtClean="0"/>
              <a:t>【</a:t>
            </a:r>
            <a:r>
              <a:rPr lang="zh-CN" altLang="en-US" sz="1800" dirty="0" smtClean="0"/>
              <a:t>期末调汇</a:t>
            </a:r>
            <a:r>
              <a:rPr lang="en-US" altLang="zh-CN" sz="1800" dirty="0" smtClean="0"/>
              <a:t>】</a:t>
            </a:r>
            <a:r>
              <a:rPr lang="zh-CN" altLang="en-US" sz="1800" dirty="0" smtClean="0"/>
              <a:t>的科目 </a:t>
            </a:r>
          </a:p>
          <a:p>
            <a:pPr lvl="1" fontAlgn="auto">
              <a:spcAft>
                <a:spcPts val="0"/>
              </a:spcAft>
              <a:defRPr/>
            </a:pPr>
            <a:r>
              <a:rPr lang="zh-CN" altLang="en-US" sz="2000" dirty="0" smtClean="0"/>
              <a:t>凭证的过账状态</a:t>
            </a:r>
          </a:p>
          <a:p>
            <a:pPr lvl="1" fontAlgn="auto">
              <a:spcAft>
                <a:spcPts val="0"/>
              </a:spcAft>
              <a:defRPr/>
            </a:pPr>
            <a:r>
              <a:rPr lang="zh-CN" altLang="en-US" sz="2000" dirty="0" smtClean="0"/>
              <a:t>所有涉及外币业务的凭证和要调汇的会计科目全部录入完毕并审核过账 </a:t>
            </a:r>
          </a:p>
          <a:p>
            <a:pPr marL="342900" lvl="1" indent="-342900" fontAlgn="auto">
              <a:lnSpc>
                <a:spcPct val="80000"/>
              </a:lnSpc>
              <a:spcAft>
                <a:spcPts val="0"/>
              </a:spcAft>
              <a:buClr>
                <a:srgbClr val="003B76"/>
              </a:buClr>
              <a:buSzPct val="100000"/>
              <a:buBlip>
                <a:blip r:embed="rId2"/>
              </a:buBlip>
              <a:defRPr/>
            </a:pPr>
            <a:r>
              <a:rPr lang="zh-CN" altLang="en-US" sz="2600" b="1" dirty="0" smtClean="0"/>
              <a:t>调汇原理</a:t>
            </a:r>
            <a:endParaRPr lang="en-US" altLang="zh-CN" sz="2600" b="1" dirty="0" smtClean="0"/>
          </a:p>
          <a:p>
            <a:pPr lvl="1" fontAlgn="auto">
              <a:spcAft>
                <a:spcPts val="0"/>
              </a:spcAft>
              <a:defRPr/>
            </a:pPr>
            <a:r>
              <a:rPr lang="zh-CN" altLang="en-US" sz="2000" dirty="0" smtClean="0"/>
              <a:t>调整额</a:t>
            </a:r>
            <a:r>
              <a:rPr lang="en-US" altLang="zh-CN" sz="2000" dirty="0" smtClean="0"/>
              <a:t>=</a:t>
            </a:r>
            <a:r>
              <a:rPr lang="zh-CN" altLang="en-US" sz="2000" dirty="0" smtClean="0"/>
              <a:t>外币科目的原币余额*调整（期末）汇率</a:t>
            </a:r>
            <a:r>
              <a:rPr lang="en-US" altLang="zh-CN" sz="2000" dirty="0" smtClean="0"/>
              <a:t>-</a:t>
            </a:r>
            <a:r>
              <a:rPr lang="zh-CN" altLang="en-US" sz="2000" dirty="0" smtClean="0"/>
              <a:t>外币科目的本位</a:t>
            </a:r>
            <a:r>
              <a:rPr lang="zh-CN" altLang="en-US" sz="2000" smtClean="0"/>
              <a:t>币</a:t>
            </a:r>
            <a:r>
              <a:rPr lang="zh-CN" altLang="en-US" sz="2000" smtClean="0"/>
              <a:t>余额</a:t>
            </a:r>
            <a:endParaRPr lang="en-US" altLang="zh-CN" sz="2000" dirty="0" smtClean="0"/>
          </a:p>
        </p:txBody>
      </p:sp>
      <p:sp>
        <p:nvSpPr>
          <p:cNvPr id="36866"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smtClean="0">
                <a:latin typeface="+mj-ea"/>
              </a:rPr>
              <a:t>期末处理</a:t>
            </a:r>
            <a:r>
              <a:rPr lang="en-US" altLang="zh-CN" sz="3000" smtClean="0">
                <a:latin typeface="+mj-ea"/>
              </a:rPr>
              <a:t>—</a:t>
            </a:r>
            <a:r>
              <a:rPr lang="zh-CN" altLang="en-US" sz="3000" smtClean="0">
                <a:latin typeface="+mj-ea"/>
              </a:rPr>
              <a:t>期末调汇</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p:cNvSpPr>
            <a:spLocks noGrp="1" noChangeArrowheads="1"/>
          </p:cNvSpPr>
          <p:nvPr>
            <p:ph idx="1"/>
          </p:nvPr>
        </p:nvSpPr>
        <p:spPr>
          <a:xfrm>
            <a:off x="203200" y="989013"/>
            <a:ext cx="8674100" cy="4219617"/>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会计原理</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结转损益的操作前提</a:t>
            </a:r>
          </a:p>
          <a:p>
            <a:pPr lvl="1" fontAlgn="auto">
              <a:lnSpc>
                <a:spcPct val="90000"/>
              </a:lnSpc>
              <a:spcAft>
                <a:spcPts val="0"/>
              </a:spcAft>
              <a:defRPr/>
            </a:pPr>
            <a:r>
              <a:rPr lang="zh-CN" altLang="en-US" sz="2000" dirty="0" smtClean="0"/>
              <a:t>基础资料的设置</a:t>
            </a:r>
          </a:p>
          <a:p>
            <a:pPr lvl="1" fontAlgn="auto">
              <a:lnSpc>
                <a:spcPct val="90000"/>
              </a:lnSpc>
              <a:spcAft>
                <a:spcPts val="0"/>
              </a:spcAft>
              <a:defRPr/>
            </a:pPr>
            <a:r>
              <a:rPr lang="zh-CN" altLang="en-US" sz="2000" dirty="0" smtClean="0"/>
              <a:t>只有在</a:t>
            </a:r>
            <a:r>
              <a:rPr lang="en-US" altLang="zh-CN" sz="2000" dirty="0" smtClean="0"/>
              <a:t>&lt;</a:t>
            </a:r>
            <a:r>
              <a:rPr lang="zh-CN" altLang="en-US" sz="2000" dirty="0" smtClean="0"/>
              <a:t>科目类别</a:t>
            </a:r>
            <a:r>
              <a:rPr lang="en-US" altLang="zh-CN" sz="2000" dirty="0" smtClean="0"/>
              <a:t>&gt;</a:t>
            </a:r>
            <a:r>
              <a:rPr lang="zh-CN" altLang="en-US" sz="2000" dirty="0" smtClean="0"/>
              <a:t>中设定为</a:t>
            </a:r>
            <a:r>
              <a:rPr lang="en-US" altLang="zh-CN" sz="2000" dirty="0" smtClean="0"/>
              <a:t>【</a:t>
            </a:r>
            <a:r>
              <a:rPr lang="zh-CN" altLang="en-US" sz="2000" dirty="0" smtClean="0"/>
              <a:t>损益类</a:t>
            </a:r>
            <a:r>
              <a:rPr lang="en-US" altLang="zh-CN" sz="2000" dirty="0" smtClean="0"/>
              <a:t>】</a:t>
            </a:r>
            <a:r>
              <a:rPr lang="zh-CN" altLang="en-US" sz="2000" dirty="0" smtClean="0"/>
              <a:t>的科目余额才能进行自动结转 </a:t>
            </a:r>
          </a:p>
          <a:p>
            <a:pPr lvl="1" fontAlgn="auto">
              <a:lnSpc>
                <a:spcPct val="90000"/>
              </a:lnSpc>
              <a:spcAft>
                <a:spcPts val="0"/>
              </a:spcAft>
              <a:defRPr/>
            </a:pPr>
            <a:r>
              <a:rPr lang="zh-CN" altLang="en-US" sz="2000" dirty="0" smtClean="0"/>
              <a:t>系统参数的设置</a:t>
            </a:r>
          </a:p>
          <a:p>
            <a:pPr lvl="1" fontAlgn="auto">
              <a:lnSpc>
                <a:spcPct val="90000"/>
              </a:lnSpc>
              <a:spcAft>
                <a:spcPts val="0"/>
              </a:spcAft>
              <a:defRPr/>
            </a:pPr>
            <a:r>
              <a:rPr lang="zh-CN" altLang="en-US" sz="2000" dirty="0" smtClean="0"/>
              <a:t>设置本年利润科目        </a:t>
            </a:r>
          </a:p>
          <a:p>
            <a:pPr lvl="1" fontAlgn="auto">
              <a:lnSpc>
                <a:spcPct val="90000"/>
              </a:lnSpc>
              <a:spcAft>
                <a:spcPts val="0"/>
              </a:spcAft>
              <a:defRPr/>
            </a:pPr>
            <a:r>
              <a:rPr lang="zh-CN" altLang="en-US" sz="2000" dirty="0" smtClean="0"/>
              <a:t>凭证的过账状态</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结转损益操作</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结转损益对账簿、报表的影响</a:t>
            </a:r>
          </a:p>
          <a:p>
            <a:pPr lvl="1" fontAlgn="auto">
              <a:lnSpc>
                <a:spcPct val="90000"/>
              </a:lnSpc>
              <a:spcAft>
                <a:spcPts val="0"/>
              </a:spcAft>
              <a:defRPr/>
            </a:pPr>
            <a:r>
              <a:rPr lang="zh-CN" altLang="en-US" sz="2000" dirty="0" smtClean="0"/>
              <a:t>对利润表的影响</a:t>
            </a:r>
          </a:p>
          <a:p>
            <a:pPr marL="1371600" lvl="2" indent="-457200" fontAlgn="auto">
              <a:lnSpc>
                <a:spcPct val="90000"/>
              </a:lnSpc>
              <a:spcAft>
                <a:spcPts val="0"/>
              </a:spcAft>
              <a:buFont typeface="Wingdings" pitchFamily="2" charset="2"/>
              <a:buNone/>
              <a:defRPr/>
            </a:pPr>
            <a:r>
              <a:rPr lang="zh-CN" altLang="en-US" b="1" dirty="0" smtClean="0"/>
              <a:t> </a:t>
            </a:r>
          </a:p>
          <a:p>
            <a:pPr marL="990600" lvl="1" indent="-533400" fontAlgn="auto">
              <a:lnSpc>
                <a:spcPct val="90000"/>
              </a:lnSpc>
              <a:spcAft>
                <a:spcPts val="0"/>
              </a:spcAft>
              <a:defRPr/>
            </a:pPr>
            <a:endParaRPr lang="zh-CN" altLang="en-US" b="1" dirty="0" smtClean="0"/>
          </a:p>
        </p:txBody>
      </p:sp>
      <p:sp>
        <p:nvSpPr>
          <p:cNvPr id="37890"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smtClean="0">
                <a:latin typeface="+mj-ea"/>
              </a:rPr>
              <a:t>期末处理</a:t>
            </a:r>
            <a:r>
              <a:rPr lang="en-US" altLang="zh-CN" sz="3000" smtClean="0">
                <a:latin typeface="+mj-ea"/>
              </a:rPr>
              <a:t>—</a:t>
            </a:r>
            <a:r>
              <a:rPr lang="zh-CN" altLang="en-US" sz="3000" smtClean="0">
                <a:latin typeface="+mj-ea"/>
              </a:rPr>
              <a:t>结转损益</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p:cNvSpPr>
            <a:spLocks noGrp="1" noChangeArrowheads="1"/>
          </p:cNvSpPr>
          <p:nvPr>
            <p:ph idx="1"/>
          </p:nvPr>
        </p:nvSpPr>
        <p:spPr>
          <a:xfrm>
            <a:off x="203200" y="989013"/>
            <a:ext cx="8674100" cy="4219617"/>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会计原理</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结转损益的操作前提</a:t>
            </a:r>
          </a:p>
          <a:p>
            <a:pPr lvl="1" fontAlgn="auto">
              <a:lnSpc>
                <a:spcPct val="90000"/>
              </a:lnSpc>
              <a:spcAft>
                <a:spcPts val="0"/>
              </a:spcAft>
              <a:defRPr/>
            </a:pPr>
            <a:r>
              <a:rPr lang="zh-CN" altLang="en-US" sz="2000" dirty="0" smtClean="0"/>
              <a:t>基础资料的设置</a:t>
            </a:r>
          </a:p>
          <a:p>
            <a:pPr lvl="1" fontAlgn="auto">
              <a:lnSpc>
                <a:spcPct val="90000"/>
              </a:lnSpc>
              <a:spcAft>
                <a:spcPts val="0"/>
              </a:spcAft>
              <a:defRPr/>
            </a:pPr>
            <a:r>
              <a:rPr lang="zh-CN" altLang="en-US" sz="2000" dirty="0" smtClean="0"/>
              <a:t>只有在</a:t>
            </a:r>
            <a:r>
              <a:rPr lang="en-US" altLang="zh-CN" sz="2000" dirty="0" smtClean="0"/>
              <a:t>&lt;</a:t>
            </a:r>
            <a:r>
              <a:rPr lang="zh-CN" altLang="en-US" sz="2000" dirty="0" smtClean="0"/>
              <a:t>科目类别</a:t>
            </a:r>
            <a:r>
              <a:rPr lang="en-US" altLang="zh-CN" sz="2000" dirty="0" smtClean="0"/>
              <a:t>&gt;</a:t>
            </a:r>
            <a:r>
              <a:rPr lang="zh-CN" altLang="en-US" sz="2000" dirty="0" smtClean="0"/>
              <a:t>中设定为</a:t>
            </a:r>
            <a:r>
              <a:rPr lang="en-US" altLang="zh-CN" sz="2000" dirty="0" smtClean="0"/>
              <a:t>【</a:t>
            </a:r>
            <a:r>
              <a:rPr lang="zh-CN" altLang="en-US" sz="2000" dirty="0" smtClean="0"/>
              <a:t>损益类</a:t>
            </a:r>
            <a:r>
              <a:rPr lang="en-US" altLang="zh-CN" sz="2000" dirty="0" smtClean="0"/>
              <a:t>】</a:t>
            </a:r>
            <a:r>
              <a:rPr lang="zh-CN" altLang="en-US" sz="2000" dirty="0" smtClean="0"/>
              <a:t>的科目余额才能进行自动结转 </a:t>
            </a:r>
          </a:p>
          <a:p>
            <a:pPr lvl="1" fontAlgn="auto">
              <a:lnSpc>
                <a:spcPct val="90000"/>
              </a:lnSpc>
              <a:spcAft>
                <a:spcPts val="0"/>
              </a:spcAft>
              <a:defRPr/>
            </a:pPr>
            <a:r>
              <a:rPr lang="zh-CN" altLang="en-US" sz="2000" dirty="0" smtClean="0"/>
              <a:t>系统参数的设置</a:t>
            </a:r>
          </a:p>
          <a:p>
            <a:pPr lvl="1" fontAlgn="auto">
              <a:lnSpc>
                <a:spcPct val="90000"/>
              </a:lnSpc>
              <a:spcAft>
                <a:spcPts val="0"/>
              </a:spcAft>
              <a:defRPr/>
            </a:pPr>
            <a:r>
              <a:rPr lang="zh-CN" altLang="en-US" sz="2000" dirty="0" smtClean="0"/>
              <a:t>设置本年利润科目        </a:t>
            </a:r>
          </a:p>
          <a:p>
            <a:pPr lvl="1" fontAlgn="auto">
              <a:lnSpc>
                <a:spcPct val="90000"/>
              </a:lnSpc>
              <a:spcAft>
                <a:spcPts val="0"/>
              </a:spcAft>
              <a:defRPr/>
            </a:pPr>
            <a:r>
              <a:rPr lang="zh-CN" altLang="en-US" sz="2000" dirty="0" smtClean="0"/>
              <a:t>凭证的过账状态</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结转损益操作</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结转损益对账簿、报表的影响</a:t>
            </a:r>
          </a:p>
          <a:p>
            <a:pPr lvl="1" fontAlgn="auto">
              <a:lnSpc>
                <a:spcPct val="90000"/>
              </a:lnSpc>
              <a:spcAft>
                <a:spcPts val="0"/>
              </a:spcAft>
              <a:defRPr/>
            </a:pPr>
            <a:r>
              <a:rPr lang="zh-CN" altLang="en-US" sz="2000" dirty="0" smtClean="0"/>
              <a:t>对利润表的影响</a:t>
            </a:r>
          </a:p>
          <a:p>
            <a:pPr marL="1371600" lvl="2" indent="-457200" fontAlgn="auto">
              <a:lnSpc>
                <a:spcPct val="90000"/>
              </a:lnSpc>
              <a:spcAft>
                <a:spcPts val="0"/>
              </a:spcAft>
              <a:buFont typeface="Wingdings" pitchFamily="2" charset="2"/>
              <a:buNone/>
              <a:defRPr/>
            </a:pPr>
            <a:r>
              <a:rPr lang="zh-CN" altLang="en-US" b="1" dirty="0" smtClean="0"/>
              <a:t> </a:t>
            </a:r>
          </a:p>
          <a:p>
            <a:pPr marL="990600" lvl="1" indent="-533400" fontAlgn="auto">
              <a:lnSpc>
                <a:spcPct val="90000"/>
              </a:lnSpc>
              <a:spcAft>
                <a:spcPts val="0"/>
              </a:spcAft>
              <a:defRPr/>
            </a:pPr>
            <a:endParaRPr lang="zh-CN" altLang="en-US" b="1" dirty="0" smtClean="0"/>
          </a:p>
        </p:txBody>
      </p:sp>
      <p:sp>
        <p:nvSpPr>
          <p:cNvPr id="37890"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smtClean="0">
                <a:latin typeface="+mj-ea"/>
              </a:rPr>
              <a:t>期末处理</a:t>
            </a:r>
            <a:r>
              <a:rPr lang="en-US" altLang="zh-CN" sz="3000" smtClean="0">
                <a:latin typeface="+mj-ea"/>
              </a:rPr>
              <a:t>—</a:t>
            </a:r>
            <a:r>
              <a:rPr lang="zh-CN" altLang="en-US" sz="3000" smtClean="0">
                <a:latin typeface="+mj-ea"/>
              </a:rPr>
              <a:t>结转损益</a:t>
            </a:r>
          </a:p>
        </p:txBody>
      </p:sp>
    </p:spTree>
    <p:extLst>
      <p:ext uri="{BB962C8B-B14F-4D97-AF65-F5344CB8AC3E}">
        <p14:creationId xmlns:p14="http://schemas.microsoft.com/office/powerpoint/2010/main" val="405932938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p:cNvSpPr>
            <a:spLocks noGrp="1" noChangeArrowheads="1"/>
          </p:cNvSpPr>
          <p:nvPr>
            <p:ph idx="1"/>
          </p:nvPr>
        </p:nvSpPr>
        <p:spPr>
          <a:xfrm>
            <a:off x="293851" y="1124744"/>
            <a:ext cx="8674100" cy="4536627"/>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智能转账</a:t>
            </a:r>
            <a:endParaRPr lang="en-US" altLang="zh-CN" sz="2600" b="1" dirty="0" smtClean="0"/>
          </a:p>
          <a:p>
            <a:pPr lvl="1" fontAlgn="auto">
              <a:lnSpc>
                <a:spcPct val="90000"/>
              </a:lnSpc>
              <a:spcAft>
                <a:spcPts val="0"/>
              </a:spcAft>
              <a:buClr>
                <a:schemeClr val="tx1"/>
              </a:buClr>
              <a:buSzPct val="100000"/>
              <a:defRPr/>
            </a:pPr>
            <a:r>
              <a:rPr lang="zh-CN" altLang="zh-CN" sz="2000" dirty="0" smtClean="0"/>
              <a:t>系统预</a:t>
            </a:r>
            <a:r>
              <a:rPr lang="zh-CN" altLang="zh-CN" sz="2000" dirty="0"/>
              <a:t>设期末</a:t>
            </a:r>
            <a:r>
              <a:rPr lang="zh-CN" altLang="zh-CN" sz="2000" dirty="0" smtClean="0"/>
              <a:t>常见财务处理</a:t>
            </a:r>
            <a:r>
              <a:rPr lang="en-US" altLang="zh-CN" sz="2000" dirty="0" smtClean="0"/>
              <a:t>9</a:t>
            </a:r>
            <a:r>
              <a:rPr lang="zh-CN" altLang="en-US" sz="2000" dirty="0" smtClean="0"/>
              <a:t>种</a:t>
            </a:r>
            <a:r>
              <a:rPr lang="zh-CN" altLang="zh-CN" sz="2000" dirty="0" smtClean="0"/>
              <a:t>业务</a:t>
            </a:r>
            <a:endParaRPr lang="en-US" altLang="zh-CN" sz="2000" dirty="0" smtClean="0"/>
          </a:p>
          <a:p>
            <a:pPr lvl="1" fontAlgn="auto">
              <a:lnSpc>
                <a:spcPct val="90000"/>
              </a:lnSpc>
              <a:spcAft>
                <a:spcPts val="0"/>
              </a:spcAft>
              <a:buClr>
                <a:schemeClr val="tx1"/>
              </a:buClr>
              <a:buSzPct val="100000"/>
              <a:defRPr/>
            </a:pPr>
            <a:r>
              <a:rPr lang="zh-CN" altLang="zh-CN" sz="2000" dirty="0" smtClean="0"/>
              <a:t>摊</a:t>
            </a:r>
            <a:r>
              <a:rPr lang="zh-CN" altLang="zh-CN" sz="2000" dirty="0"/>
              <a:t>销待摊费用、计提税金、结转未交增值税、计提工资、计提折旧、结转销售成本、计提</a:t>
            </a:r>
            <a:r>
              <a:rPr lang="zh-CN" altLang="zh-CN" sz="2000" dirty="0" smtClean="0"/>
              <a:t>所得税</a:t>
            </a:r>
            <a:endParaRPr lang="en-US" altLang="zh-CN" sz="2000" dirty="0" smtClean="0"/>
          </a:p>
          <a:p>
            <a:pPr lvl="1" fontAlgn="auto">
              <a:lnSpc>
                <a:spcPct val="90000"/>
              </a:lnSpc>
              <a:spcAft>
                <a:spcPts val="0"/>
              </a:spcAft>
              <a:buClr>
                <a:schemeClr val="tx1"/>
              </a:buClr>
              <a:buSzPct val="100000"/>
              <a:defRPr/>
            </a:pPr>
            <a:r>
              <a:rPr lang="zh-CN" altLang="zh-CN" sz="2000" dirty="0" smtClean="0"/>
              <a:t>结转本年利润、利润分配</a:t>
            </a:r>
            <a:r>
              <a:rPr lang="zh-CN" altLang="en-US" sz="2000" dirty="0" smtClean="0"/>
              <a:t>（第</a:t>
            </a:r>
            <a:r>
              <a:rPr lang="en-US" altLang="zh-CN" sz="2000" dirty="0" smtClean="0"/>
              <a:t>12</a:t>
            </a:r>
            <a:r>
              <a:rPr lang="zh-CN" altLang="en-US" sz="2000" dirty="0" smtClean="0"/>
              <a:t>期）</a:t>
            </a:r>
            <a:endParaRPr lang="en-US" altLang="zh-CN" sz="2000" dirty="0"/>
          </a:p>
          <a:p>
            <a:pPr marL="342900" lvl="1" indent="-342900" fontAlgn="auto">
              <a:lnSpc>
                <a:spcPct val="80000"/>
              </a:lnSpc>
              <a:spcAft>
                <a:spcPts val="0"/>
              </a:spcAft>
              <a:buClr>
                <a:srgbClr val="003B76"/>
              </a:buClr>
              <a:buSzPct val="100000"/>
              <a:buBlip>
                <a:blip r:embed="rId2"/>
              </a:buBlip>
              <a:defRPr/>
            </a:pPr>
            <a:r>
              <a:rPr lang="zh-CN" altLang="en-US" sz="2600" b="1" dirty="0" smtClean="0"/>
              <a:t>参数设置</a:t>
            </a:r>
            <a:endParaRPr lang="zh-CN" altLang="en-US" sz="2600" b="1" dirty="0"/>
          </a:p>
          <a:p>
            <a:pPr lvl="1" fontAlgn="auto">
              <a:lnSpc>
                <a:spcPct val="90000"/>
              </a:lnSpc>
              <a:spcAft>
                <a:spcPts val="0"/>
              </a:spcAft>
              <a:buClr>
                <a:schemeClr val="tx1"/>
              </a:buClr>
              <a:defRPr/>
            </a:pPr>
            <a:r>
              <a:rPr lang="zh-CN" altLang="en-US" sz="2000" dirty="0" smtClean="0"/>
              <a:t>增删改预设业务类型的科目及结转比率等</a:t>
            </a:r>
          </a:p>
          <a:p>
            <a:pPr marL="342900" lvl="1" indent="-342900" fontAlgn="auto">
              <a:lnSpc>
                <a:spcPct val="80000"/>
              </a:lnSpc>
              <a:spcAft>
                <a:spcPts val="0"/>
              </a:spcAft>
              <a:buClr>
                <a:srgbClr val="003B76"/>
              </a:buClr>
              <a:buSzPct val="100000"/>
              <a:buBlip>
                <a:blip r:embed="rId2"/>
              </a:buBlip>
              <a:defRPr/>
            </a:pPr>
            <a:r>
              <a:rPr lang="zh-CN" altLang="en-US" sz="2600" b="1" dirty="0" smtClean="0"/>
              <a:t>智能测算</a:t>
            </a:r>
          </a:p>
          <a:p>
            <a:pPr lvl="1" fontAlgn="auto">
              <a:lnSpc>
                <a:spcPct val="90000"/>
              </a:lnSpc>
              <a:spcAft>
                <a:spcPts val="0"/>
              </a:spcAft>
              <a:buClr>
                <a:schemeClr val="tx1"/>
              </a:buClr>
              <a:defRPr/>
            </a:pPr>
            <a:r>
              <a:rPr lang="zh-CN" altLang="en-US" sz="2000" dirty="0" smtClean="0"/>
              <a:t>智能检测需要生成凭证的业务类型，用于一键生成凭证前</a:t>
            </a:r>
            <a:endParaRPr lang="en-US" altLang="zh-CN" sz="2000"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一键生成凭证</a:t>
            </a:r>
            <a:endParaRPr lang="zh-CN" altLang="en-US" sz="2600" b="1" dirty="0"/>
          </a:p>
          <a:p>
            <a:pPr lvl="1" fontAlgn="auto">
              <a:lnSpc>
                <a:spcPct val="90000"/>
              </a:lnSpc>
              <a:spcAft>
                <a:spcPts val="0"/>
              </a:spcAft>
              <a:buClr>
                <a:schemeClr val="tx1"/>
              </a:buClr>
              <a:defRPr/>
            </a:pPr>
            <a:r>
              <a:rPr lang="zh-CN" altLang="en-US" sz="2000" dirty="0" smtClean="0"/>
              <a:t>根据检测结果，选择业务类型生成凭证</a:t>
            </a:r>
            <a:endParaRPr lang="en-US" altLang="zh-CN" sz="2000" dirty="0" smtClean="0"/>
          </a:p>
          <a:p>
            <a:pPr lvl="1" fontAlgn="auto">
              <a:lnSpc>
                <a:spcPct val="90000"/>
              </a:lnSpc>
              <a:spcAft>
                <a:spcPts val="0"/>
              </a:spcAft>
              <a:buClr>
                <a:schemeClr val="tx1"/>
              </a:buClr>
              <a:buNone/>
              <a:defRPr/>
            </a:pPr>
            <a:r>
              <a:rPr lang="zh-CN" altLang="en-US" sz="2000" dirty="0" smtClean="0"/>
              <a:t>  </a:t>
            </a:r>
            <a:endParaRPr lang="zh-CN" altLang="en-US" dirty="0" smtClean="0"/>
          </a:p>
          <a:p>
            <a:pPr marL="990600" lvl="1" indent="-533400" fontAlgn="auto">
              <a:lnSpc>
                <a:spcPct val="80000"/>
              </a:lnSpc>
              <a:spcAft>
                <a:spcPts val="0"/>
              </a:spcAft>
              <a:buFont typeface="Wingdings" pitchFamily="2" charset="2"/>
              <a:buNone/>
              <a:defRPr/>
            </a:pPr>
            <a:endParaRPr lang="zh-CN" altLang="en-US" b="1" dirty="0" smtClean="0"/>
          </a:p>
        </p:txBody>
      </p:sp>
      <p:sp>
        <p:nvSpPr>
          <p:cNvPr id="51203"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itchFamily="34" charset="-122"/>
                <a:ea typeface="微软雅黑" pitchFamily="34" charset="-122"/>
              </a:rPr>
              <a:t>期末处理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期末智能转账</a:t>
            </a:r>
          </a:p>
        </p:txBody>
      </p:sp>
      <p:pic>
        <p:nvPicPr>
          <p:cNvPr id="8193" name="Picture 1" descr="C:\Users\pc\AppData\Roaming\Tencent\Users\1484135064\QQ\WinTemp\RichOle\@{%UOJ9(@O7[E$94F9QV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71154"/>
            <a:ext cx="719293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c\AppData\Roaming\Tencent\Users\1484135064\QQ\WinTemp\RichOle\T3TR`_KMMUBLHOQH}GYA(5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950" y="2989216"/>
            <a:ext cx="7405903" cy="363354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pc\AppData\Roaming\Tencent\Users\1484135064\QQ\WinTemp\RichOle\_IA]I2ZYCG(_NAF%K2{H@N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989216"/>
            <a:ext cx="5688632" cy="35279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pc\AppData\Roaming\Tencent\Users\1484135064\QQ\WinTemp\RichOle\4)MO[LVZYZ3%5O7%HQR$VN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403" y="2348880"/>
            <a:ext cx="7308304" cy="3569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fade">
                                      <p:cBhvr>
                                        <p:cTn id="10" dur="500"/>
                                        <p:tgtEl>
                                          <p:spTgt spid="645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fade">
                                      <p:cBhvr>
                                        <p:cTn id="13" dur="500"/>
                                        <p:tgtEl>
                                          <p:spTgt spid="645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fade">
                                      <p:cBhvr>
                                        <p:cTn id="16" dur="500"/>
                                        <p:tgtEl>
                                          <p:spTgt spid="645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93"/>
                                        </p:tgtEl>
                                        <p:attrNameLst>
                                          <p:attrName>style.visibility</p:attrName>
                                        </p:attrNameLst>
                                      </p:cBhvr>
                                      <p:to>
                                        <p:strVal val="visible"/>
                                      </p:to>
                                    </p:set>
                                    <p:animEffect transition="in" filter="fade">
                                      <p:cBhvr>
                                        <p:cTn id="21" dur="500"/>
                                        <p:tgtEl>
                                          <p:spTgt spid="81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8193"/>
                                        </p:tgtEl>
                                      </p:cBhvr>
                                    </p:animEffect>
                                    <p:set>
                                      <p:cBhvr>
                                        <p:cTn id="26" dur="1" fill="hold">
                                          <p:stCondLst>
                                            <p:cond delay="499"/>
                                          </p:stCondLst>
                                        </p:cTn>
                                        <p:tgtEl>
                                          <p:spTgt spid="819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Effect transition="in" filter="fade">
                                      <p:cBhvr>
                                        <p:cTn id="31" dur="500"/>
                                        <p:tgtEl>
                                          <p:spTgt spid="64515">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4515">
                                            <p:txEl>
                                              <p:pRg st="5" end="5"/>
                                            </p:txEl>
                                          </p:spTgt>
                                        </p:tgtEl>
                                        <p:attrNameLst>
                                          <p:attrName>style.visibility</p:attrName>
                                        </p:attrNameLst>
                                      </p:cBhvr>
                                      <p:to>
                                        <p:strVal val="visible"/>
                                      </p:to>
                                    </p:set>
                                    <p:animEffect transition="in" filter="fade">
                                      <p:cBhvr>
                                        <p:cTn id="34" dur="500"/>
                                        <p:tgtEl>
                                          <p:spTgt spid="6451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195"/>
                                        </p:tgtEl>
                                        <p:attrNameLst>
                                          <p:attrName>style.visibility</p:attrName>
                                        </p:attrNameLst>
                                      </p:cBhvr>
                                      <p:to>
                                        <p:strVal val="visible"/>
                                      </p:to>
                                    </p:set>
                                    <p:animEffect transition="in" filter="fade">
                                      <p:cBhvr>
                                        <p:cTn id="39" dur="500"/>
                                        <p:tgtEl>
                                          <p:spTgt spid="819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194"/>
                                        </p:tgtEl>
                                        <p:attrNameLst>
                                          <p:attrName>style.visibility</p:attrName>
                                        </p:attrNameLst>
                                      </p:cBhvr>
                                      <p:to>
                                        <p:strVal val="visible"/>
                                      </p:to>
                                    </p:set>
                                    <p:animEffect transition="in" filter="fade">
                                      <p:cBhvr>
                                        <p:cTn id="44" dur="500"/>
                                        <p:tgtEl>
                                          <p:spTgt spid="819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8194"/>
                                        </p:tgtEl>
                                      </p:cBhvr>
                                    </p:animEffect>
                                    <p:set>
                                      <p:cBhvr>
                                        <p:cTn id="49" dur="1" fill="hold">
                                          <p:stCondLst>
                                            <p:cond delay="499"/>
                                          </p:stCondLst>
                                        </p:cTn>
                                        <p:tgtEl>
                                          <p:spTgt spid="819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8195"/>
                                        </p:tgtEl>
                                      </p:cBhvr>
                                    </p:animEffect>
                                    <p:set>
                                      <p:cBhvr>
                                        <p:cTn id="54" dur="1" fill="hold">
                                          <p:stCondLst>
                                            <p:cond delay="499"/>
                                          </p:stCondLst>
                                        </p:cTn>
                                        <p:tgtEl>
                                          <p:spTgt spid="819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4515">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515">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515">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515">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196"/>
                                        </p:tgtEl>
                                        <p:attrNameLst>
                                          <p:attrName>style.visibility</p:attrName>
                                        </p:attrNameLst>
                                      </p:cBhvr>
                                      <p:to>
                                        <p:strVal val="visible"/>
                                      </p:to>
                                    </p:set>
                                    <p:animEffect transition="in" filter="fade">
                                      <p:cBhvr>
                                        <p:cTn id="6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91347" y="1340768"/>
            <a:ext cx="7993063" cy="4608513"/>
          </a:xfrm>
        </p:spPr>
        <p:txBody>
          <a:bodyPr rtlCol="0">
            <a:normAutofit/>
          </a:bodyPr>
          <a:lstStyle/>
          <a:p>
            <a:pPr fontAlgn="auto">
              <a:lnSpc>
                <a:spcPct val="90000"/>
              </a:lnSpc>
              <a:spcAft>
                <a:spcPts val="0"/>
              </a:spcAft>
              <a:defRPr/>
            </a:pPr>
            <a:r>
              <a:rPr lang="zh-CN" altLang="en-US" sz="2600" b="1" dirty="0" smtClean="0">
                <a:latin typeface="微软雅黑" pitchFamily="34" charset="-122"/>
              </a:rPr>
              <a:t>向导式建账</a:t>
            </a:r>
            <a:endParaRPr lang="en-US" altLang="zh-CN" sz="2600" b="1" dirty="0" smtClean="0">
              <a:latin typeface="微软雅黑" pitchFamily="34" charset="-122"/>
            </a:endParaRPr>
          </a:p>
          <a:p>
            <a:pPr lvl="1" fontAlgn="auto">
              <a:lnSpc>
                <a:spcPct val="90000"/>
              </a:lnSpc>
              <a:spcAft>
                <a:spcPts val="0"/>
              </a:spcAft>
              <a:defRPr/>
            </a:pPr>
            <a:r>
              <a:rPr lang="zh-CN" altLang="en-US" sz="2000" dirty="0" smtClean="0">
                <a:latin typeface="微软雅黑" pitchFamily="34" charset="-122"/>
              </a:rPr>
              <a:t>单击</a:t>
            </a:r>
            <a:r>
              <a:rPr lang="en-US" altLang="zh-CN" sz="2000" dirty="0" smtClean="0">
                <a:latin typeface="微软雅黑" pitchFamily="34" charset="-122"/>
              </a:rPr>
              <a:t>【</a:t>
            </a:r>
            <a:r>
              <a:rPr lang="zh-CN" altLang="en-US" sz="2000" dirty="0" smtClean="0">
                <a:latin typeface="微软雅黑" pitchFamily="34" charset="-122"/>
              </a:rPr>
              <a:t>新建账套</a:t>
            </a:r>
            <a:r>
              <a:rPr lang="en-US" altLang="zh-CN" sz="2000" dirty="0" smtClean="0">
                <a:latin typeface="微软雅黑" pitchFamily="34" charset="-122"/>
              </a:rPr>
              <a:t>】</a:t>
            </a:r>
            <a:r>
              <a:rPr lang="zh-CN" altLang="en-US" sz="2000" dirty="0" smtClean="0">
                <a:latin typeface="微软雅黑" pitchFamily="34" charset="-122"/>
              </a:rPr>
              <a:t>，输入必要的各种账套信息（带</a:t>
            </a:r>
            <a:r>
              <a:rPr lang="en-US" altLang="zh-CN" sz="2000" dirty="0" smtClean="0">
                <a:latin typeface="微软雅黑" pitchFamily="34" charset="-122"/>
              </a:rPr>
              <a:t>*</a:t>
            </a:r>
            <a:r>
              <a:rPr lang="en-US" altLang="zh-CN" sz="2000" dirty="0" err="1" smtClean="0">
                <a:latin typeface="微软雅黑" pitchFamily="34" charset="-122"/>
              </a:rPr>
              <a:t>号为必录项</a:t>
            </a:r>
            <a:r>
              <a:rPr lang="en-US" altLang="zh-CN" sz="2000" dirty="0" smtClean="0">
                <a:latin typeface="微软雅黑" pitchFamily="34" charset="-122"/>
              </a:rPr>
              <a:t>）</a:t>
            </a:r>
          </a:p>
          <a:p>
            <a:pPr lvl="2" fontAlgn="auto">
              <a:lnSpc>
                <a:spcPct val="90000"/>
              </a:lnSpc>
              <a:spcAft>
                <a:spcPts val="0"/>
              </a:spcAft>
              <a:defRPr/>
            </a:pPr>
            <a:r>
              <a:rPr lang="zh-CN" altLang="en-US" dirty="0">
                <a:latin typeface="微软雅黑" pitchFamily="34" charset="-122"/>
              </a:rPr>
              <a:t>账</a:t>
            </a:r>
            <a:r>
              <a:rPr lang="zh-CN" altLang="en-US" dirty="0" smtClean="0">
                <a:latin typeface="微软雅黑" pitchFamily="34" charset="-122"/>
              </a:rPr>
              <a:t>套号、名称、路径</a:t>
            </a:r>
            <a:endParaRPr lang="en-US" altLang="zh-CN" dirty="0" smtClean="0">
              <a:latin typeface="微软雅黑" pitchFamily="34" charset="-122"/>
            </a:endParaRPr>
          </a:p>
          <a:p>
            <a:pPr lvl="2" fontAlgn="auto">
              <a:lnSpc>
                <a:spcPct val="90000"/>
              </a:lnSpc>
              <a:spcAft>
                <a:spcPts val="0"/>
              </a:spcAft>
              <a:defRPr/>
            </a:pPr>
            <a:r>
              <a:rPr lang="zh-CN" altLang="en-US" dirty="0" smtClean="0">
                <a:latin typeface="微软雅黑" pitchFamily="34" charset="-122"/>
              </a:rPr>
              <a:t>税率、总账启用期间、</a:t>
            </a:r>
            <a:r>
              <a:rPr lang="zh-CN" altLang="en-US" dirty="0" smtClean="0">
                <a:solidFill>
                  <a:srgbClr val="FF0000"/>
                </a:solidFill>
                <a:latin typeface="微软雅黑" pitchFamily="34" charset="-122"/>
              </a:rPr>
              <a:t>本位币及小数位（不可修改）</a:t>
            </a:r>
            <a:endParaRPr lang="en-US" altLang="zh-CN" dirty="0" smtClean="0">
              <a:solidFill>
                <a:srgbClr val="FF0000"/>
              </a:solidFill>
              <a:latin typeface="微软雅黑" pitchFamily="34" charset="-122"/>
            </a:endParaRPr>
          </a:p>
          <a:p>
            <a:pPr lvl="2" fontAlgn="auto">
              <a:lnSpc>
                <a:spcPct val="90000"/>
              </a:lnSpc>
              <a:spcAft>
                <a:spcPts val="0"/>
              </a:spcAft>
              <a:defRPr/>
            </a:pPr>
            <a:r>
              <a:rPr lang="zh-CN" altLang="en-US" dirty="0" smtClean="0">
                <a:solidFill>
                  <a:srgbClr val="FF0000"/>
                </a:solidFill>
                <a:latin typeface="微软雅黑" pitchFamily="34" charset="-122"/>
              </a:rPr>
              <a:t>科目体系（不可修改）</a:t>
            </a:r>
            <a:r>
              <a:rPr lang="zh-CN" altLang="en-US" dirty="0">
                <a:latin typeface="微软雅黑" pitchFamily="34" charset="-122"/>
              </a:rPr>
              <a:t>、凭证字</a:t>
            </a:r>
          </a:p>
          <a:p>
            <a:pPr lvl="1" fontAlgn="auto">
              <a:lnSpc>
                <a:spcPct val="90000"/>
              </a:lnSpc>
              <a:spcAft>
                <a:spcPts val="0"/>
              </a:spcAft>
              <a:defRPr/>
            </a:pPr>
            <a:r>
              <a:rPr lang="zh-CN" altLang="en-US" sz="2000" dirty="0">
                <a:latin typeface="微软雅黑" pitchFamily="34" charset="-122"/>
              </a:rPr>
              <a:t>所有信息都输入正确之后，单击</a:t>
            </a:r>
            <a:r>
              <a:rPr lang="en-US" altLang="zh-CN" sz="2000" dirty="0" smtClean="0">
                <a:latin typeface="微软雅黑" pitchFamily="34" charset="-122"/>
              </a:rPr>
              <a:t>【</a:t>
            </a:r>
            <a:r>
              <a:rPr lang="zh-CN" altLang="en-US" sz="2000" dirty="0">
                <a:latin typeface="微软雅黑" pitchFamily="34" charset="-122"/>
              </a:rPr>
              <a:t>开</a:t>
            </a:r>
            <a:r>
              <a:rPr lang="zh-CN" altLang="en-US" sz="2000" dirty="0" smtClean="0">
                <a:latin typeface="微软雅黑" pitchFamily="34" charset="-122"/>
              </a:rPr>
              <a:t>始建账</a:t>
            </a:r>
            <a:r>
              <a:rPr lang="en-US" altLang="zh-CN" sz="2000" dirty="0" smtClean="0">
                <a:latin typeface="微软雅黑" pitchFamily="34" charset="-122"/>
              </a:rPr>
              <a:t>】</a:t>
            </a:r>
            <a:r>
              <a:rPr lang="zh-CN" altLang="en-US" sz="2000" dirty="0">
                <a:latin typeface="微软雅黑" pitchFamily="34" charset="-122"/>
              </a:rPr>
              <a:t>，系统就会开始自动进行账套的创建过程</a:t>
            </a:r>
          </a:p>
          <a:p>
            <a:pPr lvl="1" fontAlgn="auto">
              <a:lnSpc>
                <a:spcPct val="90000"/>
              </a:lnSpc>
              <a:spcAft>
                <a:spcPts val="0"/>
              </a:spcAft>
              <a:defRPr/>
            </a:pPr>
            <a:r>
              <a:rPr lang="zh-CN" altLang="en-US" sz="2000" dirty="0">
                <a:latin typeface="微软雅黑" pitchFamily="34" charset="-122"/>
              </a:rPr>
              <a:t>新建账套完成，新建的账套自动保存在账套列表</a:t>
            </a:r>
            <a:r>
              <a:rPr lang="zh-CN" altLang="en-US" sz="2000" dirty="0" smtClean="0">
                <a:latin typeface="微软雅黑" pitchFamily="34" charset="-122"/>
              </a:rPr>
              <a:t>中</a:t>
            </a:r>
            <a:endParaRPr lang="en-US" altLang="zh-CN" sz="2000" dirty="0" smtClean="0">
              <a:latin typeface="微软雅黑" pitchFamily="34" charset="-122"/>
            </a:endParaRPr>
          </a:p>
          <a:p>
            <a:pPr lvl="1" fontAlgn="auto">
              <a:lnSpc>
                <a:spcPct val="90000"/>
              </a:lnSpc>
              <a:spcAft>
                <a:spcPts val="0"/>
              </a:spcAft>
              <a:defRPr/>
            </a:pPr>
            <a:r>
              <a:rPr lang="zh-CN" altLang="en-US" sz="2000" dirty="0" smtClean="0">
                <a:solidFill>
                  <a:srgbClr val="FF0000"/>
                </a:solidFill>
                <a:latin typeface="微软雅黑" pitchFamily="34" charset="-122"/>
              </a:rPr>
              <a:t>建账向导仅设置财务启用期间，且在</a:t>
            </a:r>
            <a:r>
              <a:rPr lang="zh-CN" altLang="en-US" sz="2000" dirty="0">
                <a:solidFill>
                  <a:srgbClr val="FF0000"/>
                </a:solidFill>
                <a:latin typeface="微软雅黑" pitchFamily="34" charset="-122"/>
              </a:rPr>
              <a:t>录入科目初始数据前，启用会计期间可以</a:t>
            </a:r>
            <a:r>
              <a:rPr lang="zh-CN" altLang="en-US" sz="2000" dirty="0" smtClean="0">
                <a:solidFill>
                  <a:srgbClr val="FF0000"/>
                </a:solidFill>
                <a:latin typeface="微软雅黑" pitchFamily="34" charset="-122"/>
              </a:rPr>
              <a:t>修改</a:t>
            </a:r>
            <a:endParaRPr lang="en-US" altLang="zh-CN" sz="2000" dirty="0" smtClean="0">
              <a:solidFill>
                <a:srgbClr val="FF0000"/>
              </a:solidFill>
              <a:latin typeface="微软雅黑" pitchFamily="34" charset="-122"/>
            </a:endParaRPr>
          </a:p>
          <a:p>
            <a:pPr lvl="1" fontAlgn="auto">
              <a:lnSpc>
                <a:spcPct val="90000"/>
              </a:lnSpc>
              <a:spcAft>
                <a:spcPts val="0"/>
              </a:spcAft>
              <a:defRPr/>
            </a:pPr>
            <a:r>
              <a:rPr lang="zh-CN" altLang="en-US" sz="2000" dirty="0">
                <a:latin typeface="微软雅黑" pitchFamily="34" charset="-122"/>
              </a:rPr>
              <a:t>业务、出纳启用期间只能等于或大于会计期间</a:t>
            </a:r>
            <a:endParaRPr lang="en-US" altLang="zh-CN" sz="2000" dirty="0">
              <a:latin typeface="微软雅黑" pitchFamily="34" charset="-122"/>
            </a:endParaRPr>
          </a:p>
          <a:p>
            <a:pPr lvl="1" fontAlgn="auto">
              <a:lnSpc>
                <a:spcPct val="90000"/>
              </a:lnSpc>
              <a:spcAft>
                <a:spcPts val="0"/>
              </a:spcAft>
              <a:defRPr/>
            </a:pPr>
            <a:endParaRPr lang="zh-CN" altLang="en-US" sz="2000" dirty="0">
              <a:latin typeface="微软雅黑" pitchFamily="34" charset="-122"/>
            </a:endParaRPr>
          </a:p>
        </p:txBody>
      </p:sp>
      <p:sp>
        <p:nvSpPr>
          <p:cNvPr id="11267"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5299"/>
            <a:ext cx="3496026" cy="4038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635299"/>
            <a:ext cx="3633689" cy="4087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860" y="2697954"/>
            <a:ext cx="3487217" cy="4007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1814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fade">
                                      <p:cBhvr>
                                        <p:cTn id="13" dur="500"/>
                                        <p:tgtEl>
                                          <p:spTgt spid="2457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animEffect transition="in" filter="fade">
                                      <p:cBhvr>
                                        <p:cTn id="16" dur="500"/>
                                        <p:tgtEl>
                                          <p:spTgt spid="2457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Effect transition="in" filter="fade">
                                      <p:cBhvr>
                                        <p:cTn id="19" dur="500"/>
                                        <p:tgtEl>
                                          <p:spTgt spid="2457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fade">
                                      <p:cBhvr>
                                        <p:cTn id="29" dur="500"/>
                                        <p:tgtEl>
                                          <p:spTgt spid="20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050"/>
                                        </p:tgtEl>
                                      </p:cBhvr>
                                    </p:animEffect>
                                    <p:set>
                                      <p:cBhvr>
                                        <p:cTn id="39" dur="1" fill="hold">
                                          <p:stCondLst>
                                            <p:cond delay="499"/>
                                          </p:stCondLst>
                                        </p:cTn>
                                        <p:tgtEl>
                                          <p:spTgt spid="205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51"/>
                                        </p:tgtEl>
                                      </p:cBhvr>
                                    </p:animEffect>
                                    <p:set>
                                      <p:cBhvr>
                                        <p:cTn id="42" dur="1" fill="hold">
                                          <p:stCondLst>
                                            <p:cond delay="499"/>
                                          </p:stCondLst>
                                        </p:cTn>
                                        <p:tgtEl>
                                          <p:spTgt spid="205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052"/>
                                        </p:tgtEl>
                                      </p:cBhvr>
                                    </p:animEffect>
                                    <p:set>
                                      <p:cBhvr>
                                        <p:cTn id="45" dur="1" fill="hold">
                                          <p:stCondLst>
                                            <p:cond delay="499"/>
                                          </p:stCondLst>
                                        </p:cTn>
                                        <p:tgtEl>
                                          <p:spTgt spid="205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579">
                                            <p:txEl>
                                              <p:pRg st="5" end="5"/>
                                            </p:txEl>
                                          </p:spTgt>
                                        </p:tgtEl>
                                        <p:attrNameLst>
                                          <p:attrName>style.visibility</p:attrName>
                                        </p:attrNameLst>
                                      </p:cBhvr>
                                      <p:to>
                                        <p:strVal val="visible"/>
                                      </p:to>
                                    </p:set>
                                    <p:animEffect transition="in" filter="fade">
                                      <p:cBhvr>
                                        <p:cTn id="50" dur="500"/>
                                        <p:tgtEl>
                                          <p:spTgt spid="24579">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4579">
                                            <p:txEl>
                                              <p:pRg st="6" end="6"/>
                                            </p:txEl>
                                          </p:spTgt>
                                        </p:tgtEl>
                                        <p:attrNameLst>
                                          <p:attrName>style.visibility</p:attrName>
                                        </p:attrNameLst>
                                      </p:cBhvr>
                                      <p:to>
                                        <p:strVal val="visible"/>
                                      </p:to>
                                    </p:set>
                                    <p:animEffect transition="in" filter="fade">
                                      <p:cBhvr>
                                        <p:cTn id="53" dur="500"/>
                                        <p:tgtEl>
                                          <p:spTgt spid="24579">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4579">
                                            <p:txEl>
                                              <p:pRg st="7" end="7"/>
                                            </p:txEl>
                                          </p:spTgt>
                                        </p:tgtEl>
                                        <p:attrNameLst>
                                          <p:attrName>style.visibility</p:attrName>
                                        </p:attrNameLst>
                                      </p:cBhvr>
                                      <p:to>
                                        <p:strVal val="visible"/>
                                      </p:to>
                                    </p:set>
                                    <p:animEffect transition="in" filter="fade">
                                      <p:cBhvr>
                                        <p:cTn id="56" dur="500"/>
                                        <p:tgtEl>
                                          <p:spTgt spid="24579">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4579">
                                            <p:txEl>
                                              <p:pRg st="8" end="8"/>
                                            </p:txEl>
                                          </p:spTgt>
                                        </p:tgtEl>
                                        <p:attrNameLst>
                                          <p:attrName>style.visibility</p:attrName>
                                        </p:attrNameLst>
                                      </p:cBhvr>
                                      <p:to>
                                        <p:strVal val="visible"/>
                                      </p:to>
                                    </p:set>
                                    <p:animEffect transition="in" filter="fade">
                                      <p:cBhvr>
                                        <p:cTn id="59"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203200" y="989013"/>
            <a:ext cx="8674100" cy="229601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账簿</a:t>
            </a:r>
          </a:p>
          <a:p>
            <a:pPr lvl="1" fontAlgn="auto">
              <a:lnSpc>
                <a:spcPct val="90000"/>
              </a:lnSpc>
              <a:spcAft>
                <a:spcPts val="0"/>
              </a:spcAft>
              <a:defRPr/>
            </a:pPr>
            <a:r>
              <a:rPr lang="zh-CN" altLang="en-US" sz="2000" dirty="0" smtClean="0"/>
              <a:t>各类账簿的用途</a:t>
            </a:r>
          </a:p>
          <a:p>
            <a:pPr lvl="1" fontAlgn="auto">
              <a:lnSpc>
                <a:spcPct val="90000"/>
              </a:lnSpc>
              <a:spcAft>
                <a:spcPts val="0"/>
              </a:spcAft>
              <a:defRPr/>
            </a:pPr>
            <a:r>
              <a:rPr lang="zh-CN" altLang="en-US" sz="2000" dirty="0" smtClean="0"/>
              <a:t> 总分类账；明细分类账；数量金额总账；数量金额明细账；多栏式 明细账；核算项目分类总账；核算项目明细账</a:t>
            </a:r>
          </a:p>
          <a:p>
            <a:pPr lvl="1" fontAlgn="auto">
              <a:lnSpc>
                <a:spcPct val="90000"/>
              </a:lnSpc>
              <a:spcAft>
                <a:spcPts val="0"/>
              </a:spcAft>
              <a:defRPr/>
            </a:pPr>
            <a:r>
              <a:rPr lang="zh-CN" altLang="en-US" sz="2000" dirty="0" smtClean="0"/>
              <a:t>多栏账的设计及查询</a:t>
            </a:r>
          </a:p>
          <a:p>
            <a:pPr lvl="2" fontAlgn="auto">
              <a:spcAft>
                <a:spcPts val="0"/>
              </a:spcAft>
              <a:defRPr/>
            </a:pPr>
            <a:endParaRPr lang="zh-CN" altLang="en-US" dirty="0" smtClean="0"/>
          </a:p>
          <a:p>
            <a:pPr fontAlgn="auto">
              <a:spcAft>
                <a:spcPts val="0"/>
              </a:spcAft>
              <a:buFont typeface="Wingdings" pitchFamily="2" charset="2"/>
              <a:buChar char="l"/>
              <a:defRPr/>
            </a:pPr>
            <a:endParaRPr lang="zh-CN" altLang="en-US" sz="1600" dirty="0" smtClean="0"/>
          </a:p>
        </p:txBody>
      </p:sp>
      <p:sp>
        <p:nvSpPr>
          <p:cNvPr id="5222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账簿报表</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账簿</a:t>
            </a:r>
          </a:p>
        </p:txBody>
      </p:sp>
      <p:pic>
        <p:nvPicPr>
          <p:cNvPr id="3074" name="Picture 2"/>
          <p:cNvPicPr>
            <a:picLocks noChangeAspect="1" noChangeArrowheads="1"/>
          </p:cNvPicPr>
          <p:nvPr/>
        </p:nvPicPr>
        <p:blipFill>
          <a:blip r:embed="rId3" cstate="print"/>
          <a:srcRect/>
          <a:stretch>
            <a:fillRect/>
          </a:stretch>
        </p:blipFill>
        <p:spPr bwMode="auto">
          <a:xfrm>
            <a:off x="2339752" y="2348880"/>
            <a:ext cx="4752528" cy="381642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63688" y="2780928"/>
            <a:ext cx="5544616" cy="324036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203200" y="989013"/>
            <a:ext cx="8674100" cy="206210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财务报表</a:t>
            </a:r>
          </a:p>
          <a:p>
            <a:pPr lvl="1" fontAlgn="auto">
              <a:lnSpc>
                <a:spcPct val="90000"/>
              </a:lnSpc>
              <a:spcAft>
                <a:spcPts val="0"/>
              </a:spcAft>
              <a:defRPr/>
            </a:pPr>
            <a:r>
              <a:rPr lang="zh-CN" altLang="en-US" sz="2000" dirty="0" smtClean="0"/>
              <a:t>各类财务报表的用途</a:t>
            </a:r>
          </a:p>
          <a:p>
            <a:pPr lvl="1" fontAlgn="auto">
              <a:lnSpc>
                <a:spcPct val="90000"/>
              </a:lnSpc>
              <a:spcAft>
                <a:spcPts val="0"/>
              </a:spcAft>
              <a:defRPr/>
            </a:pPr>
            <a:r>
              <a:rPr lang="zh-CN" altLang="en-US" sz="2000" dirty="0" smtClean="0"/>
              <a:t>科目余额表</a:t>
            </a:r>
          </a:p>
          <a:p>
            <a:pPr lvl="1" fontAlgn="auto">
              <a:lnSpc>
                <a:spcPct val="90000"/>
              </a:lnSpc>
              <a:spcAft>
                <a:spcPts val="0"/>
              </a:spcAft>
              <a:defRPr/>
            </a:pPr>
            <a:r>
              <a:rPr lang="zh-CN" altLang="en-US" sz="2000" dirty="0" smtClean="0"/>
              <a:t>试算平衡表</a:t>
            </a:r>
          </a:p>
          <a:p>
            <a:pPr lvl="1" fontAlgn="auto">
              <a:lnSpc>
                <a:spcPct val="90000"/>
              </a:lnSpc>
              <a:spcAft>
                <a:spcPts val="0"/>
              </a:spcAft>
              <a:defRPr/>
            </a:pPr>
            <a:r>
              <a:rPr lang="zh-CN" altLang="en-US" sz="2000" dirty="0" smtClean="0"/>
              <a:t>调汇历史信息表</a:t>
            </a:r>
          </a:p>
          <a:p>
            <a:pPr fontAlgn="auto">
              <a:spcAft>
                <a:spcPts val="0"/>
              </a:spcAft>
              <a:defRPr/>
            </a:pPr>
            <a:endParaRPr lang="zh-CN" altLang="en-US" sz="1600" dirty="0" smtClean="0"/>
          </a:p>
        </p:txBody>
      </p:sp>
      <p:sp>
        <p:nvSpPr>
          <p:cNvPr id="5325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账簿报表</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报表</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49647" y="1124744"/>
            <a:ext cx="8674100" cy="5137150"/>
          </a:xfrm>
        </p:spPr>
        <p:txBody>
          <a:bodyPr rtlCol="0"/>
          <a:lstStyle/>
          <a:p>
            <a:pPr fontAlgn="auto">
              <a:spcAft>
                <a:spcPts val="0"/>
              </a:spcAft>
              <a:defRPr/>
            </a:pPr>
            <a:r>
              <a:rPr lang="zh-CN" altLang="en-US" sz="2600" b="1" dirty="0" smtClean="0">
                <a:latin typeface="宋体" charset="-122"/>
              </a:rPr>
              <a:t>备份账套</a:t>
            </a:r>
            <a:endParaRPr lang="en-US" altLang="zh-CN" sz="2600" b="1" dirty="0" smtClean="0">
              <a:latin typeface="宋体" charset="-122"/>
            </a:endParaRPr>
          </a:p>
          <a:p>
            <a:pPr lvl="1" fontAlgn="auto">
              <a:spcAft>
                <a:spcPts val="0"/>
              </a:spcAft>
              <a:defRPr/>
            </a:pPr>
            <a:r>
              <a:rPr lang="en-US" altLang="zh-CN" sz="2000" dirty="0" smtClean="0">
                <a:latin typeface="微软雅黑" pitchFamily="34" charset="-122"/>
              </a:rPr>
              <a:t>【</a:t>
            </a:r>
            <a:r>
              <a:rPr lang="zh-CN" altLang="en-US" sz="2000" dirty="0" smtClean="0">
                <a:latin typeface="微软雅黑" pitchFamily="34" charset="-122"/>
              </a:rPr>
              <a:t>系统管理</a:t>
            </a:r>
            <a:r>
              <a:rPr lang="en-US" altLang="zh-CN" sz="2000" dirty="0" smtClean="0">
                <a:latin typeface="微软雅黑" pitchFamily="34" charset="-122"/>
              </a:rPr>
              <a:t>】-</a:t>
            </a:r>
            <a:r>
              <a:rPr lang="zh-CN" altLang="en-US" sz="2000" dirty="0" smtClean="0">
                <a:latin typeface="微软雅黑" pitchFamily="34" charset="-122"/>
              </a:rPr>
              <a:t>选中备份账套，单击</a:t>
            </a:r>
            <a:r>
              <a:rPr lang="en-US" altLang="zh-CN" sz="2000" dirty="0" smtClean="0">
                <a:latin typeface="微软雅黑" pitchFamily="34" charset="-122"/>
              </a:rPr>
              <a:t>【</a:t>
            </a:r>
            <a:r>
              <a:rPr lang="zh-CN" altLang="en-US" sz="2000" dirty="0" smtClean="0">
                <a:latin typeface="微软雅黑" pitchFamily="34" charset="-122"/>
              </a:rPr>
              <a:t>更多</a:t>
            </a:r>
            <a:r>
              <a:rPr lang="en-US" altLang="zh-CN" sz="2000" dirty="0" smtClean="0">
                <a:latin typeface="微软雅黑" pitchFamily="34" charset="-122"/>
              </a:rPr>
              <a:t>】</a:t>
            </a:r>
          </a:p>
          <a:p>
            <a:pPr lvl="2" fontAlgn="auto">
              <a:spcAft>
                <a:spcPts val="0"/>
              </a:spcAft>
              <a:defRPr/>
            </a:pPr>
            <a:r>
              <a:rPr lang="zh-CN" altLang="en-US" sz="1800" dirty="0">
                <a:latin typeface="微软雅黑" pitchFamily="34" charset="-122"/>
              </a:rPr>
              <a:t>手动备份 </a:t>
            </a:r>
            <a:r>
              <a:rPr lang="en-US" altLang="zh-CN" sz="1800" dirty="0" err="1">
                <a:latin typeface="微软雅黑" pitchFamily="34" charset="-122"/>
              </a:rPr>
              <a:t>dbb</a:t>
            </a:r>
            <a:r>
              <a:rPr lang="zh-CN" altLang="en-US" sz="1800" dirty="0">
                <a:latin typeface="微软雅黑" pitchFamily="34" charset="-122"/>
              </a:rPr>
              <a:t>、</a:t>
            </a:r>
            <a:r>
              <a:rPr lang="en-US" altLang="zh-CN" sz="1800" dirty="0" err="1" smtClean="0">
                <a:latin typeface="微软雅黑" pitchFamily="34" charset="-122"/>
              </a:rPr>
              <a:t>bak</a:t>
            </a:r>
            <a:endParaRPr lang="en-US" altLang="zh-CN" sz="1800" dirty="0" smtClean="0">
              <a:latin typeface="微软雅黑" pitchFamily="34" charset="-122"/>
            </a:endParaRPr>
          </a:p>
          <a:p>
            <a:pPr lvl="2" fontAlgn="auto">
              <a:spcAft>
                <a:spcPts val="0"/>
              </a:spcAft>
              <a:defRPr/>
            </a:pPr>
            <a:r>
              <a:rPr lang="en-US" altLang="zh-CN" sz="1800" dirty="0" err="1" smtClean="0">
                <a:latin typeface="微软雅黑" pitchFamily="34" charset="-122"/>
              </a:rPr>
              <a:t>自动备份</a:t>
            </a:r>
            <a:r>
              <a:rPr lang="en-US" altLang="zh-CN" sz="1800" dirty="0" smtClean="0">
                <a:latin typeface="微软雅黑" pitchFamily="34" charset="-122"/>
              </a:rPr>
              <a:t> </a:t>
            </a:r>
            <a:r>
              <a:rPr lang="en-US" altLang="zh-CN" sz="1800" dirty="0" err="1" smtClean="0">
                <a:latin typeface="微软雅黑" pitchFamily="34" charset="-122"/>
              </a:rPr>
              <a:t>adf</a:t>
            </a:r>
            <a:endParaRPr lang="en-US" altLang="zh-CN" sz="1800" dirty="0" smtClean="0">
              <a:latin typeface="微软雅黑" pitchFamily="34" charset="-122"/>
            </a:endParaRPr>
          </a:p>
          <a:p>
            <a:pPr lvl="2" fontAlgn="auto">
              <a:spcAft>
                <a:spcPts val="0"/>
              </a:spcAft>
              <a:defRPr/>
            </a:pPr>
            <a:r>
              <a:rPr lang="zh-CN" altLang="en-US" sz="1800" dirty="0" smtClean="0">
                <a:latin typeface="微软雅黑" pitchFamily="34" charset="-122"/>
              </a:rPr>
              <a:t>云盘备份</a:t>
            </a:r>
            <a:endParaRPr lang="en-US" altLang="zh-CN" sz="1800" dirty="0" smtClean="0">
              <a:latin typeface="微软雅黑" pitchFamily="34" charset="-122"/>
            </a:endParaRPr>
          </a:p>
          <a:p>
            <a:pPr fontAlgn="auto">
              <a:spcAft>
                <a:spcPts val="0"/>
              </a:spcAft>
              <a:defRPr/>
            </a:pPr>
            <a:endParaRPr lang="en-US" altLang="zh-CN" b="1" dirty="0" smtClean="0">
              <a:latin typeface="宋体" charset="-122"/>
            </a:endParaRPr>
          </a:p>
          <a:p>
            <a:pPr fontAlgn="auto">
              <a:spcAft>
                <a:spcPts val="0"/>
              </a:spcAft>
              <a:buFont typeface="Wingdings" pitchFamily="2" charset="2"/>
              <a:buChar char="Ø"/>
              <a:defRPr/>
            </a:pPr>
            <a:endParaRPr lang="zh-CN" altLang="en-US" sz="1800" b="1" dirty="0" smtClean="0">
              <a:latin typeface="微软雅黑" pitchFamily="34" charset="-122"/>
            </a:endParaRPr>
          </a:p>
          <a:p>
            <a:pPr fontAlgn="auto">
              <a:spcAft>
                <a:spcPts val="0"/>
              </a:spcAft>
              <a:defRPr/>
            </a:pPr>
            <a:endParaRPr lang="zh-CN" altLang="en-US" b="1" dirty="0" smtClean="0"/>
          </a:p>
          <a:p>
            <a:pPr fontAlgn="auto">
              <a:spcAft>
                <a:spcPts val="0"/>
              </a:spcAft>
              <a:defRPr/>
            </a:pPr>
            <a:endParaRPr lang="zh-CN" altLang="en-US" dirty="0" smtClean="0"/>
          </a:p>
        </p:txBody>
      </p:sp>
      <p:sp>
        <p:nvSpPr>
          <p:cNvPr id="12291"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账套管理</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69056"/>
            <a:ext cx="7230194" cy="3781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 name="Picture 1" descr="C:\Users\Administrator\AppData\Roaming\Tencent\Users\1484135064\QQ\WinTemp\RichOle\SCXAB~)5LUOTI6B$PP8Z95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675" y="1916832"/>
            <a:ext cx="4363750" cy="44093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916832"/>
            <a:ext cx="38766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169" y="2529610"/>
            <a:ext cx="52101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074"/>
                                        </p:tgtEl>
                                      </p:cBhvr>
                                    </p:animEffect>
                                    <p:set>
                                      <p:cBhvr>
                                        <p:cTn id="20" dur="1" fill="hold">
                                          <p:stCondLst>
                                            <p:cond delay="499"/>
                                          </p:stCondLst>
                                        </p:cTn>
                                        <p:tgtEl>
                                          <p:spTgt spid="307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Effect transition="in" filter="fade">
                                      <p:cBhvr>
                                        <p:cTn id="25" dur="500"/>
                                        <p:tgtEl>
                                          <p:spTgt spid="2560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3"/>
                                        </p:tgtEl>
                                        <p:attrNameLst>
                                          <p:attrName>style.visibility</p:attrName>
                                        </p:attrNameLst>
                                      </p:cBhvr>
                                      <p:to>
                                        <p:strVal val="visible"/>
                                      </p:to>
                                    </p:set>
                                    <p:animEffect transition="in" filter="fade">
                                      <p:cBhvr>
                                        <p:cTn id="30" dur="500"/>
                                        <p:tgtEl>
                                          <p:spTgt spid="307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603">
                                            <p:txEl>
                                              <p:pRg st="3" end="3"/>
                                            </p:txEl>
                                          </p:spTgt>
                                        </p:tgtEl>
                                        <p:attrNameLst>
                                          <p:attrName>style.visibility</p:attrName>
                                        </p:attrNameLst>
                                      </p:cBhvr>
                                      <p:to>
                                        <p:strVal val="visible"/>
                                      </p:to>
                                    </p:set>
                                    <p:animEffect transition="in" filter="fade">
                                      <p:cBhvr>
                                        <p:cTn id="35" dur="500"/>
                                        <p:tgtEl>
                                          <p:spTgt spid="2560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fade">
                                      <p:cBhvr>
                                        <p:cTn id="40" dur="500"/>
                                        <p:tgtEl>
                                          <p:spTgt spid="307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603">
                                            <p:txEl>
                                              <p:pRg st="4" end="4"/>
                                            </p:txEl>
                                          </p:spTgt>
                                        </p:tgtEl>
                                        <p:attrNameLst>
                                          <p:attrName>style.visibility</p:attrName>
                                        </p:attrNameLst>
                                      </p:cBhvr>
                                      <p:to>
                                        <p:strVal val="visible"/>
                                      </p:to>
                                    </p:set>
                                    <p:animEffect transition="in" filter="fade">
                                      <p:cBhvr>
                                        <p:cTn id="45" dur="500"/>
                                        <p:tgtEl>
                                          <p:spTgt spid="2560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6"/>
                                        </p:tgtEl>
                                        <p:attrNameLst>
                                          <p:attrName>style.visibility</p:attrName>
                                        </p:attrNameLst>
                                      </p:cBhvr>
                                      <p:to>
                                        <p:strVal val="visible"/>
                                      </p:to>
                                    </p:set>
                                    <p:animEffect transition="in" filter="fade">
                                      <p:cBhvr>
                                        <p:cTn id="5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79512" y="1052736"/>
            <a:ext cx="8674100" cy="5137150"/>
          </a:xfrm>
        </p:spPr>
        <p:txBody>
          <a:bodyPr rtlCol="0"/>
          <a:lstStyle/>
          <a:p>
            <a:pPr fontAlgn="auto">
              <a:spcAft>
                <a:spcPts val="0"/>
              </a:spcAft>
              <a:defRPr/>
            </a:pPr>
            <a:r>
              <a:rPr lang="en-US" altLang="zh-CN" sz="2600" b="1" dirty="0" err="1" smtClean="0">
                <a:latin typeface="宋体" charset="-122"/>
              </a:rPr>
              <a:t>恢复账套</a:t>
            </a:r>
            <a:endParaRPr lang="zh-CN" altLang="en-US" sz="2600" b="1" dirty="0" smtClean="0">
              <a:latin typeface="宋体" charset="-122"/>
            </a:endParaRPr>
          </a:p>
          <a:p>
            <a:pPr lvl="1" fontAlgn="auto">
              <a:spcAft>
                <a:spcPts val="0"/>
              </a:spcAft>
              <a:defRPr/>
            </a:pPr>
            <a:r>
              <a:rPr lang="zh-CN" altLang="en-US" dirty="0" smtClean="0">
                <a:latin typeface="微软雅黑" pitchFamily="34" charset="-122"/>
              </a:rPr>
              <a:t>选中备份文件恢复</a:t>
            </a:r>
            <a:endParaRPr lang="en-US" altLang="zh-CN" dirty="0" smtClean="0">
              <a:latin typeface="微软雅黑" pitchFamily="34" charset="-122"/>
            </a:endParaRPr>
          </a:p>
          <a:p>
            <a:pPr marL="0" indent="0" fontAlgn="auto">
              <a:spcAft>
                <a:spcPts val="0"/>
              </a:spcAft>
              <a:buNone/>
              <a:defRPr/>
            </a:pPr>
            <a:endParaRPr lang="en-US" altLang="zh-CN" b="1" dirty="0" smtClean="0">
              <a:latin typeface="宋体" charset="-122"/>
            </a:endParaRPr>
          </a:p>
          <a:p>
            <a:pPr marL="0" indent="0" fontAlgn="auto">
              <a:spcAft>
                <a:spcPts val="0"/>
              </a:spcAft>
              <a:buNone/>
              <a:defRPr/>
            </a:pPr>
            <a:endParaRPr lang="en-US" altLang="zh-CN" b="1" dirty="0">
              <a:latin typeface="宋体" charset="-122"/>
            </a:endParaRPr>
          </a:p>
          <a:p>
            <a:pPr marL="0" indent="0" fontAlgn="auto">
              <a:spcAft>
                <a:spcPts val="0"/>
              </a:spcAft>
              <a:buNone/>
              <a:defRPr/>
            </a:pPr>
            <a:endParaRPr lang="en-US" altLang="zh-CN" b="1" dirty="0" smtClean="0">
              <a:latin typeface="宋体" charset="-122"/>
            </a:endParaRPr>
          </a:p>
          <a:p>
            <a:pPr fontAlgn="auto">
              <a:spcAft>
                <a:spcPts val="0"/>
              </a:spcAft>
              <a:defRPr/>
            </a:pPr>
            <a:r>
              <a:rPr lang="zh-CN" altLang="en-US" sz="2600" b="1" dirty="0" smtClean="0">
                <a:latin typeface="宋体" charset="-122"/>
              </a:rPr>
              <a:t>查看账套 </a:t>
            </a:r>
          </a:p>
          <a:p>
            <a:pPr lvl="1" fontAlgn="auto">
              <a:spcAft>
                <a:spcPts val="0"/>
              </a:spcAft>
              <a:defRPr/>
            </a:pPr>
            <a:r>
              <a:rPr lang="zh-CN" altLang="en-US" sz="2000" dirty="0" err="1" smtClean="0">
                <a:latin typeface="微软雅黑" pitchFamily="34" charset="-122"/>
              </a:rPr>
              <a:t>控制不同用户所能看到的账套，即用户只能看到自己权限范围内的账套</a:t>
            </a:r>
            <a:endParaRPr lang="en-US" altLang="zh-CN" sz="2000" dirty="0" err="1" smtClean="0">
              <a:latin typeface="微软雅黑" pitchFamily="34" charset="-122"/>
            </a:endParaRPr>
          </a:p>
          <a:p>
            <a:pPr lvl="1" fontAlgn="auto">
              <a:spcAft>
                <a:spcPts val="0"/>
              </a:spcAft>
              <a:defRPr/>
            </a:pPr>
            <a:r>
              <a:rPr lang="zh-CN" altLang="en-US" sz="2000" dirty="0" err="1" smtClean="0">
                <a:latin typeface="微软雅黑" pitchFamily="34" charset="-122"/>
              </a:rPr>
              <a:t>新建的用户默认能看到所有的账套</a:t>
            </a:r>
          </a:p>
          <a:p>
            <a:pPr fontAlgn="auto">
              <a:spcAft>
                <a:spcPts val="0"/>
              </a:spcAft>
              <a:buFont typeface="Wingdings" pitchFamily="2" charset="2"/>
              <a:buChar char="Ø"/>
              <a:defRPr/>
            </a:pPr>
            <a:endParaRPr lang="zh-CN" altLang="en-US" sz="1800" b="1" dirty="0" smtClean="0">
              <a:latin typeface="微软雅黑" pitchFamily="34" charset="-122"/>
            </a:endParaRPr>
          </a:p>
          <a:p>
            <a:pPr fontAlgn="auto">
              <a:spcAft>
                <a:spcPts val="0"/>
              </a:spcAft>
              <a:defRPr/>
            </a:pPr>
            <a:endParaRPr lang="zh-CN" altLang="en-US" b="1" dirty="0" smtClean="0"/>
          </a:p>
          <a:p>
            <a:pPr fontAlgn="auto">
              <a:spcAft>
                <a:spcPts val="0"/>
              </a:spcAft>
              <a:defRPr/>
            </a:pPr>
            <a:endParaRPr lang="zh-CN" altLang="en-US" dirty="0" smtClean="0"/>
          </a:p>
        </p:txBody>
      </p:sp>
      <p:sp>
        <p:nvSpPr>
          <p:cNvPr id="12291"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账套管理</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37282"/>
            <a:ext cx="5256584" cy="505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923313"/>
            <a:ext cx="5040560" cy="340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66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098"/>
                                        </p:tgtEl>
                                      </p:cBhvr>
                                    </p:animEffect>
                                    <p:set>
                                      <p:cBhvr>
                                        <p:cTn id="20" dur="1" fill="hold">
                                          <p:stCondLst>
                                            <p:cond delay="499"/>
                                          </p:stCondLst>
                                        </p:cTn>
                                        <p:tgtEl>
                                          <p:spTgt spid="409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3">
                                            <p:txEl>
                                              <p:pRg st="5" end="5"/>
                                            </p:txEl>
                                          </p:spTgt>
                                        </p:tgtEl>
                                        <p:attrNameLst>
                                          <p:attrName>style.visibility</p:attrName>
                                        </p:attrNameLst>
                                      </p:cBhvr>
                                      <p:to>
                                        <p:strVal val="visible"/>
                                      </p:to>
                                    </p:set>
                                    <p:animEffect transition="in" filter="fade">
                                      <p:cBhvr>
                                        <p:cTn id="25" dur="500"/>
                                        <p:tgtEl>
                                          <p:spTgt spid="2560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603">
                                            <p:txEl>
                                              <p:pRg st="6" end="6"/>
                                            </p:txEl>
                                          </p:spTgt>
                                        </p:tgtEl>
                                        <p:attrNameLst>
                                          <p:attrName>style.visibility</p:attrName>
                                        </p:attrNameLst>
                                      </p:cBhvr>
                                      <p:to>
                                        <p:strVal val="visible"/>
                                      </p:to>
                                    </p:set>
                                    <p:animEffect transition="in" filter="fade">
                                      <p:cBhvr>
                                        <p:cTn id="28" dur="500"/>
                                        <p:tgtEl>
                                          <p:spTgt spid="2560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5603">
                                            <p:txEl>
                                              <p:pRg st="7" end="7"/>
                                            </p:txEl>
                                          </p:spTgt>
                                        </p:tgtEl>
                                        <p:attrNameLst>
                                          <p:attrName>style.visibility</p:attrName>
                                        </p:attrNameLst>
                                      </p:cBhvr>
                                      <p:to>
                                        <p:strVal val="visible"/>
                                      </p:to>
                                    </p:set>
                                    <p:animEffect transition="in" filter="fade">
                                      <p:cBhvr>
                                        <p:cTn id="31" dur="500"/>
                                        <p:tgtEl>
                                          <p:spTgt spid="2560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99"/>
                                        </p:tgtEl>
                                        <p:attrNameLst>
                                          <p:attrName>style.visibility</p:attrName>
                                        </p:attrNameLst>
                                      </p:cBhvr>
                                      <p:to>
                                        <p:strVal val="visible"/>
                                      </p:to>
                                    </p:set>
                                    <p:animEffect transition="in" filter="fade">
                                      <p:cBhvr>
                                        <p:cTn id="3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03200" y="989013"/>
            <a:ext cx="8674100" cy="5137150"/>
          </a:xfrm>
        </p:spPr>
        <p:txBody>
          <a:bodyPr rtlCol="0"/>
          <a:lstStyle/>
          <a:p>
            <a:pPr fontAlgn="auto">
              <a:spcAft>
                <a:spcPts val="0"/>
              </a:spcAft>
              <a:defRPr/>
            </a:pPr>
            <a:r>
              <a:rPr lang="zh-CN" altLang="en-US" sz="2600" b="1" dirty="0" smtClean="0">
                <a:latin typeface="宋体" charset="-122"/>
              </a:rPr>
              <a:t>账套注册 </a:t>
            </a:r>
          </a:p>
          <a:p>
            <a:pPr lvl="1" fontAlgn="auto">
              <a:spcAft>
                <a:spcPts val="0"/>
              </a:spcAft>
              <a:defRPr/>
            </a:pPr>
            <a:r>
              <a:rPr lang="zh-CN" altLang="en-US" sz="2000" dirty="0" smtClean="0">
                <a:latin typeface="微软雅黑" pitchFamily="34" charset="-122"/>
              </a:rPr>
              <a:t> 注册</a:t>
            </a:r>
            <a:r>
              <a:rPr lang="en-US" altLang="zh-CN" sz="2000" dirty="0" smtClean="0">
                <a:latin typeface="微软雅黑" pitchFamily="34" charset="-122"/>
              </a:rPr>
              <a:t>(</a:t>
            </a:r>
            <a:r>
              <a:rPr lang="en-US" altLang="zh-CN" sz="2000" dirty="0" err="1" smtClean="0">
                <a:latin typeface="微软雅黑" pitchFamily="34" charset="-122"/>
              </a:rPr>
              <a:t>Ctrl+Alt+R</a:t>
            </a:r>
            <a:r>
              <a:rPr lang="en-US" altLang="zh-CN" sz="2000" dirty="0" smtClean="0">
                <a:latin typeface="微软雅黑" pitchFamily="34" charset="-122"/>
              </a:rPr>
              <a:t>)</a:t>
            </a:r>
          </a:p>
          <a:p>
            <a:pPr lvl="1" fontAlgn="auto">
              <a:spcAft>
                <a:spcPts val="0"/>
              </a:spcAft>
              <a:buFont typeface="Wingdings" pitchFamily="2" charset="2"/>
              <a:buNone/>
              <a:defRPr/>
            </a:pPr>
            <a:r>
              <a:rPr lang="en-US" altLang="zh-CN" sz="2000" dirty="0" smtClean="0">
                <a:latin typeface="微软雅黑" pitchFamily="34" charset="-122"/>
              </a:rPr>
              <a:t>          </a:t>
            </a:r>
            <a:r>
              <a:rPr lang="zh-CN" altLang="en-US" sz="2000" dirty="0" smtClean="0">
                <a:latin typeface="微软雅黑" pitchFamily="34" charset="-122"/>
              </a:rPr>
              <a:t>遇到</a:t>
            </a:r>
            <a:r>
              <a:rPr lang="en-US" altLang="zh-CN" sz="2000" dirty="0" err="1" smtClean="0">
                <a:latin typeface="微软雅黑" pitchFamily="34" charset="-122"/>
              </a:rPr>
              <a:t>实体文件更换保存路径或</a:t>
            </a:r>
            <a:r>
              <a:rPr lang="zh-CN" altLang="en-US" sz="2000" dirty="0" smtClean="0">
                <a:latin typeface="微软雅黑" pitchFamily="34" charset="-122"/>
              </a:rPr>
              <a:t>只保留</a:t>
            </a:r>
            <a:r>
              <a:rPr lang="en-US" altLang="zh-CN" sz="2000" dirty="0" smtClean="0">
                <a:latin typeface="微软雅黑" pitchFamily="34" charset="-122"/>
              </a:rPr>
              <a:t>SQL server</a:t>
            </a:r>
            <a:r>
              <a:rPr lang="zh-CN" altLang="en-US" sz="2000" dirty="0" smtClean="0">
                <a:latin typeface="微软雅黑" pitchFamily="34" charset="-122"/>
              </a:rPr>
              <a:t>中存在的数据实体等情况下，用户可以通过注册功能将有效的数据实体恢复成金蝶软件产品可以识别账套文件 </a:t>
            </a:r>
            <a:endParaRPr lang="en-US" altLang="zh-CN" sz="2000" dirty="0" smtClean="0">
              <a:latin typeface="微软雅黑" pitchFamily="34" charset="-122"/>
            </a:endParaRPr>
          </a:p>
          <a:p>
            <a:pPr lvl="1" fontAlgn="auto">
              <a:spcAft>
                <a:spcPts val="0"/>
              </a:spcAft>
              <a:defRPr/>
            </a:pPr>
            <a:endParaRPr lang="zh-CN" altLang="en-US" sz="2000" dirty="0" smtClean="0">
              <a:latin typeface="微软雅黑" pitchFamily="34" charset="-122"/>
            </a:endParaRPr>
          </a:p>
          <a:p>
            <a:pPr lvl="1" fontAlgn="auto">
              <a:spcAft>
                <a:spcPts val="0"/>
              </a:spcAft>
              <a:defRPr/>
            </a:pPr>
            <a:r>
              <a:rPr lang="zh-CN" altLang="en-US" sz="2000" dirty="0" smtClean="0">
                <a:latin typeface="微软雅黑" pitchFamily="34" charset="-122"/>
              </a:rPr>
              <a:t> 反注册</a:t>
            </a:r>
            <a:r>
              <a:rPr lang="en-US" altLang="zh-CN" sz="2000" dirty="0">
                <a:latin typeface="微软雅黑" pitchFamily="34" charset="-122"/>
              </a:rPr>
              <a:t>(</a:t>
            </a:r>
            <a:r>
              <a:rPr lang="en-US" altLang="zh-CN" sz="2000" dirty="0" err="1" smtClean="0">
                <a:latin typeface="微软雅黑" pitchFamily="34" charset="-122"/>
              </a:rPr>
              <a:t>Ctrl+Alt+U</a:t>
            </a:r>
            <a:r>
              <a:rPr lang="en-US" altLang="zh-CN" sz="2000" dirty="0" smtClean="0">
                <a:latin typeface="微软雅黑" pitchFamily="34" charset="-122"/>
              </a:rPr>
              <a:t>)</a:t>
            </a:r>
          </a:p>
          <a:p>
            <a:pPr lvl="1" fontAlgn="auto">
              <a:spcAft>
                <a:spcPts val="0"/>
              </a:spcAft>
              <a:buFont typeface="Wingdings" pitchFamily="2" charset="2"/>
              <a:buNone/>
              <a:defRPr/>
            </a:pPr>
            <a:r>
              <a:rPr lang="zh-CN" altLang="en-US" sz="2000" dirty="0" smtClean="0">
                <a:latin typeface="微软雅黑" pitchFamily="34" charset="-122"/>
              </a:rPr>
              <a:t>          客户不想显示该账套信息，可以通过反注册功能将其从账套管理列表中注销</a:t>
            </a:r>
          </a:p>
          <a:p>
            <a:pPr fontAlgn="auto">
              <a:spcAft>
                <a:spcPts val="0"/>
              </a:spcAft>
              <a:defRPr/>
            </a:pPr>
            <a:endParaRPr lang="zh-CN" altLang="en-US" b="1" dirty="0" smtClean="0"/>
          </a:p>
          <a:p>
            <a:pPr fontAlgn="auto">
              <a:spcAft>
                <a:spcPts val="0"/>
              </a:spcAft>
              <a:defRPr/>
            </a:pPr>
            <a:endParaRPr lang="zh-CN" altLang="en-US" dirty="0" smtClean="0"/>
          </a:p>
        </p:txBody>
      </p:sp>
      <p:sp>
        <p:nvSpPr>
          <p:cNvPr id="13315"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账套管理</a:t>
            </a:r>
          </a:p>
        </p:txBody>
      </p:sp>
      <p:pic>
        <p:nvPicPr>
          <p:cNvPr id="5121" name="Picture 1" descr="C:\Users\Administrator\AppData\Roaming\Tencent\Users\1484135064\QQ\WinTemp\RichOle\CH2AR{U2{HY38Q[0AJ~55~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552" y="2318010"/>
            <a:ext cx="3895321" cy="3872408"/>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Administrator\AppData\Roaming\Tencent\Users\1484135064\QQ\WinTemp\RichOle\PQFXWX0YGW7V2`GU12I6DF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3888432" cy="38884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Effect transition="in" filter="fade">
                                      <p:cBhvr>
                                        <p:cTn id="18" dur="500"/>
                                        <p:tgtEl>
                                          <p:spTgt spid="1229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animEffect transition="in" filter="fade">
                                      <p:cBhvr>
                                        <p:cTn id="21" dur="500"/>
                                        <p:tgtEl>
                                          <p:spTgt spid="1229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1"/>
                                        </p:tgtEl>
                                        <p:attrNameLst>
                                          <p:attrName>style.visibility</p:attrName>
                                        </p:attrNameLst>
                                      </p:cBhvr>
                                      <p:to>
                                        <p:strVal val="visible"/>
                                      </p:to>
                                    </p:set>
                                    <p:animEffect transition="in" filter="fade">
                                      <p:cBhvr>
                                        <p:cTn id="31"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79512" y="980728"/>
            <a:ext cx="8674100" cy="5137150"/>
          </a:xfrm>
        </p:spPr>
        <p:txBody>
          <a:bodyPr rtlCol="0"/>
          <a:lstStyle/>
          <a:p>
            <a:pPr fontAlgn="auto">
              <a:spcAft>
                <a:spcPts val="0"/>
              </a:spcAft>
              <a:defRPr/>
            </a:pPr>
            <a:r>
              <a:rPr lang="zh-CN" altLang="en-US" sz="2600" b="1" dirty="0" smtClean="0">
                <a:latin typeface="宋体" pitchFamily="2" charset="-122"/>
              </a:rPr>
              <a:t>登录账套 </a:t>
            </a:r>
          </a:p>
          <a:p>
            <a:pPr lvl="1" fontAlgn="auto">
              <a:spcAft>
                <a:spcPts val="0"/>
              </a:spcAft>
              <a:defRPr/>
            </a:pPr>
            <a:r>
              <a:rPr lang="zh-CN" altLang="en-US" sz="2000" dirty="0" smtClean="0">
                <a:latin typeface="微软雅黑" pitchFamily="34" charset="-122"/>
              </a:rPr>
              <a:t> 双击桌面</a:t>
            </a:r>
            <a:r>
              <a:rPr lang="en-US" altLang="zh-CN" sz="2000" dirty="0" smtClean="0">
                <a:latin typeface="微软雅黑" pitchFamily="34" charset="-122"/>
              </a:rPr>
              <a:t>【</a:t>
            </a:r>
            <a:r>
              <a:rPr lang="zh-CN" altLang="en-US" sz="2000" dirty="0" smtClean="0">
                <a:latin typeface="微软雅黑" pitchFamily="34" charset="-122"/>
              </a:rPr>
              <a:t>金蝶</a:t>
            </a:r>
            <a:r>
              <a:rPr lang="en-US" altLang="zh-CN" sz="2000" dirty="0" smtClean="0">
                <a:latin typeface="微软雅黑" pitchFamily="34" charset="-122"/>
              </a:rPr>
              <a:t>KIS</a:t>
            </a:r>
            <a:r>
              <a:rPr lang="zh-CN" altLang="en-US" sz="2000" dirty="0" smtClean="0">
                <a:latin typeface="微软雅黑" pitchFamily="34" charset="-122"/>
              </a:rPr>
              <a:t>专业版</a:t>
            </a:r>
            <a:r>
              <a:rPr lang="en-US" altLang="zh-CN" sz="2000" dirty="0" smtClean="0">
                <a:latin typeface="微软雅黑" pitchFamily="34" charset="-122"/>
              </a:rPr>
              <a:t>】</a:t>
            </a:r>
            <a:r>
              <a:rPr lang="zh-CN" altLang="en-US" sz="2000" dirty="0" smtClean="0">
                <a:latin typeface="微软雅黑" pitchFamily="34" charset="-122"/>
              </a:rPr>
              <a:t>图标，调出登录账套的界面</a:t>
            </a:r>
          </a:p>
          <a:p>
            <a:pPr lvl="1" fontAlgn="auto">
              <a:spcAft>
                <a:spcPts val="0"/>
              </a:spcAft>
              <a:defRPr/>
            </a:pPr>
            <a:r>
              <a:rPr lang="zh-CN" altLang="en-US" sz="2000" dirty="0" smtClean="0">
                <a:latin typeface="微软雅黑" pitchFamily="34" charset="-122"/>
              </a:rPr>
              <a:t> 在</a:t>
            </a:r>
            <a:r>
              <a:rPr lang="en-US" altLang="zh-CN" sz="2000" dirty="0" smtClean="0">
                <a:latin typeface="微软雅黑" pitchFamily="34" charset="-122"/>
              </a:rPr>
              <a:t>【</a:t>
            </a:r>
            <a:r>
              <a:rPr lang="zh-CN" altLang="en-US" sz="2000" dirty="0" smtClean="0">
                <a:latin typeface="微软雅黑" pitchFamily="34" charset="-122"/>
              </a:rPr>
              <a:t>系统登录</a:t>
            </a:r>
            <a:r>
              <a:rPr lang="en-US" altLang="zh-CN" sz="2000" dirty="0" smtClean="0">
                <a:latin typeface="微软雅黑" pitchFamily="34" charset="-122"/>
              </a:rPr>
              <a:t>】</a:t>
            </a:r>
            <a:r>
              <a:rPr lang="zh-CN" altLang="en-US" sz="2000" dirty="0" smtClean="0">
                <a:latin typeface="微软雅黑" pitchFamily="34" charset="-122"/>
              </a:rPr>
              <a:t>界面中输入用户名（系统默认用户名为</a:t>
            </a:r>
            <a:r>
              <a:rPr lang="en-US" altLang="zh-CN" sz="2000" dirty="0" smtClean="0">
                <a:latin typeface="微软雅黑" pitchFamily="34" charset="-122"/>
              </a:rPr>
              <a:t>Manager</a:t>
            </a:r>
            <a:r>
              <a:rPr lang="zh-CN" altLang="en-US" sz="2000" dirty="0" smtClean="0">
                <a:latin typeface="微软雅黑" pitchFamily="34" charset="-122"/>
              </a:rPr>
              <a:t>）和密码（初始密码默认为空），单击登录到      图标，选择账套后单击</a:t>
            </a:r>
            <a:r>
              <a:rPr lang="en-US" altLang="zh-CN" sz="2000" dirty="0" smtClean="0">
                <a:latin typeface="微软雅黑" pitchFamily="34" charset="-122"/>
              </a:rPr>
              <a:t>【</a:t>
            </a:r>
            <a:r>
              <a:rPr lang="zh-CN" altLang="en-US" sz="2000" dirty="0" smtClean="0">
                <a:latin typeface="微软雅黑" pitchFamily="34" charset="-122"/>
              </a:rPr>
              <a:t>确定</a:t>
            </a:r>
            <a:r>
              <a:rPr lang="en-US" altLang="zh-CN" sz="2000" dirty="0" smtClean="0">
                <a:latin typeface="微软雅黑" pitchFamily="34" charset="-122"/>
              </a:rPr>
              <a:t>】</a:t>
            </a:r>
            <a:endParaRPr lang="zh-CN" altLang="en-US" sz="2000" dirty="0" smtClean="0">
              <a:latin typeface="微软雅黑" pitchFamily="34" charset="-122"/>
            </a:endParaRPr>
          </a:p>
          <a:p>
            <a:pPr lvl="1" fontAlgn="auto">
              <a:spcAft>
                <a:spcPts val="0"/>
              </a:spcAft>
              <a:buFont typeface="Wingdings" pitchFamily="2" charset="2"/>
              <a:buNone/>
              <a:defRPr/>
            </a:pPr>
            <a:endParaRPr lang="en-US" altLang="zh-CN" sz="1600" dirty="0" smtClean="0">
              <a:latin typeface="宋体" pitchFamily="2" charset="-122"/>
            </a:endParaRPr>
          </a:p>
          <a:p>
            <a:pPr fontAlgn="auto">
              <a:spcAft>
                <a:spcPts val="0"/>
              </a:spcAft>
              <a:defRPr/>
            </a:pPr>
            <a:r>
              <a:rPr lang="zh-CN" altLang="en-US" sz="2600" b="1" dirty="0" smtClean="0">
                <a:solidFill>
                  <a:srgbClr val="FF0000"/>
                </a:solidFill>
                <a:latin typeface="宋体" pitchFamily="2" charset="-122"/>
              </a:rPr>
              <a:t>常见问题</a:t>
            </a:r>
            <a:endParaRPr lang="en-US" altLang="zh-CN" sz="2600" b="1" dirty="0" smtClean="0">
              <a:solidFill>
                <a:srgbClr val="FF0000"/>
              </a:solidFill>
              <a:latin typeface="宋体" pitchFamily="2" charset="-122"/>
            </a:endParaRPr>
          </a:p>
          <a:p>
            <a:pPr lvl="1" fontAlgn="auto">
              <a:spcAft>
                <a:spcPts val="0"/>
              </a:spcAft>
              <a:defRPr/>
            </a:pPr>
            <a:r>
              <a:rPr lang="en-US" altLang="zh-CN" sz="2000" dirty="0" err="1" smtClean="0">
                <a:latin typeface="微软雅黑" pitchFamily="34" charset="-122"/>
              </a:rPr>
              <a:t>修改服务器名称后，登录账套提示“登录时出现错误，请重新输入</a:t>
            </a:r>
            <a:r>
              <a:rPr lang="zh-CN" altLang="en-US" sz="2000" dirty="0" smtClean="0">
                <a:latin typeface="微软雅黑" pitchFamily="34" charset="-122"/>
              </a:rPr>
              <a:t>？</a:t>
            </a:r>
            <a:endParaRPr lang="en-US" altLang="zh-CN" sz="2000" dirty="0" smtClean="0">
              <a:latin typeface="微软雅黑" pitchFamily="34" charset="-122"/>
            </a:endParaRPr>
          </a:p>
          <a:p>
            <a:pPr lvl="2" fontAlgn="auto">
              <a:spcAft>
                <a:spcPts val="0"/>
              </a:spcAft>
              <a:defRPr/>
            </a:pPr>
            <a:r>
              <a:rPr lang="zh-CN" altLang="en-US" sz="1800" dirty="0" smtClean="0">
                <a:latin typeface="微软雅黑" pitchFamily="34" charset="-122"/>
              </a:rPr>
              <a:t>解决方案：登录账套管理，系统自动解析新的计算机名。</a:t>
            </a:r>
            <a:endParaRPr lang="en-US" altLang="zh-CN" sz="1800" dirty="0" smtClean="0">
              <a:latin typeface="微软雅黑" pitchFamily="34" charset="-122"/>
            </a:endParaRPr>
          </a:p>
          <a:p>
            <a:pPr fontAlgn="auto">
              <a:spcAft>
                <a:spcPts val="0"/>
              </a:spcAft>
              <a:defRPr/>
            </a:pPr>
            <a:endParaRPr lang="zh-CN" altLang="en-US" dirty="0" smtClean="0"/>
          </a:p>
        </p:txBody>
      </p:sp>
      <p:sp>
        <p:nvSpPr>
          <p:cNvPr id="14339"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登录账套</a:t>
            </a:r>
          </a:p>
        </p:txBody>
      </p:sp>
      <p:pic>
        <p:nvPicPr>
          <p:cNvPr id="14340" name="图片 8" descr="{5D65D2FC-2E4E-47CE-AA03-16CFE9ED1013}.bmp"/>
          <p:cNvPicPr>
            <a:picLocks noChangeAspect="1"/>
          </p:cNvPicPr>
          <p:nvPr/>
        </p:nvPicPr>
        <p:blipFill>
          <a:blip r:embed="rId2" cstate="print"/>
          <a:srcRect/>
          <a:stretch>
            <a:fillRect/>
          </a:stretch>
        </p:blipFill>
        <p:spPr bwMode="auto">
          <a:xfrm>
            <a:off x="5844456" y="2125315"/>
            <a:ext cx="333375" cy="285750"/>
          </a:xfrm>
          <a:prstGeom prst="rect">
            <a:avLst/>
          </a:prstGeom>
          <a:noFill/>
          <a:ln w="9525">
            <a:noFill/>
            <a:miter lim="800000"/>
            <a:headEnd/>
            <a:tailEnd/>
          </a:ln>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564904"/>
            <a:ext cx="4133333" cy="2923809"/>
          </a:xfrm>
          <a:prstGeom prst="rect">
            <a:avLst/>
          </a:prstGeom>
        </p:spPr>
      </p:pic>
      <p:pic>
        <p:nvPicPr>
          <p:cNvPr id="16390" name="Picture 6"/>
          <p:cNvPicPr>
            <a:picLocks noChangeAspect="1" noChangeArrowheads="1"/>
          </p:cNvPicPr>
          <p:nvPr/>
        </p:nvPicPr>
        <p:blipFill>
          <a:blip r:embed="rId4" cstate="print"/>
          <a:srcRect/>
          <a:stretch>
            <a:fillRect/>
          </a:stretch>
        </p:blipFill>
        <p:spPr bwMode="auto">
          <a:xfrm>
            <a:off x="2555776" y="2730847"/>
            <a:ext cx="4133850" cy="2924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fade">
                                      <p:cBhvr>
                                        <p:cTn id="13" dur="500"/>
                                        <p:tgtEl>
                                          <p:spTgt spid="1638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34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390"/>
                                        </p:tgtEl>
                                        <p:attrNameLst>
                                          <p:attrName>style.visibility</p:attrName>
                                        </p:attrNameLst>
                                      </p:cBhvr>
                                      <p:to>
                                        <p:strVal val="visible"/>
                                      </p:to>
                                    </p:set>
                                    <p:anim calcmode="lin" valueType="num">
                                      <p:cBhvr additive="base">
                                        <p:cTn id="34" dur="500" fill="hold"/>
                                        <p:tgtEl>
                                          <p:spTgt spid="16390"/>
                                        </p:tgtEl>
                                        <p:attrNameLst>
                                          <p:attrName>ppt_x</p:attrName>
                                        </p:attrNameLst>
                                      </p:cBhvr>
                                      <p:tavLst>
                                        <p:tav tm="0">
                                          <p:val>
                                            <p:strVal val="#ppt_x"/>
                                          </p:val>
                                        </p:tav>
                                        <p:tav tm="100000">
                                          <p:val>
                                            <p:strVal val="#ppt_x"/>
                                          </p:val>
                                        </p:tav>
                                      </p:tavLst>
                                    </p:anim>
                                    <p:anim calcmode="lin" valueType="num">
                                      <p:cBhvr additive="base">
                                        <p:cTn id="35"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16390"/>
                                        </p:tgtEl>
                                        <p:attrNameLst>
                                          <p:attrName>ppt_x</p:attrName>
                                        </p:attrNameLst>
                                      </p:cBhvr>
                                      <p:tavLst>
                                        <p:tav tm="0">
                                          <p:val>
                                            <p:strVal val="ppt_x"/>
                                          </p:val>
                                        </p:tav>
                                        <p:tav tm="100000">
                                          <p:val>
                                            <p:strVal val="ppt_x"/>
                                          </p:val>
                                        </p:tav>
                                      </p:tavLst>
                                    </p:anim>
                                    <p:anim calcmode="lin" valueType="num">
                                      <p:cBhvr additive="base">
                                        <p:cTn id="40" dur="500"/>
                                        <p:tgtEl>
                                          <p:spTgt spid="16390"/>
                                        </p:tgtEl>
                                        <p:attrNameLst>
                                          <p:attrName>ppt_y</p:attrName>
                                        </p:attrNameLst>
                                      </p:cBhvr>
                                      <p:tavLst>
                                        <p:tav tm="0">
                                          <p:val>
                                            <p:strVal val="ppt_y"/>
                                          </p:val>
                                        </p:tav>
                                        <p:tav tm="100000">
                                          <p:val>
                                            <p:strVal val="1+ppt_h/2"/>
                                          </p:val>
                                        </p:tav>
                                      </p:tavLst>
                                    </p:anim>
                                    <p:set>
                                      <p:cBhvr>
                                        <p:cTn id="41" dur="1" fill="hold">
                                          <p:stCondLst>
                                            <p:cond delay="499"/>
                                          </p:stCondLst>
                                        </p:cTn>
                                        <p:tgtEl>
                                          <p:spTgt spid="1639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387">
                                            <p:txEl>
                                              <p:pRg st="4" end="4"/>
                                            </p:txEl>
                                          </p:spTgt>
                                        </p:tgtEl>
                                        <p:attrNameLst>
                                          <p:attrName>style.visibility</p:attrName>
                                        </p:attrNameLst>
                                      </p:cBhvr>
                                      <p:to>
                                        <p:strVal val="visible"/>
                                      </p:to>
                                    </p:set>
                                    <p:anim calcmode="lin" valueType="num">
                                      <p:cBhvr additive="base">
                                        <p:cTn id="46"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6387">
                                            <p:txEl>
                                              <p:pRg st="5" end="5"/>
                                            </p:txEl>
                                          </p:spTgt>
                                        </p:tgtEl>
                                        <p:attrNameLst>
                                          <p:attrName>style.visibility</p:attrName>
                                        </p:attrNameLst>
                                      </p:cBhvr>
                                      <p:to>
                                        <p:strVal val="visible"/>
                                      </p:to>
                                    </p:set>
                                    <p:anim calcmode="lin" valueType="num">
                                      <p:cBhvr additive="base">
                                        <p:cTn id="50"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6387">
                                            <p:txEl>
                                              <p:pRg st="6" end="6"/>
                                            </p:txEl>
                                          </p:spTgt>
                                        </p:tgtEl>
                                        <p:attrNameLst>
                                          <p:attrName>style.visibility</p:attrName>
                                        </p:attrNameLst>
                                      </p:cBhvr>
                                      <p:to>
                                        <p:strVal val="visible"/>
                                      </p:to>
                                    </p:set>
                                    <p:anim calcmode="lin" valueType="num">
                                      <p:cBhvr additive="base">
                                        <p:cTn id="54"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9766</TotalTime>
  <Words>2732</Words>
  <Application>Microsoft Office PowerPoint</Application>
  <PresentationFormat>全屏显示(4:3)</PresentationFormat>
  <Paragraphs>419</Paragraphs>
  <Slides>52</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52</vt:i4>
      </vt:variant>
    </vt:vector>
  </HeadingPairs>
  <TitlesOfParts>
    <vt:vector size="67" baseType="lpstr">
      <vt:lpstr>Helvetica Neue</vt:lpstr>
      <vt:lpstr>Helvetica Neue UltraLight</vt:lpstr>
      <vt:lpstr>Microsoft YaHei Bold</vt:lpstr>
      <vt:lpstr>Thonburi</vt:lpstr>
      <vt:lpstr>黑体</vt:lpstr>
      <vt:lpstr>宋体</vt:lpstr>
      <vt:lpstr>微软雅黑</vt:lpstr>
      <vt:lpstr>Arial</vt:lpstr>
      <vt:lpstr>Arial Black</vt:lpstr>
      <vt:lpstr>Arial Narrow</vt:lpstr>
      <vt:lpstr>Calibri</vt:lpstr>
      <vt:lpstr>Franklin Gothic Book</vt:lpstr>
      <vt:lpstr>Franklin Gothic Medium</vt:lpstr>
      <vt:lpstr>Wingdings</vt:lpstr>
      <vt:lpstr>Office 主题</vt:lpstr>
      <vt:lpstr>KIS专业版V14.1培训大纲                                    -财务初始化模块  </vt:lpstr>
      <vt:lpstr>总流程图</vt:lpstr>
      <vt:lpstr>流程与功能</vt:lpstr>
      <vt:lpstr>新建账套</vt:lpstr>
      <vt:lpstr>新建账套</vt:lpstr>
      <vt:lpstr>新建账套—账套管理</vt:lpstr>
      <vt:lpstr>新建账套—账套管理</vt:lpstr>
      <vt:lpstr>新建账套—账套管理</vt:lpstr>
      <vt:lpstr>新建账套—登录账套</vt:lpstr>
      <vt:lpstr>界面自定义</vt:lpstr>
      <vt:lpstr>基础设置</vt:lpstr>
      <vt:lpstr>系统参数</vt:lpstr>
      <vt:lpstr>系统参数</vt:lpstr>
      <vt:lpstr>基础资料</vt:lpstr>
      <vt:lpstr>基础资料—科目</vt:lpstr>
      <vt:lpstr>基础资料—科目</vt:lpstr>
      <vt:lpstr>基础资料—币别</vt:lpstr>
      <vt:lpstr>基础资料—凭证字</vt:lpstr>
      <vt:lpstr>基础资料—凭证模板</vt:lpstr>
      <vt:lpstr>基础资料—计量单位</vt:lpstr>
      <vt:lpstr>基础资料—核算项目</vt:lpstr>
      <vt:lpstr>基础资料—核算项目</vt:lpstr>
      <vt:lpstr>基础资料—结算方式</vt:lpstr>
      <vt:lpstr>基础资料—其他</vt:lpstr>
      <vt:lpstr>用户管理</vt:lpstr>
      <vt:lpstr>上机日志</vt:lpstr>
      <vt:lpstr>初始数据录入</vt:lpstr>
      <vt:lpstr>科目初始数据</vt:lpstr>
      <vt:lpstr>财务结束初始化</vt:lpstr>
      <vt:lpstr>流程与功能</vt:lpstr>
      <vt:lpstr>凭证处理</vt:lpstr>
      <vt:lpstr>凭证处理—凭证录入</vt:lpstr>
      <vt:lpstr>凭证处理—智能凭证录入</vt:lpstr>
      <vt:lpstr>凭证处理—凭证查询、审核</vt:lpstr>
      <vt:lpstr>凭证处理—凭证过账</vt:lpstr>
      <vt:lpstr>凭证处理—凭证反过账</vt:lpstr>
      <vt:lpstr>凭证处理—其他功能介绍</vt:lpstr>
      <vt:lpstr>往来业务处理</vt:lpstr>
      <vt:lpstr>往来业务处理—相关设置</vt:lpstr>
      <vt:lpstr>往来业务处理—核销管理</vt:lpstr>
      <vt:lpstr>往来业务处理—核销管理</vt:lpstr>
      <vt:lpstr>往来业务—报表</vt:lpstr>
      <vt:lpstr>期末处理</vt:lpstr>
      <vt:lpstr>期末处理—自动转账</vt:lpstr>
      <vt:lpstr>期末处理—自动转账</vt:lpstr>
      <vt:lpstr>期末处理—期末调汇</vt:lpstr>
      <vt:lpstr>期末处理—结转损益</vt:lpstr>
      <vt:lpstr>期末处理—结转损益</vt:lpstr>
      <vt:lpstr>期末处理—期末智能转账</vt:lpstr>
      <vt:lpstr>账簿报表—账簿</vt:lpstr>
      <vt:lpstr>账簿报表—报表</vt:lpstr>
      <vt:lpstr>PowerPoint 演示文稿</vt:lpstr>
    </vt:vector>
  </TitlesOfParts>
  <Company>金蝶软件(中国)有限公司</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Sky123.Org</cp:lastModifiedBy>
  <cp:revision>806</cp:revision>
  <dcterms:created xsi:type="dcterms:W3CDTF">2009-03-23T05:41:48Z</dcterms:created>
  <dcterms:modified xsi:type="dcterms:W3CDTF">2016-05-02T06:46:32Z</dcterms:modified>
</cp:coreProperties>
</file>