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16"/>
  </p:notesMasterIdLst>
  <p:sldIdLst>
    <p:sldId id="256" r:id="rId5"/>
    <p:sldId id="310" r:id="rId6"/>
    <p:sldId id="312" r:id="rId7"/>
    <p:sldId id="311" r:id="rId8"/>
    <p:sldId id="317" r:id="rId9"/>
    <p:sldId id="318" r:id="rId10"/>
    <p:sldId id="319" r:id="rId11"/>
    <p:sldId id="320" r:id="rId12"/>
    <p:sldId id="321" r:id="rId13"/>
    <p:sldId id="316" r:id="rId14"/>
    <p:sldId id="257"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65">
          <p15:clr>
            <a:srgbClr val="A4A3A4"/>
          </p15:clr>
        </p15:guide>
        <p15:guide id="2" orient="horz" pos="2995">
          <p15:clr>
            <a:srgbClr val="A4A3A4"/>
          </p15:clr>
        </p15:guide>
        <p15:guide id="3" orient="horz" pos="890">
          <p15:clr>
            <a:srgbClr val="A4A3A4"/>
          </p15:clr>
        </p15:guide>
        <p15:guide id="4" pos="2009">
          <p15:clr>
            <a:srgbClr val="A4A3A4"/>
          </p15:clr>
        </p15:guide>
        <p15:guide id="5" pos="276">
          <p15:clr>
            <a:srgbClr val="A4A3A4"/>
          </p15:clr>
        </p15:guide>
        <p15:guide id="6" pos="525">
          <p15:clr>
            <a:srgbClr val="A4A3A4"/>
          </p15:clr>
        </p15:guide>
        <p15:guide id="7" pos="29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C1FB"/>
    <a:srgbClr val="0080E8"/>
    <a:srgbClr val="1771EB"/>
    <a:srgbClr val="24215F"/>
    <a:srgbClr val="1771EA"/>
    <a:srgbClr val="646464"/>
    <a:srgbClr val="9F55FB"/>
    <a:srgbClr val="24BEBC"/>
    <a:srgbClr val="1A15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0" autoAdjust="0"/>
    <p:restoredTop sz="98608" autoAdjust="0"/>
  </p:normalViewPr>
  <p:slideViewPr>
    <p:cSldViewPr snapToGrid="0" snapToObjects="1">
      <p:cViewPr>
        <p:scale>
          <a:sx n="75" d="100"/>
          <a:sy n="75" d="100"/>
        </p:scale>
        <p:origin x="-120" y="-882"/>
      </p:cViewPr>
      <p:guideLst>
        <p:guide orient="horz" pos="665"/>
        <p:guide orient="horz" pos="2995"/>
        <p:guide orient="horz" pos="890"/>
        <p:guide pos="2009"/>
        <p:guide pos="276"/>
        <p:guide pos="525"/>
        <p:guide pos="2987"/>
      </p:guideLst>
    </p:cSldViewPr>
  </p:slideViewPr>
  <p:notesTextViewPr>
    <p:cViewPr>
      <p:scale>
        <a:sx n="100" d="100"/>
        <a:sy n="100" d="100"/>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0A160-EB8B-1D46-9645-B3CAB15B07FE}" type="datetimeFigureOut">
              <a:rPr lang="en-US" smtClean="0"/>
              <a:t>5/22/2019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B0E1F-4EC3-CD47-9A99-59421DE59B0D}" type="slidenum">
              <a:rPr lang="en-US" smtClean="0"/>
              <a:t>‹#›</a:t>
            </a:fld>
            <a:endParaRPr lang="en-US"/>
          </a:p>
        </p:txBody>
      </p:sp>
    </p:spTree>
    <p:extLst>
      <p:ext uri="{BB962C8B-B14F-4D97-AF65-F5344CB8AC3E}">
        <p14:creationId xmlns:p14="http://schemas.microsoft.com/office/powerpoint/2010/main" val="3787206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B0E1F-4EC3-CD47-9A99-59421DE59B0D}" type="slidenum">
              <a:rPr lang="en-US" smtClean="0"/>
              <a:t>1</a:t>
            </a:fld>
            <a:endParaRPr lang="en-US" dirty="0"/>
          </a:p>
        </p:txBody>
      </p:sp>
    </p:spTree>
    <p:extLst>
      <p:ext uri="{BB962C8B-B14F-4D97-AF65-F5344CB8AC3E}">
        <p14:creationId xmlns:p14="http://schemas.microsoft.com/office/powerpoint/2010/main" val="1341106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1771EB"/>
        </a:solidFill>
        <a:effectLst/>
      </p:bgPr>
    </p:bg>
    <p:spTree>
      <p:nvGrpSpPr>
        <p:cNvPr id="1" name=""/>
        <p:cNvGrpSpPr/>
        <p:nvPr/>
      </p:nvGrpSpPr>
      <p:grpSpPr>
        <a:xfrm>
          <a:off x="0" y="0"/>
          <a:ext cx="0" cy="0"/>
          <a:chOff x="0" y="0"/>
          <a:chExt cx="0" cy="0"/>
        </a:xfrm>
      </p:grpSpPr>
      <p:sp>
        <p:nvSpPr>
          <p:cNvPr id="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0" name="【最终版本】11S定版本.gif" descr="【最终版本】11S定版本.gif">
            <a:extLst>
              <a:ext uri="{FF2B5EF4-FFF2-40B4-BE49-F238E27FC236}">
                <a16:creationId xmlns:a16="http://schemas.microsoft.com/office/drawing/2014/main" xmlns=""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sp>
        <p:nvSpPr>
          <p:cNvPr id="8" name="文本框 16"/>
          <p:cNvSpPr txBox="1"/>
          <p:nvPr userDrawn="1"/>
        </p:nvSpPr>
        <p:spPr>
          <a:xfrm>
            <a:off x="2512373" y="4840417"/>
            <a:ext cx="12192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defPPr>
              <a:defRPr lang="en-US"/>
            </a:defPPr>
            <a:lvl1pPr algn="r" eaLnBrk="0" hangingPunct="0">
              <a:spcBef>
                <a:spcPct val="50000"/>
              </a:spcBef>
              <a:defRPr kumimoji="0" sz="800">
                <a:solidFill>
                  <a:srgbClr val="837A80"/>
                </a:solidFill>
                <a:latin typeface="Verdana" charset="0"/>
                <a:ea typeface="宋体" charset="0"/>
                <a:cs typeface="MS PGothic" charset="0"/>
              </a:defRPr>
            </a:lvl1pPr>
            <a:lvl2pPr marL="742950" indent="-285750" eaLnBrk="0" hangingPunct="0">
              <a:defRPr kumimoji="1" sz="2400">
                <a:latin typeface="宋体" charset="0"/>
                <a:ea typeface="宋体" charset="0"/>
              </a:defRPr>
            </a:lvl2pPr>
            <a:lvl3pPr marL="1143000" indent="-228600" eaLnBrk="0" hangingPunct="0">
              <a:defRPr kumimoji="1" sz="2400">
                <a:latin typeface="宋体" charset="0"/>
                <a:ea typeface="宋体" charset="0"/>
              </a:defRPr>
            </a:lvl3pPr>
            <a:lvl4pPr marL="1600200" indent="-228600" eaLnBrk="0" hangingPunct="0">
              <a:defRPr kumimoji="1" sz="2400">
                <a:latin typeface="宋体" charset="0"/>
                <a:ea typeface="宋体" charset="0"/>
              </a:defRPr>
            </a:lvl4pPr>
            <a:lvl5pPr marL="2057400" indent="-228600" eaLnBrk="0" hangingPunct="0">
              <a:defRPr kumimoji="1" sz="2400">
                <a:latin typeface="宋体" charset="0"/>
                <a:ea typeface="宋体" charset="0"/>
              </a:defRPr>
            </a:lvl5pPr>
            <a:lvl6pPr marL="2514600" indent="-228600" eaLnBrk="0" fontAlgn="base" hangingPunct="0">
              <a:spcBef>
                <a:spcPct val="0"/>
              </a:spcBef>
              <a:spcAft>
                <a:spcPct val="0"/>
              </a:spcAft>
              <a:defRPr kumimoji="1" sz="2400">
                <a:latin typeface="宋体" charset="0"/>
                <a:ea typeface="宋体" charset="0"/>
              </a:defRPr>
            </a:lvl6pPr>
            <a:lvl7pPr marL="2971800" indent="-228600" eaLnBrk="0" fontAlgn="base" hangingPunct="0">
              <a:spcBef>
                <a:spcPct val="0"/>
              </a:spcBef>
              <a:spcAft>
                <a:spcPct val="0"/>
              </a:spcAft>
              <a:defRPr kumimoji="1" sz="2400">
                <a:latin typeface="宋体" charset="0"/>
                <a:ea typeface="宋体" charset="0"/>
              </a:defRPr>
            </a:lvl7pPr>
            <a:lvl8pPr marL="3429000" indent="-228600" eaLnBrk="0" fontAlgn="base" hangingPunct="0">
              <a:spcBef>
                <a:spcPct val="0"/>
              </a:spcBef>
              <a:spcAft>
                <a:spcPct val="0"/>
              </a:spcAft>
              <a:defRPr kumimoji="1" sz="2400">
                <a:latin typeface="宋体" charset="0"/>
                <a:ea typeface="宋体" charset="0"/>
              </a:defRPr>
            </a:lvl8pPr>
            <a:lvl9pPr marL="3886200" indent="-228600" eaLnBrk="0" fontAlgn="base" hangingPunct="0">
              <a:spcBef>
                <a:spcPct val="0"/>
              </a:spcBef>
              <a:spcAft>
                <a:spcPct val="0"/>
              </a:spcAft>
              <a:defRPr kumimoji="1" sz="2400">
                <a:latin typeface="宋体" charset="0"/>
                <a:ea typeface="宋体" charset="0"/>
              </a:defRPr>
            </a:lvl9pPr>
          </a:lstStyle>
          <a:p>
            <a:pPr defTabSz="609585"/>
            <a:r>
              <a:rPr lang="zh-CN" altLang="en-US" sz="700" b="0" i="0" kern="1200" spc="0" baseline="0" dirty="0">
                <a:solidFill>
                  <a:schemeClr val="bg1">
                    <a:alpha val="50000"/>
                  </a:schemeClr>
                </a:solidFill>
                <a:latin typeface="微软雅黑" pitchFamily="34" charset="-122"/>
                <a:ea typeface="微软雅黑" pitchFamily="34" charset="-122"/>
                <a:cs typeface="微软雅黑"/>
              </a:rPr>
              <a:t>④内部公开 请勿外传</a:t>
            </a:r>
          </a:p>
        </p:txBody>
      </p:sp>
      <p:pic>
        <p:nvPicPr>
          <p:cNvPr id="6" name="图片 5">
            <a:extLst>
              <a:ext uri="{FF2B5EF4-FFF2-40B4-BE49-F238E27FC236}">
                <a16:creationId xmlns="" xmlns:a16="http://schemas.microsoft.com/office/drawing/2014/main" id="{FE112561-16A0-EF49-8DBC-8DAB703F60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7006" y="2845073"/>
            <a:ext cx="4766994" cy="2298154"/>
          </a:xfrm>
          <a:prstGeom prst="rect">
            <a:avLst/>
          </a:prstGeom>
        </p:spPr>
      </p:pic>
    </p:spTree>
    <p:extLst>
      <p:ext uri="{BB962C8B-B14F-4D97-AF65-F5344CB8AC3E}">
        <p14:creationId xmlns:p14="http://schemas.microsoft.com/office/powerpoint/2010/main" val="17617789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rgbClr val="1771EB"/>
        </a:solidFill>
        <a:effectLst/>
      </p:bgPr>
    </p:bg>
    <p:spTree>
      <p:nvGrpSpPr>
        <p:cNvPr id="1" name=""/>
        <p:cNvGrpSpPr/>
        <p:nvPr/>
      </p:nvGrpSpPr>
      <p:grpSpPr>
        <a:xfrm>
          <a:off x="0" y="0"/>
          <a:ext cx="0" cy="0"/>
          <a:chOff x="0" y="0"/>
          <a:chExt cx="0" cy="0"/>
        </a:xfrm>
      </p:grpSpPr>
      <p:grpSp>
        <p:nvGrpSpPr>
          <p:cNvPr id="8" name="组合 12"/>
          <p:cNvGrpSpPr>
            <a:grpSpLocks/>
          </p:cNvGrpSpPr>
          <p:nvPr userDrawn="1"/>
        </p:nvGrpSpPr>
        <p:grpSpPr bwMode="auto">
          <a:xfrm>
            <a:off x="856193" y="2146142"/>
            <a:ext cx="3015231" cy="1432972"/>
            <a:chOff x="3490332" y="1315926"/>
            <a:chExt cx="3017607" cy="1437748"/>
          </a:xfrm>
        </p:grpSpPr>
        <p:sp>
          <p:nvSpPr>
            <p:cNvPr id="9" name="Rectangle 4"/>
            <p:cNvSpPr>
              <a:spLocks/>
            </p:cNvSpPr>
            <p:nvPr/>
          </p:nvSpPr>
          <p:spPr bwMode="auto">
            <a:xfrm>
              <a:off x="4718426" y="1519345"/>
              <a:ext cx="1401734"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4800" b="0" kern="0" dirty="0">
                  <a:solidFill>
                    <a:srgbClr val="FFFFFF"/>
                  </a:solidFill>
                  <a:latin typeface="Goudy Old Style" charset="0"/>
                  <a:ea typeface="Helvetica Neue"/>
                  <a:cs typeface="宋体" charset="-122"/>
                  <a:sym typeface="Helvetica Neue UltraLight" charset="0"/>
                </a:rPr>
                <a:t>Thanks</a:t>
              </a:r>
            </a:p>
          </p:txBody>
        </p:sp>
        <p:sp>
          <p:nvSpPr>
            <p:cNvPr id="10" name="Rectangle 5"/>
            <p:cNvSpPr>
              <a:spLocks/>
            </p:cNvSpPr>
            <p:nvPr/>
          </p:nvSpPr>
          <p:spPr bwMode="auto">
            <a:xfrm>
              <a:off x="4242022" y="2245072"/>
              <a:ext cx="615274" cy="16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400" b="0" kern="0" dirty="0" err="1">
                  <a:solidFill>
                    <a:srgbClr val="FFFFFF"/>
                  </a:solidFill>
                  <a:latin typeface="Arial Narrow" charset="0"/>
                  <a:ea typeface="Helvetica Neue"/>
                  <a:cs typeface="宋体" charset="-122"/>
                  <a:sym typeface="Arial Narrow" charset="0"/>
                </a:rPr>
                <a:t>terima</a:t>
              </a:r>
              <a:r>
                <a:rPr lang="en-US" altLang="zh-CN" sz="1400" b="0" kern="0" dirty="0">
                  <a:solidFill>
                    <a:srgbClr val="FFFFFF"/>
                  </a:solidFill>
                  <a:latin typeface="Arial Narrow" charset="0"/>
                  <a:ea typeface="Helvetica Neue"/>
                  <a:cs typeface="宋体" charset="-122"/>
                  <a:sym typeface="Arial Narrow" charset="0"/>
                </a:rPr>
                <a:t> </a:t>
              </a:r>
              <a:r>
                <a:rPr lang="en-US" altLang="zh-CN" sz="1400" b="0" kern="0" dirty="0" err="1">
                  <a:solidFill>
                    <a:srgbClr val="FFFFFF"/>
                  </a:solidFill>
                  <a:latin typeface="Arial Narrow" charset="0"/>
                  <a:ea typeface="Helvetica Neue"/>
                  <a:cs typeface="宋体" charset="-122"/>
                  <a:sym typeface="Arial Narrow" charset="0"/>
                </a:rPr>
                <a:t>kasih</a:t>
              </a:r>
              <a:endParaRPr lang="en-US" altLang="zh-CN" sz="1400" b="0" kern="0" dirty="0">
                <a:solidFill>
                  <a:srgbClr val="FFFFFF"/>
                </a:solidFill>
                <a:latin typeface="Arial Narrow" charset="0"/>
                <a:ea typeface="Helvetica Neue"/>
                <a:cs typeface="宋体" charset="-122"/>
                <a:sym typeface="Arial Narrow" charset="0"/>
              </a:endParaRPr>
            </a:p>
          </p:txBody>
        </p:sp>
        <p:sp>
          <p:nvSpPr>
            <p:cNvPr id="11" name="Rectangle 6"/>
            <p:cNvSpPr>
              <a:spLocks/>
            </p:cNvSpPr>
            <p:nvPr/>
          </p:nvSpPr>
          <p:spPr bwMode="auto">
            <a:xfrm>
              <a:off x="3586309" y="1337705"/>
              <a:ext cx="714513" cy="42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3600" b="0" kern="0" dirty="0">
                  <a:solidFill>
                    <a:srgbClr val="FFFFFF"/>
                  </a:solidFill>
                  <a:latin typeface="Arial" charset="0"/>
                  <a:ea typeface="Helvetica Neue"/>
                  <a:cs typeface="宋体" charset="-122"/>
                  <a:sym typeface="Arial" charset="0"/>
                </a:rPr>
                <a:t>感謝</a:t>
              </a:r>
            </a:p>
          </p:txBody>
        </p:sp>
        <p:sp>
          <p:nvSpPr>
            <p:cNvPr id="12" name="Rectangle 7"/>
            <p:cNvSpPr>
              <a:spLocks/>
            </p:cNvSpPr>
            <p:nvPr/>
          </p:nvSpPr>
          <p:spPr bwMode="auto">
            <a:xfrm>
              <a:off x="5332616" y="2180610"/>
              <a:ext cx="952683"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4800" b="0" kern="0" dirty="0">
                  <a:solidFill>
                    <a:srgbClr val="FFFFFF"/>
                  </a:solidFill>
                  <a:latin typeface="微软雅黑" charset="-122"/>
                  <a:ea typeface="微软雅黑" charset="-122"/>
                  <a:cs typeface="微软雅黑" charset="-122"/>
                  <a:sym typeface="Microsoft YaHei Bold" charset="-122"/>
                </a:rPr>
                <a:t>谢谢</a:t>
              </a:r>
            </a:p>
          </p:txBody>
        </p:sp>
        <p:sp>
          <p:nvSpPr>
            <p:cNvPr id="13" name="Rectangle 8"/>
            <p:cNvSpPr>
              <a:spLocks/>
            </p:cNvSpPr>
            <p:nvPr/>
          </p:nvSpPr>
          <p:spPr bwMode="auto">
            <a:xfrm>
              <a:off x="5317085" y="1315926"/>
              <a:ext cx="1190854" cy="28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2400" b="0" kern="0">
                  <a:solidFill>
                    <a:srgbClr val="FFFFFF"/>
                  </a:solidFill>
                  <a:latin typeface="Arial" charset="0"/>
                  <a:ea typeface="Helvetica Neue"/>
                  <a:cs typeface="宋体" charset="-122"/>
                  <a:sym typeface="Arial" charset="0"/>
                </a:rPr>
                <a:t>ありがとう</a:t>
              </a:r>
            </a:p>
          </p:txBody>
        </p:sp>
        <p:sp>
          <p:nvSpPr>
            <p:cNvPr id="14" name="Rectangle 9"/>
            <p:cNvSpPr>
              <a:spLocks/>
            </p:cNvSpPr>
            <p:nvPr/>
          </p:nvSpPr>
          <p:spPr bwMode="auto">
            <a:xfrm>
              <a:off x="3490332" y="1921827"/>
              <a:ext cx="591706" cy="21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800" b="0" kern="0">
                  <a:solidFill>
                    <a:srgbClr val="FFFFFF"/>
                  </a:solidFill>
                  <a:latin typeface="Arial" charset="0"/>
                  <a:ea typeface="Helvetica Neue"/>
                  <a:cs typeface="宋体" charset="-122"/>
                  <a:sym typeface="Arial" charset="0"/>
                </a:rPr>
                <a:t>ขอบคุณ</a:t>
              </a:r>
            </a:p>
          </p:txBody>
        </p:sp>
      </p:grpSp>
      <p:sp>
        <p:nvSpPr>
          <p:cNvPr id="1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9" name="【最终版本】11S定版本.gif" descr="【最终版本】11S定版本.gif">
            <a:extLst>
              <a:ext uri="{FF2B5EF4-FFF2-40B4-BE49-F238E27FC236}">
                <a16:creationId xmlns:a16="http://schemas.microsoft.com/office/drawing/2014/main" xmlns=""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pic>
        <p:nvPicPr>
          <p:cNvPr id="17" name="图片 16">
            <a:extLst>
              <a:ext uri="{FF2B5EF4-FFF2-40B4-BE49-F238E27FC236}">
                <a16:creationId xmlns="" xmlns:a16="http://schemas.microsoft.com/office/drawing/2014/main" id="{1A044560-67BE-3B43-9744-BAE65B6F8B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1563" y="44"/>
            <a:ext cx="4602437" cy="2919956"/>
          </a:xfrm>
          <a:prstGeom prst="rect">
            <a:avLst/>
          </a:prstGeom>
        </p:spPr>
      </p:pic>
    </p:spTree>
    <p:extLst>
      <p:ext uri="{BB962C8B-B14F-4D97-AF65-F5344CB8AC3E}">
        <p14:creationId xmlns:p14="http://schemas.microsoft.com/office/powerpoint/2010/main" val="22328284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646464"/>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0" name="Title 1"/>
          <p:cNvSpPr>
            <a:spLocks noGrp="1"/>
          </p:cNvSpPr>
          <p:nvPr>
            <p:ph type="title"/>
          </p:nvPr>
        </p:nvSpPr>
        <p:spPr>
          <a:xfrm>
            <a:off x="443869" y="222590"/>
            <a:ext cx="8403269" cy="525528"/>
          </a:xfrm>
        </p:spPr>
        <p:txBody>
          <a:bodyPr/>
          <a:lstStyle>
            <a:lvl1pPr>
              <a:defRPr baseline="0">
                <a:solidFill>
                  <a:srgbClr val="1771EA"/>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21" name="图片 20"/>
          <p:cNvPicPr>
            <a:picLocks noChangeAspect="1"/>
          </p:cNvPicPr>
          <p:nvPr userDrawn="1"/>
        </p:nvPicPr>
        <p:blipFill rotWithShape="1">
          <a:blip r:embed="rId2">
            <a:extLst>
              <a:ext uri="{28A0092B-C50C-407E-A947-70E740481C1C}">
                <a14:useLocalDpi xmlns:a14="http://schemas.microsoft.com/office/drawing/2010/main" val="0"/>
              </a:ext>
            </a:extLst>
          </a:blip>
          <a:srcRect r="38287"/>
          <a:stretch/>
        </p:blipFill>
        <p:spPr>
          <a:xfrm>
            <a:off x="7811386" y="192776"/>
            <a:ext cx="1035751" cy="349091"/>
          </a:xfrm>
          <a:prstGeom prst="rect">
            <a:avLst/>
          </a:prstGeom>
        </p:spPr>
      </p:pic>
      <p:sp>
        <p:nvSpPr>
          <p:cNvPr id="22"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tx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tx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8874029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1771EA"/>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chemeClr val="bg1"/>
                </a:solidFill>
                <a:latin typeface="Microsoft YaHei" charset="-122"/>
                <a:ea typeface="Microsoft YaHei" charset="-122"/>
                <a:cs typeface="Microsoft YaHei" charset="-122"/>
              </a:defRPr>
            </a:lvl2pPr>
            <a:lvl3pPr marL="368300" indent="-153988">
              <a:defRPr sz="1200">
                <a:solidFill>
                  <a:schemeClr val="bg1"/>
                </a:solidFill>
                <a:latin typeface="Microsoft YaHei" charset="-122"/>
                <a:ea typeface="Microsoft YaHei" charset="-122"/>
                <a:cs typeface="Microsoft YaHei" charset="-122"/>
              </a:defRPr>
            </a:lvl3pPr>
            <a:lvl4pPr marL="533400" indent="-123825">
              <a:tabLst/>
              <a:defRPr sz="1200">
                <a:solidFill>
                  <a:schemeClr val="bg1"/>
                </a:solidFill>
                <a:latin typeface="Microsoft YaHei" charset="-122"/>
                <a:ea typeface="Microsoft YaHei" charset="-122"/>
                <a:cs typeface="Microsoft YaHei" charset="-122"/>
              </a:defRPr>
            </a:lvl4pPr>
            <a:lvl5pPr marL="730250" indent="-160338">
              <a:defRPr sz="1200">
                <a:solidFill>
                  <a:schemeClr val="bg1"/>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11"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lvl1pPr>
          </a:lstStyle>
          <a:p>
            <a:r>
              <a:rPr kumimoji="1" lang="zh-CN" altLang="en-US" sz="2400" dirty="0" smtClean="0">
                <a:solidFill>
                  <a:srgbClr val="FFC000"/>
                </a:solidFill>
                <a:latin typeface="Microsoft YaHei" charset="-122"/>
                <a:ea typeface="Microsoft YaHei" charset="-122"/>
              </a:rPr>
              <a:t>单击此处编辑标题</a:t>
            </a:r>
            <a:r>
              <a:rPr lang="zh-CN" altLang="en-US" sz="2400" dirty="0" smtClean="0">
                <a:solidFill>
                  <a:schemeClr val="bg1"/>
                </a:solidFill>
                <a:latin typeface="微软雅黑" panose="020B0503020204020204" pitchFamily="34" charset="-122"/>
                <a:ea typeface="微软雅黑" panose="020B0503020204020204" pitchFamily="34" charset="-122"/>
              </a:rPr>
              <a:t/>
            </a:r>
            <a:br>
              <a:rPr lang="zh-CN" altLang="en-US" sz="2400" dirty="0" smtClean="0">
                <a:solidFill>
                  <a:schemeClr val="bg1"/>
                </a:solidFill>
                <a:latin typeface="微软雅黑" panose="020B0503020204020204" pitchFamily="34" charset="-122"/>
                <a:ea typeface="微软雅黑" panose="020B0503020204020204" pitchFamily="34" charset="-122"/>
              </a:rPr>
            </a:br>
            <a:r>
              <a:rPr kumimoji="1" lang="zh-CN" altLang="en-US" sz="2400" dirty="0" smtClean="0">
                <a:solidFill>
                  <a:schemeClr val="bg1"/>
                </a:solidFill>
              </a:rPr>
              <a:t> </a:t>
            </a:r>
            <a:r>
              <a:rPr kumimoji="1" lang="en-US" altLang="zh-CN" sz="2400" dirty="0" smtClean="0">
                <a:solidFill>
                  <a:schemeClr val="bg1"/>
                </a:solidFill>
              </a:rPr>
              <a:t/>
            </a:r>
            <a:br>
              <a:rPr kumimoji="1" lang="en-US" altLang="zh-CN" sz="2400" dirty="0" smtClean="0">
                <a:solidFill>
                  <a:schemeClr val="bg1"/>
                </a:solidFill>
              </a:rPr>
            </a:br>
            <a:r>
              <a:rPr lang="en-US" altLang="zh-CN" sz="2400" dirty="0" smtClean="0">
                <a:solidFill>
                  <a:schemeClr val="bg1"/>
                </a:solidFill>
                <a:latin typeface="微软雅黑" panose="020B0503020204020204" pitchFamily="34" charset="-122"/>
                <a:ea typeface="微软雅黑" panose="020B0503020204020204" pitchFamily="34" charset="-122"/>
              </a:rPr>
              <a:t/>
            </a:r>
            <a:br>
              <a:rPr lang="en-US" altLang="zh-CN" sz="2400" dirty="0" smtClean="0">
                <a:solidFill>
                  <a:schemeClr val="bg1"/>
                </a:solidFill>
                <a:latin typeface="微软雅黑" panose="020B0503020204020204" pitchFamily="34" charset="-122"/>
                <a:ea typeface="微软雅黑" panose="020B0503020204020204" pitchFamily="34" charset="-122"/>
              </a:rPr>
            </a:br>
            <a:endParaRPr kumimoji="1" lang="en-US" altLang="zh-CN" sz="2400" dirty="0">
              <a:solidFill>
                <a:schemeClr val="bg1"/>
              </a:solidFill>
            </a:endParaRPr>
          </a:p>
        </p:txBody>
      </p:sp>
    </p:spTree>
    <p:extLst>
      <p:ext uri="{BB962C8B-B14F-4D97-AF65-F5344CB8AC3E}">
        <p14:creationId xmlns:p14="http://schemas.microsoft.com/office/powerpoint/2010/main" val="24868244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rgbClr val="9F55FB"/>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41721520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p:bg>
      <p:bgPr>
        <a:solidFill>
          <a:srgbClr val="24BEBC"/>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29262044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mparison">
    <p:bg>
      <p:bgPr>
        <a:solidFill>
          <a:srgbClr val="24215F"/>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sp>
        <p:nvSpPr>
          <p:cNvPr id="10" name="Rectangle 9"/>
          <p:cNvSpPr/>
          <p:nvPr userDrawn="1"/>
        </p:nvSpPr>
        <p:spPr>
          <a:xfrm>
            <a:off x="1" y="4735041"/>
            <a:ext cx="9143999" cy="408459"/>
          </a:xfrm>
          <a:prstGeom prst="rect">
            <a:avLst/>
          </a:prstGeom>
          <a:solidFill>
            <a:srgbClr val="2421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771EA"/>
              </a:solidFill>
            </a:endParaRPr>
          </a:p>
        </p:txBody>
      </p:sp>
      <p:sp>
        <p:nvSpPr>
          <p:cNvPr id="11" name="Text Box 5"/>
          <p:cNvSpPr txBox="1">
            <a:spLocks noChangeArrowheads="1"/>
          </p:cNvSpPr>
          <p:nvPr userDrawn="1"/>
        </p:nvSpPr>
        <p:spPr bwMode="auto">
          <a:xfrm>
            <a:off x="443869" y="4926457"/>
            <a:ext cx="2301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宋体" charset="0"/>
                <a:ea typeface="宋体" charset="0"/>
                <a:cs typeface="宋体" charset="0"/>
              </a:defRPr>
            </a:lvl1pPr>
            <a:lvl2pPr marL="742950" indent="-285750" eaLnBrk="0" hangingPunct="0">
              <a:defRPr kumimoji="1" sz="2400">
                <a:solidFill>
                  <a:schemeClr val="tx1"/>
                </a:solidFill>
                <a:latin typeface="宋体" charset="0"/>
                <a:ea typeface="宋体" charset="0"/>
              </a:defRPr>
            </a:lvl2pPr>
            <a:lvl3pPr marL="1143000" indent="-228600" eaLnBrk="0" hangingPunct="0">
              <a:defRPr kumimoji="1" sz="2400">
                <a:solidFill>
                  <a:schemeClr val="tx1"/>
                </a:solidFill>
                <a:latin typeface="宋体" charset="0"/>
                <a:ea typeface="宋体" charset="0"/>
              </a:defRPr>
            </a:lvl3pPr>
            <a:lvl4pPr marL="1600200" indent="-228600" eaLnBrk="0" hangingPunct="0">
              <a:defRPr kumimoji="1" sz="2400">
                <a:solidFill>
                  <a:schemeClr val="tx1"/>
                </a:solidFill>
                <a:latin typeface="宋体" charset="0"/>
                <a:ea typeface="宋体" charset="0"/>
              </a:defRPr>
            </a:lvl4pPr>
            <a:lvl5pPr marL="2057400" indent="-228600" eaLnBrk="0" hangingPunct="0">
              <a:defRPr kumimoji="1" sz="2400">
                <a:solidFill>
                  <a:schemeClr val="tx1"/>
                </a:solidFill>
                <a:latin typeface="宋体" charset="0"/>
                <a:ea typeface="宋体" charset="0"/>
              </a:defRPr>
            </a:lvl5pPr>
            <a:lvl6pPr marL="2514600" indent="-228600" eaLnBrk="0" fontAlgn="base" hangingPunct="0">
              <a:spcBef>
                <a:spcPct val="0"/>
              </a:spcBef>
              <a:spcAft>
                <a:spcPct val="0"/>
              </a:spcAft>
              <a:defRPr kumimoji="1" sz="2400">
                <a:solidFill>
                  <a:schemeClr val="tx1"/>
                </a:solidFill>
                <a:latin typeface="宋体" charset="0"/>
                <a:ea typeface="宋体" charset="0"/>
              </a:defRPr>
            </a:lvl6pPr>
            <a:lvl7pPr marL="2971800" indent="-228600" eaLnBrk="0" fontAlgn="base" hangingPunct="0">
              <a:spcBef>
                <a:spcPct val="0"/>
              </a:spcBef>
              <a:spcAft>
                <a:spcPct val="0"/>
              </a:spcAft>
              <a:defRPr kumimoji="1" sz="2400">
                <a:solidFill>
                  <a:schemeClr val="tx1"/>
                </a:solidFill>
                <a:latin typeface="宋体" charset="0"/>
                <a:ea typeface="宋体" charset="0"/>
              </a:defRPr>
            </a:lvl7pPr>
            <a:lvl8pPr marL="3429000" indent="-228600" eaLnBrk="0" fontAlgn="base" hangingPunct="0">
              <a:spcBef>
                <a:spcPct val="0"/>
              </a:spcBef>
              <a:spcAft>
                <a:spcPct val="0"/>
              </a:spcAft>
              <a:defRPr kumimoji="1" sz="2400">
                <a:solidFill>
                  <a:schemeClr val="tx1"/>
                </a:solidFill>
                <a:latin typeface="宋体" charset="0"/>
                <a:ea typeface="宋体" charset="0"/>
              </a:defRPr>
            </a:lvl8pPr>
            <a:lvl9pPr marL="3886200" indent="-228600" eaLnBrk="0" fontAlgn="base" hangingPunct="0">
              <a:spcBef>
                <a:spcPct val="0"/>
              </a:spcBef>
              <a:spcAft>
                <a:spcPct val="0"/>
              </a:spcAft>
              <a:defRPr kumimoji="1" sz="2400">
                <a:solidFill>
                  <a:schemeClr val="tx1"/>
                </a:solidFill>
                <a:latin typeface="宋体" charset="0"/>
                <a:ea typeface="宋体" charset="0"/>
              </a:defRPr>
            </a:lvl9pPr>
          </a:lstStyle>
          <a:p>
            <a:pPr algn="l">
              <a:spcBef>
                <a:spcPct val="50000"/>
              </a:spcBef>
              <a:defRPr/>
            </a:pPr>
            <a:fld id="{046AD7C7-DE3F-5E43-A3A8-CA80750AE375}" type="slidenum">
              <a:rPr kumimoji="0" lang="en-US" altLang="zh-CN" sz="800" smtClean="0">
                <a:solidFill>
                  <a:schemeClr val="bg1"/>
                </a:solidFill>
                <a:latin typeface="Arial"/>
                <a:cs typeface="Arial"/>
              </a:rPr>
              <a:pPr algn="l">
                <a:spcBef>
                  <a:spcPct val="50000"/>
                </a:spcBef>
                <a:defRPr/>
              </a:pPr>
              <a:t>‹#›</a:t>
            </a:fld>
            <a:endParaRPr kumimoji="0" lang="en-US" altLang="zh-CN" sz="800" dirty="0" smtClean="0">
              <a:solidFill>
                <a:schemeClr val="bg1"/>
              </a:solidFill>
              <a:latin typeface="Arial"/>
              <a:cs typeface="Arial"/>
            </a:endParaRPr>
          </a:p>
        </p:txBody>
      </p:sp>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12"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324480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rgbClr val="1771EA"/>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43869" y="287867"/>
            <a:ext cx="8417186" cy="4466696"/>
          </a:xfrm>
        </p:spPr>
        <p:txBody>
          <a:bodyPr/>
          <a:lstStyle>
            <a:lvl1pPr>
              <a:defRPr sz="4900" baseline="0">
                <a:solidFill>
                  <a:schemeClr val="bg1"/>
                </a:solidFill>
                <a:latin typeface="Microsoft YaHei" charset="-122"/>
                <a:ea typeface="Microsoft YaHei" charset="-122"/>
                <a:cs typeface="Microsoft YaHei" charset="-122"/>
              </a:defRPr>
            </a:lvl1pPr>
          </a:lstStyle>
          <a:p>
            <a:r>
              <a:rPr lang="zh-CN" altLang="en-US" dirty="0" smtClean="0"/>
              <a:t>单击此处</a:t>
            </a:r>
            <a:r>
              <a:rPr lang="en-US" altLang="zh-CN" dirty="0" smtClean="0"/>
              <a:t/>
            </a:r>
            <a:br>
              <a:rPr lang="en-US" altLang="zh-CN" dirty="0" smtClean="0"/>
            </a:br>
            <a:r>
              <a:rPr lang="zh-CN" altLang="en-US" dirty="0" smtClean="0"/>
              <a:t>可更改模板标题</a:t>
            </a:r>
            <a:r>
              <a:rPr lang="en-US" altLang="zh-CN" dirty="0" smtClean="0"/>
              <a:t/>
            </a:r>
            <a:br>
              <a:rPr lang="en-US" altLang="zh-CN" dirty="0" smtClean="0"/>
            </a:br>
            <a:r>
              <a:rPr lang="zh-CN" altLang="en-US" dirty="0" smtClean="0"/>
              <a:t>中的文字</a:t>
            </a:r>
            <a:endParaRPr lang="en-US" dirty="0"/>
          </a:p>
        </p:txBody>
      </p:sp>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12509997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mparison">
    <p:bg>
      <p:bgPr>
        <a:solidFill>
          <a:srgbClr val="1771EA"/>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8"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solidFill>
                  <a:schemeClr val="bg1"/>
                </a:solidFill>
              </a:defRPr>
            </a:lvl1pPr>
          </a:lstStyle>
          <a:p>
            <a:r>
              <a:rPr lang="zh-CN" altLang="en-US" sz="2400" b="1" dirty="0" smtClean="0"/>
              <a:t>小标题</a:t>
            </a:r>
            <a:r>
              <a:rPr lang="en-US" altLang="zh-CN" sz="3600" b="0" dirty="0" smtClean="0"/>
              <a:t/>
            </a:r>
            <a:br>
              <a:rPr lang="en-US" altLang="zh-CN" sz="3600" b="0" dirty="0" smtClean="0"/>
            </a:br>
            <a:r>
              <a:rPr kumimoji="1" lang="zh-CN" altLang="en-US" sz="4400" dirty="0" smtClean="0">
                <a:solidFill>
                  <a:srgbClr val="FFC000"/>
                </a:solidFill>
              </a:rPr>
              <a:t>单击此处</a:t>
            </a:r>
            <a:br>
              <a:rPr kumimoji="1" lang="zh-CN" altLang="en-US" sz="4400" dirty="0" smtClean="0">
                <a:solidFill>
                  <a:srgbClr val="FFC000"/>
                </a:solidFill>
              </a:rPr>
            </a:br>
            <a:r>
              <a:rPr kumimoji="1" lang="zh-CN" altLang="en-US" sz="4400" dirty="0" smtClean="0">
                <a:solidFill>
                  <a:srgbClr val="FFC000"/>
                </a:solidFill>
              </a:rPr>
              <a:t>可更改模板标题</a:t>
            </a:r>
            <a:br>
              <a:rPr kumimoji="1" lang="zh-CN" altLang="en-US" sz="4400" dirty="0" smtClean="0">
                <a:solidFill>
                  <a:srgbClr val="FFC000"/>
                </a:solidFill>
              </a:rPr>
            </a:br>
            <a:r>
              <a:rPr kumimoji="1" lang="zh-CN" altLang="en-US" sz="4400" dirty="0" smtClean="0">
                <a:solidFill>
                  <a:srgbClr val="FFC000"/>
                </a:solidFill>
              </a:rPr>
              <a:t>中的文字</a:t>
            </a:r>
            <a:endParaRPr kumimoji="1" lang="zh-CN" altLang="en-US" sz="4400" dirty="0">
              <a:solidFill>
                <a:srgbClr val="FFC000"/>
              </a:solidFill>
            </a:endParaRPr>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rgbClr val="1771EB"/>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hasCustomPrompt="1"/>
          </p:nvPr>
        </p:nvSpPr>
        <p:spPr>
          <a:xfrm>
            <a:off x="443869" y="777932"/>
            <a:ext cx="8404856" cy="3878735"/>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没有金蝶软件国际软件集团有限公司的特别许可，任何人不能以任何形式或为任何目的复制或传播本文档的任何部分。本文档中包含的信息如有更改，恕不另行通知。</a:t>
            </a: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由金蝶软件（中国）有限公司和其分销商所销售的某些软件产品包含有其它软件供应商版权所有的软件组件。</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Microsoft®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WINDOWS®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NT®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EXCEL®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Word®</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PowerPoint®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SQL Server® </a:t>
            </a:r>
            <a:r>
              <a:rPr lang="zh-CN" altLang="en-US" sz="1050" dirty="0" smtClean="0">
                <a:solidFill>
                  <a:schemeClr val="tx1">
                    <a:lumMod val="65000"/>
                    <a:lumOff val="35000"/>
                  </a:schemeClr>
                </a:solidFill>
                <a:latin typeface="微软雅黑" pitchFamily="34" charset="-122"/>
                <a:ea typeface="微软雅黑" pitchFamily="34" charset="-122"/>
              </a:rPr>
              <a:t>是微软公司的注册商标。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IBM®</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 </a:t>
            </a:r>
            <a:r>
              <a:rPr lang="zh-CN" altLang="en-US" sz="1050" dirty="0" smtClean="0">
                <a:solidFill>
                  <a:schemeClr val="tx1">
                    <a:lumMod val="65000"/>
                    <a:lumOff val="35000"/>
                  </a:schemeClr>
                </a:solidFill>
                <a:latin typeface="微软雅黑" pitchFamily="34" charset="-122"/>
                <a:ea typeface="微软雅黑" pitchFamily="34" charset="-122"/>
              </a:rPr>
              <a:t>通用数据库、</a:t>
            </a:r>
            <a:r>
              <a:rPr lang="en-US" altLang="zh-CN" sz="1050" dirty="0" smtClean="0">
                <a:solidFill>
                  <a:schemeClr val="tx1">
                    <a:lumMod val="65000"/>
                    <a:lumOff val="35000"/>
                  </a:schemeClr>
                </a:solidFill>
                <a:latin typeface="微软雅黑" pitchFamily="34" charset="-122"/>
                <a:ea typeface="微软雅黑" pitchFamily="34" charset="-122"/>
              </a:rPr>
              <a:t>OS/2®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Parallel </a:t>
            </a:r>
            <a:r>
              <a:rPr lang="en-US" altLang="zh-CN" sz="1050" dirty="0" err="1" smtClean="0">
                <a:solidFill>
                  <a:schemeClr val="tx1">
                    <a:lumMod val="65000"/>
                    <a:lumOff val="35000"/>
                  </a:schemeClr>
                </a:solidFill>
                <a:latin typeface="微软雅黑" pitchFamily="34" charset="-122"/>
                <a:ea typeface="微软雅黑" pitchFamily="34" charset="-122"/>
              </a:rPr>
              <a:t>Sysplex</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MVS/ESA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pSeries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xSeries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zSeries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z/OS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AFP</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Intelligent Miner</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WebSphere®</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Netfinity</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Tivoli®</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动态</a:t>
            </a:r>
            <a:r>
              <a:rPr lang="en-US" altLang="zh-CN" sz="1050" dirty="0" err="1" smtClean="0">
                <a:solidFill>
                  <a:schemeClr val="tx1">
                    <a:lumMod val="65000"/>
                    <a:lumOff val="35000"/>
                  </a:schemeClr>
                </a:solidFill>
                <a:latin typeface="微软雅黑" pitchFamily="34" charset="-122"/>
                <a:ea typeface="微软雅黑" pitchFamily="34" charset="-122"/>
              </a:rPr>
              <a:t>ServerTM</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是国际商业机器公司在美国或其他公司的商标。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UNIX®</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UNIX INTERNATIONAL CO.,LIMTED</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OSF/1®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Motif®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Open Group </a:t>
            </a:r>
            <a:r>
              <a:rPr lang="zh-CN" altLang="en-US" sz="1050" dirty="0" smtClean="0">
                <a:solidFill>
                  <a:schemeClr val="tx1">
                    <a:lumMod val="65000"/>
                    <a:lumOff val="35000"/>
                  </a:schemeClr>
                </a:solidFill>
                <a:latin typeface="微软雅黑" pitchFamily="34" charset="-122"/>
                <a:ea typeface="微软雅黑" pitchFamily="34" charset="-122"/>
              </a:rPr>
              <a:t>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Citrix®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徽标、</a:t>
            </a:r>
            <a:r>
              <a:rPr lang="en-US" altLang="zh-CN" sz="1050" dirty="0" smtClean="0">
                <a:solidFill>
                  <a:schemeClr val="tx1">
                    <a:lumMod val="65000"/>
                    <a:lumOff val="35000"/>
                  </a:schemeClr>
                </a:solidFill>
                <a:latin typeface="微软雅黑" pitchFamily="34" charset="-122"/>
                <a:ea typeface="微软雅黑" pitchFamily="34" charset="-122"/>
              </a:rPr>
              <a:t>ICA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Program Neighborhood®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MetaFrame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WinFrame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VideoFrame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MultiWin</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以及此处引用的</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产品名是</a:t>
            </a:r>
            <a:r>
              <a:rPr lang="en-US" altLang="zh-CN" sz="1050" dirty="0" smtClean="0">
                <a:solidFill>
                  <a:schemeClr val="tx1">
                    <a:lumMod val="65000"/>
                    <a:lumOff val="35000"/>
                  </a:schemeClr>
                </a:solidFill>
                <a:latin typeface="微软雅黑" pitchFamily="34" charset="-122"/>
                <a:ea typeface="微软雅黑" pitchFamily="34" charset="-122"/>
              </a:rPr>
              <a:t>Citrix Systems </a:t>
            </a:r>
            <a:r>
              <a:rPr lang="zh-CN" altLang="en-US" sz="1050" dirty="0" smtClean="0">
                <a:solidFill>
                  <a:schemeClr val="tx1">
                    <a:lumMod val="65000"/>
                    <a:lumOff val="35000"/>
                  </a:schemeClr>
                </a:solidFill>
                <a:latin typeface="微软雅黑" pitchFamily="34" charset="-122"/>
                <a:ea typeface="微软雅黑" pitchFamily="34" charset="-122"/>
              </a:rPr>
              <a:t>公司的商标或注册商标。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HTML</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HATEMOGLU TEKSTIL GIYIM SANAYI VE TICARET A.S.</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DHTML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XML</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XHTML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W3C®</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World Wide Web </a:t>
            </a:r>
            <a:r>
              <a:rPr lang="zh-CN" altLang="en-US" sz="1050" dirty="0" smtClean="0">
                <a:solidFill>
                  <a:schemeClr val="tx1">
                    <a:lumMod val="65000"/>
                    <a:lumOff val="35000"/>
                  </a:schemeClr>
                </a:solidFill>
                <a:latin typeface="微软雅黑" pitchFamily="34" charset="-122"/>
                <a:ea typeface="微软雅黑" pitchFamily="34" charset="-122"/>
              </a:rPr>
              <a:t>协会、计算机科学实验室的商标或注册商标，</a:t>
            </a:r>
            <a:r>
              <a:rPr lang="en-US" altLang="zh-CN" sz="1050" dirty="0" err="1" smtClean="0">
                <a:solidFill>
                  <a:schemeClr val="tx1">
                    <a:lumMod val="65000"/>
                    <a:lumOff val="35000"/>
                  </a:schemeClr>
                </a:solidFill>
                <a:latin typeface="微软雅黑" pitchFamily="34" charset="-122"/>
                <a:ea typeface="微软雅黑" pitchFamily="34" charset="-122"/>
              </a:rPr>
              <a:t>PureXML</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 </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JAVASCRIPT®</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是甲骨文美国有限公司的注册商标，由其技术开发和实施商</a:t>
            </a:r>
            <a:r>
              <a:rPr lang="en-US" altLang="zh-CN" sz="1050" dirty="0" smtClean="0">
                <a:solidFill>
                  <a:schemeClr val="tx1">
                    <a:lumMod val="65000"/>
                    <a:lumOff val="35000"/>
                  </a:schemeClr>
                </a:solidFill>
                <a:latin typeface="微软雅黑" pitchFamily="34" charset="-122"/>
                <a:ea typeface="微软雅黑" pitchFamily="34" charset="-122"/>
              </a:rPr>
              <a:t>Netscape </a:t>
            </a:r>
            <a:r>
              <a:rPr lang="zh-CN" altLang="en-US" sz="1050" dirty="0" smtClean="0">
                <a:solidFill>
                  <a:schemeClr val="tx1">
                    <a:lumMod val="65000"/>
                    <a:lumOff val="35000"/>
                  </a:schemeClr>
                </a:solidFill>
                <a:latin typeface="微软雅黑" pitchFamily="34" charset="-122"/>
                <a:ea typeface="微软雅黑" pitchFamily="34" charset="-122"/>
              </a:rPr>
              <a:t>许可使用。</a:t>
            </a:r>
          </a:p>
          <a:p>
            <a:pPr>
              <a:spcBef>
                <a:spcPts val="500"/>
              </a:spcBef>
              <a:defRPr/>
            </a:pPr>
            <a:r>
              <a:rPr lang="en-US" altLang="zh-CN" sz="1050" dirty="0" err="1" smtClean="0">
                <a:solidFill>
                  <a:schemeClr val="tx1">
                    <a:lumMod val="65000"/>
                    <a:lumOff val="35000"/>
                  </a:schemeClr>
                </a:solidFill>
                <a:latin typeface="微软雅黑" pitchFamily="34" charset="-122"/>
                <a:ea typeface="微软雅黑" pitchFamily="34" charset="-122"/>
              </a:rPr>
              <a:t>Apusic</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是深圳市金蝶中间件有限公司的注册商标。</a:t>
            </a: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本文档提到的金蝶</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KIS ®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K/3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EAS ® </a:t>
            </a:r>
            <a:r>
              <a:rPr lang="zh-CN" altLang="en-US" sz="1050" dirty="0" smtClean="0">
                <a:solidFill>
                  <a:schemeClr val="tx1">
                    <a:lumMod val="65000"/>
                    <a:lumOff val="35000"/>
                  </a:schemeClr>
                </a:solidFill>
                <a:latin typeface="微软雅黑" pitchFamily="34" charset="-122"/>
                <a:ea typeface="微软雅黑" pitchFamily="34" charset="-122"/>
              </a:rPr>
              <a:t>、友商网 </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和其它金蝶 产品和服务以及它们各自的徽标是金蝶软件（中国）有限公司在中国和世界其它一些国家的商标或注册商标。本文档提到的所有其它产品和服务名称是它们各自公司的商标。</a:t>
            </a:r>
            <a:endParaRPr lang="zh-CN" altLang="en-US" sz="1050" dirty="0">
              <a:solidFill>
                <a:schemeClr val="tx1">
                  <a:lumMod val="65000"/>
                  <a:lumOff val="35000"/>
                </a:schemeClr>
              </a:solidFill>
              <a:latin typeface="微软雅黑" pitchFamily="34" charset="-122"/>
              <a:ea typeface="微软雅黑" pitchFamily="34" charset="-122"/>
            </a:endParaRPr>
          </a:p>
        </p:txBody>
      </p:sp>
      <p:sp>
        <p:nvSpPr>
          <p:cNvPr id="20" name="Title 1"/>
          <p:cNvSpPr>
            <a:spLocks noGrp="1"/>
          </p:cNvSpPr>
          <p:nvPr>
            <p:ph type="title" hasCustomPrompt="1"/>
          </p:nvPr>
        </p:nvSpPr>
        <p:spPr>
          <a:xfrm>
            <a:off x="443869" y="222590"/>
            <a:ext cx="8403269" cy="525528"/>
          </a:xfrm>
        </p:spPr>
        <p:txBody>
          <a:bodyPr/>
          <a:lstStyle>
            <a:lvl1pPr>
              <a:defRPr baseline="0">
                <a:solidFill>
                  <a:srgbClr val="FFC000"/>
                </a:solidFill>
                <a:latin typeface="Microsoft YaHei" charset="-122"/>
                <a:ea typeface="Microsoft YaHei" charset="-122"/>
                <a:cs typeface="Microsoft YaHei" charset="-122"/>
              </a:defRPr>
            </a:lvl1pPr>
          </a:lstStyle>
          <a:p>
            <a:r>
              <a:rPr lang="zh-CN" altLang="en-US" dirty="0" smtClean="0"/>
              <a:t>特别声明</a:t>
            </a:r>
            <a:endParaRPr lang="en-US" dirty="0"/>
          </a:p>
        </p:txBody>
      </p:sp>
      <p:sp>
        <p:nvSpPr>
          <p:cNvPr id="22"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pic>
        <p:nvPicPr>
          <p:cNvPr id="25" name="图片 2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2" name="Group 41"/>
          <p:cNvGrpSpPr/>
          <p:nvPr userDrawn="1"/>
        </p:nvGrpSpPr>
        <p:grpSpPr>
          <a:xfrm>
            <a:off x="-1081337" y="-53219"/>
            <a:ext cx="646288" cy="646288"/>
            <a:chOff x="-1138755" y="0"/>
            <a:chExt cx="646288" cy="646288"/>
          </a:xfrm>
          <a:solidFill>
            <a:srgbClr val="24215F"/>
          </a:solidFill>
        </p:grpSpPr>
        <p:sp>
          <p:nvSpPr>
            <p:cNvPr id="43" name="Rectangle 42"/>
            <p:cNvSpPr/>
            <p:nvPr userDrawn="1"/>
          </p:nvSpPr>
          <p:spPr>
            <a:xfrm>
              <a:off x="-1138755" y="0"/>
              <a:ext cx="646288" cy="6462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4" name="TextBox 43"/>
            <p:cNvSpPr txBox="1"/>
            <p:nvPr userDrawn="1"/>
          </p:nvSpPr>
          <p:spPr>
            <a:xfrm>
              <a:off x="-1138755" y="0"/>
              <a:ext cx="407083" cy="461665"/>
            </a:xfrm>
            <a:prstGeom prst="rect">
              <a:avLst/>
            </a:prstGeom>
            <a:grpFill/>
          </p:spPr>
          <p:txBody>
            <a:bodyPr wrap="none" rtlCol="0">
              <a:spAutoFit/>
            </a:bodyPr>
            <a:lstStyle/>
            <a:p>
              <a:r>
                <a:rPr lang="en-US" sz="800" dirty="0" smtClean="0">
                  <a:solidFill>
                    <a:schemeClr val="bg1"/>
                  </a:solidFill>
                </a:rPr>
                <a:t>R:</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9</a:t>
              </a:r>
              <a:r>
                <a:rPr lang="en-US" sz="800" dirty="0" smtClean="0">
                  <a:solidFill>
                    <a:schemeClr val="bg1"/>
                  </a:solidFill>
                </a:rPr>
                <a:t>5</a:t>
              </a:r>
              <a:endParaRPr lang="en-US" sz="800" dirty="0">
                <a:solidFill>
                  <a:schemeClr val="bg1"/>
                </a:solidFill>
              </a:endParaRPr>
            </a:p>
          </p:txBody>
        </p:sp>
      </p:grpSp>
      <p:grpSp>
        <p:nvGrpSpPr>
          <p:cNvPr id="45" name="Group 44"/>
          <p:cNvGrpSpPr/>
          <p:nvPr userDrawn="1"/>
        </p:nvGrpSpPr>
        <p:grpSpPr>
          <a:xfrm>
            <a:off x="-1081337" y="659218"/>
            <a:ext cx="646288" cy="646288"/>
            <a:chOff x="-1138755" y="0"/>
            <a:chExt cx="646288" cy="646288"/>
          </a:xfrm>
        </p:grpSpPr>
        <p:sp>
          <p:nvSpPr>
            <p:cNvPr id="46" name="Rectangle 45"/>
            <p:cNvSpPr/>
            <p:nvPr userDrawn="1"/>
          </p:nvSpPr>
          <p:spPr>
            <a:xfrm>
              <a:off x="-1138755" y="0"/>
              <a:ext cx="646288" cy="646288"/>
            </a:xfrm>
            <a:prstGeom prst="rect">
              <a:avLst/>
            </a:prstGeom>
            <a:solidFill>
              <a:srgbClr val="1771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7" name="TextBox 46"/>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23</a:t>
              </a:r>
              <a:endParaRPr lang="en-US" sz="800" dirty="0" smtClean="0">
                <a:solidFill>
                  <a:schemeClr val="bg1"/>
                </a:solidFill>
              </a:endParaRPr>
            </a:p>
            <a:p>
              <a:r>
                <a:rPr lang="en-US" sz="800" dirty="0" smtClean="0">
                  <a:solidFill>
                    <a:schemeClr val="bg1"/>
                  </a:solidFill>
                </a:rPr>
                <a:t>G:1</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238</a:t>
              </a:r>
              <a:endParaRPr lang="en-US" sz="800" dirty="0">
                <a:solidFill>
                  <a:schemeClr val="bg1"/>
                </a:solidFill>
              </a:endParaRPr>
            </a:p>
          </p:txBody>
        </p:sp>
      </p:grpSp>
      <p:grpSp>
        <p:nvGrpSpPr>
          <p:cNvPr id="48" name="Group 47"/>
          <p:cNvGrpSpPr/>
          <p:nvPr userDrawn="1"/>
        </p:nvGrpSpPr>
        <p:grpSpPr>
          <a:xfrm>
            <a:off x="-1081337" y="1371655"/>
            <a:ext cx="646288" cy="646288"/>
            <a:chOff x="-1138755" y="0"/>
            <a:chExt cx="646288" cy="646288"/>
          </a:xfrm>
        </p:grpSpPr>
        <p:sp>
          <p:nvSpPr>
            <p:cNvPr id="49" name="Rectangle 48"/>
            <p:cNvSpPr/>
            <p:nvPr userDrawn="1"/>
          </p:nvSpPr>
          <p:spPr>
            <a:xfrm>
              <a:off x="-1138755" y="0"/>
              <a:ext cx="646288" cy="646288"/>
            </a:xfrm>
            <a:prstGeom prst="rect">
              <a:avLst/>
            </a:prstGeom>
            <a:solidFill>
              <a:srgbClr val="25C1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0" name="TextBox 49"/>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tx1"/>
                  </a:solidFill>
                </a:rPr>
                <a:t>R:</a:t>
              </a:r>
              <a:r>
                <a:rPr lang="en-US" altLang="zh-CN" sz="800" dirty="0" smtClean="0">
                  <a:solidFill>
                    <a:schemeClr val="tx1"/>
                  </a:solidFill>
                </a:rPr>
                <a:t>35</a:t>
              </a:r>
              <a:endParaRPr lang="en-US" sz="800" dirty="0" smtClean="0">
                <a:solidFill>
                  <a:schemeClr val="tx1"/>
                </a:solidFill>
              </a:endParaRPr>
            </a:p>
            <a:p>
              <a:r>
                <a:rPr lang="en-US" sz="800" dirty="0" smtClean="0">
                  <a:solidFill>
                    <a:schemeClr val="tx1"/>
                  </a:solidFill>
                </a:rPr>
                <a:t>G:2</a:t>
              </a:r>
              <a:r>
                <a:rPr lang="en-US" altLang="zh-CN" sz="800" dirty="0" smtClean="0">
                  <a:solidFill>
                    <a:schemeClr val="tx1"/>
                  </a:solidFill>
                </a:rPr>
                <a:t>04</a:t>
              </a:r>
              <a:endParaRPr lang="en-US" sz="800" dirty="0" smtClean="0">
                <a:solidFill>
                  <a:schemeClr val="tx1"/>
                </a:solidFill>
              </a:endParaRPr>
            </a:p>
            <a:p>
              <a:r>
                <a:rPr lang="en-US" sz="800" dirty="0" smtClean="0">
                  <a:solidFill>
                    <a:schemeClr val="tx1"/>
                  </a:solidFill>
                </a:rPr>
                <a:t>B:2</a:t>
              </a:r>
              <a:r>
                <a:rPr lang="en-US" altLang="zh-CN" sz="800" dirty="0" smtClean="0">
                  <a:solidFill>
                    <a:schemeClr val="tx1"/>
                  </a:solidFill>
                </a:rPr>
                <a:t>52</a:t>
              </a:r>
              <a:endParaRPr lang="en-US" sz="800" dirty="0">
                <a:solidFill>
                  <a:schemeClr val="tx1"/>
                </a:solidFill>
              </a:endParaRPr>
            </a:p>
          </p:txBody>
        </p:sp>
      </p:grpSp>
      <p:grpSp>
        <p:nvGrpSpPr>
          <p:cNvPr id="51" name="Group 50"/>
          <p:cNvGrpSpPr/>
          <p:nvPr userDrawn="1"/>
        </p:nvGrpSpPr>
        <p:grpSpPr>
          <a:xfrm>
            <a:off x="-1081337" y="2084092"/>
            <a:ext cx="646288" cy="646288"/>
            <a:chOff x="-1138755" y="0"/>
            <a:chExt cx="646288" cy="646288"/>
          </a:xfrm>
        </p:grpSpPr>
        <p:sp>
          <p:nvSpPr>
            <p:cNvPr id="52" name="Rectangle 51"/>
            <p:cNvSpPr/>
            <p:nvPr userDrawn="1"/>
          </p:nvSpPr>
          <p:spPr>
            <a:xfrm>
              <a:off x="-1138755" y="0"/>
              <a:ext cx="646288" cy="646288"/>
            </a:xfrm>
            <a:prstGeom prst="rect">
              <a:avLst/>
            </a:prstGeom>
            <a:solidFill>
              <a:srgbClr val="24BE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3" name="TextBox 52"/>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200</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200</a:t>
              </a:r>
              <a:endParaRPr lang="en-US" sz="800" dirty="0">
                <a:solidFill>
                  <a:schemeClr val="bg1"/>
                </a:solidFill>
              </a:endParaRPr>
            </a:p>
          </p:txBody>
        </p:sp>
      </p:grpSp>
      <p:sp>
        <p:nvSpPr>
          <p:cNvPr id="59" name="TextBox 58"/>
          <p:cNvSpPr txBox="1"/>
          <p:nvPr userDrawn="1"/>
        </p:nvSpPr>
        <p:spPr>
          <a:xfrm>
            <a:off x="-1095448" y="3710098"/>
            <a:ext cx="646288" cy="415498"/>
          </a:xfrm>
          <a:prstGeom prst="rect">
            <a:avLst/>
          </a:prstGeom>
          <a:noFill/>
        </p:spPr>
        <p:txBody>
          <a:bodyPr wrap="square" rtlCol="0">
            <a:spAutoFit/>
          </a:bodyPr>
          <a:lstStyle/>
          <a:p>
            <a:r>
              <a:rPr lang="zh-CN" altLang="en-US" sz="700" dirty="0" smtClean="0">
                <a:solidFill>
                  <a:schemeClr val="bg1"/>
                </a:solidFill>
              </a:rPr>
              <a:t>中文字体：</a:t>
            </a:r>
            <a:endParaRPr lang="en-US" altLang="zh-CN" sz="700" dirty="0" smtClean="0">
              <a:solidFill>
                <a:srgbClr val="1EA19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400" b="0" i="0" dirty="0" smtClean="0">
                <a:solidFill>
                  <a:srgbClr val="FFFFFF"/>
                </a:solidFill>
                <a:latin typeface="Heiti SC Medium"/>
                <a:ea typeface="Heiti SC Medium"/>
                <a:cs typeface="Heiti SC Medium"/>
              </a:rPr>
              <a:t>黑体</a:t>
            </a:r>
            <a:endParaRPr lang="en-US" altLang="zh-CN" sz="1400" b="0" i="0" dirty="0" smtClean="0">
              <a:solidFill>
                <a:srgbClr val="FFFFFF"/>
              </a:solidFill>
              <a:latin typeface="Heiti SC Medium"/>
              <a:ea typeface="Heiti SC Medium"/>
              <a:cs typeface="Heiti SC Medium"/>
            </a:endParaRPr>
          </a:p>
        </p:txBody>
      </p:sp>
      <p:grpSp>
        <p:nvGrpSpPr>
          <p:cNvPr id="60" name="Group 59"/>
          <p:cNvGrpSpPr/>
          <p:nvPr userDrawn="1"/>
        </p:nvGrpSpPr>
        <p:grpSpPr>
          <a:xfrm>
            <a:off x="-1081337" y="2796527"/>
            <a:ext cx="646288" cy="646288"/>
            <a:chOff x="-1138755" y="0"/>
            <a:chExt cx="646288" cy="646288"/>
          </a:xfrm>
        </p:grpSpPr>
        <p:sp>
          <p:nvSpPr>
            <p:cNvPr id="61" name="Rectangle 60"/>
            <p:cNvSpPr/>
            <p:nvPr userDrawn="1"/>
          </p:nvSpPr>
          <p:spPr>
            <a:xfrm>
              <a:off x="-1138755" y="0"/>
              <a:ext cx="646288" cy="646288"/>
            </a:xfrm>
            <a:prstGeom prst="rect">
              <a:avLst/>
            </a:prstGeom>
            <a:solidFill>
              <a:srgbClr val="9F55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62" name="TextBox 61"/>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zh-CN" altLang="zh-CN" sz="800" dirty="0" smtClean="0">
                  <a:solidFill>
                    <a:schemeClr val="bg1"/>
                  </a:solidFill>
                </a:rPr>
                <a:t>1</a:t>
              </a:r>
              <a:r>
                <a:rPr lang="en-US" altLang="zh-CN" sz="800" dirty="0" smtClean="0">
                  <a:solidFill>
                    <a:schemeClr val="bg1"/>
                  </a:solidFill>
                </a:rPr>
                <a:t>76</a:t>
              </a:r>
              <a:endParaRPr lang="en-US" sz="800" dirty="0" smtClean="0">
                <a:solidFill>
                  <a:schemeClr val="bg1"/>
                </a:solidFill>
              </a:endParaRPr>
            </a:p>
            <a:p>
              <a:r>
                <a:rPr lang="en-US" sz="800" dirty="0" smtClean="0">
                  <a:solidFill>
                    <a:schemeClr val="bg1"/>
                  </a:solidFill>
                </a:rPr>
                <a:t>G:</a:t>
              </a:r>
              <a:r>
                <a:rPr lang="zh-CN" altLang="zh-CN" sz="800" dirty="0" smtClean="0">
                  <a:solidFill>
                    <a:schemeClr val="bg1"/>
                  </a:solidFill>
                </a:rPr>
                <a:t>1</a:t>
              </a:r>
              <a:r>
                <a:rPr lang="en-US" altLang="zh-CN" sz="800" dirty="0" smtClean="0">
                  <a:solidFill>
                    <a:schemeClr val="bg1"/>
                  </a:solidFill>
                </a:rPr>
                <a:t>15</a:t>
              </a:r>
              <a:endParaRPr lang="en-US" sz="800" dirty="0" smtClean="0">
                <a:solidFill>
                  <a:schemeClr val="bg1"/>
                </a:solidFill>
              </a:endParaRPr>
            </a:p>
            <a:p>
              <a:r>
                <a:rPr lang="en-US" sz="800" dirty="0" smtClean="0">
                  <a:solidFill>
                    <a:schemeClr val="bg1"/>
                  </a:solidFill>
                </a:rPr>
                <a:t>B:</a:t>
              </a:r>
              <a:r>
                <a:rPr lang="zh-CN" altLang="zh-CN" sz="800" dirty="0" smtClean="0">
                  <a:solidFill>
                    <a:schemeClr val="bg1"/>
                  </a:solidFill>
                </a:rPr>
                <a:t>2</a:t>
              </a:r>
              <a:r>
                <a:rPr lang="en-US" altLang="zh-CN" sz="800" dirty="0" smtClean="0">
                  <a:solidFill>
                    <a:schemeClr val="bg1"/>
                  </a:solidFill>
                </a:rPr>
                <a:t>52</a:t>
              </a:r>
              <a:endParaRPr lang="en-US" sz="800" dirty="0">
                <a:solidFill>
                  <a:schemeClr val="bg1"/>
                </a:solidFill>
              </a:endParaRPr>
            </a:p>
          </p:txBody>
        </p:sp>
      </p:grpSp>
      <p:sp>
        <p:nvSpPr>
          <p:cNvPr id="63" name="Rectangle 62"/>
          <p:cNvSpPr/>
          <p:nvPr userDrawn="1"/>
        </p:nvSpPr>
        <p:spPr>
          <a:xfrm>
            <a:off x="-1095448" y="4158940"/>
            <a:ext cx="770893" cy="446276"/>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700" dirty="0" smtClean="0">
                <a:solidFill>
                  <a:schemeClr val="bg1"/>
                </a:solidFill>
              </a:rPr>
              <a:t>英文字体：</a:t>
            </a:r>
            <a:endParaRPr lang="en-US" altLang="zh-CN" sz="700" b="1" i="0" dirty="0" smtClean="0">
              <a:solidFill>
                <a:srgbClr val="FFFFFF"/>
              </a:solidFill>
              <a:latin typeface="Arial"/>
              <a:cs typeface="Arial"/>
            </a:endParaRPr>
          </a:p>
          <a:p>
            <a:r>
              <a:rPr lang="en-US" altLang="zh-CN" sz="1600" b="1" i="0" dirty="0" smtClean="0">
                <a:solidFill>
                  <a:srgbClr val="FFFFFF"/>
                </a:solidFill>
                <a:latin typeface="Arial"/>
                <a:cs typeface="Arial"/>
              </a:rPr>
              <a:t>Arial</a:t>
            </a:r>
          </a:p>
        </p:txBody>
      </p:sp>
      <p:grpSp>
        <p:nvGrpSpPr>
          <p:cNvPr id="76" name="Group 75"/>
          <p:cNvGrpSpPr/>
          <p:nvPr userDrawn="1"/>
        </p:nvGrpSpPr>
        <p:grpSpPr>
          <a:xfrm>
            <a:off x="-201085" y="208515"/>
            <a:ext cx="136829" cy="4388332"/>
            <a:chOff x="-279703" y="208515"/>
            <a:chExt cx="243417" cy="4388332"/>
          </a:xfrm>
        </p:grpSpPr>
        <p:cxnSp>
          <p:nvCxnSpPr>
            <p:cNvPr id="77" name="Straight Connector 7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78" name="Group 77"/>
            <p:cNvGrpSpPr/>
            <p:nvPr userDrawn="1"/>
          </p:nvGrpSpPr>
          <p:grpSpPr>
            <a:xfrm>
              <a:off x="-279703" y="4254803"/>
              <a:ext cx="243417" cy="342044"/>
              <a:chOff x="-243418" y="1063625"/>
              <a:chExt cx="243417" cy="342044"/>
            </a:xfrm>
          </p:grpSpPr>
          <p:cxnSp>
            <p:nvCxnSpPr>
              <p:cNvPr id="82" name="Straight Connector 81"/>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79" name="Group 78"/>
            <p:cNvGrpSpPr/>
            <p:nvPr userDrawn="1"/>
          </p:nvGrpSpPr>
          <p:grpSpPr>
            <a:xfrm>
              <a:off x="-279703" y="208515"/>
              <a:ext cx="243417" cy="864155"/>
              <a:chOff x="-243418" y="1063625"/>
              <a:chExt cx="243417" cy="864155"/>
            </a:xfrm>
          </p:grpSpPr>
          <p:cxnSp>
            <p:nvCxnSpPr>
              <p:cNvPr id="80" name="Straight Connector 79"/>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6" name="Group 95"/>
          <p:cNvGrpSpPr/>
          <p:nvPr userDrawn="1"/>
        </p:nvGrpSpPr>
        <p:grpSpPr>
          <a:xfrm>
            <a:off x="9196915" y="208515"/>
            <a:ext cx="136829" cy="4388332"/>
            <a:chOff x="-279703" y="208515"/>
            <a:chExt cx="243417" cy="4388332"/>
          </a:xfrm>
        </p:grpSpPr>
        <p:cxnSp>
          <p:nvCxnSpPr>
            <p:cNvPr id="97" name="Straight Connector 9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userDrawn="1"/>
          </p:nvGrpSpPr>
          <p:grpSpPr>
            <a:xfrm>
              <a:off x="-279703" y="4254803"/>
              <a:ext cx="243417" cy="342044"/>
              <a:chOff x="-243418" y="1063625"/>
              <a:chExt cx="243417" cy="342044"/>
            </a:xfrm>
          </p:grpSpPr>
          <p:cxnSp>
            <p:nvCxnSpPr>
              <p:cNvPr id="103" name="Straight Connector 102"/>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9" name="Group 98"/>
            <p:cNvGrpSpPr/>
            <p:nvPr userDrawn="1"/>
          </p:nvGrpSpPr>
          <p:grpSpPr>
            <a:xfrm>
              <a:off x="-279703" y="208515"/>
              <a:ext cx="243417" cy="864155"/>
              <a:chOff x="-243418" y="1063625"/>
              <a:chExt cx="243417" cy="864155"/>
            </a:xfrm>
          </p:grpSpPr>
          <p:cxnSp>
            <p:nvCxnSpPr>
              <p:cNvPr id="101" name="Straight Connector 100"/>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100" name="Straight Connector 99"/>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54" name="Rectangle 2"/>
          <p:cNvSpPr>
            <a:spLocks noGrp="1" noChangeArrowheads="1"/>
          </p:cNvSpPr>
          <p:nvPr>
            <p:ph type="title"/>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单击此处编辑母版标题样式</a:t>
            </a:r>
            <a:endParaRPr lang="en-US" dirty="0"/>
          </a:p>
        </p:txBody>
      </p:sp>
      <p:sp>
        <p:nvSpPr>
          <p:cNvPr id="56" name="Rectangle 3"/>
          <p:cNvSpPr>
            <a:spLocks noGrp="1" noChangeArrowheads="1"/>
          </p:cNvSpPr>
          <p:nvPr>
            <p:ph type="body" idx="1"/>
          </p:nvPr>
        </p:nvSpPr>
        <p:spPr bwMode="auto">
          <a:xfrm>
            <a:off x="453872" y="1082837"/>
            <a:ext cx="8396441" cy="36685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79" r:id="rId1"/>
    <p:sldLayoutId id="2147493475" r:id="rId2"/>
    <p:sldLayoutId id="2147493460" r:id="rId3"/>
    <p:sldLayoutId id="2147493468" r:id="rId4"/>
    <p:sldLayoutId id="2147493469" r:id="rId5"/>
    <p:sldLayoutId id="2147493472" r:id="rId6"/>
    <p:sldLayoutId id="2147493477" r:id="rId7"/>
    <p:sldLayoutId id="2147493482" r:id="rId8"/>
    <p:sldLayoutId id="2147493481" r:id="rId9"/>
    <p:sldLayoutId id="2147493471" r:id="rId10"/>
  </p:sldLayoutIdLst>
  <p:timing>
    <p:tnLst>
      <p:par>
        <p:cTn id="1" dur="indefinite" restart="never" nodeType="tmRoot"/>
      </p:par>
    </p:tnLst>
  </p:timing>
  <p:hf hdr="0" ftr="0" dt="0"/>
  <p:txStyles>
    <p:titleStyle>
      <a:lvl1pPr algn="l" defTabSz="457200" rtl="0" eaLnBrk="1" latinLnBrk="0" hangingPunct="1">
        <a:spcBef>
          <a:spcPct val="0"/>
        </a:spcBef>
        <a:buNone/>
        <a:defRPr sz="1600" b="1" i="0" kern="1200">
          <a:solidFill>
            <a:schemeClr val="tx1"/>
          </a:solidFill>
          <a:latin typeface="Microsoft YaHei" charset="-122"/>
          <a:ea typeface="Microsoft YaHei" charset="-122"/>
          <a:cs typeface="Microsoft YaHei" charset="-122"/>
        </a:defRPr>
      </a:lvl1pPr>
    </p:titleStyle>
    <p:bodyStyle>
      <a:lvl1pPr marL="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2pPr>
      <a:lvl3pPr marL="9144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3pPr>
      <a:lvl4pPr marL="13716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4pPr>
      <a:lvl5pPr marL="18288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71EB"/>
        </a:solidFill>
        <a:effectLst/>
      </p:bgPr>
    </p:bg>
    <p:spTree>
      <p:nvGrpSpPr>
        <p:cNvPr id="1" name=""/>
        <p:cNvGrpSpPr/>
        <p:nvPr/>
      </p:nvGrpSpPr>
      <p:grpSpPr>
        <a:xfrm>
          <a:off x="0" y="0"/>
          <a:ext cx="0" cy="0"/>
          <a:chOff x="0" y="0"/>
          <a:chExt cx="0" cy="0"/>
        </a:xfrm>
      </p:grpSpPr>
      <p:sp>
        <p:nvSpPr>
          <p:cNvPr id="8" name="Text Placeholder 4"/>
          <p:cNvSpPr txBox="1">
            <a:spLocks/>
          </p:cNvSpPr>
          <p:nvPr/>
        </p:nvSpPr>
        <p:spPr bwMode="auto">
          <a:xfrm>
            <a:off x="856192" y="2915704"/>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b="1" dirty="0" smtClean="0"/>
              <a:t>KIS</a:t>
            </a:r>
            <a:r>
              <a:rPr lang="zh-CN" altLang="en-US" sz="1200" b="1" dirty="0" smtClean="0"/>
              <a:t>服务营销部</a:t>
            </a:r>
            <a:endParaRPr lang="en-US" altLang="zh-CN" sz="1200" b="1" dirty="0"/>
          </a:p>
        </p:txBody>
      </p:sp>
      <p:sp>
        <p:nvSpPr>
          <p:cNvPr id="13" name="Title 1"/>
          <p:cNvSpPr txBox="1">
            <a:spLocks/>
          </p:cNvSpPr>
          <p:nvPr/>
        </p:nvSpPr>
        <p:spPr bwMode="auto">
          <a:xfrm>
            <a:off x="856193" y="1420171"/>
            <a:ext cx="3890735" cy="112221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defTabSz="457200" rtl="0" eaLnBrk="1" latinLnBrk="0" hangingPunct="1">
              <a:lnSpc>
                <a:spcPct val="100000"/>
              </a:lnSpc>
              <a:spcBef>
                <a:spcPct val="0"/>
              </a:spcBef>
              <a:buNone/>
              <a:defRPr sz="3200" b="1" i="0" kern="1200" baseline="0">
                <a:solidFill>
                  <a:schemeClr val="bg1"/>
                </a:solidFill>
                <a:latin typeface="Microsoft YaHei" charset="-122"/>
                <a:ea typeface="Microsoft YaHei" charset="-122"/>
                <a:cs typeface="Microsoft YaHei" charset="-122"/>
              </a:defRPr>
            </a:lvl1pPr>
          </a:lstStyle>
          <a:p>
            <a:r>
              <a:rPr lang="en-US" altLang="zh-CN" dirty="0" smtClean="0"/>
              <a:t>KIS</a:t>
            </a:r>
            <a:r>
              <a:rPr lang="zh-CN" altLang="en-US" dirty="0" smtClean="0"/>
              <a:t>云专业版出纳管理（</a:t>
            </a:r>
            <a:r>
              <a:rPr lang="en-US" altLang="zh-CN" dirty="0" smtClean="0"/>
              <a:t>3</a:t>
            </a:r>
            <a:r>
              <a:rPr lang="zh-CN" altLang="en-US" dirty="0" smtClean="0"/>
              <a:t>）</a:t>
            </a:r>
            <a:r>
              <a:rPr lang="en-US" altLang="zh-CN" dirty="0" smtClean="0"/>
              <a:t>-</a:t>
            </a:r>
            <a:r>
              <a:rPr lang="zh-CN" altLang="en-US" dirty="0" smtClean="0"/>
              <a:t>银行日记账</a:t>
            </a:r>
            <a:endParaRPr lang="en-US" dirty="0"/>
          </a:p>
        </p:txBody>
      </p:sp>
      <p:sp>
        <p:nvSpPr>
          <p:cNvPr id="4" name="Text Placeholder 4"/>
          <p:cNvSpPr txBox="1">
            <a:spLocks/>
          </p:cNvSpPr>
          <p:nvPr/>
        </p:nvSpPr>
        <p:spPr bwMode="auto">
          <a:xfrm>
            <a:off x="856193" y="3200400"/>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dirty="0" smtClean="0"/>
              <a:t>2019.5</a:t>
            </a:r>
            <a:endParaRPr lang="en-US" altLang="zh-CN" sz="1200" dirty="0"/>
          </a:p>
        </p:txBody>
      </p:sp>
    </p:spTree>
    <p:extLst>
      <p:ext uri="{BB962C8B-B14F-4D97-AF65-F5344CB8AC3E}">
        <p14:creationId xmlns:p14="http://schemas.microsoft.com/office/powerpoint/2010/main" val="2850651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内容回顾</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2134" t="10550" r="21733" b="13050"/>
          <a:stretch/>
        </p:blipFill>
        <p:spPr>
          <a:xfrm>
            <a:off x="1302106" y="1619189"/>
            <a:ext cx="1992172" cy="1807624"/>
          </a:xfrm>
          <a:prstGeom prst="rect">
            <a:avLst/>
          </a:prstGeom>
        </p:spPr>
      </p:pic>
      <p:pic>
        <p:nvPicPr>
          <p:cNvPr id="15"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2134" t="10550" r="21733" b="13050"/>
          <a:stretch/>
        </p:blipFill>
        <p:spPr>
          <a:xfrm>
            <a:off x="3382909" y="1619189"/>
            <a:ext cx="1992172" cy="1807624"/>
          </a:xfrm>
          <a:prstGeom prst="rect">
            <a:avLst/>
          </a:prstGeom>
        </p:spPr>
      </p:pic>
      <p:pic>
        <p:nvPicPr>
          <p:cNvPr id="16"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2134" t="10550" r="21733" b="13050"/>
          <a:stretch/>
        </p:blipFill>
        <p:spPr>
          <a:xfrm>
            <a:off x="5405934" y="1619189"/>
            <a:ext cx="1992172" cy="1807624"/>
          </a:xfrm>
          <a:prstGeom prst="rect">
            <a:avLst/>
          </a:prstGeom>
        </p:spPr>
      </p:pic>
      <p:sp>
        <p:nvSpPr>
          <p:cNvPr id="17" name="Oval 5"/>
          <p:cNvSpPr/>
          <p:nvPr/>
        </p:nvSpPr>
        <p:spPr>
          <a:xfrm>
            <a:off x="5405934" y="658391"/>
            <a:ext cx="762000" cy="766373"/>
          </a:xfrm>
          <a:prstGeom prst="ellipse">
            <a:avLst/>
          </a:prstGeom>
          <a:solidFill>
            <a:srgbClr val="0E7FB7"/>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8" name="Text Box 10"/>
          <p:cNvSpPr txBox="1">
            <a:spLocks noChangeArrowheads="1"/>
          </p:cNvSpPr>
          <p:nvPr/>
        </p:nvSpPr>
        <p:spPr bwMode="auto">
          <a:xfrm>
            <a:off x="6255106" y="683613"/>
            <a:ext cx="1676400" cy="600164"/>
          </a:xfrm>
          <a:prstGeom prst="rect">
            <a:avLst/>
          </a:prstGeom>
          <a:noFill/>
          <a:ln w="9525">
            <a:noFill/>
            <a:miter lim="800000"/>
            <a:headEnd/>
            <a:tailEnd/>
          </a:ln>
        </p:spPr>
        <p:txBody>
          <a:bodyPr wrap="square" lIns="45720" tIns="22860" rIns="45720" bIns="22860">
            <a:spAutoFit/>
          </a:bodyPr>
          <a:lstStyle/>
          <a:p>
            <a:pPr defTabSz="1088232"/>
            <a:r>
              <a:rPr lang="zh-CN" altLang="en-US" dirty="0">
                <a:solidFill>
                  <a:schemeClr val="tx1">
                    <a:lumMod val="50000"/>
                    <a:lumOff val="50000"/>
                  </a:schemeClr>
                </a:solidFill>
                <a:latin typeface="+mj-ea"/>
                <a:ea typeface="+mj-ea"/>
                <a:cs typeface="Open Sans" pitchFamily="34" charset="0"/>
              </a:rPr>
              <a:t>银行</a:t>
            </a:r>
            <a:r>
              <a:rPr lang="zh-CN" altLang="en-US" dirty="0" smtClean="0">
                <a:solidFill>
                  <a:schemeClr val="tx1">
                    <a:lumMod val="50000"/>
                    <a:lumOff val="50000"/>
                  </a:schemeClr>
                </a:solidFill>
                <a:latin typeface="+mj-ea"/>
                <a:ea typeface="+mj-ea"/>
                <a:cs typeface="Open Sans" pitchFamily="34" charset="0"/>
              </a:rPr>
              <a:t>日记账生成凭证</a:t>
            </a:r>
            <a:endParaRPr lang="en-US" dirty="0">
              <a:solidFill>
                <a:schemeClr val="tx1">
                  <a:lumMod val="50000"/>
                  <a:lumOff val="50000"/>
                </a:schemeClr>
              </a:solidFill>
              <a:latin typeface="+mj-ea"/>
              <a:ea typeface="+mj-ea"/>
              <a:cs typeface="Open Sans" pitchFamily="34" charset="0"/>
            </a:endParaRPr>
          </a:p>
        </p:txBody>
      </p:sp>
      <p:sp>
        <p:nvSpPr>
          <p:cNvPr id="19" name="Oval 9"/>
          <p:cNvSpPr/>
          <p:nvPr/>
        </p:nvSpPr>
        <p:spPr>
          <a:xfrm>
            <a:off x="5645506" y="3579213"/>
            <a:ext cx="762000" cy="766373"/>
          </a:xfrm>
          <a:prstGeom prst="ellipse">
            <a:avLst/>
          </a:prstGeom>
          <a:solidFill>
            <a:srgbClr val="45C1A4"/>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0" name="Text Box 10"/>
          <p:cNvSpPr txBox="1">
            <a:spLocks noChangeArrowheads="1"/>
          </p:cNvSpPr>
          <p:nvPr/>
        </p:nvSpPr>
        <p:spPr bwMode="auto">
          <a:xfrm>
            <a:off x="6494678" y="3604435"/>
            <a:ext cx="1676400" cy="877163"/>
          </a:xfrm>
          <a:prstGeom prst="rect">
            <a:avLst/>
          </a:prstGeom>
          <a:noFill/>
          <a:ln w="9525">
            <a:noFill/>
            <a:miter lim="800000"/>
            <a:headEnd/>
            <a:tailEnd/>
          </a:ln>
        </p:spPr>
        <p:txBody>
          <a:bodyPr wrap="square" lIns="45720" tIns="22860" rIns="45720" bIns="22860">
            <a:spAutoFit/>
          </a:bodyPr>
          <a:lstStyle/>
          <a:p>
            <a:pPr defTabSz="1088232"/>
            <a:r>
              <a:rPr lang="zh-CN" altLang="en-US" dirty="0" smtClean="0">
                <a:solidFill>
                  <a:schemeClr val="tx1">
                    <a:lumMod val="50000"/>
                    <a:lumOff val="50000"/>
                  </a:schemeClr>
                </a:solidFill>
                <a:latin typeface="+mj-ea"/>
                <a:ea typeface="+mj-ea"/>
                <a:cs typeface="Open Sans" pitchFamily="34" charset="0"/>
              </a:rPr>
              <a:t>银行存款对账、银行存款与总账对账</a:t>
            </a:r>
            <a:endParaRPr lang="en-US" dirty="0">
              <a:solidFill>
                <a:schemeClr val="tx1">
                  <a:lumMod val="50000"/>
                  <a:lumOff val="50000"/>
                </a:schemeClr>
              </a:solidFill>
              <a:latin typeface="+mj-ea"/>
              <a:ea typeface="+mj-ea"/>
              <a:cs typeface="Open Sans" pitchFamily="34" charset="0"/>
            </a:endParaRPr>
          </a:p>
        </p:txBody>
      </p:sp>
      <p:sp>
        <p:nvSpPr>
          <p:cNvPr id="21" name="Oval 11"/>
          <p:cNvSpPr/>
          <p:nvPr/>
        </p:nvSpPr>
        <p:spPr>
          <a:xfrm>
            <a:off x="2281734" y="3579212"/>
            <a:ext cx="762000" cy="766373"/>
          </a:xfrm>
          <a:prstGeom prst="ellipse">
            <a:avLst/>
          </a:prstGeom>
          <a:solidFill>
            <a:srgbClr val="4BACC6"/>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2" name="Text Box 10"/>
          <p:cNvSpPr txBox="1">
            <a:spLocks noChangeArrowheads="1"/>
          </p:cNvSpPr>
          <p:nvPr/>
        </p:nvSpPr>
        <p:spPr bwMode="auto">
          <a:xfrm>
            <a:off x="762000" y="3604434"/>
            <a:ext cx="1378306" cy="600164"/>
          </a:xfrm>
          <a:prstGeom prst="rect">
            <a:avLst/>
          </a:prstGeom>
          <a:noFill/>
          <a:ln w="9525">
            <a:noFill/>
            <a:miter lim="800000"/>
            <a:headEnd/>
            <a:tailEnd/>
          </a:ln>
        </p:spPr>
        <p:txBody>
          <a:bodyPr wrap="square" lIns="45720" tIns="22860" rIns="45720" bIns="22860">
            <a:spAutoFit/>
          </a:bodyPr>
          <a:lstStyle/>
          <a:p>
            <a:pPr algn="r" defTabSz="1088232"/>
            <a:r>
              <a:rPr lang="zh-CN" altLang="en-US" dirty="0">
                <a:solidFill>
                  <a:schemeClr val="tx1">
                    <a:lumMod val="50000"/>
                    <a:lumOff val="50000"/>
                  </a:schemeClr>
                </a:solidFill>
                <a:latin typeface="+mj-ea"/>
                <a:ea typeface="+mj-ea"/>
                <a:cs typeface="Open Sans" pitchFamily="34" charset="0"/>
              </a:rPr>
              <a:t>银行</a:t>
            </a:r>
            <a:r>
              <a:rPr lang="zh-CN" altLang="en-US" dirty="0" smtClean="0">
                <a:solidFill>
                  <a:schemeClr val="tx1">
                    <a:lumMod val="50000"/>
                    <a:lumOff val="50000"/>
                  </a:schemeClr>
                </a:solidFill>
                <a:latin typeface="+mj-ea"/>
                <a:ea typeface="+mj-ea"/>
                <a:cs typeface="Open Sans" pitchFamily="34" charset="0"/>
              </a:rPr>
              <a:t>日记账、银行对账单</a:t>
            </a:r>
            <a:endParaRPr lang="en-US" dirty="0" smtClean="0">
              <a:solidFill>
                <a:schemeClr val="tx1">
                  <a:lumMod val="50000"/>
                  <a:lumOff val="50000"/>
                </a:schemeClr>
              </a:solidFill>
              <a:latin typeface="+mj-ea"/>
              <a:ea typeface="+mj-ea"/>
              <a:cs typeface="Open Sans" pitchFamily="34" charset="0"/>
            </a:endParaRPr>
          </a:p>
        </p:txBody>
      </p:sp>
      <p:sp>
        <p:nvSpPr>
          <p:cNvPr id="23" name="Rectangle 18"/>
          <p:cNvSpPr/>
          <p:nvPr/>
        </p:nvSpPr>
        <p:spPr>
          <a:xfrm>
            <a:off x="1421892" y="1826613"/>
            <a:ext cx="1728216" cy="1066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9"/>
          <p:cNvSpPr/>
          <p:nvPr/>
        </p:nvSpPr>
        <p:spPr>
          <a:xfrm>
            <a:off x="3514887" y="1826613"/>
            <a:ext cx="1728216" cy="1066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0"/>
          <p:cNvSpPr/>
          <p:nvPr/>
        </p:nvSpPr>
        <p:spPr>
          <a:xfrm>
            <a:off x="5537912" y="1826613"/>
            <a:ext cx="1728216" cy="1066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7"/>
          <p:cNvCxnSpPr/>
          <p:nvPr/>
        </p:nvCxnSpPr>
        <p:spPr>
          <a:xfrm flipV="1">
            <a:off x="4399348" y="1232908"/>
            <a:ext cx="975733" cy="83820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14"/>
          <p:cNvCxnSpPr>
            <a:endCxn id="21" idx="0"/>
          </p:cNvCxnSpPr>
          <p:nvPr/>
        </p:nvCxnSpPr>
        <p:spPr>
          <a:xfrm flipH="1">
            <a:off x="2662734" y="2741013"/>
            <a:ext cx="163372" cy="838199"/>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16"/>
          <p:cNvCxnSpPr>
            <a:endCxn id="19" idx="0"/>
          </p:cNvCxnSpPr>
          <p:nvPr/>
        </p:nvCxnSpPr>
        <p:spPr>
          <a:xfrm>
            <a:off x="5950306" y="2741013"/>
            <a:ext cx="76200" cy="83820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Freeform 35"/>
          <p:cNvSpPr>
            <a:spLocks noEditPoints="1"/>
          </p:cNvSpPr>
          <p:nvPr/>
        </p:nvSpPr>
        <p:spPr bwMode="auto">
          <a:xfrm>
            <a:off x="5526125" y="865624"/>
            <a:ext cx="521619" cy="351906"/>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22"/>
          <p:cNvGrpSpPr/>
          <p:nvPr/>
        </p:nvGrpSpPr>
        <p:grpSpPr>
          <a:xfrm>
            <a:off x="2443368" y="3746513"/>
            <a:ext cx="438733" cy="431770"/>
            <a:chOff x="1587575" y="2265358"/>
            <a:chExt cx="314468" cy="309477"/>
          </a:xfrm>
          <a:solidFill>
            <a:schemeClr val="bg1"/>
          </a:solidFill>
        </p:grpSpPr>
        <p:sp>
          <p:nvSpPr>
            <p:cNvPr id="37"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 name="Group 25"/>
          <p:cNvGrpSpPr/>
          <p:nvPr/>
        </p:nvGrpSpPr>
        <p:grpSpPr>
          <a:xfrm>
            <a:off x="5886743" y="3707829"/>
            <a:ext cx="279527" cy="509141"/>
            <a:chOff x="3536781" y="2689641"/>
            <a:chExt cx="279527" cy="509141"/>
          </a:xfrm>
          <a:solidFill>
            <a:schemeClr val="bg1"/>
          </a:solidFill>
        </p:grpSpPr>
        <p:sp>
          <p:nvSpPr>
            <p:cNvPr id="40" name="Freeform 121"/>
            <p:cNvSpPr>
              <a:spLocks noEditPoints="1"/>
            </p:cNvSpPr>
            <p:nvPr/>
          </p:nvSpPr>
          <p:spPr bwMode="auto">
            <a:xfrm>
              <a:off x="3536781" y="2689641"/>
              <a:ext cx="279527" cy="381855"/>
            </a:xfrm>
            <a:custGeom>
              <a:avLst/>
              <a:gdLst>
                <a:gd name="T0" fmla="*/ 42 w 84"/>
                <a:gd name="T1" fmla="*/ 5 h 115"/>
                <a:gd name="T2" fmla="*/ 79 w 84"/>
                <a:gd name="T3" fmla="*/ 42 h 115"/>
                <a:gd name="T4" fmla="*/ 56 w 84"/>
                <a:gd name="T5" fmla="*/ 111 h 115"/>
                <a:gd name="T6" fmla="*/ 31 w 84"/>
                <a:gd name="T7" fmla="*/ 111 h 115"/>
                <a:gd name="T8" fmla="*/ 4 w 84"/>
                <a:gd name="T9" fmla="*/ 42 h 115"/>
                <a:gd name="T10" fmla="*/ 42 w 84"/>
                <a:gd name="T11" fmla="*/ 5 h 115"/>
                <a:gd name="T12" fmla="*/ 42 w 84"/>
                <a:gd name="T13" fmla="*/ 0 h 115"/>
                <a:gd name="T14" fmla="*/ 0 w 84"/>
                <a:gd name="T15" fmla="*/ 42 h 115"/>
                <a:gd name="T16" fmla="*/ 29 w 84"/>
                <a:gd name="T17" fmla="*/ 115 h 115"/>
                <a:gd name="T18" fmla="*/ 58 w 84"/>
                <a:gd name="T19" fmla="*/ 115 h 115"/>
                <a:gd name="T20" fmla="*/ 84 w 84"/>
                <a:gd name="T21" fmla="*/ 42 h 115"/>
                <a:gd name="T22" fmla="*/ 42 w 84"/>
                <a:gd name="T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5">
                  <a:moveTo>
                    <a:pt x="42" y="5"/>
                  </a:moveTo>
                  <a:cubicBezTo>
                    <a:pt x="63" y="5"/>
                    <a:pt x="79" y="22"/>
                    <a:pt x="79" y="42"/>
                  </a:cubicBezTo>
                  <a:cubicBezTo>
                    <a:pt x="79" y="60"/>
                    <a:pt x="60" y="101"/>
                    <a:pt x="56" y="111"/>
                  </a:cubicBezTo>
                  <a:cubicBezTo>
                    <a:pt x="31" y="111"/>
                    <a:pt x="31" y="111"/>
                    <a:pt x="31" y="111"/>
                  </a:cubicBezTo>
                  <a:cubicBezTo>
                    <a:pt x="23" y="95"/>
                    <a:pt x="4" y="58"/>
                    <a:pt x="4" y="42"/>
                  </a:cubicBezTo>
                  <a:cubicBezTo>
                    <a:pt x="4" y="22"/>
                    <a:pt x="21" y="5"/>
                    <a:pt x="42" y="5"/>
                  </a:cubicBezTo>
                  <a:moveTo>
                    <a:pt x="42" y="0"/>
                  </a:moveTo>
                  <a:cubicBezTo>
                    <a:pt x="19" y="0"/>
                    <a:pt x="0" y="19"/>
                    <a:pt x="0" y="42"/>
                  </a:cubicBezTo>
                  <a:cubicBezTo>
                    <a:pt x="0" y="63"/>
                    <a:pt x="29" y="115"/>
                    <a:pt x="29" y="115"/>
                  </a:cubicBezTo>
                  <a:cubicBezTo>
                    <a:pt x="58" y="115"/>
                    <a:pt x="58" y="115"/>
                    <a:pt x="58" y="115"/>
                  </a:cubicBezTo>
                  <a:cubicBezTo>
                    <a:pt x="58" y="115"/>
                    <a:pt x="84" y="63"/>
                    <a:pt x="84" y="42"/>
                  </a:cubicBezTo>
                  <a:cubicBezTo>
                    <a:pt x="84" y="19"/>
                    <a:pt x="65"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22"/>
            <p:cNvSpPr>
              <a:spLocks/>
            </p:cNvSpPr>
            <p:nvPr/>
          </p:nvSpPr>
          <p:spPr bwMode="auto">
            <a:xfrm>
              <a:off x="3631621" y="3166335"/>
              <a:ext cx="97336" cy="9983"/>
            </a:xfrm>
            <a:custGeom>
              <a:avLst/>
              <a:gdLst>
                <a:gd name="T0" fmla="*/ 1 w 29"/>
                <a:gd name="T1" fmla="*/ 3 h 3"/>
                <a:gd name="T2" fmla="*/ 27 w 29"/>
                <a:gd name="T3" fmla="*/ 3 h 3"/>
                <a:gd name="T4" fmla="*/ 29 w 29"/>
                <a:gd name="T5" fmla="*/ 0 h 3"/>
                <a:gd name="T6" fmla="*/ 0 w 29"/>
                <a:gd name="T7" fmla="*/ 0 h 3"/>
                <a:gd name="T8" fmla="*/ 1 w 29"/>
                <a:gd name="T9" fmla="*/ 3 h 3"/>
              </a:gdLst>
              <a:ahLst/>
              <a:cxnLst>
                <a:cxn ang="0">
                  <a:pos x="T0" y="T1"/>
                </a:cxn>
                <a:cxn ang="0">
                  <a:pos x="T2" y="T3"/>
                </a:cxn>
                <a:cxn ang="0">
                  <a:pos x="T4" y="T5"/>
                </a:cxn>
                <a:cxn ang="0">
                  <a:pos x="T6" y="T7"/>
                </a:cxn>
                <a:cxn ang="0">
                  <a:pos x="T8" y="T9"/>
                </a:cxn>
              </a:cxnLst>
              <a:rect l="0" t="0" r="r" b="b"/>
              <a:pathLst>
                <a:path w="29" h="3">
                  <a:moveTo>
                    <a:pt x="1" y="3"/>
                  </a:moveTo>
                  <a:cubicBezTo>
                    <a:pt x="27" y="3"/>
                    <a:pt x="27" y="3"/>
                    <a:pt x="27" y="3"/>
                  </a:cubicBezTo>
                  <a:cubicBezTo>
                    <a:pt x="28" y="2"/>
                    <a:pt x="28" y="1"/>
                    <a:pt x="29" y="0"/>
                  </a:cubicBezTo>
                  <a:cubicBezTo>
                    <a:pt x="0" y="0"/>
                    <a:pt x="0" y="0"/>
                    <a:pt x="0" y="0"/>
                  </a:cubicBezTo>
                  <a:cubicBezTo>
                    <a:pt x="0" y="1"/>
                    <a:pt x="1"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3"/>
            <p:cNvSpPr>
              <a:spLocks/>
            </p:cNvSpPr>
            <p:nvPr/>
          </p:nvSpPr>
          <p:spPr bwMode="auto">
            <a:xfrm>
              <a:off x="3646596" y="3186302"/>
              <a:ext cx="69882" cy="12480"/>
            </a:xfrm>
            <a:custGeom>
              <a:avLst/>
              <a:gdLst>
                <a:gd name="T0" fmla="*/ 10 w 21"/>
                <a:gd name="T1" fmla="*/ 4 h 4"/>
                <a:gd name="T2" fmla="*/ 21 w 21"/>
                <a:gd name="T3" fmla="*/ 0 h 4"/>
                <a:gd name="T4" fmla="*/ 0 w 21"/>
                <a:gd name="T5" fmla="*/ 0 h 4"/>
                <a:gd name="T6" fmla="*/ 10 w 21"/>
                <a:gd name="T7" fmla="*/ 4 h 4"/>
              </a:gdLst>
              <a:ahLst/>
              <a:cxnLst>
                <a:cxn ang="0">
                  <a:pos x="T0" y="T1"/>
                </a:cxn>
                <a:cxn ang="0">
                  <a:pos x="T2" y="T3"/>
                </a:cxn>
                <a:cxn ang="0">
                  <a:pos x="T4" y="T5"/>
                </a:cxn>
                <a:cxn ang="0">
                  <a:pos x="T6" y="T7"/>
                </a:cxn>
              </a:cxnLst>
              <a:rect l="0" t="0" r="r" b="b"/>
              <a:pathLst>
                <a:path w="21" h="4">
                  <a:moveTo>
                    <a:pt x="10" y="4"/>
                  </a:moveTo>
                  <a:cubicBezTo>
                    <a:pt x="14" y="4"/>
                    <a:pt x="18" y="2"/>
                    <a:pt x="21" y="0"/>
                  </a:cubicBezTo>
                  <a:cubicBezTo>
                    <a:pt x="0" y="0"/>
                    <a:pt x="0" y="0"/>
                    <a:pt x="0" y="0"/>
                  </a:cubicBezTo>
                  <a:cubicBezTo>
                    <a:pt x="2" y="2"/>
                    <a:pt x="6"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4"/>
            <p:cNvSpPr>
              <a:spLocks/>
            </p:cNvSpPr>
            <p:nvPr/>
          </p:nvSpPr>
          <p:spPr bwMode="auto">
            <a:xfrm>
              <a:off x="3629124" y="3086470"/>
              <a:ext cx="102328" cy="69882"/>
            </a:xfrm>
            <a:custGeom>
              <a:avLst/>
              <a:gdLst>
                <a:gd name="T0" fmla="*/ 31 w 31"/>
                <a:gd name="T1" fmla="*/ 0 h 21"/>
                <a:gd name="T2" fmla="*/ 0 w 31"/>
                <a:gd name="T3" fmla="*/ 0 h 21"/>
                <a:gd name="T4" fmla="*/ 0 w 31"/>
                <a:gd name="T5" fmla="*/ 19 h 21"/>
                <a:gd name="T6" fmla="*/ 0 w 31"/>
                <a:gd name="T7" fmla="*/ 21 h 21"/>
                <a:gd name="T8" fmla="*/ 30 w 31"/>
                <a:gd name="T9" fmla="*/ 21 h 21"/>
                <a:gd name="T10" fmla="*/ 31 w 31"/>
                <a:gd name="T11" fmla="*/ 19 h 21"/>
                <a:gd name="T12" fmla="*/ 31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1" y="0"/>
                  </a:moveTo>
                  <a:cubicBezTo>
                    <a:pt x="0" y="0"/>
                    <a:pt x="0" y="0"/>
                    <a:pt x="0" y="0"/>
                  </a:cubicBezTo>
                  <a:cubicBezTo>
                    <a:pt x="0" y="19"/>
                    <a:pt x="0" y="19"/>
                    <a:pt x="0" y="19"/>
                  </a:cubicBezTo>
                  <a:cubicBezTo>
                    <a:pt x="0" y="20"/>
                    <a:pt x="0" y="20"/>
                    <a:pt x="0" y="21"/>
                  </a:cubicBezTo>
                  <a:cubicBezTo>
                    <a:pt x="30" y="21"/>
                    <a:pt x="30" y="21"/>
                    <a:pt x="30" y="21"/>
                  </a:cubicBezTo>
                  <a:cubicBezTo>
                    <a:pt x="30" y="20"/>
                    <a:pt x="31" y="20"/>
                    <a:pt x="31" y="19"/>
                  </a:cubicBez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25"/>
            <p:cNvSpPr>
              <a:spLocks noEditPoints="1"/>
            </p:cNvSpPr>
            <p:nvPr/>
          </p:nvSpPr>
          <p:spPr bwMode="auto">
            <a:xfrm>
              <a:off x="3626629" y="2864345"/>
              <a:ext cx="104823" cy="207151"/>
            </a:xfrm>
            <a:custGeom>
              <a:avLst/>
              <a:gdLst>
                <a:gd name="T0" fmla="*/ 42 w 42"/>
                <a:gd name="T1" fmla="*/ 2 h 83"/>
                <a:gd name="T2" fmla="*/ 42 w 42"/>
                <a:gd name="T3" fmla="*/ 2 h 83"/>
                <a:gd name="T4" fmla="*/ 42 w 42"/>
                <a:gd name="T5" fmla="*/ 2 h 83"/>
                <a:gd name="T6" fmla="*/ 37 w 42"/>
                <a:gd name="T7" fmla="*/ 0 h 83"/>
                <a:gd name="T8" fmla="*/ 20 w 42"/>
                <a:gd name="T9" fmla="*/ 6 h 83"/>
                <a:gd name="T10" fmla="*/ 5 w 42"/>
                <a:gd name="T11" fmla="*/ 0 h 83"/>
                <a:gd name="T12" fmla="*/ 0 w 42"/>
                <a:gd name="T13" fmla="*/ 1 h 83"/>
                <a:gd name="T14" fmla="*/ 0 w 42"/>
                <a:gd name="T15" fmla="*/ 2 h 83"/>
                <a:gd name="T16" fmla="*/ 0 w 42"/>
                <a:gd name="T17" fmla="*/ 2 h 83"/>
                <a:gd name="T18" fmla="*/ 18 w 42"/>
                <a:gd name="T19" fmla="*/ 83 h 83"/>
                <a:gd name="T20" fmla="*/ 24 w 42"/>
                <a:gd name="T21" fmla="*/ 83 h 83"/>
                <a:gd name="T22" fmla="*/ 42 w 42"/>
                <a:gd name="T23" fmla="*/ 2 h 83"/>
                <a:gd name="T24" fmla="*/ 42 w 42"/>
                <a:gd name="T25" fmla="*/ 2 h 83"/>
                <a:gd name="T26" fmla="*/ 42 w 42"/>
                <a:gd name="T27" fmla="*/ 2 h 83"/>
                <a:gd name="T28" fmla="*/ 21 w 42"/>
                <a:gd name="T29" fmla="*/ 73 h 83"/>
                <a:gd name="T30" fmla="*/ 5 w 42"/>
                <a:gd name="T31" fmla="*/ 4 h 83"/>
                <a:gd name="T32" fmla="*/ 20 w 42"/>
                <a:gd name="T33" fmla="*/ 9 h 83"/>
                <a:gd name="T34" fmla="*/ 37 w 42"/>
                <a:gd name="T35" fmla="*/ 4 h 83"/>
                <a:gd name="T36" fmla="*/ 21 w 42"/>
                <a:gd name="T37"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83">
                  <a:moveTo>
                    <a:pt x="42" y="2"/>
                  </a:moveTo>
                  <a:lnTo>
                    <a:pt x="42" y="2"/>
                  </a:lnTo>
                  <a:lnTo>
                    <a:pt x="42" y="2"/>
                  </a:lnTo>
                  <a:lnTo>
                    <a:pt x="37" y="0"/>
                  </a:lnTo>
                  <a:lnTo>
                    <a:pt x="20" y="6"/>
                  </a:lnTo>
                  <a:lnTo>
                    <a:pt x="5" y="0"/>
                  </a:lnTo>
                  <a:lnTo>
                    <a:pt x="0" y="1"/>
                  </a:lnTo>
                  <a:lnTo>
                    <a:pt x="0" y="2"/>
                  </a:lnTo>
                  <a:lnTo>
                    <a:pt x="0" y="2"/>
                  </a:lnTo>
                  <a:lnTo>
                    <a:pt x="18" y="83"/>
                  </a:lnTo>
                  <a:lnTo>
                    <a:pt x="24" y="83"/>
                  </a:lnTo>
                  <a:lnTo>
                    <a:pt x="42" y="2"/>
                  </a:lnTo>
                  <a:lnTo>
                    <a:pt x="42" y="2"/>
                  </a:lnTo>
                  <a:lnTo>
                    <a:pt x="42" y="2"/>
                  </a:lnTo>
                  <a:close/>
                  <a:moveTo>
                    <a:pt x="21" y="73"/>
                  </a:moveTo>
                  <a:lnTo>
                    <a:pt x="5" y="4"/>
                  </a:lnTo>
                  <a:lnTo>
                    <a:pt x="20" y="9"/>
                  </a:lnTo>
                  <a:lnTo>
                    <a:pt x="37" y="4"/>
                  </a:lnTo>
                  <a:lnTo>
                    <a:pt x="21"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14862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53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出纳管理</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258" y="624293"/>
            <a:ext cx="6896100" cy="425767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62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29544" y="108290"/>
            <a:ext cx="8403269" cy="525528"/>
          </a:xfrm>
        </p:spPr>
        <p:txBody>
          <a:bodyPr/>
          <a:lstStyle/>
          <a:p>
            <a:r>
              <a:rPr lang="zh-CN" altLang="en-US" sz="2000" dirty="0"/>
              <a:t>出纳管理功能图</a:t>
            </a:r>
          </a:p>
        </p:txBody>
      </p:sp>
      <p:sp>
        <p:nvSpPr>
          <p:cNvPr id="124" name="矩形 123"/>
          <p:cNvSpPr/>
          <p:nvPr/>
        </p:nvSpPr>
        <p:spPr>
          <a:xfrm>
            <a:off x="400051" y="752475"/>
            <a:ext cx="1238250" cy="400050"/>
          </a:xfrm>
          <a:prstGeom prst="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初始化</a:t>
            </a:r>
          </a:p>
        </p:txBody>
      </p:sp>
      <p:sp>
        <p:nvSpPr>
          <p:cNvPr id="125" name="矩形 124"/>
          <p:cNvSpPr/>
          <p:nvPr/>
        </p:nvSpPr>
        <p:spPr>
          <a:xfrm>
            <a:off x="4224335" y="752475"/>
            <a:ext cx="1266825" cy="400050"/>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日常处理</a:t>
            </a:r>
            <a:endParaRPr lang="zh-CN" altLang="en-US" dirty="0"/>
          </a:p>
        </p:txBody>
      </p:sp>
      <p:sp>
        <p:nvSpPr>
          <p:cNvPr id="126" name="矩形 125"/>
          <p:cNvSpPr/>
          <p:nvPr/>
        </p:nvSpPr>
        <p:spPr>
          <a:xfrm>
            <a:off x="7667624" y="752475"/>
            <a:ext cx="1304925" cy="400050"/>
          </a:xfrm>
          <a:prstGeom prst="rect">
            <a:avLst/>
          </a:prstGeom>
          <a:solidFill>
            <a:schemeClr val="accent5">
              <a:lumMod val="75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期末处理</a:t>
            </a:r>
            <a:endParaRPr lang="zh-CN" altLang="en-US" dirty="0"/>
          </a:p>
        </p:txBody>
      </p:sp>
      <p:sp>
        <p:nvSpPr>
          <p:cNvPr id="127" name="矩形 126"/>
          <p:cNvSpPr/>
          <p:nvPr/>
        </p:nvSpPr>
        <p:spPr>
          <a:xfrm>
            <a:off x="400052" y="1981200"/>
            <a:ext cx="1362074"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科目</a:t>
            </a:r>
            <a:r>
              <a:rPr lang="en-US" altLang="zh-CN" dirty="0" smtClean="0"/>
              <a:t>+</a:t>
            </a:r>
            <a:r>
              <a:rPr lang="zh-CN" altLang="en-US" dirty="0" smtClean="0"/>
              <a:t>余额</a:t>
            </a:r>
            <a:endParaRPr lang="zh-CN" altLang="en-US" dirty="0"/>
          </a:p>
        </p:txBody>
      </p:sp>
      <p:sp>
        <p:nvSpPr>
          <p:cNvPr id="128" name="矩形 127"/>
          <p:cNvSpPr/>
          <p:nvPr/>
        </p:nvSpPr>
        <p:spPr>
          <a:xfrm>
            <a:off x="400051" y="2857500"/>
            <a:ext cx="1362075"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未达账项</a:t>
            </a:r>
            <a:endParaRPr lang="zh-CN" altLang="en-US" dirty="0"/>
          </a:p>
        </p:txBody>
      </p:sp>
      <p:sp>
        <p:nvSpPr>
          <p:cNvPr id="129" name="矩形 128"/>
          <p:cNvSpPr/>
          <p:nvPr/>
        </p:nvSpPr>
        <p:spPr>
          <a:xfrm>
            <a:off x="400052" y="3714750"/>
            <a:ext cx="1362074"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余额调节表</a:t>
            </a:r>
          </a:p>
        </p:txBody>
      </p:sp>
      <p:cxnSp>
        <p:nvCxnSpPr>
          <p:cNvPr id="131" name="直接连接符 130"/>
          <p:cNvCxnSpPr>
            <a:stCxn id="127" idx="3"/>
          </p:cNvCxnSpPr>
          <p:nvPr/>
        </p:nvCxnSpPr>
        <p:spPr>
          <a:xfrm>
            <a:off x="1762126" y="2181225"/>
            <a:ext cx="33337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3" name="直接连接符 132"/>
          <p:cNvCxnSpPr/>
          <p:nvPr/>
        </p:nvCxnSpPr>
        <p:spPr>
          <a:xfrm>
            <a:off x="2095502" y="2181225"/>
            <a:ext cx="0" cy="1733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直接连接符 134"/>
          <p:cNvCxnSpPr>
            <a:stCxn id="129" idx="3"/>
          </p:cNvCxnSpPr>
          <p:nvPr/>
        </p:nvCxnSpPr>
        <p:spPr>
          <a:xfrm>
            <a:off x="1762126" y="3914775"/>
            <a:ext cx="333376" cy="0"/>
          </a:xfrm>
          <a:prstGeom prst="line">
            <a:avLst/>
          </a:prstGeom>
        </p:spPr>
        <p:style>
          <a:lnRef idx="2">
            <a:schemeClr val="accent1"/>
          </a:lnRef>
          <a:fillRef idx="0">
            <a:schemeClr val="accent1"/>
          </a:fillRef>
          <a:effectRef idx="1">
            <a:schemeClr val="accent1"/>
          </a:effectRef>
          <a:fontRef idx="minor">
            <a:schemeClr val="tx1"/>
          </a:fontRef>
        </p:style>
      </p:cxnSp>
      <p:sp>
        <p:nvSpPr>
          <p:cNvPr id="136" name="矩形 135"/>
          <p:cNvSpPr/>
          <p:nvPr/>
        </p:nvSpPr>
        <p:spPr>
          <a:xfrm>
            <a:off x="2752724" y="1466850"/>
            <a:ext cx="1266825"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现金盘点</a:t>
            </a:r>
            <a:endParaRPr lang="zh-CN" altLang="en-US" dirty="0"/>
          </a:p>
        </p:txBody>
      </p:sp>
      <p:sp>
        <p:nvSpPr>
          <p:cNvPr id="137" name="矩形 136"/>
          <p:cNvSpPr/>
          <p:nvPr/>
        </p:nvSpPr>
        <p:spPr>
          <a:xfrm>
            <a:off x="4283867" y="1381125"/>
            <a:ext cx="1266825"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现金对账</a:t>
            </a:r>
            <a:endParaRPr lang="zh-CN" altLang="en-US" dirty="0"/>
          </a:p>
        </p:txBody>
      </p:sp>
      <p:sp>
        <p:nvSpPr>
          <p:cNvPr id="138" name="矩形 137"/>
          <p:cNvSpPr/>
          <p:nvPr/>
        </p:nvSpPr>
        <p:spPr>
          <a:xfrm>
            <a:off x="4233860" y="1981200"/>
            <a:ext cx="1366840" cy="3333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现金日记账</a:t>
            </a:r>
            <a:endParaRPr lang="zh-CN" altLang="en-US" dirty="0"/>
          </a:p>
        </p:txBody>
      </p:sp>
      <p:sp>
        <p:nvSpPr>
          <p:cNvPr id="139" name="矩形 138"/>
          <p:cNvSpPr/>
          <p:nvPr/>
        </p:nvSpPr>
        <p:spPr>
          <a:xfrm>
            <a:off x="2700335" y="2562225"/>
            <a:ext cx="1266825"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总账</a:t>
            </a:r>
          </a:p>
        </p:txBody>
      </p:sp>
      <p:sp>
        <p:nvSpPr>
          <p:cNvPr id="140" name="矩形 139"/>
          <p:cNvSpPr/>
          <p:nvPr/>
        </p:nvSpPr>
        <p:spPr>
          <a:xfrm>
            <a:off x="4283866" y="2562225"/>
            <a:ext cx="1266825"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手工录入</a:t>
            </a:r>
            <a:endParaRPr lang="zh-CN" altLang="en-US" dirty="0"/>
          </a:p>
        </p:txBody>
      </p:sp>
      <p:sp>
        <p:nvSpPr>
          <p:cNvPr id="141" name="矩形 140"/>
          <p:cNvSpPr/>
          <p:nvPr/>
        </p:nvSpPr>
        <p:spPr>
          <a:xfrm>
            <a:off x="3405185" y="3181350"/>
            <a:ext cx="1400177"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银行日记账</a:t>
            </a:r>
            <a:endParaRPr lang="zh-CN" altLang="en-US" dirty="0"/>
          </a:p>
        </p:txBody>
      </p:sp>
      <p:sp>
        <p:nvSpPr>
          <p:cNvPr id="142" name="矩形 141"/>
          <p:cNvSpPr/>
          <p:nvPr/>
        </p:nvSpPr>
        <p:spPr>
          <a:xfrm>
            <a:off x="2833685" y="4124325"/>
            <a:ext cx="1266825"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支票管理</a:t>
            </a:r>
            <a:endParaRPr lang="zh-CN" altLang="en-US" dirty="0"/>
          </a:p>
        </p:txBody>
      </p:sp>
      <p:sp>
        <p:nvSpPr>
          <p:cNvPr id="143" name="矩形 142"/>
          <p:cNvSpPr/>
          <p:nvPr/>
        </p:nvSpPr>
        <p:spPr>
          <a:xfrm>
            <a:off x="4448171" y="3838575"/>
            <a:ext cx="1266825"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银行对账</a:t>
            </a:r>
            <a:endParaRPr lang="zh-CN" altLang="en-US" dirty="0"/>
          </a:p>
        </p:txBody>
      </p:sp>
      <p:sp>
        <p:nvSpPr>
          <p:cNvPr id="144" name="矩形 143"/>
          <p:cNvSpPr/>
          <p:nvPr/>
        </p:nvSpPr>
        <p:spPr>
          <a:xfrm>
            <a:off x="5362569" y="3162300"/>
            <a:ext cx="1414467"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银行对账单</a:t>
            </a:r>
            <a:endParaRPr lang="zh-CN" altLang="en-US" dirty="0"/>
          </a:p>
        </p:txBody>
      </p:sp>
      <p:sp>
        <p:nvSpPr>
          <p:cNvPr id="145" name="矩形 144"/>
          <p:cNvSpPr/>
          <p:nvPr/>
        </p:nvSpPr>
        <p:spPr>
          <a:xfrm>
            <a:off x="6143624" y="1581150"/>
            <a:ext cx="1266825"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外部银行</a:t>
            </a:r>
            <a:endParaRPr lang="zh-CN" altLang="en-US" dirty="0"/>
          </a:p>
        </p:txBody>
      </p:sp>
      <p:sp>
        <p:nvSpPr>
          <p:cNvPr id="146" name="矩形 145"/>
          <p:cNvSpPr/>
          <p:nvPr/>
        </p:nvSpPr>
        <p:spPr>
          <a:xfrm>
            <a:off x="5205407" y="4524375"/>
            <a:ext cx="2328867"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银行存款与总账对账</a:t>
            </a:r>
            <a:endParaRPr lang="zh-CN" altLang="en-US" dirty="0"/>
          </a:p>
        </p:txBody>
      </p:sp>
      <p:sp>
        <p:nvSpPr>
          <p:cNvPr id="147" name="矩形 146"/>
          <p:cNvSpPr/>
          <p:nvPr/>
        </p:nvSpPr>
        <p:spPr>
          <a:xfrm>
            <a:off x="7720010" y="2762250"/>
            <a:ext cx="1266825" cy="400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期末结账</a:t>
            </a:r>
            <a:endParaRPr lang="zh-CN" altLang="en-US" dirty="0"/>
          </a:p>
        </p:txBody>
      </p:sp>
      <p:cxnSp>
        <p:nvCxnSpPr>
          <p:cNvPr id="4" name="直接连接符 3"/>
          <p:cNvCxnSpPr>
            <a:stCxn id="136" idx="2"/>
          </p:cNvCxnSpPr>
          <p:nvPr/>
        </p:nvCxnSpPr>
        <p:spPr>
          <a:xfrm flipH="1">
            <a:off x="3386136" y="1866900"/>
            <a:ext cx="1" cy="314325"/>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直接连接符 5"/>
          <p:cNvCxnSpPr/>
          <p:nvPr/>
        </p:nvCxnSpPr>
        <p:spPr>
          <a:xfrm flipV="1">
            <a:off x="3376612" y="2164556"/>
            <a:ext cx="847723" cy="16669"/>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直接箭头连接符 7"/>
          <p:cNvCxnSpPr>
            <a:stCxn id="138" idx="0"/>
            <a:endCxn id="137" idx="2"/>
          </p:cNvCxnSpPr>
          <p:nvPr/>
        </p:nvCxnSpPr>
        <p:spPr>
          <a:xfrm flipV="1">
            <a:off x="4917280" y="1781175"/>
            <a:ext cx="0" cy="2000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直接箭头连接符 9"/>
          <p:cNvCxnSpPr>
            <a:stCxn id="140" idx="0"/>
            <a:endCxn id="138" idx="2"/>
          </p:cNvCxnSpPr>
          <p:nvPr/>
        </p:nvCxnSpPr>
        <p:spPr>
          <a:xfrm flipV="1">
            <a:off x="4917279" y="2314575"/>
            <a:ext cx="1" cy="247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直接箭头连接符 26"/>
          <p:cNvCxnSpPr>
            <a:stCxn id="139" idx="2"/>
            <a:endCxn id="141" idx="0"/>
          </p:cNvCxnSpPr>
          <p:nvPr/>
        </p:nvCxnSpPr>
        <p:spPr>
          <a:xfrm>
            <a:off x="3333748" y="2962275"/>
            <a:ext cx="771526" cy="219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直接箭头连接符 28"/>
          <p:cNvCxnSpPr>
            <a:stCxn id="140" idx="2"/>
            <a:endCxn id="141" idx="0"/>
          </p:cNvCxnSpPr>
          <p:nvPr/>
        </p:nvCxnSpPr>
        <p:spPr>
          <a:xfrm flipH="1">
            <a:off x="4105274" y="2962275"/>
            <a:ext cx="812005" cy="219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直接箭头连接符 30"/>
          <p:cNvCxnSpPr>
            <a:stCxn id="141" idx="2"/>
            <a:endCxn id="143" idx="0"/>
          </p:cNvCxnSpPr>
          <p:nvPr/>
        </p:nvCxnSpPr>
        <p:spPr>
          <a:xfrm>
            <a:off x="4105274" y="3581400"/>
            <a:ext cx="976310" cy="257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直接箭头连接符 96"/>
          <p:cNvCxnSpPr>
            <a:stCxn id="144" idx="2"/>
            <a:endCxn id="143" idx="0"/>
          </p:cNvCxnSpPr>
          <p:nvPr/>
        </p:nvCxnSpPr>
        <p:spPr>
          <a:xfrm flipH="1">
            <a:off x="5081584" y="3562350"/>
            <a:ext cx="988219" cy="2762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9" name="直接箭头连接符 98"/>
          <p:cNvCxnSpPr>
            <a:stCxn id="145" idx="2"/>
            <a:endCxn id="144" idx="0"/>
          </p:cNvCxnSpPr>
          <p:nvPr/>
        </p:nvCxnSpPr>
        <p:spPr>
          <a:xfrm flipH="1">
            <a:off x="6069803" y="1981200"/>
            <a:ext cx="707234" cy="1181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1" name="直接箭头连接符 100"/>
          <p:cNvCxnSpPr>
            <a:stCxn id="143" idx="2"/>
            <a:endCxn id="146" idx="0"/>
          </p:cNvCxnSpPr>
          <p:nvPr/>
        </p:nvCxnSpPr>
        <p:spPr>
          <a:xfrm>
            <a:off x="5081584" y="4238625"/>
            <a:ext cx="1288257" cy="285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直接箭头连接符 102"/>
          <p:cNvCxnSpPr>
            <a:stCxn id="146" idx="3"/>
            <a:endCxn id="147" idx="2"/>
          </p:cNvCxnSpPr>
          <p:nvPr/>
        </p:nvCxnSpPr>
        <p:spPr>
          <a:xfrm flipV="1">
            <a:off x="7534274" y="3162300"/>
            <a:ext cx="819149" cy="1562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8" name="直接箭头连接符 107"/>
          <p:cNvCxnSpPr>
            <a:stCxn id="139" idx="0"/>
            <a:endCxn id="138" idx="2"/>
          </p:cNvCxnSpPr>
          <p:nvPr/>
        </p:nvCxnSpPr>
        <p:spPr>
          <a:xfrm flipV="1">
            <a:off x="3333748" y="2314575"/>
            <a:ext cx="1583532" cy="247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7401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t>银行</a:t>
            </a:r>
            <a:r>
              <a:rPr lang="zh-CN" altLang="en-US" sz="2000" dirty="0" smtClean="0"/>
              <a:t>日记账</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593974" cy="2031325"/>
          </a:xfrm>
          <a:prstGeom prst="rect">
            <a:avLst/>
          </a:prstGeom>
          <a:noFill/>
        </p:spPr>
        <p:txBody>
          <a:bodyPr wrap="square" rtlCol="0">
            <a:spAutoFit/>
          </a:bodyPr>
          <a:lstStyle/>
          <a:p>
            <a:r>
              <a:rPr lang="zh-CN" altLang="en-US" b="1" dirty="0" smtClean="0"/>
              <a:t>录入方式</a:t>
            </a:r>
            <a:endParaRPr lang="en-US" altLang="zh-CN" b="1" dirty="0" smtClean="0"/>
          </a:p>
          <a:p>
            <a:pPr marL="285750" lvl="1" indent="-285750">
              <a:buFont typeface="Arial" pitchFamily="34" charset="0"/>
              <a:buChar char="•"/>
            </a:pPr>
            <a:r>
              <a:rPr lang="zh-CN" altLang="en-US" dirty="0" smtClean="0"/>
              <a:t>手工录入</a:t>
            </a:r>
            <a:endParaRPr lang="en-US" altLang="zh-CN" dirty="0" smtClean="0"/>
          </a:p>
          <a:p>
            <a:pPr marL="0" lvl="1"/>
            <a:r>
              <a:rPr lang="zh-CN" altLang="en-US" dirty="0" smtClean="0"/>
              <a:t>    （逐笔新增）</a:t>
            </a:r>
            <a:endParaRPr lang="en-US" altLang="zh-CN" dirty="0" smtClean="0"/>
          </a:p>
          <a:p>
            <a:pPr marL="0" lvl="1"/>
            <a:r>
              <a:rPr lang="zh-CN" altLang="en-US" dirty="0" smtClean="0"/>
              <a:t>    （多行录入）</a:t>
            </a:r>
            <a:endParaRPr lang="en-US" altLang="zh-CN" dirty="0" smtClean="0"/>
          </a:p>
          <a:p>
            <a:pPr marL="285750" lvl="1" indent="-285750">
              <a:buFont typeface="Arial" pitchFamily="34" charset="0"/>
              <a:buChar char="•"/>
            </a:pPr>
            <a:r>
              <a:rPr lang="zh-CN" altLang="en-US" dirty="0" smtClean="0"/>
              <a:t>总账凭证引入</a:t>
            </a:r>
            <a:endParaRPr lang="en-US" altLang="zh-CN" dirty="0" smtClean="0"/>
          </a:p>
          <a:p>
            <a:pPr marL="0" lvl="1"/>
            <a:r>
              <a:rPr lang="en-US" altLang="zh-CN" dirty="0"/>
              <a:t> </a:t>
            </a:r>
            <a:r>
              <a:rPr lang="en-US" altLang="zh-CN" dirty="0" smtClean="0"/>
              <a:t>    </a:t>
            </a:r>
            <a:r>
              <a:rPr lang="zh-CN" altLang="en-US" dirty="0" smtClean="0"/>
              <a:t>注意引入期间模式</a:t>
            </a:r>
            <a:endParaRPr lang="en-US" altLang="zh-CN" dirty="0" smtClean="0"/>
          </a:p>
          <a:p>
            <a:pPr marL="0" lvl="1"/>
            <a:endParaRPr lang="en-US" altLang="zh-CN"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006" y="923806"/>
            <a:ext cx="5434682" cy="3310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696" y="640556"/>
            <a:ext cx="5867400" cy="2314575"/>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75" y="3199229"/>
            <a:ext cx="6113463" cy="1287045"/>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3378" y="640556"/>
            <a:ext cx="4133850" cy="439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19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26"/>
                                        </p:tgtEl>
                                        <p:attrNameLst>
                                          <p:attrName>ppt_x</p:attrName>
                                        </p:attrNameLst>
                                      </p:cBhvr>
                                      <p:tavLst>
                                        <p:tav tm="0">
                                          <p:val>
                                            <p:strVal val="ppt_x"/>
                                          </p:val>
                                        </p:tav>
                                        <p:tav tm="100000">
                                          <p:val>
                                            <p:strVal val="ppt_x"/>
                                          </p:val>
                                        </p:tav>
                                      </p:tavLst>
                                    </p:anim>
                                    <p:anim calcmode="lin" valueType="num">
                                      <p:cBhvr additive="base">
                                        <p:cTn id="13" dur="500"/>
                                        <p:tgtEl>
                                          <p:spTgt spid="1026"/>
                                        </p:tgtEl>
                                        <p:attrNameLst>
                                          <p:attrName>ppt_y</p:attrName>
                                        </p:attrNameLst>
                                      </p:cBhvr>
                                      <p:tavLst>
                                        <p:tav tm="0">
                                          <p:val>
                                            <p:strVal val="ppt_y"/>
                                          </p:val>
                                        </p:tav>
                                        <p:tav tm="100000">
                                          <p:val>
                                            <p:strVal val="1+ppt_h/2"/>
                                          </p:val>
                                        </p:tav>
                                      </p:tavLst>
                                    </p:anim>
                                    <p:set>
                                      <p:cBhvr>
                                        <p:cTn id="14" dur="1" fill="hold">
                                          <p:stCondLst>
                                            <p:cond delay="499"/>
                                          </p:stCondLst>
                                        </p:cTn>
                                        <p:tgtEl>
                                          <p:spTgt spid="10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027"/>
                                        </p:tgtEl>
                                        <p:attrNameLst>
                                          <p:attrName>ppt_x</p:attrName>
                                        </p:attrNameLst>
                                      </p:cBhvr>
                                      <p:tavLst>
                                        <p:tav tm="0">
                                          <p:val>
                                            <p:strVal val="ppt_x"/>
                                          </p:val>
                                        </p:tav>
                                        <p:tav tm="100000">
                                          <p:val>
                                            <p:strVal val="ppt_x"/>
                                          </p:val>
                                        </p:tav>
                                      </p:tavLst>
                                    </p:anim>
                                    <p:anim calcmode="lin" valueType="num">
                                      <p:cBhvr additive="base">
                                        <p:cTn id="31" dur="500"/>
                                        <p:tgtEl>
                                          <p:spTgt spid="1027"/>
                                        </p:tgtEl>
                                        <p:attrNameLst>
                                          <p:attrName>ppt_y</p:attrName>
                                        </p:attrNameLst>
                                      </p:cBhvr>
                                      <p:tavLst>
                                        <p:tav tm="0">
                                          <p:val>
                                            <p:strVal val="ppt_y"/>
                                          </p:val>
                                        </p:tav>
                                        <p:tav tm="100000">
                                          <p:val>
                                            <p:strVal val="1+ppt_h/2"/>
                                          </p:val>
                                        </p:tav>
                                      </p:tavLst>
                                    </p:anim>
                                    <p:set>
                                      <p:cBhvr>
                                        <p:cTn id="32" dur="1" fill="hold">
                                          <p:stCondLst>
                                            <p:cond delay="499"/>
                                          </p:stCondLst>
                                        </p:cTn>
                                        <p:tgtEl>
                                          <p:spTgt spid="10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028"/>
                                        </p:tgtEl>
                                        <p:attrNameLst>
                                          <p:attrName>ppt_x</p:attrName>
                                        </p:attrNameLst>
                                      </p:cBhvr>
                                      <p:tavLst>
                                        <p:tav tm="0">
                                          <p:val>
                                            <p:strVal val="ppt_x"/>
                                          </p:val>
                                        </p:tav>
                                        <p:tav tm="100000">
                                          <p:val>
                                            <p:strVal val="ppt_x"/>
                                          </p:val>
                                        </p:tav>
                                      </p:tavLst>
                                    </p:anim>
                                    <p:anim calcmode="lin" valueType="num">
                                      <p:cBhvr additive="base">
                                        <p:cTn id="37" dur="500"/>
                                        <p:tgtEl>
                                          <p:spTgt spid="1028"/>
                                        </p:tgtEl>
                                        <p:attrNameLst>
                                          <p:attrName>ppt_y</p:attrName>
                                        </p:attrNameLst>
                                      </p:cBhvr>
                                      <p:tavLst>
                                        <p:tav tm="0">
                                          <p:val>
                                            <p:strVal val="ppt_y"/>
                                          </p:val>
                                        </p:tav>
                                        <p:tav tm="100000">
                                          <p:val>
                                            <p:strVal val="1+ppt_h/2"/>
                                          </p:val>
                                        </p:tav>
                                      </p:tavLst>
                                    </p:anim>
                                    <p:set>
                                      <p:cBhvr>
                                        <p:cTn id="38" dur="1" fill="hold">
                                          <p:stCondLst>
                                            <p:cond delay="499"/>
                                          </p:stCondLst>
                                        </p:cTn>
                                        <p:tgtEl>
                                          <p:spTgt spid="102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9"/>
                                        </p:tgtEl>
                                        <p:attrNameLst>
                                          <p:attrName>style.visibility</p:attrName>
                                        </p:attrNameLst>
                                      </p:cBhvr>
                                      <p:to>
                                        <p:strVal val="visible"/>
                                      </p:to>
                                    </p:set>
                                    <p:anim calcmode="lin" valueType="num">
                                      <p:cBhvr additive="base">
                                        <p:cTn id="43" dur="500" fill="hold"/>
                                        <p:tgtEl>
                                          <p:spTgt spid="1029"/>
                                        </p:tgtEl>
                                        <p:attrNameLst>
                                          <p:attrName>ppt_x</p:attrName>
                                        </p:attrNameLst>
                                      </p:cBhvr>
                                      <p:tavLst>
                                        <p:tav tm="0">
                                          <p:val>
                                            <p:strVal val="#ppt_x"/>
                                          </p:val>
                                        </p:tav>
                                        <p:tav tm="100000">
                                          <p:val>
                                            <p:strVal val="#ppt_x"/>
                                          </p:val>
                                        </p:tav>
                                      </p:tavLst>
                                    </p:anim>
                                    <p:anim calcmode="lin" valueType="num">
                                      <p:cBhvr additive="base">
                                        <p:cTn id="44"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银行</a:t>
            </a:r>
            <a:r>
              <a:rPr lang="zh-CN" altLang="en-US" sz="2000" dirty="0"/>
              <a:t>对账单</a:t>
            </a:r>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146628" cy="2862322"/>
          </a:xfrm>
          <a:prstGeom prst="rect">
            <a:avLst/>
          </a:prstGeom>
          <a:noFill/>
        </p:spPr>
        <p:txBody>
          <a:bodyPr wrap="square" rtlCol="0">
            <a:spAutoFit/>
          </a:bodyPr>
          <a:lstStyle/>
          <a:p>
            <a:r>
              <a:rPr lang="zh-CN" altLang="en-US" b="1" dirty="0" smtClean="0"/>
              <a:t>录入方式</a:t>
            </a:r>
            <a:endParaRPr lang="en-US" altLang="zh-CN" b="1" dirty="0" smtClean="0"/>
          </a:p>
          <a:p>
            <a:pPr marL="285750" lvl="1" indent="-285750">
              <a:buFont typeface="Arial" pitchFamily="34" charset="0"/>
              <a:buChar char="•"/>
            </a:pPr>
            <a:r>
              <a:rPr lang="zh-CN" altLang="en-US" dirty="0" smtClean="0"/>
              <a:t>手工录入（逐笔输入、多行输入）</a:t>
            </a:r>
            <a:endParaRPr lang="en-US" altLang="zh-CN" dirty="0" smtClean="0"/>
          </a:p>
          <a:p>
            <a:pPr marL="285750" lvl="1" indent="-285750">
              <a:buFont typeface="Arial" pitchFamily="34" charset="0"/>
              <a:buChar char="•"/>
            </a:pPr>
            <a:r>
              <a:rPr lang="zh-CN" altLang="en-US" dirty="0" smtClean="0"/>
              <a:t>模板引入</a:t>
            </a:r>
            <a:r>
              <a:rPr lang="en-US" altLang="zh-CN" dirty="0" smtClean="0"/>
              <a:t>   </a:t>
            </a:r>
          </a:p>
          <a:p>
            <a:pPr marL="0" lvl="1"/>
            <a:r>
              <a:rPr lang="zh-CN" altLang="en-US" b="1" dirty="0"/>
              <a:t>编制</a:t>
            </a:r>
            <a:r>
              <a:rPr lang="zh-CN" altLang="en-US" b="1" dirty="0" smtClean="0"/>
              <a:t>原理</a:t>
            </a:r>
            <a:endParaRPr lang="en-US" altLang="zh-CN" b="1" dirty="0" smtClean="0"/>
          </a:p>
          <a:p>
            <a:pPr marL="285750" lvl="1" indent="-285750">
              <a:buFont typeface="Arial" pitchFamily="34" charset="0"/>
              <a:buChar char="•"/>
            </a:pPr>
            <a:r>
              <a:rPr lang="zh-CN" altLang="en-US" dirty="0" smtClean="0"/>
              <a:t>与银行日记账方向相反，金额相等</a:t>
            </a:r>
            <a:endParaRPr lang="en-US" altLang="zh-CN" dirty="0"/>
          </a:p>
          <a:p>
            <a:pPr marL="0" lvl="1"/>
            <a:endParaRPr lang="en-US" altLang="zh-CN" dirty="0" smtClean="0"/>
          </a:p>
          <a:p>
            <a:pPr marL="0" lvl="1"/>
            <a:endParaRPr lang="en-US" altLang="zh-CN" b="1" dirty="0"/>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4806" y="610664"/>
            <a:ext cx="6436794" cy="1902346"/>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8606" y="3096487"/>
            <a:ext cx="6589194" cy="98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746" y="1547851"/>
            <a:ext cx="6542914" cy="1459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1003" y="610664"/>
            <a:ext cx="4487278" cy="420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6281" y="672973"/>
            <a:ext cx="4486275"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9351" y="1689125"/>
            <a:ext cx="6648450" cy="1647770"/>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7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5"/>
                                        </p:tgtEl>
                                        <p:attrNameLst>
                                          <p:attrName>ppt_x</p:attrName>
                                        </p:attrNameLst>
                                      </p:cBhvr>
                                      <p:tavLst>
                                        <p:tav tm="0">
                                          <p:val>
                                            <p:strVal val="ppt_x"/>
                                          </p:val>
                                        </p:tav>
                                        <p:tav tm="100000">
                                          <p:val>
                                            <p:strVal val="ppt_x"/>
                                          </p:val>
                                        </p:tav>
                                      </p:tavLst>
                                    </p:anim>
                                    <p:anim calcmode="lin" valueType="num">
                                      <p:cBhvr additive="base">
                                        <p:cTn id="25" dur="500"/>
                                        <p:tgtEl>
                                          <p:spTgt spid="15"/>
                                        </p:tgtEl>
                                        <p:attrNameLst>
                                          <p:attrName>ppt_y</p:attrName>
                                        </p:attrNameLst>
                                      </p:cBhvr>
                                      <p:tavLst>
                                        <p:tav tm="0">
                                          <p:val>
                                            <p:strVal val="ppt_y"/>
                                          </p:val>
                                        </p:tav>
                                        <p:tav tm="100000">
                                          <p:val>
                                            <p:strVal val="1+ppt_h/2"/>
                                          </p:val>
                                        </p:tav>
                                      </p:tavLst>
                                    </p:anim>
                                    <p:set>
                                      <p:cBhvr>
                                        <p:cTn id="26" dur="1" fill="hold">
                                          <p:stCondLst>
                                            <p:cond delay="499"/>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6"/>
                                        </p:tgtEl>
                                        <p:attrNameLst>
                                          <p:attrName>ppt_x</p:attrName>
                                        </p:attrNameLst>
                                      </p:cBhvr>
                                      <p:tavLst>
                                        <p:tav tm="0">
                                          <p:val>
                                            <p:strVal val="ppt_x"/>
                                          </p:val>
                                        </p:tav>
                                        <p:tav tm="100000">
                                          <p:val>
                                            <p:strVal val="ppt_x"/>
                                          </p:val>
                                        </p:tav>
                                      </p:tavLst>
                                    </p:anim>
                                    <p:anim calcmode="lin" valueType="num">
                                      <p:cBhvr additive="base">
                                        <p:cTn id="37" dur="500"/>
                                        <p:tgtEl>
                                          <p:spTgt spid="16"/>
                                        </p:tgtEl>
                                        <p:attrNameLst>
                                          <p:attrName>ppt_y</p:attrName>
                                        </p:attrNameLst>
                                      </p:cBhvr>
                                      <p:tavLst>
                                        <p:tav tm="0">
                                          <p:val>
                                            <p:strVal val="ppt_y"/>
                                          </p:val>
                                        </p:tav>
                                        <p:tav tm="100000">
                                          <p:val>
                                            <p:strVal val="1+ppt_h/2"/>
                                          </p:val>
                                        </p:tav>
                                      </p:tavLst>
                                    </p:anim>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18"/>
                                        </p:tgtEl>
                                        <p:attrNameLst>
                                          <p:attrName>ppt_x</p:attrName>
                                        </p:attrNameLst>
                                      </p:cBhvr>
                                      <p:tavLst>
                                        <p:tav tm="0">
                                          <p:val>
                                            <p:strVal val="ppt_x"/>
                                          </p:val>
                                        </p:tav>
                                        <p:tav tm="100000">
                                          <p:val>
                                            <p:strVal val="ppt_x"/>
                                          </p:val>
                                        </p:tav>
                                      </p:tavLst>
                                    </p:anim>
                                    <p:anim calcmode="lin" valueType="num">
                                      <p:cBhvr additive="base">
                                        <p:cTn id="61" dur="500"/>
                                        <p:tgtEl>
                                          <p:spTgt spid="18"/>
                                        </p:tgtEl>
                                        <p:attrNameLst>
                                          <p:attrName>ppt_y</p:attrName>
                                        </p:attrNameLst>
                                      </p:cBhvr>
                                      <p:tavLst>
                                        <p:tav tm="0">
                                          <p:val>
                                            <p:strVal val="ppt_y"/>
                                          </p:val>
                                        </p:tav>
                                        <p:tav tm="100000">
                                          <p:val>
                                            <p:strVal val="1+ppt_h/2"/>
                                          </p:val>
                                        </p:tav>
                                      </p:tavLst>
                                    </p:anim>
                                    <p:set>
                                      <p:cBhvr>
                                        <p:cTn id="62" dur="1" fill="hold">
                                          <p:stCondLst>
                                            <p:cond delay="499"/>
                                          </p:stCondLst>
                                        </p:cTn>
                                        <p:tgtEl>
                                          <p:spTgt spid="1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银行日记账生成凭证</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146628" cy="2031325"/>
          </a:xfrm>
          <a:prstGeom prst="rect">
            <a:avLst/>
          </a:prstGeom>
          <a:noFill/>
        </p:spPr>
        <p:txBody>
          <a:bodyPr wrap="square" rtlCol="0">
            <a:spAutoFit/>
          </a:bodyPr>
          <a:lstStyle/>
          <a:p>
            <a:pPr marL="0" lvl="1"/>
            <a:r>
              <a:rPr lang="zh-CN" altLang="en-US" b="1" dirty="0"/>
              <a:t>日记账生成凭证</a:t>
            </a:r>
            <a:endParaRPr lang="en-US" altLang="zh-CN" b="1" dirty="0"/>
          </a:p>
          <a:p>
            <a:pPr marL="285750" lvl="1" indent="-285750">
              <a:buFont typeface="Arial" pitchFamily="34" charset="0"/>
              <a:buChar char="•"/>
            </a:pPr>
            <a:r>
              <a:rPr lang="zh-CN" altLang="en-US" dirty="0"/>
              <a:t>选项设置</a:t>
            </a:r>
            <a:endParaRPr lang="en-US" altLang="zh-CN" dirty="0"/>
          </a:p>
          <a:p>
            <a:pPr marL="285750" lvl="1" indent="-285750">
              <a:buFont typeface="Arial" pitchFamily="34" charset="0"/>
              <a:buChar char="•"/>
            </a:pPr>
            <a:r>
              <a:rPr lang="zh-CN" altLang="en-US" dirty="0"/>
              <a:t>账务处理模块删除凭证需注意参数设置</a:t>
            </a:r>
            <a:endParaRPr lang="en-US" altLang="zh-CN" dirty="0"/>
          </a:p>
          <a:p>
            <a:pPr marL="0" lvl="1"/>
            <a:endParaRPr lang="en-US" altLang="zh-CN" dirty="0" smtClean="0"/>
          </a:p>
          <a:p>
            <a:pPr marL="0" lvl="1"/>
            <a:endParaRPr lang="en-US" altLang="zh-CN" b="1" dirty="0"/>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1257236"/>
            <a:ext cx="6484937" cy="2056928"/>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1118" y="1248035"/>
            <a:ext cx="373380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98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0"/>
                                        </p:tgtEl>
                                        <p:attrNameLst>
                                          <p:attrName>ppt_x</p:attrName>
                                        </p:attrNameLst>
                                      </p:cBhvr>
                                      <p:tavLst>
                                        <p:tav tm="0">
                                          <p:val>
                                            <p:strVal val="ppt_x"/>
                                          </p:val>
                                        </p:tav>
                                        <p:tav tm="100000">
                                          <p:val>
                                            <p:strVal val="ppt_x"/>
                                          </p:val>
                                        </p:tav>
                                      </p:tavLst>
                                    </p:anim>
                                    <p:anim calcmode="lin" valueType="num">
                                      <p:cBhvr additive="base">
                                        <p:cTn id="13" dur="500"/>
                                        <p:tgtEl>
                                          <p:spTgt spid="20"/>
                                        </p:tgtEl>
                                        <p:attrNameLst>
                                          <p:attrName>ppt_y</p:attrName>
                                        </p:attrNameLst>
                                      </p:cBhvr>
                                      <p:tavLst>
                                        <p:tav tm="0">
                                          <p:val>
                                            <p:strVal val="ppt_y"/>
                                          </p:val>
                                        </p:tav>
                                        <p:tav tm="100000">
                                          <p:val>
                                            <p:strVal val="1+ppt_h/2"/>
                                          </p:val>
                                        </p:tav>
                                      </p:tavLst>
                                    </p:anim>
                                    <p:set>
                                      <p:cBhvr>
                                        <p:cTn id="14" dur="1" fill="hold">
                                          <p:stCondLst>
                                            <p:cond delay="499"/>
                                          </p:stCondLst>
                                        </p:cTn>
                                        <p:tgtEl>
                                          <p:spTgt spid="2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银行存款对</a:t>
            </a:r>
            <a:r>
              <a:rPr lang="zh-CN" altLang="en-US" sz="2000" dirty="0"/>
              <a:t>账</a:t>
            </a:r>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146628" cy="2585323"/>
          </a:xfrm>
          <a:prstGeom prst="rect">
            <a:avLst/>
          </a:prstGeom>
          <a:noFill/>
        </p:spPr>
        <p:txBody>
          <a:bodyPr wrap="square" rtlCol="0">
            <a:spAutoFit/>
          </a:bodyPr>
          <a:lstStyle/>
          <a:p>
            <a:pPr marL="0" lvl="1"/>
            <a:r>
              <a:rPr lang="zh-CN" altLang="en-US" b="1" dirty="0" smtClean="0"/>
              <a:t>银行日记账与银行对账单对账</a:t>
            </a:r>
            <a:endParaRPr lang="en-US" altLang="zh-CN" b="1" dirty="0"/>
          </a:p>
          <a:p>
            <a:pPr marL="285750" lvl="1" indent="-285750">
              <a:buFont typeface="Arial" pitchFamily="34" charset="0"/>
              <a:buChar char="•"/>
            </a:pPr>
            <a:r>
              <a:rPr lang="zh-CN" altLang="en-US" dirty="0" smtClean="0"/>
              <a:t>日记账与对账单：勾对</a:t>
            </a:r>
            <a:endParaRPr lang="en-US" altLang="zh-CN" dirty="0" smtClean="0"/>
          </a:p>
          <a:p>
            <a:pPr marL="285750" lvl="1" indent="-285750">
              <a:buFont typeface="Arial" pitchFamily="34" charset="0"/>
              <a:buChar char="•"/>
            </a:pPr>
            <a:r>
              <a:rPr lang="zh-CN" altLang="en-US" dirty="0" smtClean="0"/>
              <a:t>支持手动与自动对账</a:t>
            </a:r>
            <a:endParaRPr lang="en-US" altLang="zh-CN" dirty="0" smtClean="0"/>
          </a:p>
          <a:p>
            <a:pPr marL="285750" lvl="1" indent="-285750">
              <a:buFont typeface="Arial" pitchFamily="34" charset="0"/>
              <a:buChar char="•"/>
            </a:pPr>
            <a:r>
              <a:rPr lang="zh-CN" altLang="en-US" dirty="0" smtClean="0"/>
              <a:t>支持内部冲销</a:t>
            </a:r>
            <a:endParaRPr lang="en-US" altLang="zh-CN" dirty="0" smtClean="0"/>
          </a:p>
          <a:p>
            <a:pPr marL="285750" lvl="1" indent="-285750">
              <a:buFont typeface="Arial" pitchFamily="34" charset="0"/>
              <a:buChar char="•"/>
            </a:pPr>
            <a:endParaRPr lang="en-US" altLang="zh-CN" dirty="0" smtClean="0"/>
          </a:p>
          <a:p>
            <a:pPr marL="0" lvl="1"/>
            <a:endParaRPr lang="en-US" altLang="zh-CN" b="1" dirty="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350" y="1457237"/>
            <a:ext cx="6550189" cy="1473522"/>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695" y="748118"/>
            <a:ext cx="4248472" cy="4166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976" y="923806"/>
            <a:ext cx="5667910" cy="386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72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3"/>
                                        </p:tgtEl>
                                        <p:attrNameLst>
                                          <p:attrName>ppt_x</p:attrName>
                                        </p:attrNameLst>
                                      </p:cBhvr>
                                      <p:tavLst>
                                        <p:tav tm="0">
                                          <p:val>
                                            <p:strVal val="ppt_x"/>
                                          </p:val>
                                        </p:tav>
                                        <p:tav tm="100000">
                                          <p:val>
                                            <p:strVal val="ppt_x"/>
                                          </p:val>
                                        </p:tav>
                                      </p:tavLst>
                                    </p:anim>
                                    <p:anim calcmode="lin" valueType="num">
                                      <p:cBhvr additive="base">
                                        <p:cTn id="13" dur="500"/>
                                        <p:tgtEl>
                                          <p:spTgt spid="13"/>
                                        </p:tgtEl>
                                        <p:attrNameLst>
                                          <p:attrName>ppt_y</p:attrName>
                                        </p:attrNameLst>
                                      </p:cBhvr>
                                      <p:tavLst>
                                        <p:tav tm="0">
                                          <p:val>
                                            <p:strVal val="ppt_y"/>
                                          </p:val>
                                        </p:tav>
                                        <p:tav tm="100000">
                                          <p:val>
                                            <p:strVal val="1+ppt_h/2"/>
                                          </p:val>
                                        </p:tav>
                                      </p:tavLst>
                                    </p:anim>
                                    <p:set>
                                      <p:cBhvr>
                                        <p:cTn id="14" dur="1" fill="hold">
                                          <p:stCondLst>
                                            <p:cond delay="4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银行存款与总账对</a:t>
            </a:r>
            <a:r>
              <a:rPr lang="zh-CN" altLang="en-US" sz="2000" dirty="0"/>
              <a:t>账</a:t>
            </a:r>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1332812"/>
            <a:ext cx="2146628" cy="3139321"/>
          </a:xfrm>
          <a:prstGeom prst="rect">
            <a:avLst/>
          </a:prstGeom>
          <a:noFill/>
        </p:spPr>
        <p:txBody>
          <a:bodyPr wrap="square" rtlCol="0">
            <a:spAutoFit/>
          </a:bodyPr>
          <a:lstStyle/>
          <a:p>
            <a:pPr marL="0" lvl="1"/>
            <a:r>
              <a:rPr lang="zh-CN" altLang="en-US" b="1" dirty="0" smtClean="0"/>
              <a:t>银行日记账与凭证对账</a:t>
            </a:r>
            <a:endParaRPr lang="en-US" altLang="zh-CN" b="1" dirty="0" smtClean="0"/>
          </a:p>
          <a:p>
            <a:pPr marL="0" lvl="1"/>
            <a:r>
              <a:rPr lang="zh-CN" altLang="en-US" b="1" dirty="0"/>
              <a:t>对</a:t>
            </a:r>
            <a:r>
              <a:rPr lang="zh-CN" altLang="en-US" b="1" dirty="0" smtClean="0"/>
              <a:t>账不平</a:t>
            </a:r>
            <a:endParaRPr lang="en-US" altLang="zh-CN" b="1" dirty="0" smtClean="0"/>
          </a:p>
          <a:p>
            <a:pPr marL="285750" lvl="1" indent="-285750">
              <a:buFont typeface="Arial" pitchFamily="34" charset="0"/>
              <a:buChar char="•"/>
            </a:pPr>
            <a:r>
              <a:rPr lang="zh-CN" altLang="en-US" dirty="0" smtClean="0"/>
              <a:t>日记账与凭证没有对应</a:t>
            </a:r>
            <a:endParaRPr lang="en-US" altLang="zh-CN" dirty="0" smtClean="0"/>
          </a:p>
          <a:p>
            <a:pPr marL="285750" lvl="1" indent="-285750">
              <a:buFont typeface="Arial" pitchFamily="34" charset="0"/>
              <a:buChar char="•"/>
            </a:pPr>
            <a:r>
              <a:rPr lang="zh-CN" altLang="en-US" dirty="0" smtClean="0"/>
              <a:t>日记账或凭证录入错误</a:t>
            </a:r>
            <a:endParaRPr lang="en-US" altLang="zh-CN" dirty="0" smtClean="0"/>
          </a:p>
          <a:p>
            <a:pPr marL="285750" lvl="1" indent="-285750">
              <a:buFont typeface="Arial" pitchFamily="34" charset="0"/>
              <a:buChar char="•"/>
            </a:pPr>
            <a:endParaRPr lang="en-US" altLang="zh-CN" dirty="0" smtClean="0"/>
          </a:p>
          <a:p>
            <a:pPr marL="0" lvl="1"/>
            <a:endParaRPr lang="en-US" altLang="zh-CN" b="1" dirty="0"/>
          </a:p>
          <a:p>
            <a:pPr marL="0" lvl="1"/>
            <a:endParaRPr lang="en-US" altLang="zh-CN" dirty="0" smtClean="0"/>
          </a:p>
          <a:p>
            <a:pPr marL="0" lvl="1"/>
            <a:endParaRPr lang="en-US" altLang="zh-CN"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1457237"/>
            <a:ext cx="5219700" cy="1752600"/>
          </a:xfrm>
          <a:prstGeom prst="rect">
            <a:avLst/>
          </a:prstGeom>
          <a:solidFill>
            <a:schemeClr val="accent5">
              <a:lumMod val="75000"/>
            </a:schemeClr>
          </a:solidFill>
          <a:ln>
            <a:solidFill>
              <a:schemeClr val="tx2">
                <a:lumMod val="60000"/>
                <a:lumOff val="40000"/>
              </a:schemeClr>
            </a:solidFill>
          </a:ln>
          <a:effectLst/>
        </p:spPr>
      </p:pic>
    </p:spTree>
    <p:extLst>
      <p:ext uri="{BB962C8B-B14F-4D97-AF65-F5344CB8AC3E}">
        <p14:creationId xmlns:p14="http://schemas.microsoft.com/office/powerpoint/2010/main" val="2185183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出纳结账</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1332812"/>
            <a:ext cx="2146628" cy="2031325"/>
          </a:xfrm>
          <a:prstGeom prst="rect">
            <a:avLst/>
          </a:prstGeom>
          <a:noFill/>
        </p:spPr>
        <p:txBody>
          <a:bodyPr wrap="square" rtlCol="0">
            <a:spAutoFit/>
          </a:bodyPr>
          <a:lstStyle/>
          <a:p>
            <a:pPr marL="0" lvl="1"/>
            <a:r>
              <a:rPr lang="zh-CN" altLang="en-US" b="1" dirty="0" smtClean="0"/>
              <a:t>单独结账</a:t>
            </a:r>
            <a:endParaRPr lang="en-US" altLang="zh-CN" b="1" dirty="0" smtClean="0"/>
          </a:p>
          <a:p>
            <a:pPr marL="285750" lvl="1" indent="-285750">
              <a:buFont typeface="Arial" pitchFamily="34" charset="0"/>
              <a:buChar char="•"/>
            </a:pPr>
            <a:r>
              <a:rPr lang="zh-CN" altLang="en-US" dirty="0" smtClean="0"/>
              <a:t>不与账务处理一起结账，单独控制出纳结账</a:t>
            </a:r>
            <a:endParaRPr lang="en-US" altLang="zh-CN" dirty="0"/>
          </a:p>
          <a:p>
            <a:pPr marL="0" lvl="1"/>
            <a:endParaRPr lang="en-US" altLang="zh-CN" b="1" dirty="0"/>
          </a:p>
          <a:p>
            <a:pPr marL="0" lvl="1"/>
            <a:endParaRPr lang="en-US" altLang="zh-CN" dirty="0" smtClean="0"/>
          </a:p>
          <a:p>
            <a:pPr marL="0" lvl="1"/>
            <a:endParaRPr lang="en-US" altLang="zh-CN"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913" y="957263"/>
            <a:ext cx="418147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84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terms/"/>
    <ds:schemaRef ds:uri="http://schemas.microsoft.com/office/infopath/2007/PartnerControls"/>
    <ds:schemaRef ds:uri="http://purl.org/dc/elements/1.1/"/>
    <ds:schemaRef ds:uri="http://www.w3.org/XML/1998/namespace"/>
    <ds:schemaRef ds:uri="http://schemas.microsoft.com/office/2006/documentManagement/types"/>
    <ds:schemaRef ds:uri="http://schemas.openxmlformats.org/package/2006/metadata/core-properties"/>
    <ds:schemaRef ds:uri="http://purl.org/dc/dcmitype/"/>
    <ds:schemaRef ds:uri="http://schemas.microsoft.com/sharepoint/v3/fields"/>
    <ds:schemaRef ds:uri="http://schemas.microsoft.com/office/2006/metadata/propertie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11464</TotalTime>
  <Words>233</Words>
  <Application>Microsoft Office PowerPoint</Application>
  <PresentationFormat>全屏显示(16:9)</PresentationFormat>
  <Paragraphs>61</Paragraphs>
  <Slides>11</Slides>
  <Notes>1</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Office Theme</vt:lpstr>
      <vt:lpstr>PowerPoint 演示文稿</vt:lpstr>
      <vt:lpstr>出纳管理</vt:lpstr>
      <vt:lpstr>出纳管理功能图</vt:lpstr>
      <vt:lpstr>银行日记账</vt:lpstr>
      <vt:lpstr>银行对账单</vt:lpstr>
      <vt:lpstr>银行日记账生成凭证</vt:lpstr>
      <vt:lpstr>银行存款对账</vt:lpstr>
      <vt:lpstr>银行存款与总账对账</vt:lpstr>
      <vt:lpstr>出纳结账</vt:lpstr>
      <vt:lpstr>内容回顾</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Windows 用户</cp:lastModifiedBy>
  <cp:revision>452</cp:revision>
  <dcterms:created xsi:type="dcterms:W3CDTF">2010-04-12T23:12:02Z</dcterms:created>
  <dcterms:modified xsi:type="dcterms:W3CDTF">2019-05-22T07:14:40Z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