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17"/>
  </p:notesMasterIdLst>
  <p:sldIdLst>
    <p:sldId id="256" r:id="rId5"/>
    <p:sldId id="313" r:id="rId6"/>
    <p:sldId id="314" r:id="rId7"/>
    <p:sldId id="315" r:id="rId8"/>
    <p:sldId id="316" r:id="rId9"/>
    <p:sldId id="317" r:id="rId10"/>
    <p:sldId id="318" r:id="rId11"/>
    <p:sldId id="319" r:id="rId12"/>
    <p:sldId id="320" r:id="rId13"/>
    <p:sldId id="321" r:id="rId14"/>
    <p:sldId id="322" r:id="rId15"/>
    <p:sldId id="257"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65">
          <p15:clr>
            <a:srgbClr val="A4A3A4"/>
          </p15:clr>
        </p15:guide>
        <p15:guide id="2" orient="horz" pos="2995">
          <p15:clr>
            <a:srgbClr val="A4A3A4"/>
          </p15:clr>
        </p15:guide>
        <p15:guide id="3" orient="horz" pos="890">
          <p15:clr>
            <a:srgbClr val="A4A3A4"/>
          </p15:clr>
        </p15:guide>
        <p15:guide id="4" pos="2009">
          <p15:clr>
            <a:srgbClr val="A4A3A4"/>
          </p15:clr>
        </p15:guide>
        <p15:guide id="5" pos="276">
          <p15:clr>
            <a:srgbClr val="A4A3A4"/>
          </p15:clr>
        </p15:guide>
        <p15:guide id="6" pos="525">
          <p15:clr>
            <a:srgbClr val="A4A3A4"/>
          </p15:clr>
        </p15:guide>
        <p15:guide id="7" pos="2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1FB"/>
    <a:srgbClr val="0080E8"/>
    <a:srgbClr val="1771EB"/>
    <a:srgbClr val="24215F"/>
    <a:srgbClr val="1771EA"/>
    <a:srgbClr val="646464"/>
    <a:srgbClr val="9F55FB"/>
    <a:srgbClr val="24BEBC"/>
    <a:srgbClr val="1A1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0" autoAdjust="0"/>
    <p:restoredTop sz="98608" autoAdjust="0"/>
  </p:normalViewPr>
  <p:slideViewPr>
    <p:cSldViewPr snapToGrid="0" snapToObjects="1">
      <p:cViewPr>
        <p:scale>
          <a:sx n="75" d="100"/>
          <a:sy n="75" d="100"/>
        </p:scale>
        <p:origin x="-606" y="-990"/>
      </p:cViewPr>
      <p:guideLst>
        <p:guide orient="horz" pos="665"/>
        <p:guide orient="horz" pos="2995"/>
        <p:guide orient="horz" pos="890"/>
        <p:guide pos="2009"/>
        <p:guide pos="276"/>
        <p:guide pos="525"/>
        <p:guide pos="298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t>6/13/2019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t>‹#›</a:t>
            </a:fld>
            <a:endParaRPr lang="en-US"/>
          </a:p>
        </p:txBody>
      </p:sp>
    </p:spTree>
    <p:extLst>
      <p:ext uri="{BB962C8B-B14F-4D97-AF65-F5344CB8AC3E}">
        <p14:creationId xmlns:p14="http://schemas.microsoft.com/office/powerpoint/2010/main" val="3787206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t>1</a:t>
            </a:fld>
            <a:endParaRPr lang="en-US" dirty="0"/>
          </a:p>
        </p:txBody>
      </p:sp>
    </p:spTree>
    <p:extLst>
      <p:ext uri="{BB962C8B-B14F-4D97-AF65-F5344CB8AC3E}">
        <p14:creationId xmlns:p14="http://schemas.microsoft.com/office/powerpoint/2010/main" val="1341106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t>10</a:t>
            </a:fld>
            <a:endParaRPr lang="en-US"/>
          </a:p>
        </p:txBody>
      </p:sp>
    </p:spTree>
    <p:extLst>
      <p:ext uri="{BB962C8B-B14F-4D97-AF65-F5344CB8AC3E}">
        <p14:creationId xmlns:p14="http://schemas.microsoft.com/office/powerpoint/2010/main" val="232557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t>11</a:t>
            </a:fld>
            <a:endParaRPr lang="en-US"/>
          </a:p>
        </p:txBody>
      </p:sp>
    </p:spTree>
    <p:extLst>
      <p:ext uri="{BB962C8B-B14F-4D97-AF65-F5344CB8AC3E}">
        <p14:creationId xmlns:p14="http://schemas.microsoft.com/office/powerpoint/2010/main" val="232557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t>2</a:t>
            </a:fld>
            <a:endParaRPr lang="en-US"/>
          </a:p>
        </p:txBody>
      </p:sp>
    </p:spTree>
    <p:extLst>
      <p:ext uri="{BB962C8B-B14F-4D97-AF65-F5344CB8AC3E}">
        <p14:creationId xmlns:p14="http://schemas.microsoft.com/office/powerpoint/2010/main" val="232557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t>3</a:t>
            </a:fld>
            <a:endParaRPr lang="en-US"/>
          </a:p>
        </p:txBody>
      </p:sp>
    </p:spTree>
    <p:extLst>
      <p:ext uri="{BB962C8B-B14F-4D97-AF65-F5344CB8AC3E}">
        <p14:creationId xmlns:p14="http://schemas.microsoft.com/office/powerpoint/2010/main" val="2325578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t>4</a:t>
            </a:fld>
            <a:endParaRPr lang="en-US"/>
          </a:p>
        </p:txBody>
      </p:sp>
    </p:spTree>
    <p:extLst>
      <p:ext uri="{BB962C8B-B14F-4D97-AF65-F5344CB8AC3E}">
        <p14:creationId xmlns:p14="http://schemas.microsoft.com/office/powerpoint/2010/main" val="232557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t>5</a:t>
            </a:fld>
            <a:endParaRPr lang="en-US"/>
          </a:p>
        </p:txBody>
      </p:sp>
    </p:spTree>
    <p:extLst>
      <p:ext uri="{BB962C8B-B14F-4D97-AF65-F5344CB8AC3E}">
        <p14:creationId xmlns:p14="http://schemas.microsoft.com/office/powerpoint/2010/main" val="232557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t>6</a:t>
            </a:fld>
            <a:endParaRPr lang="en-US"/>
          </a:p>
        </p:txBody>
      </p:sp>
    </p:spTree>
    <p:extLst>
      <p:ext uri="{BB962C8B-B14F-4D97-AF65-F5344CB8AC3E}">
        <p14:creationId xmlns:p14="http://schemas.microsoft.com/office/powerpoint/2010/main" val="232557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t>7</a:t>
            </a:fld>
            <a:endParaRPr lang="en-US"/>
          </a:p>
        </p:txBody>
      </p:sp>
    </p:spTree>
    <p:extLst>
      <p:ext uri="{BB962C8B-B14F-4D97-AF65-F5344CB8AC3E}">
        <p14:creationId xmlns:p14="http://schemas.microsoft.com/office/powerpoint/2010/main" val="2325578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t>8</a:t>
            </a:fld>
            <a:endParaRPr lang="en-US"/>
          </a:p>
        </p:txBody>
      </p:sp>
    </p:spTree>
    <p:extLst>
      <p:ext uri="{BB962C8B-B14F-4D97-AF65-F5344CB8AC3E}">
        <p14:creationId xmlns:p14="http://schemas.microsoft.com/office/powerpoint/2010/main" val="232557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B0E1F-4EC3-CD47-9A99-59421DE59B0D}" type="slidenum">
              <a:rPr lang="en-US" smtClean="0"/>
              <a:t>9</a:t>
            </a:fld>
            <a:endParaRPr lang="en-US"/>
          </a:p>
        </p:txBody>
      </p:sp>
    </p:spTree>
    <p:extLst>
      <p:ext uri="{BB962C8B-B14F-4D97-AF65-F5344CB8AC3E}">
        <p14:creationId xmlns:p14="http://schemas.microsoft.com/office/powerpoint/2010/main" val="2325578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771EB"/>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0" name="【最终版本】11S定版本.gif" descr="【最终版本】11S定版本.gif">
            <a:extLst>
              <a:ext uri="{FF2B5EF4-FFF2-40B4-BE49-F238E27FC236}">
                <a16:creationId xmlns="" xmlns:a16="http://schemas.microsoft.com/office/drawing/2014/main"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sp>
        <p:nvSpPr>
          <p:cNvPr id="8" name="文本框 16"/>
          <p:cNvSpPr txBox="1"/>
          <p:nvPr userDrawn="1"/>
        </p:nvSpPr>
        <p:spPr>
          <a:xfrm>
            <a:off x="2512373" y="4840417"/>
            <a:ext cx="12192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r" eaLnBrk="0" hangingPunct="0">
              <a:spcBef>
                <a:spcPct val="50000"/>
              </a:spcBef>
              <a:defRPr kumimoji="0" sz="800">
                <a:solidFill>
                  <a:srgbClr val="837A80"/>
                </a:solidFill>
                <a:latin typeface="Verdana" charset="0"/>
                <a:ea typeface="宋体" charset="0"/>
                <a:cs typeface="MS PGothic" charset="0"/>
              </a:defRPr>
            </a:lvl1pPr>
            <a:lvl2pPr marL="742950" indent="-285750" eaLnBrk="0" hangingPunct="0">
              <a:defRPr kumimoji="1" sz="2400">
                <a:latin typeface="宋体" charset="0"/>
                <a:ea typeface="宋体" charset="0"/>
              </a:defRPr>
            </a:lvl2pPr>
            <a:lvl3pPr marL="1143000" indent="-228600" eaLnBrk="0" hangingPunct="0">
              <a:defRPr kumimoji="1" sz="2400">
                <a:latin typeface="宋体" charset="0"/>
                <a:ea typeface="宋体" charset="0"/>
              </a:defRPr>
            </a:lvl3pPr>
            <a:lvl4pPr marL="1600200" indent="-228600" eaLnBrk="0" hangingPunct="0">
              <a:defRPr kumimoji="1" sz="2400">
                <a:latin typeface="宋体" charset="0"/>
                <a:ea typeface="宋体" charset="0"/>
              </a:defRPr>
            </a:lvl4pPr>
            <a:lvl5pPr marL="2057400" indent="-228600" eaLnBrk="0" hangingPunct="0">
              <a:defRPr kumimoji="1" sz="2400">
                <a:latin typeface="宋体" charset="0"/>
                <a:ea typeface="宋体" charset="0"/>
              </a:defRPr>
            </a:lvl5pPr>
            <a:lvl6pPr marL="2514600" indent="-228600" eaLnBrk="0" fontAlgn="base" hangingPunct="0">
              <a:spcBef>
                <a:spcPct val="0"/>
              </a:spcBef>
              <a:spcAft>
                <a:spcPct val="0"/>
              </a:spcAft>
              <a:defRPr kumimoji="1" sz="2400">
                <a:latin typeface="宋体" charset="0"/>
                <a:ea typeface="宋体" charset="0"/>
              </a:defRPr>
            </a:lvl6pPr>
            <a:lvl7pPr marL="2971800" indent="-228600" eaLnBrk="0" fontAlgn="base" hangingPunct="0">
              <a:spcBef>
                <a:spcPct val="0"/>
              </a:spcBef>
              <a:spcAft>
                <a:spcPct val="0"/>
              </a:spcAft>
              <a:defRPr kumimoji="1" sz="2400">
                <a:latin typeface="宋体" charset="0"/>
                <a:ea typeface="宋体" charset="0"/>
              </a:defRPr>
            </a:lvl7pPr>
            <a:lvl8pPr marL="3429000" indent="-228600" eaLnBrk="0" fontAlgn="base" hangingPunct="0">
              <a:spcBef>
                <a:spcPct val="0"/>
              </a:spcBef>
              <a:spcAft>
                <a:spcPct val="0"/>
              </a:spcAft>
              <a:defRPr kumimoji="1" sz="2400">
                <a:latin typeface="宋体" charset="0"/>
                <a:ea typeface="宋体" charset="0"/>
              </a:defRPr>
            </a:lvl8pPr>
            <a:lvl9pPr marL="3886200" indent="-228600" eaLnBrk="0" fontAlgn="base" hangingPunct="0">
              <a:spcBef>
                <a:spcPct val="0"/>
              </a:spcBef>
              <a:spcAft>
                <a:spcPct val="0"/>
              </a:spcAft>
              <a:defRPr kumimoji="1" sz="2400">
                <a:latin typeface="宋体" charset="0"/>
                <a:ea typeface="宋体" charset="0"/>
              </a:defRPr>
            </a:lvl9pPr>
          </a:lstStyle>
          <a:p>
            <a:pPr defTabSz="609585"/>
            <a:r>
              <a:rPr lang="zh-CN" altLang="en-US" sz="700" b="0" i="0" kern="1200" spc="0" baseline="0" dirty="0">
                <a:solidFill>
                  <a:schemeClr val="bg1">
                    <a:alpha val="50000"/>
                  </a:schemeClr>
                </a:solidFill>
                <a:latin typeface="微软雅黑" pitchFamily="34" charset="-122"/>
                <a:ea typeface="微软雅黑" pitchFamily="34" charset="-122"/>
                <a:cs typeface="微软雅黑"/>
              </a:rPr>
              <a:t>④内部公开 请勿外传</a:t>
            </a:r>
          </a:p>
        </p:txBody>
      </p:sp>
      <p:pic>
        <p:nvPicPr>
          <p:cNvPr id="6" name="图片 5">
            <a:extLst>
              <a:ext uri="{FF2B5EF4-FFF2-40B4-BE49-F238E27FC236}">
                <a16:creationId xmlns:a16="http://schemas.microsoft.com/office/drawing/2014/main" xmlns="" id="{FE112561-16A0-EF49-8DBC-8DAB703F6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7006" y="2845073"/>
            <a:ext cx="4766994" cy="2298154"/>
          </a:xfrm>
          <a:prstGeom prst="rect">
            <a:avLst/>
          </a:prstGeom>
        </p:spPr>
      </p:pic>
    </p:spTree>
    <p:extLst>
      <p:ext uri="{BB962C8B-B14F-4D97-AF65-F5344CB8AC3E}">
        <p14:creationId xmlns:p14="http://schemas.microsoft.com/office/powerpoint/2010/main" val="1761778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1771EB"/>
        </a:solidFill>
        <a:effectLst/>
      </p:bgPr>
    </p:bg>
    <p:spTree>
      <p:nvGrpSpPr>
        <p:cNvPr id="1" name=""/>
        <p:cNvGrpSpPr/>
        <p:nvPr/>
      </p:nvGrpSpPr>
      <p:grpSpPr>
        <a:xfrm>
          <a:off x="0" y="0"/>
          <a:ext cx="0" cy="0"/>
          <a:chOff x="0" y="0"/>
          <a:chExt cx="0" cy="0"/>
        </a:xfrm>
      </p:grpSpPr>
      <p:grpSp>
        <p:nvGrpSpPr>
          <p:cNvPr id="8" name="组合 12"/>
          <p:cNvGrpSpPr>
            <a:grpSpLocks/>
          </p:cNvGrpSpPr>
          <p:nvPr userDrawn="1"/>
        </p:nvGrpSpPr>
        <p:grpSpPr bwMode="auto">
          <a:xfrm>
            <a:off x="856193" y="2146142"/>
            <a:ext cx="3015231" cy="1432972"/>
            <a:chOff x="3490332" y="1315926"/>
            <a:chExt cx="3017607" cy="1437748"/>
          </a:xfrm>
        </p:grpSpPr>
        <p:sp>
          <p:nvSpPr>
            <p:cNvPr id="9" name="Rectangle 4"/>
            <p:cNvSpPr>
              <a:spLocks/>
            </p:cNvSpPr>
            <p:nvPr/>
          </p:nvSpPr>
          <p:spPr bwMode="auto">
            <a:xfrm>
              <a:off x="4718426" y="1519345"/>
              <a:ext cx="1401734"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4800" b="0" kern="0" dirty="0">
                  <a:solidFill>
                    <a:srgbClr val="FFFFFF"/>
                  </a:solidFill>
                  <a:latin typeface="Goudy Old Style" charset="0"/>
                  <a:ea typeface="Helvetica Neue"/>
                  <a:cs typeface="宋体" charset="-122"/>
                  <a:sym typeface="Helvetica Neue UltraLight" charset="0"/>
                </a:rPr>
                <a:t>Thanks</a:t>
              </a:r>
            </a:p>
          </p:txBody>
        </p:sp>
        <p:sp>
          <p:nvSpPr>
            <p:cNvPr id="10" name="Rectangle 5"/>
            <p:cNvSpPr>
              <a:spLocks/>
            </p:cNvSpPr>
            <p:nvPr/>
          </p:nvSpPr>
          <p:spPr bwMode="auto">
            <a:xfrm>
              <a:off x="4242022" y="2245072"/>
              <a:ext cx="615274" cy="1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400" b="0" kern="0" dirty="0" err="1">
                  <a:solidFill>
                    <a:srgbClr val="FFFFFF"/>
                  </a:solidFill>
                  <a:latin typeface="Arial Narrow" charset="0"/>
                  <a:ea typeface="Helvetica Neue"/>
                  <a:cs typeface="宋体" charset="-122"/>
                  <a:sym typeface="Arial Narrow" charset="0"/>
                </a:rPr>
                <a:t>terima</a:t>
              </a:r>
              <a:r>
                <a:rPr lang="en-US" altLang="zh-CN" sz="1400" b="0" kern="0" dirty="0">
                  <a:solidFill>
                    <a:srgbClr val="FFFFFF"/>
                  </a:solidFill>
                  <a:latin typeface="Arial Narrow" charset="0"/>
                  <a:ea typeface="Helvetica Neue"/>
                  <a:cs typeface="宋体" charset="-122"/>
                  <a:sym typeface="Arial Narrow" charset="0"/>
                </a:rPr>
                <a:t> </a:t>
              </a:r>
              <a:r>
                <a:rPr lang="en-US" altLang="zh-CN" sz="1400" b="0" kern="0" dirty="0" err="1">
                  <a:solidFill>
                    <a:srgbClr val="FFFFFF"/>
                  </a:solidFill>
                  <a:latin typeface="Arial Narrow" charset="0"/>
                  <a:ea typeface="Helvetica Neue"/>
                  <a:cs typeface="宋体" charset="-122"/>
                  <a:sym typeface="Arial Narrow" charset="0"/>
                </a:rPr>
                <a:t>kasih</a:t>
              </a:r>
              <a:endParaRPr lang="en-US" altLang="zh-CN" sz="1400" b="0" kern="0" dirty="0">
                <a:solidFill>
                  <a:srgbClr val="FFFFFF"/>
                </a:solidFill>
                <a:latin typeface="Arial Narrow" charset="0"/>
                <a:ea typeface="Helvetica Neue"/>
                <a:cs typeface="宋体" charset="-122"/>
                <a:sym typeface="Arial Narrow" charset="0"/>
              </a:endParaRPr>
            </a:p>
          </p:txBody>
        </p:sp>
        <p:sp>
          <p:nvSpPr>
            <p:cNvPr id="11" name="Rectangle 6"/>
            <p:cNvSpPr>
              <a:spLocks/>
            </p:cNvSpPr>
            <p:nvPr/>
          </p:nvSpPr>
          <p:spPr bwMode="auto">
            <a:xfrm>
              <a:off x="3586309" y="1337705"/>
              <a:ext cx="714513" cy="4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3600" b="0" kern="0" dirty="0">
                  <a:solidFill>
                    <a:srgbClr val="FFFFFF"/>
                  </a:solidFill>
                  <a:latin typeface="Arial" charset="0"/>
                  <a:ea typeface="Helvetica Neue"/>
                  <a:cs typeface="宋体" charset="-122"/>
                  <a:sym typeface="Arial" charset="0"/>
                </a:rPr>
                <a:t>感謝</a:t>
              </a:r>
            </a:p>
          </p:txBody>
        </p:sp>
        <p:sp>
          <p:nvSpPr>
            <p:cNvPr id="12" name="Rectangle 7"/>
            <p:cNvSpPr>
              <a:spLocks/>
            </p:cNvSpPr>
            <p:nvPr/>
          </p:nvSpPr>
          <p:spPr bwMode="auto">
            <a:xfrm>
              <a:off x="5332616" y="2180610"/>
              <a:ext cx="952683"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4800" b="0" kern="0" dirty="0">
                  <a:solidFill>
                    <a:srgbClr val="FFFFFF"/>
                  </a:solidFill>
                  <a:latin typeface="微软雅黑" charset="-122"/>
                  <a:ea typeface="微软雅黑" charset="-122"/>
                  <a:cs typeface="微软雅黑" charset="-122"/>
                  <a:sym typeface="Microsoft YaHei Bold" charset="-122"/>
                </a:rPr>
                <a:t>谢谢</a:t>
              </a:r>
            </a:p>
          </p:txBody>
        </p:sp>
        <p:sp>
          <p:nvSpPr>
            <p:cNvPr id="13" name="Rectangle 8"/>
            <p:cNvSpPr>
              <a:spLocks/>
            </p:cNvSpPr>
            <p:nvPr/>
          </p:nvSpPr>
          <p:spPr bwMode="auto">
            <a:xfrm>
              <a:off x="5317085" y="1315926"/>
              <a:ext cx="1190854" cy="28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2400" b="0" kern="0">
                  <a:solidFill>
                    <a:srgbClr val="FFFFFF"/>
                  </a:solidFill>
                  <a:latin typeface="Arial" charset="0"/>
                  <a:ea typeface="Helvetica Neue"/>
                  <a:cs typeface="宋体" charset="-122"/>
                  <a:sym typeface="Arial" charset="0"/>
                </a:rPr>
                <a:t>ありがとう</a:t>
              </a:r>
            </a:p>
          </p:txBody>
        </p:sp>
        <p:sp>
          <p:nvSpPr>
            <p:cNvPr id="14" name="Rectangle 9"/>
            <p:cNvSpPr>
              <a:spLocks/>
            </p:cNvSpPr>
            <p:nvPr/>
          </p:nvSpPr>
          <p:spPr bwMode="auto">
            <a:xfrm>
              <a:off x="3490332" y="1921827"/>
              <a:ext cx="591706" cy="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800" b="0" kern="0">
                  <a:solidFill>
                    <a:srgbClr val="FFFFFF"/>
                  </a:solidFill>
                  <a:latin typeface="Arial" charset="0"/>
                  <a:ea typeface="Helvetica Neue"/>
                  <a:cs typeface="宋体" charset="-122"/>
                  <a:sym typeface="Arial" charset="0"/>
                </a:rPr>
                <a:t>ขอบคุณ</a:t>
              </a:r>
            </a:p>
          </p:txBody>
        </p:sp>
      </p:grpSp>
      <p:sp>
        <p:nvSpPr>
          <p:cNvPr id="1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9" name="【最终版本】11S定版本.gif" descr="【最终版本】11S定版本.gif">
            <a:extLst>
              <a:ext uri="{FF2B5EF4-FFF2-40B4-BE49-F238E27FC236}">
                <a16:creationId xmlns="" xmlns:a16="http://schemas.microsoft.com/office/drawing/2014/main"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pic>
        <p:nvPicPr>
          <p:cNvPr id="17" name="图片 16">
            <a:extLst>
              <a:ext uri="{FF2B5EF4-FFF2-40B4-BE49-F238E27FC236}">
                <a16:creationId xmlns:a16="http://schemas.microsoft.com/office/drawing/2014/main" xmlns="" id="{1A044560-67BE-3B43-9744-BAE65B6F8B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563" y="44"/>
            <a:ext cx="4602437" cy="2919956"/>
          </a:xfrm>
          <a:prstGeom prst="rect">
            <a:avLst/>
          </a:prstGeom>
        </p:spPr>
      </p:pic>
    </p:spTree>
    <p:extLst>
      <p:ext uri="{BB962C8B-B14F-4D97-AF65-F5344CB8AC3E}">
        <p14:creationId xmlns:p14="http://schemas.microsoft.com/office/powerpoint/2010/main" val="2232828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646464"/>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0" name="Title 1"/>
          <p:cNvSpPr>
            <a:spLocks noGrp="1"/>
          </p:cNvSpPr>
          <p:nvPr>
            <p:ph type="title"/>
          </p:nvPr>
        </p:nvSpPr>
        <p:spPr>
          <a:xfrm>
            <a:off x="443869" y="222590"/>
            <a:ext cx="8403269" cy="525528"/>
          </a:xfrm>
        </p:spPr>
        <p:txBody>
          <a:bodyPr/>
          <a:lstStyle>
            <a:lvl1pPr>
              <a:defRPr baseline="0">
                <a:solidFill>
                  <a:srgbClr val="1771EA"/>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p:blipFill>
        <p:spPr>
          <a:xfrm>
            <a:off x="7811386" y="192776"/>
            <a:ext cx="1035751" cy="349091"/>
          </a:xfrm>
          <a:prstGeom prst="rect">
            <a:avLst/>
          </a:prstGeom>
        </p:spPr>
      </p:pic>
      <p:sp>
        <p:nvSpPr>
          <p:cNvPr id="2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tx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tx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88740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771EA"/>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chemeClr val="bg1"/>
                </a:solidFill>
                <a:latin typeface="Microsoft YaHei" charset="-122"/>
                <a:ea typeface="Microsoft YaHei" charset="-122"/>
                <a:cs typeface="Microsoft YaHei" charset="-122"/>
              </a:defRPr>
            </a:lvl2pPr>
            <a:lvl3pPr marL="368300" indent="-153988">
              <a:defRPr sz="1200">
                <a:solidFill>
                  <a:schemeClr val="bg1"/>
                </a:solidFill>
                <a:latin typeface="Microsoft YaHei" charset="-122"/>
                <a:ea typeface="Microsoft YaHei" charset="-122"/>
                <a:cs typeface="Microsoft YaHei" charset="-122"/>
              </a:defRPr>
            </a:lvl3pPr>
            <a:lvl4pPr marL="533400" indent="-123825">
              <a:tabLst/>
              <a:defRPr sz="1200">
                <a:solidFill>
                  <a:schemeClr val="bg1"/>
                </a:solidFill>
                <a:latin typeface="Microsoft YaHei" charset="-122"/>
                <a:ea typeface="Microsoft YaHei" charset="-122"/>
                <a:cs typeface="Microsoft YaHei" charset="-122"/>
              </a:defRPr>
            </a:lvl4pPr>
            <a:lvl5pPr marL="730250" indent="-160338">
              <a:defRPr sz="1200">
                <a:solidFill>
                  <a:schemeClr val="bg1"/>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11"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lvl1pPr>
          </a:lstStyle>
          <a:p>
            <a:r>
              <a:rPr kumimoji="1" lang="zh-CN" altLang="en-US" sz="2400" dirty="0" smtClean="0">
                <a:solidFill>
                  <a:srgbClr val="FFC000"/>
                </a:solidFill>
                <a:latin typeface="Microsoft YaHei" charset="-122"/>
                <a:ea typeface="Microsoft YaHei" charset="-122"/>
              </a:rPr>
              <a:t>单击此处编辑标题</a:t>
            </a:r>
            <a:r>
              <a:rPr lang="zh-CN" altLang="en-US" sz="2400" dirty="0" smtClean="0">
                <a:solidFill>
                  <a:schemeClr val="bg1"/>
                </a:solidFill>
                <a:latin typeface="微软雅黑" panose="020B0503020204020204" pitchFamily="34" charset="-122"/>
                <a:ea typeface="微软雅黑" panose="020B0503020204020204" pitchFamily="34" charset="-122"/>
              </a:rPr>
              <a:t/>
            </a:r>
            <a:br>
              <a:rPr lang="zh-CN" altLang="en-US" sz="2400" dirty="0" smtClean="0">
                <a:solidFill>
                  <a:schemeClr val="bg1"/>
                </a:solidFill>
                <a:latin typeface="微软雅黑" panose="020B0503020204020204" pitchFamily="34" charset="-122"/>
                <a:ea typeface="微软雅黑" panose="020B0503020204020204" pitchFamily="34" charset="-122"/>
              </a:rPr>
            </a:br>
            <a:r>
              <a:rPr kumimoji="1" lang="zh-CN" altLang="en-US" sz="2400" dirty="0" smtClean="0">
                <a:solidFill>
                  <a:schemeClr val="bg1"/>
                </a:solidFill>
              </a:rPr>
              <a:t> </a:t>
            </a:r>
            <a:r>
              <a:rPr kumimoji="1" lang="en-US" altLang="zh-CN" sz="2400" dirty="0" smtClean="0">
                <a:solidFill>
                  <a:schemeClr val="bg1"/>
                </a:solidFill>
              </a:rPr>
              <a:t/>
            </a:r>
            <a:br>
              <a:rPr kumimoji="1" lang="en-US" altLang="zh-CN" sz="2400" dirty="0" smtClean="0">
                <a:solidFill>
                  <a:schemeClr val="bg1"/>
                </a:solidFill>
              </a:rPr>
            </a:br>
            <a:r>
              <a:rPr lang="en-US" altLang="zh-CN" sz="2400" dirty="0" smtClean="0">
                <a:solidFill>
                  <a:schemeClr val="bg1"/>
                </a:solidFill>
                <a:latin typeface="微软雅黑" panose="020B0503020204020204" pitchFamily="34" charset="-122"/>
                <a:ea typeface="微软雅黑" panose="020B0503020204020204" pitchFamily="34" charset="-122"/>
              </a:rPr>
              <a:t/>
            </a:r>
            <a:br>
              <a:rPr lang="en-US" altLang="zh-CN" sz="2400" dirty="0" smtClean="0">
                <a:solidFill>
                  <a:schemeClr val="bg1"/>
                </a:solidFill>
                <a:latin typeface="微软雅黑" panose="020B0503020204020204" pitchFamily="34" charset="-122"/>
                <a:ea typeface="微软雅黑" panose="020B0503020204020204" pitchFamily="34" charset="-122"/>
              </a:rPr>
            </a:br>
            <a:endParaRPr kumimoji="1" lang="en-US" altLang="zh-CN" sz="2400" dirty="0">
              <a:solidFill>
                <a:schemeClr val="bg1"/>
              </a:solidFill>
            </a:endParaRPr>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4172152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292620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sp>
        <p:nvSpPr>
          <p:cNvPr id="10" name="Rectangle 9"/>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71EA"/>
              </a:solidFill>
            </a:endParaRPr>
          </a:p>
        </p:txBody>
      </p:sp>
      <p:sp>
        <p:nvSpPr>
          <p:cNvPr id="11" name="Text Box 5"/>
          <p:cNvSpPr txBox="1">
            <a:spLocks noChangeArrowheads="1"/>
          </p:cNvSpPr>
          <p:nvPr userDrawn="1"/>
        </p:nvSpPr>
        <p:spPr bwMode="auto">
          <a:xfrm>
            <a:off x="443869" y="4926457"/>
            <a:ext cx="230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800" smtClean="0">
                <a:solidFill>
                  <a:schemeClr val="bg1"/>
                </a:solidFill>
                <a:latin typeface="Arial"/>
                <a:cs typeface="Arial"/>
              </a:rPr>
              <a:pPr algn="l">
                <a:spcBef>
                  <a:spcPct val="50000"/>
                </a:spcBef>
                <a:defRPr/>
              </a:pPr>
              <a:t>‹#›</a:t>
            </a:fld>
            <a:endParaRPr kumimoji="0" lang="en-US" altLang="zh-CN" sz="800" dirty="0" smtClean="0">
              <a:solidFill>
                <a:schemeClr val="bg1"/>
              </a:solidFill>
              <a:latin typeface="Arial"/>
              <a:cs typeface="Arial"/>
            </a:endParaRPr>
          </a:p>
        </p:txBody>
      </p:sp>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1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324480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1771E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87867"/>
            <a:ext cx="8417186" cy="4466696"/>
          </a:xfrm>
        </p:spPr>
        <p:txBody>
          <a:bodyPr/>
          <a:lstStyle>
            <a:lvl1pPr>
              <a:defRPr sz="4900" baseline="0">
                <a:solidFill>
                  <a:schemeClr val="bg1"/>
                </a:solidFill>
                <a:latin typeface="Microsoft YaHei" charset="-122"/>
                <a:ea typeface="Microsoft YaHei" charset="-122"/>
                <a:cs typeface="Microsoft YaHei" charset="-122"/>
              </a:defRPr>
            </a:lvl1pPr>
          </a:lstStyle>
          <a:p>
            <a:r>
              <a:rPr lang="zh-CN" altLang="en-US" dirty="0" smtClean="0"/>
              <a:t>单击此处</a:t>
            </a:r>
            <a:r>
              <a:rPr lang="en-US" altLang="zh-CN" dirty="0" smtClean="0"/>
              <a:t/>
            </a:r>
            <a:br>
              <a:rPr lang="en-US" altLang="zh-CN" dirty="0" smtClean="0"/>
            </a:br>
            <a:r>
              <a:rPr lang="zh-CN" altLang="en-US" dirty="0" smtClean="0"/>
              <a:t>可更改模板标题</a:t>
            </a:r>
            <a:r>
              <a:rPr lang="en-US" altLang="zh-CN" dirty="0" smtClean="0"/>
              <a:t/>
            </a:r>
            <a:br>
              <a:rPr lang="en-US" altLang="zh-CN" dirty="0" smtClean="0"/>
            </a:br>
            <a:r>
              <a:rPr lang="zh-CN" altLang="en-US" dirty="0" smtClean="0"/>
              <a:t>中的文字</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1250999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rgbClr val="1771EA"/>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8"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solidFill>
                  <a:schemeClr val="bg1"/>
                </a:solidFill>
              </a:defRPr>
            </a:lvl1pPr>
          </a:lstStyle>
          <a:p>
            <a:r>
              <a:rPr lang="zh-CN" altLang="en-US" sz="2400" b="1" dirty="0" smtClean="0"/>
              <a:t>小标题</a:t>
            </a:r>
            <a:r>
              <a:rPr lang="en-US" altLang="zh-CN" sz="3600" b="0" dirty="0" smtClean="0"/>
              <a:t/>
            </a:r>
            <a:br>
              <a:rPr lang="en-US" altLang="zh-CN" sz="3600" b="0" dirty="0" smtClean="0"/>
            </a:br>
            <a:r>
              <a:rPr kumimoji="1" lang="zh-CN" altLang="en-US" sz="4400" dirty="0" smtClean="0">
                <a:solidFill>
                  <a:srgbClr val="FFC000"/>
                </a:solidFill>
              </a:rPr>
              <a:t>单击此处</a:t>
            </a:r>
            <a:br>
              <a:rPr kumimoji="1" lang="zh-CN" altLang="en-US" sz="4400" dirty="0" smtClean="0">
                <a:solidFill>
                  <a:srgbClr val="FFC000"/>
                </a:solidFill>
              </a:rPr>
            </a:br>
            <a:r>
              <a:rPr kumimoji="1" lang="zh-CN" altLang="en-US" sz="4400" dirty="0" smtClean="0">
                <a:solidFill>
                  <a:srgbClr val="FFC000"/>
                </a:solidFill>
              </a:rPr>
              <a:t>可更改模板标题</a:t>
            </a:r>
            <a:br>
              <a:rPr kumimoji="1" lang="zh-CN" altLang="en-US" sz="4400" dirty="0" smtClean="0">
                <a:solidFill>
                  <a:srgbClr val="FFC000"/>
                </a:solidFill>
              </a:rPr>
            </a:br>
            <a:r>
              <a:rPr kumimoji="1" lang="zh-CN" altLang="en-US" sz="4400" dirty="0" smtClean="0">
                <a:solidFill>
                  <a:srgbClr val="FFC000"/>
                </a:solidFill>
              </a:rPr>
              <a:t>中的文字</a:t>
            </a:r>
            <a:endParaRPr kumimoji="1" lang="zh-CN" altLang="en-US" sz="4400" dirty="0">
              <a:solidFill>
                <a:srgbClr val="FFC000"/>
              </a:solidFill>
            </a:endParaRPr>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1771EB"/>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443869" y="777932"/>
            <a:ext cx="8404856" cy="3878735"/>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Microsoft®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WINDOWS®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NT®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EXCEL®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Word®</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PowerPoint®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SQL Server® </a:t>
            </a:r>
            <a:r>
              <a:rPr lang="zh-CN" altLang="en-US" sz="1050" dirty="0" smtClean="0">
                <a:solidFill>
                  <a:schemeClr val="tx1">
                    <a:lumMod val="65000"/>
                    <a:lumOff val="35000"/>
                  </a:schemeClr>
                </a:solidFill>
                <a:latin typeface="微软雅黑" pitchFamily="34" charset="-122"/>
                <a:ea typeface="微软雅黑" pitchFamily="34" charset="-122"/>
              </a:rPr>
              <a:t>是微软公司的注册商标。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IBM®</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 </a:t>
            </a:r>
            <a:r>
              <a:rPr lang="zh-CN" altLang="en-US" sz="1050" dirty="0" smtClean="0">
                <a:solidFill>
                  <a:schemeClr val="tx1">
                    <a:lumMod val="65000"/>
                    <a:lumOff val="35000"/>
                  </a:schemeClr>
                </a:solidFill>
                <a:latin typeface="微软雅黑" pitchFamily="34" charset="-122"/>
                <a:ea typeface="微软雅黑" pitchFamily="34" charset="-122"/>
              </a:rPr>
              <a:t>通用数据库、</a:t>
            </a:r>
            <a:r>
              <a:rPr lang="en-US" altLang="zh-CN" sz="1050" dirty="0" smtClean="0">
                <a:solidFill>
                  <a:schemeClr val="tx1">
                    <a:lumMod val="65000"/>
                    <a:lumOff val="35000"/>
                  </a:schemeClr>
                </a:solidFill>
                <a:latin typeface="微软雅黑" pitchFamily="34" charset="-122"/>
                <a:ea typeface="微软雅黑" pitchFamily="34" charset="-122"/>
              </a:rPr>
              <a:t>OS/2®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Parallel </a:t>
            </a:r>
            <a:r>
              <a:rPr lang="en-US" altLang="zh-CN" sz="1050" dirty="0" err="1" smtClean="0">
                <a:solidFill>
                  <a:schemeClr val="tx1">
                    <a:lumMod val="65000"/>
                    <a:lumOff val="35000"/>
                  </a:schemeClr>
                </a:solidFill>
                <a:latin typeface="微软雅黑" pitchFamily="34" charset="-122"/>
                <a:ea typeface="微软雅黑" pitchFamily="34" charset="-122"/>
              </a:rPr>
              <a:t>Sysplex</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MVS/ESA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pSeries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xSeries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zSeries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z/OS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AFP</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Intelligent Miner</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WebSphere®</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Netfinity</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Tivoli®</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动态</a:t>
            </a:r>
            <a:r>
              <a:rPr lang="en-US" altLang="zh-CN" sz="1050" dirty="0" err="1" smtClean="0">
                <a:solidFill>
                  <a:schemeClr val="tx1">
                    <a:lumMod val="65000"/>
                    <a:lumOff val="35000"/>
                  </a:schemeClr>
                </a:solidFill>
                <a:latin typeface="微软雅黑" pitchFamily="34" charset="-122"/>
                <a:ea typeface="微软雅黑" pitchFamily="34" charset="-122"/>
              </a:rPr>
              <a:t>ServerTM</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是国际商业机器公司在美国或其他公司的商标。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UNIX®</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UNIX INTERNATIONAL CO.,LIMTED</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OSF/1®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Motif®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Open Group </a:t>
            </a:r>
            <a:r>
              <a:rPr lang="zh-CN" altLang="en-US" sz="1050" dirty="0" smtClean="0">
                <a:solidFill>
                  <a:schemeClr val="tx1">
                    <a:lumMod val="65000"/>
                    <a:lumOff val="35000"/>
                  </a:schemeClr>
                </a:solidFill>
                <a:latin typeface="微软雅黑" pitchFamily="34" charset="-122"/>
                <a:ea typeface="微软雅黑" pitchFamily="34" charset="-122"/>
              </a:rPr>
              <a:t>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Citrix®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徽标、</a:t>
            </a:r>
            <a:r>
              <a:rPr lang="en-US" altLang="zh-CN" sz="1050" dirty="0" smtClean="0">
                <a:solidFill>
                  <a:schemeClr val="tx1">
                    <a:lumMod val="65000"/>
                    <a:lumOff val="35000"/>
                  </a:schemeClr>
                </a:solidFill>
                <a:latin typeface="微软雅黑" pitchFamily="34" charset="-122"/>
                <a:ea typeface="微软雅黑" pitchFamily="34" charset="-122"/>
              </a:rPr>
              <a:t>ICA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Program Neighborhood®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MetaFrame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WinFrame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VideoFrame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MultiWin</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以及此处引用的</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产品名是</a:t>
            </a:r>
            <a:r>
              <a:rPr lang="en-US" altLang="zh-CN" sz="1050" dirty="0" smtClean="0">
                <a:solidFill>
                  <a:schemeClr val="tx1">
                    <a:lumMod val="65000"/>
                    <a:lumOff val="35000"/>
                  </a:schemeClr>
                </a:solidFill>
                <a:latin typeface="微软雅黑" pitchFamily="34" charset="-122"/>
                <a:ea typeface="微软雅黑" pitchFamily="34" charset="-122"/>
              </a:rPr>
              <a:t>Citrix Systems </a:t>
            </a:r>
            <a:r>
              <a:rPr lang="zh-CN" altLang="en-US" sz="1050" dirty="0" smtClean="0">
                <a:solidFill>
                  <a:schemeClr val="tx1">
                    <a:lumMod val="65000"/>
                    <a:lumOff val="35000"/>
                  </a:schemeClr>
                </a:solidFill>
                <a:latin typeface="微软雅黑" pitchFamily="34" charset="-122"/>
                <a:ea typeface="微软雅黑" pitchFamily="34" charset="-122"/>
              </a:rPr>
              <a:t>公司的商标或注册商标。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HTML</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HATEMOGLU TEKSTIL GIYIM SANAYI VE TICARET A.S.</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DHTML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XML</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XHTML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W3C®</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World Wide Web </a:t>
            </a:r>
            <a:r>
              <a:rPr lang="zh-CN" altLang="en-US" sz="1050" dirty="0" smtClean="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050" dirty="0" err="1" smtClean="0">
                <a:solidFill>
                  <a:schemeClr val="tx1">
                    <a:lumMod val="65000"/>
                    <a:lumOff val="35000"/>
                  </a:schemeClr>
                </a:solidFill>
                <a:latin typeface="微软雅黑" pitchFamily="34" charset="-122"/>
                <a:ea typeface="微软雅黑" pitchFamily="34" charset="-122"/>
              </a:rPr>
              <a:t>PureXML</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 </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JAVASCRIPT®</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050" dirty="0" smtClean="0">
                <a:solidFill>
                  <a:schemeClr val="tx1">
                    <a:lumMod val="65000"/>
                    <a:lumOff val="35000"/>
                  </a:schemeClr>
                </a:solidFill>
                <a:latin typeface="微软雅黑" pitchFamily="34" charset="-122"/>
                <a:ea typeface="微软雅黑" pitchFamily="34" charset="-122"/>
              </a:rPr>
              <a:t>Netscape </a:t>
            </a:r>
            <a:r>
              <a:rPr lang="zh-CN" altLang="en-US" sz="1050" dirty="0" smtClean="0">
                <a:solidFill>
                  <a:schemeClr val="tx1">
                    <a:lumMod val="65000"/>
                    <a:lumOff val="35000"/>
                  </a:schemeClr>
                </a:solidFill>
                <a:latin typeface="微软雅黑" pitchFamily="34" charset="-122"/>
                <a:ea typeface="微软雅黑" pitchFamily="34" charset="-122"/>
              </a:rPr>
              <a:t>许可使用。</a:t>
            </a:r>
          </a:p>
          <a:p>
            <a:pPr>
              <a:spcBef>
                <a:spcPts val="500"/>
              </a:spcBef>
              <a:defRPr/>
            </a:pPr>
            <a:r>
              <a:rPr lang="en-US" altLang="zh-CN" sz="1050" dirty="0" err="1" smtClean="0">
                <a:solidFill>
                  <a:schemeClr val="tx1">
                    <a:lumMod val="65000"/>
                    <a:lumOff val="35000"/>
                  </a:schemeClr>
                </a:solidFill>
                <a:latin typeface="微软雅黑" pitchFamily="34" charset="-122"/>
                <a:ea typeface="微软雅黑" pitchFamily="34" charset="-122"/>
              </a:rPr>
              <a:t>Apusic</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是深圳市金蝶中间件有限公司的注册商标。</a:t>
            </a: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本文档提到的金蝶</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KIS ®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K/3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EAS ® </a:t>
            </a:r>
            <a:r>
              <a:rPr lang="zh-CN" altLang="en-US" sz="1050" dirty="0" smtClean="0">
                <a:solidFill>
                  <a:schemeClr val="tx1">
                    <a:lumMod val="65000"/>
                    <a:lumOff val="35000"/>
                  </a:schemeClr>
                </a:solidFill>
                <a:latin typeface="微软雅黑" pitchFamily="34" charset="-122"/>
                <a:ea typeface="微软雅黑" pitchFamily="34" charset="-122"/>
              </a:rPr>
              <a:t>、友商网 </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20" name="Title 1"/>
          <p:cNvSpPr>
            <a:spLocks noGrp="1"/>
          </p:cNvSpPr>
          <p:nvPr>
            <p:ph type="title" hasCustomPrompt="1"/>
          </p:nvPr>
        </p:nvSpPr>
        <p:spPr>
          <a:xfrm>
            <a:off x="443869" y="222590"/>
            <a:ext cx="8403269" cy="525528"/>
          </a:xfrm>
        </p:spPr>
        <p:txBody>
          <a:bodyPr/>
          <a:lstStyle>
            <a:lvl1pPr>
              <a:defRPr baseline="0">
                <a:solidFill>
                  <a:srgbClr val="FFC000"/>
                </a:solidFill>
                <a:latin typeface="Microsoft YaHei" charset="-122"/>
                <a:ea typeface="Microsoft YaHei" charset="-122"/>
                <a:cs typeface="Microsoft YaHei" charset="-122"/>
              </a:defRPr>
            </a:lvl1pPr>
          </a:lstStyle>
          <a:p>
            <a:r>
              <a:rPr lang="zh-CN" altLang="en-US" dirty="0" smtClean="0"/>
              <a:t>特别声明</a:t>
            </a:r>
            <a:endParaRPr lang="en-US" dirty="0"/>
          </a:p>
        </p:txBody>
      </p:sp>
      <p:sp>
        <p:nvSpPr>
          <p:cNvPr id="2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pic>
        <p:nvPicPr>
          <p:cNvPr id="25" name="图片 2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4" name="TextBox 43"/>
            <p:cNvSpPr txBox="1"/>
            <p:nvPr userDrawn="1"/>
          </p:nvSpPr>
          <p:spPr>
            <a:xfrm>
              <a:off x="-1138755" y="0"/>
              <a:ext cx="407083" cy="461665"/>
            </a:xfrm>
            <a:prstGeom prst="rect">
              <a:avLst/>
            </a:prstGeom>
            <a:grpFill/>
          </p:spPr>
          <p:txBody>
            <a:bodyPr wrap="none" rtlCol="0">
              <a:spAutoFit/>
            </a:bodyPr>
            <a:lstStyle/>
            <a:p>
              <a:r>
                <a:rPr lang="en-US" sz="800" dirty="0" smtClean="0">
                  <a:solidFill>
                    <a:schemeClr val="bg1"/>
                  </a:solidFill>
                </a:rPr>
                <a:t>R:</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9</a:t>
              </a:r>
              <a:r>
                <a:rPr lang="en-US" sz="800" dirty="0" smtClean="0">
                  <a:solidFill>
                    <a:schemeClr val="bg1"/>
                  </a:solidFill>
                </a:rPr>
                <a:t>5</a:t>
              </a:r>
              <a:endParaRPr lang="en-US" sz="800" dirty="0">
                <a:solidFill>
                  <a:schemeClr val="bg1"/>
                </a:solidFill>
              </a:endParaRPr>
            </a:p>
          </p:txBody>
        </p:sp>
      </p:grpSp>
      <p:grpSp>
        <p:nvGrpSpPr>
          <p:cNvPr id="45" name="Group 44"/>
          <p:cNvGrpSpPr/>
          <p:nvPr userDrawn="1"/>
        </p:nvGrpSpPr>
        <p:grpSpPr>
          <a:xfrm>
            <a:off x="-1081337" y="659218"/>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7" name="TextBox 46"/>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23</a:t>
              </a:r>
              <a:endParaRPr lang="en-US" sz="800" dirty="0" smtClean="0">
                <a:solidFill>
                  <a:schemeClr val="bg1"/>
                </a:solidFill>
              </a:endParaRPr>
            </a:p>
            <a:p>
              <a:r>
                <a:rPr lang="en-US" sz="800" dirty="0" smtClean="0">
                  <a:solidFill>
                    <a:schemeClr val="bg1"/>
                  </a:solidFill>
                </a:rPr>
                <a:t>G:1</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238</a:t>
              </a:r>
              <a:endParaRPr lang="en-US" sz="800" dirty="0">
                <a:solidFill>
                  <a:schemeClr val="bg1"/>
                </a:solidFill>
              </a:endParaRPr>
            </a:p>
          </p:txBody>
        </p:sp>
      </p:grpSp>
      <p:grpSp>
        <p:nvGrpSpPr>
          <p:cNvPr id="48" name="Group 47"/>
          <p:cNvGrpSpPr/>
          <p:nvPr userDrawn="1"/>
        </p:nvGrpSpPr>
        <p:grpSpPr>
          <a:xfrm>
            <a:off x="-1081337" y="1371655"/>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0" name="TextBox 49"/>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tx1"/>
                  </a:solidFill>
                </a:rPr>
                <a:t>R:</a:t>
              </a:r>
              <a:r>
                <a:rPr lang="en-US" altLang="zh-CN" sz="800" dirty="0" smtClean="0">
                  <a:solidFill>
                    <a:schemeClr val="tx1"/>
                  </a:solidFill>
                </a:rPr>
                <a:t>35</a:t>
              </a:r>
              <a:endParaRPr lang="en-US" sz="800" dirty="0" smtClean="0">
                <a:solidFill>
                  <a:schemeClr val="tx1"/>
                </a:solidFill>
              </a:endParaRPr>
            </a:p>
            <a:p>
              <a:r>
                <a:rPr lang="en-US" sz="800" dirty="0" smtClean="0">
                  <a:solidFill>
                    <a:schemeClr val="tx1"/>
                  </a:solidFill>
                </a:rPr>
                <a:t>G:2</a:t>
              </a:r>
              <a:r>
                <a:rPr lang="en-US" altLang="zh-CN" sz="800" dirty="0" smtClean="0">
                  <a:solidFill>
                    <a:schemeClr val="tx1"/>
                  </a:solidFill>
                </a:rPr>
                <a:t>04</a:t>
              </a:r>
              <a:endParaRPr lang="en-US" sz="800" dirty="0" smtClean="0">
                <a:solidFill>
                  <a:schemeClr val="tx1"/>
                </a:solidFill>
              </a:endParaRPr>
            </a:p>
            <a:p>
              <a:r>
                <a:rPr lang="en-US" sz="800" dirty="0" smtClean="0">
                  <a:solidFill>
                    <a:schemeClr val="tx1"/>
                  </a:solidFill>
                </a:rPr>
                <a:t>B:2</a:t>
              </a:r>
              <a:r>
                <a:rPr lang="en-US" altLang="zh-CN" sz="800" dirty="0" smtClean="0">
                  <a:solidFill>
                    <a:schemeClr val="tx1"/>
                  </a:solidFill>
                </a:rPr>
                <a:t>52</a:t>
              </a:r>
              <a:endParaRPr lang="en-US" sz="800" dirty="0">
                <a:solidFill>
                  <a:schemeClr val="tx1"/>
                </a:solidFill>
              </a:endParaRPr>
            </a:p>
          </p:txBody>
        </p:sp>
      </p:grpSp>
      <p:grpSp>
        <p:nvGrpSpPr>
          <p:cNvPr id="51" name="Group 50"/>
          <p:cNvGrpSpPr/>
          <p:nvPr userDrawn="1"/>
        </p:nvGrpSpPr>
        <p:grpSpPr>
          <a:xfrm>
            <a:off x="-1081337" y="2084092"/>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3" name="TextBox 52"/>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200</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200</a:t>
              </a:r>
              <a:endParaRPr lang="en-US" sz="800" dirty="0">
                <a:solidFill>
                  <a:schemeClr val="bg1"/>
                </a:solidFill>
              </a:endParaRPr>
            </a:p>
          </p:txBody>
        </p:sp>
      </p:grpSp>
      <p:sp>
        <p:nvSpPr>
          <p:cNvPr id="59" name="TextBox 58"/>
          <p:cNvSpPr txBox="1"/>
          <p:nvPr userDrawn="1"/>
        </p:nvSpPr>
        <p:spPr>
          <a:xfrm>
            <a:off x="-1095448" y="3710098"/>
            <a:ext cx="646288" cy="415498"/>
          </a:xfrm>
          <a:prstGeom prst="rect">
            <a:avLst/>
          </a:prstGeom>
          <a:noFill/>
        </p:spPr>
        <p:txBody>
          <a:bodyPr wrap="square" rtlCol="0">
            <a:spAutoFit/>
          </a:bodyPr>
          <a:lstStyle/>
          <a:p>
            <a:r>
              <a:rPr lang="zh-CN" altLang="en-US" sz="700" dirty="0" smtClean="0">
                <a:solidFill>
                  <a:schemeClr val="bg1"/>
                </a:solidFill>
              </a:rPr>
              <a:t>中文字体：</a:t>
            </a:r>
            <a:endParaRPr lang="en-US" altLang="zh-CN" sz="700" dirty="0" smtClean="0">
              <a:solidFill>
                <a:srgbClr val="1EA19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0" i="0" dirty="0" smtClean="0">
                <a:solidFill>
                  <a:srgbClr val="FFFFFF"/>
                </a:solidFill>
                <a:latin typeface="Heiti SC Medium"/>
                <a:ea typeface="Heiti SC Medium"/>
                <a:cs typeface="Heiti SC Medium"/>
              </a:rPr>
              <a:t>黑体</a:t>
            </a:r>
            <a:endParaRPr lang="en-US" altLang="zh-CN" sz="1400" b="0" i="0" dirty="0" smtClean="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62" name="TextBox 61"/>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zh-CN" altLang="zh-CN" sz="800" dirty="0" smtClean="0">
                  <a:solidFill>
                    <a:schemeClr val="bg1"/>
                  </a:solidFill>
                </a:rPr>
                <a:t>1</a:t>
              </a:r>
              <a:r>
                <a:rPr lang="en-US" altLang="zh-CN" sz="800" dirty="0" smtClean="0">
                  <a:solidFill>
                    <a:schemeClr val="bg1"/>
                  </a:solidFill>
                </a:rPr>
                <a:t>76</a:t>
              </a:r>
              <a:endParaRPr lang="en-US" sz="800" dirty="0" smtClean="0">
                <a:solidFill>
                  <a:schemeClr val="bg1"/>
                </a:solidFill>
              </a:endParaRPr>
            </a:p>
            <a:p>
              <a:r>
                <a:rPr lang="en-US" sz="800" dirty="0" smtClean="0">
                  <a:solidFill>
                    <a:schemeClr val="bg1"/>
                  </a:solidFill>
                </a:rPr>
                <a:t>G:</a:t>
              </a:r>
              <a:r>
                <a:rPr lang="zh-CN" altLang="zh-CN" sz="800" dirty="0" smtClean="0">
                  <a:solidFill>
                    <a:schemeClr val="bg1"/>
                  </a:solidFill>
                </a:rPr>
                <a:t>1</a:t>
              </a:r>
              <a:r>
                <a:rPr lang="en-US" altLang="zh-CN" sz="800" dirty="0" smtClean="0">
                  <a:solidFill>
                    <a:schemeClr val="bg1"/>
                  </a:solidFill>
                </a:rPr>
                <a:t>15</a:t>
              </a:r>
              <a:endParaRPr lang="en-US" sz="800" dirty="0" smtClean="0">
                <a:solidFill>
                  <a:schemeClr val="bg1"/>
                </a:solidFill>
              </a:endParaRPr>
            </a:p>
            <a:p>
              <a:r>
                <a:rPr lang="en-US" sz="800" dirty="0" smtClean="0">
                  <a:solidFill>
                    <a:schemeClr val="bg1"/>
                  </a:solidFill>
                </a:rPr>
                <a:t>B:</a:t>
              </a:r>
              <a:r>
                <a:rPr lang="zh-CN" altLang="zh-CN" sz="800" dirty="0" smtClean="0">
                  <a:solidFill>
                    <a:schemeClr val="bg1"/>
                  </a:solidFill>
                </a:rPr>
                <a:t>2</a:t>
              </a:r>
              <a:r>
                <a:rPr lang="en-US" altLang="zh-CN" sz="800" dirty="0" smtClean="0">
                  <a:solidFill>
                    <a:schemeClr val="bg1"/>
                  </a:solidFill>
                </a:rPr>
                <a:t>52</a:t>
              </a:r>
              <a:endParaRPr lang="en-US" sz="800" dirty="0">
                <a:solidFill>
                  <a:schemeClr val="bg1"/>
                </a:solidFill>
              </a:endParaRPr>
            </a:p>
          </p:txBody>
        </p:sp>
      </p:grpSp>
      <p:sp>
        <p:nvSpPr>
          <p:cNvPr id="63" name="Rectangle 62"/>
          <p:cNvSpPr/>
          <p:nvPr userDrawn="1"/>
        </p:nvSpPr>
        <p:spPr>
          <a:xfrm>
            <a:off x="-1095448" y="4158940"/>
            <a:ext cx="770893" cy="446276"/>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700" dirty="0" smtClean="0">
                <a:solidFill>
                  <a:schemeClr val="bg1"/>
                </a:solidFill>
              </a:rPr>
              <a:t>英文字体：</a:t>
            </a:r>
            <a:endParaRPr lang="en-US" altLang="zh-CN" sz="700" b="1" i="0" dirty="0" smtClean="0">
              <a:solidFill>
                <a:srgbClr val="FFFFFF"/>
              </a:solidFill>
              <a:latin typeface="Arial"/>
              <a:cs typeface="Arial"/>
            </a:endParaRPr>
          </a:p>
          <a:p>
            <a:r>
              <a:rPr lang="en-US" altLang="zh-CN" sz="1600" b="1" i="0" dirty="0" smtClean="0">
                <a:solidFill>
                  <a:srgbClr val="FFFFFF"/>
                </a:solidFill>
                <a:latin typeface="Arial"/>
                <a:cs typeface="Arial"/>
              </a:rPr>
              <a:t>Arial</a:t>
            </a:r>
          </a:p>
        </p:txBody>
      </p:sp>
      <p:grpSp>
        <p:nvGrpSpPr>
          <p:cNvPr id="76" name="Group 75"/>
          <p:cNvGrpSpPr/>
          <p:nvPr userDrawn="1"/>
        </p:nvGrpSpPr>
        <p:grpSpPr>
          <a:xfrm>
            <a:off x="-201085"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5"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单击此处编辑母版标题样式</a:t>
            </a:r>
            <a:endParaRPr lang="en-US" dirty="0"/>
          </a:p>
        </p:txBody>
      </p:sp>
      <p:sp>
        <p:nvSpPr>
          <p:cNvPr id="56" name="Rectangle 3"/>
          <p:cNvSpPr>
            <a:spLocks noGrp="1" noChangeArrowheads="1"/>
          </p:cNvSpPr>
          <p:nvPr>
            <p:ph type="body" idx="1"/>
          </p:nvPr>
        </p:nvSpPr>
        <p:spPr bwMode="auto">
          <a:xfrm>
            <a:off x="453872" y="1082837"/>
            <a:ext cx="8396441" cy="3668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9" r:id="rId1"/>
    <p:sldLayoutId id="2147493475" r:id="rId2"/>
    <p:sldLayoutId id="2147493460" r:id="rId3"/>
    <p:sldLayoutId id="2147493468" r:id="rId4"/>
    <p:sldLayoutId id="2147493469" r:id="rId5"/>
    <p:sldLayoutId id="2147493472" r:id="rId6"/>
    <p:sldLayoutId id="2147493477" r:id="rId7"/>
    <p:sldLayoutId id="2147493482" r:id="rId8"/>
    <p:sldLayoutId id="2147493481" r:id="rId9"/>
    <p:sldLayoutId id="2147493471" r:id="rId10"/>
  </p:sldLayoutIdLst>
  <p:timing>
    <p:tnLst>
      <p:par>
        <p:cTn id="1" dur="indefinite" restart="never" nodeType="tmRoot"/>
      </p:par>
    </p:tnLst>
  </p:timing>
  <p:hf hdr="0" ftr="0" dt="0"/>
  <p:txStyles>
    <p:titleStyle>
      <a:lvl1pPr algn="l" defTabSz="457200" rtl="0" eaLnBrk="1" latinLnBrk="0" hangingPunct="1">
        <a:spcBef>
          <a:spcPct val="0"/>
        </a:spcBef>
        <a:buNone/>
        <a:defRPr sz="1600" b="1" i="0" kern="1200">
          <a:solidFill>
            <a:schemeClr val="tx1"/>
          </a:solidFill>
          <a:latin typeface="Microsoft YaHei" charset="-122"/>
          <a:ea typeface="Microsoft YaHei" charset="-122"/>
          <a:cs typeface="Microsoft YaHei" charset="-122"/>
        </a:defRPr>
      </a:lvl1pPr>
    </p:titleStyle>
    <p:bodyStyle>
      <a:lvl1pPr marL="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2pPr>
      <a:lvl3pPr marL="9144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3pPr>
      <a:lvl4pPr marL="13716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4pPr>
      <a:lvl5pPr marL="18288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1EB"/>
        </a:solidFill>
        <a:effectLst/>
      </p:bgPr>
    </p:bg>
    <p:spTree>
      <p:nvGrpSpPr>
        <p:cNvPr id="1" name=""/>
        <p:cNvGrpSpPr/>
        <p:nvPr/>
      </p:nvGrpSpPr>
      <p:grpSpPr>
        <a:xfrm>
          <a:off x="0" y="0"/>
          <a:ext cx="0" cy="0"/>
          <a:chOff x="0" y="0"/>
          <a:chExt cx="0" cy="0"/>
        </a:xfrm>
      </p:grpSpPr>
      <p:sp>
        <p:nvSpPr>
          <p:cNvPr id="8" name="Text Placeholder 4"/>
          <p:cNvSpPr txBox="1">
            <a:spLocks/>
          </p:cNvSpPr>
          <p:nvPr/>
        </p:nvSpPr>
        <p:spPr bwMode="auto">
          <a:xfrm>
            <a:off x="856192" y="2915704"/>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b="1" dirty="0" smtClean="0"/>
              <a:t>KIS</a:t>
            </a:r>
            <a:r>
              <a:rPr lang="zh-CN" altLang="en-US" sz="1200" b="1" dirty="0" smtClean="0"/>
              <a:t>服务营销部</a:t>
            </a:r>
            <a:endParaRPr lang="en-US" altLang="zh-CN" sz="1200" b="1" dirty="0"/>
          </a:p>
        </p:txBody>
      </p:sp>
      <p:sp>
        <p:nvSpPr>
          <p:cNvPr id="13" name="Title 1"/>
          <p:cNvSpPr txBox="1">
            <a:spLocks/>
          </p:cNvSpPr>
          <p:nvPr/>
        </p:nvSpPr>
        <p:spPr bwMode="auto">
          <a:xfrm>
            <a:off x="856193" y="1420171"/>
            <a:ext cx="3890735" cy="112221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defTabSz="457200" rtl="0" eaLnBrk="1" latinLnBrk="0" hangingPunct="1">
              <a:lnSpc>
                <a:spcPct val="100000"/>
              </a:lnSpc>
              <a:spcBef>
                <a:spcPct val="0"/>
              </a:spcBef>
              <a:buNone/>
              <a:defRPr sz="3200" b="1" i="0" kern="1200" baseline="0">
                <a:solidFill>
                  <a:schemeClr val="bg1"/>
                </a:solidFill>
                <a:latin typeface="Microsoft YaHei" charset="-122"/>
                <a:ea typeface="Microsoft YaHei" charset="-122"/>
                <a:cs typeface="Microsoft YaHei" charset="-122"/>
              </a:defRPr>
            </a:lvl1pPr>
          </a:lstStyle>
          <a:p>
            <a:r>
              <a:rPr lang="en-US" altLang="zh-CN" dirty="0" smtClean="0"/>
              <a:t>KIS</a:t>
            </a:r>
            <a:r>
              <a:rPr lang="zh-CN" altLang="en-US" dirty="0" smtClean="0"/>
              <a:t>云专业版财务系统常见问题</a:t>
            </a:r>
            <a:endParaRPr lang="en-US" dirty="0"/>
          </a:p>
        </p:txBody>
      </p:sp>
      <p:sp>
        <p:nvSpPr>
          <p:cNvPr id="4" name="Text Placeholder 4"/>
          <p:cNvSpPr txBox="1">
            <a:spLocks/>
          </p:cNvSpPr>
          <p:nvPr/>
        </p:nvSpPr>
        <p:spPr bwMode="auto">
          <a:xfrm>
            <a:off x="856193" y="3200400"/>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dirty="0" smtClean="0"/>
              <a:t>2019.5</a:t>
            </a:r>
            <a:endParaRPr lang="en-US" altLang="zh-CN" sz="1200" dirty="0"/>
          </a:p>
        </p:txBody>
      </p:sp>
    </p:spTree>
    <p:extLst>
      <p:ext uri="{BB962C8B-B14F-4D97-AF65-F5344CB8AC3E}">
        <p14:creationId xmlns:p14="http://schemas.microsoft.com/office/powerpoint/2010/main" val="285065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10352" y="148709"/>
            <a:ext cx="8403269" cy="525528"/>
          </a:xfrm>
        </p:spPr>
        <p:txBody>
          <a:bodyPr/>
          <a:lstStyle/>
          <a:p>
            <a:r>
              <a:rPr lang="zh-CN" altLang="en-US" sz="2000" dirty="0"/>
              <a:t>财务</a:t>
            </a:r>
            <a:r>
              <a:rPr lang="zh-CN" altLang="en-US" sz="2000" dirty="0" smtClean="0"/>
              <a:t>常见问题</a:t>
            </a:r>
            <a:endParaRPr lang="zh-CN" altLang="en-US" sz="2000" dirty="0"/>
          </a:p>
        </p:txBody>
      </p:sp>
      <p:grpSp>
        <p:nvGrpSpPr>
          <p:cNvPr id="26" name="Group 16"/>
          <p:cNvGrpSpPr/>
          <p:nvPr/>
        </p:nvGrpSpPr>
        <p:grpSpPr>
          <a:xfrm>
            <a:off x="4005862" y="1447791"/>
            <a:ext cx="506125" cy="353744"/>
            <a:chOff x="7999238" y="1399322"/>
            <a:chExt cx="464215" cy="324452"/>
          </a:xfrm>
          <a:solidFill>
            <a:schemeClr val="bg1"/>
          </a:solidFill>
        </p:grpSpPr>
        <p:sp>
          <p:nvSpPr>
            <p:cNvPr id="27"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矩形 3"/>
          <p:cNvSpPr/>
          <p:nvPr/>
        </p:nvSpPr>
        <p:spPr>
          <a:xfrm>
            <a:off x="106132" y="571254"/>
            <a:ext cx="2827567" cy="3385542"/>
          </a:xfrm>
          <a:prstGeom prst="rect">
            <a:avLst/>
          </a:prstGeom>
        </p:spPr>
        <p:txBody>
          <a:bodyPr wrap="square">
            <a:spAutoFit/>
          </a:bodyPr>
          <a:lstStyle/>
          <a:p>
            <a:r>
              <a:rPr lang="en-US" altLang="zh-CN" b="1" dirty="0" smtClean="0"/>
              <a:t>9</a:t>
            </a:r>
            <a:r>
              <a:rPr lang="zh-CN" altLang="en-US" b="1" dirty="0" smtClean="0"/>
              <a:t>、</a:t>
            </a:r>
            <a:r>
              <a:rPr lang="zh-CN" altLang="en-US" b="1" dirty="0"/>
              <a:t>专业版打开资产负债表和利润表显示</a:t>
            </a:r>
            <a:r>
              <a:rPr lang="en-US" altLang="zh-CN" b="1" dirty="0"/>
              <a:t>#</a:t>
            </a:r>
            <a:r>
              <a:rPr lang="zh-CN" altLang="en-US" b="1" dirty="0" smtClean="0"/>
              <a:t>科目代码错误？</a:t>
            </a:r>
            <a:endParaRPr lang="en-US" altLang="zh-CN" b="1" dirty="0"/>
          </a:p>
          <a:p>
            <a:r>
              <a:rPr lang="zh-CN" altLang="en-US" sz="1600" dirty="0"/>
              <a:t>引入的报表模板与当前账套中所选的会计科目模板不</a:t>
            </a:r>
            <a:r>
              <a:rPr lang="zh-CN" altLang="en-US" sz="1600" dirty="0" smtClean="0"/>
              <a:t>一致，科目代码不存在。 </a:t>
            </a:r>
            <a:endParaRPr lang="en-US" altLang="zh-CN" sz="1600" dirty="0" smtClean="0"/>
          </a:p>
          <a:p>
            <a:pPr marL="285750" indent="-285750">
              <a:buFont typeface="Arial" pitchFamily="34" charset="0"/>
              <a:buChar char="•"/>
            </a:pPr>
            <a:r>
              <a:rPr lang="zh-CN" altLang="en-US" sz="1600" dirty="0" smtClean="0"/>
              <a:t>单击</a:t>
            </a:r>
            <a:r>
              <a:rPr lang="en-US" altLang="zh-CN" sz="1600" dirty="0"/>
              <a:t>【</a:t>
            </a:r>
            <a:r>
              <a:rPr lang="zh-CN" altLang="en-US" sz="1600" dirty="0"/>
              <a:t>报表与分析</a:t>
            </a:r>
            <a:r>
              <a:rPr lang="en-US" altLang="zh-CN" sz="1600" dirty="0"/>
              <a:t>】-【</a:t>
            </a:r>
            <a:r>
              <a:rPr lang="zh-CN" altLang="en-US" sz="1600" dirty="0"/>
              <a:t>自定义报表</a:t>
            </a:r>
            <a:r>
              <a:rPr lang="en-US" altLang="zh-CN" sz="1600" dirty="0"/>
              <a:t>】</a:t>
            </a:r>
            <a:r>
              <a:rPr lang="zh-CN" altLang="en-US" sz="1600" dirty="0"/>
              <a:t>，删除已存在的报表； </a:t>
            </a:r>
            <a:endParaRPr lang="en-US" altLang="zh-CN" sz="1600" dirty="0"/>
          </a:p>
          <a:p>
            <a:pPr marL="285750" indent="-285750">
              <a:buFont typeface="Arial" pitchFamily="34" charset="0"/>
              <a:buChar char="•"/>
            </a:pPr>
            <a:r>
              <a:rPr lang="zh-CN" altLang="en-US" sz="1600" dirty="0" smtClean="0"/>
              <a:t>单击</a:t>
            </a:r>
            <a:r>
              <a:rPr lang="en-US" altLang="zh-CN" sz="1600" dirty="0"/>
              <a:t>【</a:t>
            </a:r>
            <a:r>
              <a:rPr lang="zh-CN" altLang="en-US" sz="1600" dirty="0"/>
              <a:t>引入</a:t>
            </a:r>
            <a:r>
              <a:rPr lang="en-US" altLang="zh-CN" sz="1600" dirty="0"/>
              <a:t>】</a:t>
            </a:r>
            <a:r>
              <a:rPr lang="zh-CN" altLang="en-US" sz="1600" dirty="0"/>
              <a:t>，选择与当前账套一致的会计体系模板，单击</a:t>
            </a:r>
            <a:r>
              <a:rPr lang="en-US" altLang="zh-CN" sz="1600" dirty="0"/>
              <a:t>【</a:t>
            </a:r>
            <a:r>
              <a:rPr lang="zh-CN" altLang="en-US" sz="1600" dirty="0"/>
              <a:t>是</a:t>
            </a:r>
            <a:r>
              <a:rPr lang="en-US" altLang="zh-CN" sz="1600" dirty="0"/>
              <a:t>】</a:t>
            </a:r>
            <a:r>
              <a:rPr lang="zh-CN" altLang="en-US" sz="1600" dirty="0"/>
              <a:t>完成引入</a:t>
            </a:r>
            <a:r>
              <a:rPr lang="zh-CN" altLang="en-US" sz="1600" dirty="0" smtClean="0"/>
              <a:t>工作。</a:t>
            </a:r>
            <a:endParaRPr lang="zh-CN" alt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446" y="933450"/>
            <a:ext cx="5591175" cy="26289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971" y="933450"/>
            <a:ext cx="55816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4466" y="1487315"/>
            <a:ext cx="5191125" cy="1743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51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050"/>
                                        </p:tgtEl>
                                        <p:attrNameLst>
                                          <p:attrName>ppt_x</p:attrName>
                                        </p:attrNameLst>
                                      </p:cBhvr>
                                      <p:tavLst>
                                        <p:tav tm="0">
                                          <p:val>
                                            <p:strVal val="ppt_x"/>
                                          </p:val>
                                        </p:tav>
                                        <p:tav tm="100000">
                                          <p:val>
                                            <p:strVal val="ppt_x"/>
                                          </p:val>
                                        </p:tav>
                                      </p:tavLst>
                                    </p:anim>
                                    <p:anim calcmode="lin" valueType="num">
                                      <p:cBhvr additive="base">
                                        <p:cTn id="13" dur="500"/>
                                        <p:tgtEl>
                                          <p:spTgt spid="2050"/>
                                        </p:tgtEl>
                                        <p:attrNameLst>
                                          <p:attrName>ppt_y</p:attrName>
                                        </p:attrNameLst>
                                      </p:cBhvr>
                                      <p:tavLst>
                                        <p:tav tm="0">
                                          <p:val>
                                            <p:strVal val="ppt_y"/>
                                          </p:val>
                                        </p:tav>
                                        <p:tav tm="100000">
                                          <p:val>
                                            <p:strVal val="1+ppt_h/2"/>
                                          </p:val>
                                        </p:tav>
                                      </p:tavLst>
                                    </p:anim>
                                    <p:set>
                                      <p:cBhvr>
                                        <p:cTn id="14" dur="1" fill="hold">
                                          <p:stCondLst>
                                            <p:cond delay="499"/>
                                          </p:stCondLst>
                                        </p:cTn>
                                        <p:tgtEl>
                                          <p:spTgt spid="20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051"/>
                                        </p:tgtEl>
                                        <p:attrNameLst>
                                          <p:attrName>ppt_x</p:attrName>
                                        </p:attrNameLst>
                                      </p:cBhvr>
                                      <p:tavLst>
                                        <p:tav tm="0">
                                          <p:val>
                                            <p:strVal val="ppt_x"/>
                                          </p:val>
                                        </p:tav>
                                        <p:tav tm="100000">
                                          <p:val>
                                            <p:strVal val="ppt_x"/>
                                          </p:val>
                                        </p:tav>
                                      </p:tavLst>
                                    </p:anim>
                                    <p:anim calcmode="lin" valueType="num">
                                      <p:cBhvr additive="base">
                                        <p:cTn id="25" dur="500"/>
                                        <p:tgtEl>
                                          <p:spTgt spid="2051"/>
                                        </p:tgtEl>
                                        <p:attrNameLst>
                                          <p:attrName>ppt_y</p:attrName>
                                        </p:attrNameLst>
                                      </p:cBhvr>
                                      <p:tavLst>
                                        <p:tav tm="0">
                                          <p:val>
                                            <p:strVal val="ppt_y"/>
                                          </p:val>
                                        </p:tav>
                                        <p:tav tm="100000">
                                          <p:val>
                                            <p:strVal val="1+ppt_h/2"/>
                                          </p:val>
                                        </p:tav>
                                      </p:tavLst>
                                    </p:anim>
                                    <p:set>
                                      <p:cBhvr>
                                        <p:cTn id="26" dur="1" fill="hold">
                                          <p:stCondLst>
                                            <p:cond delay="499"/>
                                          </p:stCondLst>
                                        </p:cTn>
                                        <p:tgtEl>
                                          <p:spTgt spid="205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10352" y="148709"/>
            <a:ext cx="8403269" cy="525528"/>
          </a:xfrm>
        </p:spPr>
        <p:txBody>
          <a:bodyPr/>
          <a:lstStyle/>
          <a:p>
            <a:r>
              <a:rPr lang="zh-CN" altLang="en-US" sz="2000" dirty="0"/>
              <a:t>财务</a:t>
            </a:r>
            <a:r>
              <a:rPr lang="zh-CN" altLang="en-US" sz="2000" dirty="0" smtClean="0"/>
              <a:t>常见问题</a:t>
            </a:r>
            <a:endParaRPr lang="zh-CN" altLang="en-US" sz="2000" dirty="0"/>
          </a:p>
        </p:txBody>
      </p:sp>
      <p:grpSp>
        <p:nvGrpSpPr>
          <p:cNvPr id="26" name="Group 16"/>
          <p:cNvGrpSpPr/>
          <p:nvPr/>
        </p:nvGrpSpPr>
        <p:grpSpPr>
          <a:xfrm>
            <a:off x="4005862" y="1447791"/>
            <a:ext cx="506125" cy="353744"/>
            <a:chOff x="7999238" y="1399322"/>
            <a:chExt cx="464215" cy="324452"/>
          </a:xfrm>
          <a:solidFill>
            <a:schemeClr val="bg1"/>
          </a:solidFill>
        </p:grpSpPr>
        <p:sp>
          <p:nvSpPr>
            <p:cNvPr id="27"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矩形 3"/>
          <p:cNvSpPr/>
          <p:nvPr/>
        </p:nvSpPr>
        <p:spPr>
          <a:xfrm>
            <a:off x="106132" y="571254"/>
            <a:ext cx="2827567" cy="3385542"/>
          </a:xfrm>
          <a:prstGeom prst="rect">
            <a:avLst/>
          </a:prstGeom>
        </p:spPr>
        <p:txBody>
          <a:bodyPr wrap="square">
            <a:spAutoFit/>
          </a:bodyPr>
          <a:lstStyle/>
          <a:p>
            <a:r>
              <a:rPr lang="en-US" altLang="zh-CN" b="1" dirty="0" smtClean="0"/>
              <a:t>10</a:t>
            </a:r>
            <a:r>
              <a:rPr lang="zh-CN" altLang="en-US" b="1" dirty="0" smtClean="0"/>
              <a:t>、</a:t>
            </a:r>
            <a:r>
              <a:rPr lang="zh-CN" altLang="en-US" b="1" dirty="0"/>
              <a:t>专业版如何查看以前</a:t>
            </a:r>
            <a:r>
              <a:rPr lang="zh-CN" altLang="en-US" b="1" dirty="0" smtClean="0"/>
              <a:t>年度最后一期的</a:t>
            </a:r>
            <a:r>
              <a:rPr lang="zh-CN" altLang="en-US" b="1" dirty="0" smtClean="0"/>
              <a:t>资产负债表？</a:t>
            </a:r>
            <a:endParaRPr lang="en-US" altLang="zh-CN" b="1" dirty="0"/>
          </a:p>
          <a:p>
            <a:pPr marL="285750" indent="-285750">
              <a:buFont typeface="Arial" pitchFamily="34" charset="0"/>
              <a:buChar char="•"/>
            </a:pPr>
            <a:r>
              <a:rPr lang="zh-CN" altLang="en-US" sz="1600" dirty="0" smtClean="0"/>
              <a:t>单击</a:t>
            </a:r>
            <a:r>
              <a:rPr lang="en-US" altLang="zh-CN" sz="1600" dirty="0"/>
              <a:t>【</a:t>
            </a:r>
            <a:r>
              <a:rPr lang="zh-CN" altLang="en-US" sz="1600" dirty="0"/>
              <a:t>报表与分析</a:t>
            </a:r>
            <a:r>
              <a:rPr lang="en-US" altLang="zh-CN" sz="1600" dirty="0"/>
              <a:t>】-【</a:t>
            </a:r>
            <a:r>
              <a:rPr lang="zh-CN" altLang="en-US" sz="1600" dirty="0"/>
              <a:t>资产负债表</a:t>
            </a:r>
            <a:r>
              <a:rPr lang="en-US" altLang="zh-CN" sz="1600" dirty="0"/>
              <a:t>】</a:t>
            </a:r>
            <a:r>
              <a:rPr lang="zh-CN" altLang="en-US" sz="1600" dirty="0"/>
              <a:t>，打开资产负债表界面； </a:t>
            </a:r>
            <a:endParaRPr lang="en-US" altLang="zh-CN" sz="1600" dirty="0" smtClean="0"/>
          </a:p>
          <a:p>
            <a:pPr marL="285750" indent="-285750">
              <a:buFont typeface="Arial" pitchFamily="34" charset="0"/>
              <a:buChar char="•"/>
            </a:pPr>
            <a:r>
              <a:rPr lang="zh-CN" altLang="en-US" sz="1600" dirty="0" smtClean="0"/>
              <a:t>单击</a:t>
            </a:r>
            <a:r>
              <a:rPr lang="en-US" altLang="zh-CN" sz="1600" dirty="0"/>
              <a:t>【</a:t>
            </a:r>
            <a:r>
              <a:rPr lang="zh-CN" altLang="en-US" sz="1600" dirty="0"/>
              <a:t>工具</a:t>
            </a:r>
            <a:r>
              <a:rPr lang="en-US" altLang="zh-CN" sz="1600" dirty="0"/>
              <a:t>】-【</a:t>
            </a:r>
            <a:r>
              <a:rPr lang="zh-CN" altLang="en-US" sz="1600" dirty="0"/>
              <a:t>公式取数参数</a:t>
            </a:r>
            <a:r>
              <a:rPr lang="en-US" altLang="zh-CN" sz="1600" dirty="0"/>
              <a:t>】</a:t>
            </a:r>
            <a:r>
              <a:rPr lang="zh-CN" altLang="en-US" sz="1600" dirty="0"/>
              <a:t>，单击选中</a:t>
            </a:r>
            <a:r>
              <a:rPr lang="en-US" altLang="zh-CN" sz="1600" dirty="0"/>
              <a:t>【</a:t>
            </a:r>
            <a:r>
              <a:rPr lang="zh-CN" altLang="en-US" sz="1600" dirty="0"/>
              <a:t>缺省年度</a:t>
            </a:r>
            <a:r>
              <a:rPr lang="en-US" altLang="zh-CN" sz="1600" dirty="0"/>
              <a:t>】</a:t>
            </a:r>
            <a:r>
              <a:rPr lang="zh-CN" altLang="en-US" sz="1600" dirty="0"/>
              <a:t>，键入“</a:t>
            </a:r>
            <a:r>
              <a:rPr lang="en-US" altLang="zh-CN" sz="1600" dirty="0" smtClean="0"/>
              <a:t>2018”</a:t>
            </a:r>
            <a:r>
              <a:rPr lang="zh-CN" altLang="en-US" sz="1600" dirty="0"/>
              <a:t>，单击选中</a:t>
            </a:r>
            <a:r>
              <a:rPr lang="en-US" altLang="zh-CN" sz="1600" dirty="0"/>
              <a:t>【</a:t>
            </a:r>
            <a:r>
              <a:rPr lang="zh-CN" altLang="en-US" sz="1600" dirty="0"/>
              <a:t>开始期间</a:t>
            </a:r>
            <a:r>
              <a:rPr lang="en-US" altLang="zh-CN" sz="1600" dirty="0"/>
              <a:t>】</a:t>
            </a:r>
            <a:r>
              <a:rPr lang="zh-CN" altLang="en-US" sz="1600" dirty="0"/>
              <a:t>和</a:t>
            </a:r>
            <a:r>
              <a:rPr lang="en-US" altLang="zh-CN" sz="1600" dirty="0"/>
              <a:t>【</a:t>
            </a:r>
            <a:r>
              <a:rPr lang="zh-CN" altLang="en-US" sz="1600" dirty="0"/>
              <a:t>结束期间</a:t>
            </a:r>
            <a:r>
              <a:rPr lang="en-US" altLang="zh-CN" sz="1600" dirty="0"/>
              <a:t>】</a:t>
            </a:r>
            <a:r>
              <a:rPr lang="zh-CN" altLang="en-US" sz="1600" dirty="0"/>
              <a:t>，分别键入“</a:t>
            </a:r>
            <a:r>
              <a:rPr lang="en-US" altLang="zh-CN" sz="1600" dirty="0"/>
              <a:t>12”</a:t>
            </a:r>
            <a:r>
              <a:rPr lang="zh-CN" altLang="en-US" sz="1600" dirty="0"/>
              <a:t>和“</a:t>
            </a:r>
            <a:r>
              <a:rPr lang="en-US" altLang="zh-CN" sz="1600" dirty="0"/>
              <a:t>12”</a:t>
            </a:r>
            <a:r>
              <a:rPr lang="zh-CN" altLang="en-US" sz="1600" dirty="0"/>
              <a:t>，单击</a:t>
            </a:r>
            <a:r>
              <a:rPr lang="en-US" altLang="zh-CN" sz="1600" dirty="0"/>
              <a:t>【</a:t>
            </a:r>
            <a:r>
              <a:rPr lang="zh-CN" altLang="en-US" sz="1600" dirty="0"/>
              <a:t>确定</a:t>
            </a:r>
            <a:r>
              <a:rPr lang="en-US" altLang="zh-CN" sz="1600" dirty="0"/>
              <a:t>】</a:t>
            </a:r>
            <a:r>
              <a:rPr lang="zh-CN" altLang="en-US" sz="1600" dirty="0"/>
              <a:t>完成 设置</a:t>
            </a:r>
            <a:r>
              <a:rPr lang="zh-CN" altLang="en-US" sz="1600" dirty="0" smtClean="0"/>
              <a:t>。</a:t>
            </a:r>
            <a:endParaRPr lang="zh-CN" altLang="en-US"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815" y="804862"/>
            <a:ext cx="410527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690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3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10352" y="148709"/>
            <a:ext cx="8403269" cy="525528"/>
          </a:xfrm>
        </p:spPr>
        <p:txBody>
          <a:bodyPr/>
          <a:lstStyle/>
          <a:p>
            <a:r>
              <a:rPr lang="zh-CN" altLang="en-US" sz="2000" dirty="0"/>
              <a:t>财务</a:t>
            </a:r>
            <a:r>
              <a:rPr lang="zh-CN" altLang="en-US" sz="2000" dirty="0" smtClean="0"/>
              <a:t>常见问题</a:t>
            </a:r>
            <a:endParaRPr lang="zh-CN" altLang="en-US" sz="2000" dirty="0"/>
          </a:p>
        </p:txBody>
      </p:sp>
      <p:grpSp>
        <p:nvGrpSpPr>
          <p:cNvPr id="26" name="Group 16"/>
          <p:cNvGrpSpPr/>
          <p:nvPr/>
        </p:nvGrpSpPr>
        <p:grpSpPr>
          <a:xfrm>
            <a:off x="4005862" y="1447791"/>
            <a:ext cx="506125" cy="353744"/>
            <a:chOff x="7999238" y="1399322"/>
            <a:chExt cx="464215" cy="324452"/>
          </a:xfrm>
          <a:solidFill>
            <a:schemeClr val="bg1"/>
          </a:solidFill>
        </p:grpSpPr>
        <p:sp>
          <p:nvSpPr>
            <p:cNvPr id="27"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矩形 3"/>
          <p:cNvSpPr/>
          <p:nvPr/>
        </p:nvSpPr>
        <p:spPr>
          <a:xfrm>
            <a:off x="106133" y="961779"/>
            <a:ext cx="2827567" cy="1169551"/>
          </a:xfrm>
          <a:prstGeom prst="rect">
            <a:avLst/>
          </a:prstGeom>
        </p:spPr>
        <p:txBody>
          <a:bodyPr wrap="square">
            <a:spAutoFit/>
          </a:bodyPr>
          <a:lstStyle/>
          <a:p>
            <a:r>
              <a:rPr lang="en-US" altLang="zh-CN" b="1" dirty="0" smtClean="0"/>
              <a:t>1</a:t>
            </a:r>
            <a:r>
              <a:rPr lang="zh-CN" altLang="en-US" b="1" dirty="0" smtClean="0"/>
              <a:t>、专业版利润分配科目可以设置为明细科目吗？</a:t>
            </a:r>
            <a:endParaRPr lang="en-US" altLang="zh-CN" b="1" dirty="0" smtClean="0"/>
          </a:p>
          <a:p>
            <a:pPr marL="285750" indent="-285750">
              <a:buFont typeface="Arial" pitchFamily="34" charset="0"/>
              <a:buChar char="•"/>
            </a:pPr>
            <a:r>
              <a:rPr lang="zh-CN" altLang="en-US" sz="1600" dirty="0" smtClean="0"/>
              <a:t>利润</a:t>
            </a:r>
            <a:r>
              <a:rPr lang="zh-CN" altLang="en-US" sz="1600" dirty="0"/>
              <a:t>分配科目必须设置为一级科目。</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913" y="700088"/>
            <a:ext cx="5534025" cy="3743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913" y="719138"/>
            <a:ext cx="5534025" cy="372427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80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7"/>
                                        </p:tgtEl>
                                        <p:attrNameLst>
                                          <p:attrName>ppt_x</p:attrName>
                                        </p:attrNameLst>
                                      </p:cBhvr>
                                      <p:tavLst>
                                        <p:tav tm="0">
                                          <p:val>
                                            <p:strVal val="ppt_x"/>
                                          </p:val>
                                        </p:tav>
                                        <p:tav tm="100000">
                                          <p:val>
                                            <p:strVal val="ppt_x"/>
                                          </p:val>
                                        </p:tav>
                                      </p:tavLst>
                                    </p:anim>
                                    <p:anim calcmode="lin" valueType="num">
                                      <p:cBhvr additive="base">
                                        <p:cTn id="13" dur="500"/>
                                        <p:tgtEl>
                                          <p:spTgt spid="1027"/>
                                        </p:tgtEl>
                                        <p:attrNameLst>
                                          <p:attrName>ppt_y</p:attrName>
                                        </p:attrNameLst>
                                      </p:cBhvr>
                                      <p:tavLst>
                                        <p:tav tm="0">
                                          <p:val>
                                            <p:strVal val="ppt_y"/>
                                          </p:val>
                                        </p:tav>
                                        <p:tav tm="100000">
                                          <p:val>
                                            <p:strVal val="1+ppt_h/2"/>
                                          </p:val>
                                        </p:tav>
                                      </p:tavLst>
                                    </p:anim>
                                    <p:set>
                                      <p:cBhvr>
                                        <p:cTn id="14" dur="1" fill="hold">
                                          <p:stCondLst>
                                            <p:cond delay="499"/>
                                          </p:stCondLst>
                                        </p:cTn>
                                        <p:tgtEl>
                                          <p:spTgt spid="10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10352" y="148709"/>
            <a:ext cx="8403269" cy="525528"/>
          </a:xfrm>
        </p:spPr>
        <p:txBody>
          <a:bodyPr/>
          <a:lstStyle/>
          <a:p>
            <a:r>
              <a:rPr lang="zh-CN" altLang="en-US" sz="2000" dirty="0"/>
              <a:t>财务</a:t>
            </a:r>
            <a:r>
              <a:rPr lang="zh-CN" altLang="en-US" sz="2000" dirty="0" smtClean="0"/>
              <a:t>常见问题</a:t>
            </a:r>
            <a:endParaRPr lang="zh-CN" altLang="en-US" sz="2000" dirty="0"/>
          </a:p>
        </p:txBody>
      </p:sp>
      <p:grpSp>
        <p:nvGrpSpPr>
          <p:cNvPr id="26" name="Group 16"/>
          <p:cNvGrpSpPr/>
          <p:nvPr/>
        </p:nvGrpSpPr>
        <p:grpSpPr>
          <a:xfrm>
            <a:off x="4005862" y="1447791"/>
            <a:ext cx="506125" cy="353744"/>
            <a:chOff x="7999238" y="1399322"/>
            <a:chExt cx="464215" cy="324452"/>
          </a:xfrm>
          <a:solidFill>
            <a:schemeClr val="bg1"/>
          </a:solidFill>
        </p:grpSpPr>
        <p:sp>
          <p:nvSpPr>
            <p:cNvPr id="27"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矩形 3"/>
          <p:cNvSpPr/>
          <p:nvPr/>
        </p:nvSpPr>
        <p:spPr>
          <a:xfrm>
            <a:off x="106133" y="961779"/>
            <a:ext cx="2827567" cy="1384995"/>
          </a:xfrm>
          <a:prstGeom prst="rect">
            <a:avLst/>
          </a:prstGeom>
        </p:spPr>
        <p:txBody>
          <a:bodyPr wrap="square">
            <a:spAutoFit/>
          </a:bodyPr>
          <a:lstStyle/>
          <a:p>
            <a:r>
              <a:rPr lang="en-US" altLang="zh-CN" b="1" dirty="0"/>
              <a:t>2</a:t>
            </a:r>
            <a:r>
              <a:rPr lang="zh-CN" altLang="en-US" b="1" dirty="0" smtClean="0"/>
              <a:t>、</a:t>
            </a:r>
            <a:r>
              <a:rPr lang="zh-CN" altLang="en-US" b="1" dirty="0"/>
              <a:t>专业</a:t>
            </a:r>
            <a:r>
              <a:rPr lang="zh-CN" altLang="en-US" b="1" dirty="0" smtClean="0"/>
              <a:t>版凭证过账后需要修改怎么操作？</a:t>
            </a:r>
            <a:endParaRPr lang="en-US" altLang="zh-CN" b="1" dirty="0" smtClean="0"/>
          </a:p>
          <a:p>
            <a:pPr marL="285750" indent="-285750">
              <a:buFont typeface="Arial" pitchFamily="34" charset="0"/>
              <a:buChar char="•"/>
            </a:pPr>
            <a:r>
              <a:rPr lang="zh-CN" altLang="en-US" sz="1600" dirty="0" smtClean="0"/>
              <a:t>红字冲销</a:t>
            </a:r>
            <a:endParaRPr lang="en-US" altLang="zh-CN" sz="1600" dirty="0" smtClean="0"/>
          </a:p>
          <a:p>
            <a:pPr marL="285750" indent="-285750">
              <a:buFont typeface="Arial" pitchFamily="34" charset="0"/>
              <a:buChar char="•"/>
            </a:pPr>
            <a:r>
              <a:rPr lang="zh-CN" altLang="en-US" sz="1600" dirty="0" smtClean="0"/>
              <a:t>私有云</a:t>
            </a:r>
            <a:r>
              <a:rPr lang="en-US" altLang="zh-CN" sz="1600" dirty="0" smtClean="0"/>
              <a:t>-</a:t>
            </a:r>
            <a:r>
              <a:rPr lang="zh-CN" altLang="en-US" sz="1600" dirty="0" smtClean="0"/>
              <a:t>添加反过账插件</a:t>
            </a:r>
            <a:endParaRPr lang="en-US" altLang="zh-CN" sz="1600" dirty="0" smtClean="0"/>
          </a:p>
          <a:p>
            <a:pPr marL="285750" indent="-285750">
              <a:buFont typeface="Arial" pitchFamily="34" charset="0"/>
              <a:buChar char="•"/>
            </a:pPr>
            <a:r>
              <a:rPr lang="zh-CN" altLang="en-US" sz="1600" dirty="0"/>
              <a:t>公有</a:t>
            </a:r>
            <a:r>
              <a:rPr lang="zh-CN" altLang="en-US" sz="1600" dirty="0" smtClean="0"/>
              <a:t>云</a:t>
            </a:r>
            <a:r>
              <a:rPr lang="en-US" altLang="zh-CN" sz="1600" dirty="0" smtClean="0"/>
              <a:t>-ctrl+F11</a:t>
            </a:r>
            <a:endParaRPr lang="zh-CN" altLang="en-US"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4" y="961779"/>
            <a:ext cx="5076825" cy="34913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3" y="1624662"/>
            <a:ext cx="5534025" cy="2162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8974" y="961779"/>
            <a:ext cx="4752975" cy="335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84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074"/>
                                        </p:tgtEl>
                                        <p:attrNameLst>
                                          <p:attrName>ppt_x</p:attrName>
                                        </p:attrNameLst>
                                      </p:cBhvr>
                                      <p:tavLst>
                                        <p:tav tm="0">
                                          <p:val>
                                            <p:strVal val="ppt_x"/>
                                          </p:val>
                                        </p:tav>
                                        <p:tav tm="100000">
                                          <p:val>
                                            <p:strVal val="ppt_x"/>
                                          </p:val>
                                        </p:tav>
                                      </p:tavLst>
                                    </p:anim>
                                    <p:anim calcmode="lin" valueType="num">
                                      <p:cBhvr additive="base">
                                        <p:cTn id="13" dur="500"/>
                                        <p:tgtEl>
                                          <p:spTgt spid="3074"/>
                                        </p:tgtEl>
                                        <p:attrNameLst>
                                          <p:attrName>ppt_y</p:attrName>
                                        </p:attrNameLst>
                                      </p:cBhvr>
                                      <p:tavLst>
                                        <p:tav tm="0">
                                          <p:val>
                                            <p:strVal val="ppt_y"/>
                                          </p:val>
                                        </p:tav>
                                        <p:tav tm="100000">
                                          <p:val>
                                            <p:strVal val="1+ppt_h/2"/>
                                          </p:val>
                                        </p:tav>
                                      </p:tavLst>
                                    </p:anim>
                                    <p:set>
                                      <p:cBhvr>
                                        <p:cTn id="14" dur="1" fill="hold">
                                          <p:stCondLst>
                                            <p:cond delay="499"/>
                                          </p:stCondLst>
                                        </p:cTn>
                                        <p:tgtEl>
                                          <p:spTgt spid="307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ppt_x"/>
                                          </p:val>
                                        </p:tav>
                                        <p:tav tm="100000">
                                          <p:val>
                                            <p:strVal val="#ppt_x"/>
                                          </p:val>
                                        </p:tav>
                                      </p:tavLst>
                                    </p:anim>
                                    <p:anim calcmode="lin" valueType="num">
                                      <p:cBhvr additive="base">
                                        <p:cTn id="20"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075"/>
                                        </p:tgtEl>
                                        <p:attrNameLst>
                                          <p:attrName>ppt_x</p:attrName>
                                        </p:attrNameLst>
                                      </p:cBhvr>
                                      <p:tavLst>
                                        <p:tav tm="0">
                                          <p:val>
                                            <p:strVal val="ppt_x"/>
                                          </p:val>
                                        </p:tav>
                                        <p:tav tm="100000">
                                          <p:val>
                                            <p:strVal val="ppt_x"/>
                                          </p:val>
                                        </p:tav>
                                      </p:tavLst>
                                    </p:anim>
                                    <p:anim calcmode="lin" valueType="num">
                                      <p:cBhvr additive="base">
                                        <p:cTn id="25" dur="500"/>
                                        <p:tgtEl>
                                          <p:spTgt spid="3075"/>
                                        </p:tgtEl>
                                        <p:attrNameLst>
                                          <p:attrName>ppt_y</p:attrName>
                                        </p:attrNameLst>
                                      </p:cBhvr>
                                      <p:tavLst>
                                        <p:tav tm="0">
                                          <p:val>
                                            <p:strVal val="ppt_y"/>
                                          </p:val>
                                        </p:tav>
                                        <p:tav tm="100000">
                                          <p:val>
                                            <p:strVal val="1+ppt_h/2"/>
                                          </p:val>
                                        </p:tav>
                                      </p:tavLst>
                                    </p:anim>
                                    <p:set>
                                      <p:cBhvr>
                                        <p:cTn id="26" dur="1" fill="hold">
                                          <p:stCondLst>
                                            <p:cond delay="499"/>
                                          </p:stCondLst>
                                        </p:cTn>
                                        <p:tgtEl>
                                          <p:spTgt spid="307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10352" y="148709"/>
            <a:ext cx="8403269" cy="525528"/>
          </a:xfrm>
        </p:spPr>
        <p:txBody>
          <a:bodyPr/>
          <a:lstStyle/>
          <a:p>
            <a:r>
              <a:rPr lang="zh-CN" altLang="en-US" sz="2000" dirty="0"/>
              <a:t>财务</a:t>
            </a:r>
            <a:r>
              <a:rPr lang="zh-CN" altLang="en-US" sz="2000" dirty="0" smtClean="0"/>
              <a:t>常见问题</a:t>
            </a:r>
            <a:endParaRPr lang="zh-CN" altLang="en-US" sz="2000" dirty="0"/>
          </a:p>
        </p:txBody>
      </p:sp>
      <p:grpSp>
        <p:nvGrpSpPr>
          <p:cNvPr id="26" name="Group 16"/>
          <p:cNvGrpSpPr/>
          <p:nvPr/>
        </p:nvGrpSpPr>
        <p:grpSpPr>
          <a:xfrm>
            <a:off x="4005862" y="1447791"/>
            <a:ext cx="506125" cy="353744"/>
            <a:chOff x="7999238" y="1399322"/>
            <a:chExt cx="464215" cy="324452"/>
          </a:xfrm>
          <a:solidFill>
            <a:schemeClr val="bg1"/>
          </a:solidFill>
        </p:grpSpPr>
        <p:sp>
          <p:nvSpPr>
            <p:cNvPr id="27"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矩形 3"/>
          <p:cNvSpPr/>
          <p:nvPr/>
        </p:nvSpPr>
        <p:spPr>
          <a:xfrm>
            <a:off x="106133" y="961779"/>
            <a:ext cx="2827567" cy="1138773"/>
          </a:xfrm>
          <a:prstGeom prst="rect">
            <a:avLst/>
          </a:prstGeom>
        </p:spPr>
        <p:txBody>
          <a:bodyPr wrap="square">
            <a:spAutoFit/>
          </a:bodyPr>
          <a:lstStyle/>
          <a:p>
            <a:r>
              <a:rPr lang="en-US" altLang="zh-CN" b="1" dirty="0"/>
              <a:t>3</a:t>
            </a:r>
            <a:r>
              <a:rPr lang="zh-CN" altLang="en-US" b="1" dirty="0" smtClean="0"/>
              <a:t>、</a:t>
            </a:r>
            <a:r>
              <a:rPr lang="zh-CN" altLang="en-US" b="1" dirty="0"/>
              <a:t>专业版凭证断号是否可以过账</a:t>
            </a:r>
            <a:r>
              <a:rPr lang="zh-CN" altLang="en-US" b="1" dirty="0" smtClean="0"/>
              <a:t>？</a:t>
            </a:r>
            <a:endParaRPr lang="en-US" altLang="zh-CN" b="1" dirty="0" smtClean="0"/>
          </a:p>
          <a:p>
            <a:r>
              <a:rPr lang="zh-CN" altLang="en-US" sz="1600" dirty="0"/>
              <a:t>添加反过账插件后，凭证过账时可以选择断号是否可以过账。</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150" y="961779"/>
            <a:ext cx="455295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5" y="961779"/>
            <a:ext cx="4752975" cy="335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25" y="961779"/>
            <a:ext cx="455295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5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050"/>
                                        </p:tgtEl>
                                        <p:attrNameLst>
                                          <p:attrName>ppt_x</p:attrName>
                                        </p:attrNameLst>
                                      </p:cBhvr>
                                      <p:tavLst>
                                        <p:tav tm="0">
                                          <p:val>
                                            <p:strVal val="ppt_x"/>
                                          </p:val>
                                        </p:tav>
                                        <p:tav tm="100000">
                                          <p:val>
                                            <p:strVal val="ppt_x"/>
                                          </p:val>
                                        </p:tav>
                                      </p:tavLst>
                                    </p:anim>
                                    <p:anim calcmode="lin" valueType="num">
                                      <p:cBhvr additive="base">
                                        <p:cTn id="13" dur="500"/>
                                        <p:tgtEl>
                                          <p:spTgt spid="2050"/>
                                        </p:tgtEl>
                                        <p:attrNameLst>
                                          <p:attrName>ppt_y</p:attrName>
                                        </p:attrNameLst>
                                      </p:cBhvr>
                                      <p:tavLst>
                                        <p:tav tm="0">
                                          <p:val>
                                            <p:strVal val="ppt_y"/>
                                          </p:val>
                                        </p:tav>
                                        <p:tav tm="100000">
                                          <p:val>
                                            <p:strVal val="1+ppt_h/2"/>
                                          </p:val>
                                        </p:tav>
                                      </p:tavLst>
                                    </p:anim>
                                    <p:set>
                                      <p:cBhvr>
                                        <p:cTn id="14" dur="1" fill="hold">
                                          <p:stCondLst>
                                            <p:cond delay="499"/>
                                          </p:stCondLst>
                                        </p:cTn>
                                        <p:tgtEl>
                                          <p:spTgt spid="20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051"/>
                                        </p:tgtEl>
                                        <p:attrNameLst>
                                          <p:attrName>ppt_x</p:attrName>
                                        </p:attrNameLst>
                                      </p:cBhvr>
                                      <p:tavLst>
                                        <p:tav tm="0">
                                          <p:val>
                                            <p:strVal val="ppt_x"/>
                                          </p:val>
                                        </p:tav>
                                        <p:tav tm="100000">
                                          <p:val>
                                            <p:strVal val="ppt_x"/>
                                          </p:val>
                                        </p:tav>
                                      </p:tavLst>
                                    </p:anim>
                                    <p:anim calcmode="lin" valueType="num">
                                      <p:cBhvr additive="base">
                                        <p:cTn id="25" dur="500"/>
                                        <p:tgtEl>
                                          <p:spTgt spid="2051"/>
                                        </p:tgtEl>
                                        <p:attrNameLst>
                                          <p:attrName>ppt_y</p:attrName>
                                        </p:attrNameLst>
                                      </p:cBhvr>
                                      <p:tavLst>
                                        <p:tav tm="0">
                                          <p:val>
                                            <p:strVal val="ppt_y"/>
                                          </p:val>
                                        </p:tav>
                                        <p:tav tm="100000">
                                          <p:val>
                                            <p:strVal val="1+ppt_h/2"/>
                                          </p:val>
                                        </p:tav>
                                      </p:tavLst>
                                    </p:anim>
                                    <p:set>
                                      <p:cBhvr>
                                        <p:cTn id="26" dur="1" fill="hold">
                                          <p:stCondLst>
                                            <p:cond delay="499"/>
                                          </p:stCondLst>
                                        </p:cTn>
                                        <p:tgtEl>
                                          <p:spTgt spid="205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additive="base">
                                        <p:cTn id="31" dur="500" fill="hold"/>
                                        <p:tgtEl>
                                          <p:spTgt spid="2052"/>
                                        </p:tgtEl>
                                        <p:attrNameLst>
                                          <p:attrName>ppt_x</p:attrName>
                                        </p:attrNameLst>
                                      </p:cBhvr>
                                      <p:tavLst>
                                        <p:tav tm="0">
                                          <p:val>
                                            <p:strVal val="#ppt_x"/>
                                          </p:val>
                                        </p:tav>
                                        <p:tav tm="100000">
                                          <p:val>
                                            <p:strVal val="#ppt_x"/>
                                          </p:val>
                                        </p:tav>
                                      </p:tavLst>
                                    </p:anim>
                                    <p:anim calcmode="lin" valueType="num">
                                      <p:cBhvr additive="base">
                                        <p:cTn id="3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10352" y="148709"/>
            <a:ext cx="8403269" cy="525528"/>
          </a:xfrm>
        </p:spPr>
        <p:txBody>
          <a:bodyPr/>
          <a:lstStyle/>
          <a:p>
            <a:r>
              <a:rPr lang="zh-CN" altLang="en-US" sz="2000" dirty="0"/>
              <a:t>财务</a:t>
            </a:r>
            <a:r>
              <a:rPr lang="zh-CN" altLang="en-US" sz="2000" dirty="0" smtClean="0"/>
              <a:t>常见问题</a:t>
            </a:r>
            <a:endParaRPr lang="zh-CN" altLang="en-US" sz="2000" dirty="0"/>
          </a:p>
        </p:txBody>
      </p:sp>
      <p:grpSp>
        <p:nvGrpSpPr>
          <p:cNvPr id="26" name="Group 16"/>
          <p:cNvGrpSpPr/>
          <p:nvPr/>
        </p:nvGrpSpPr>
        <p:grpSpPr>
          <a:xfrm>
            <a:off x="4005862" y="1447791"/>
            <a:ext cx="506125" cy="353744"/>
            <a:chOff x="7999238" y="1399322"/>
            <a:chExt cx="464215" cy="324452"/>
          </a:xfrm>
          <a:solidFill>
            <a:schemeClr val="bg1"/>
          </a:solidFill>
        </p:grpSpPr>
        <p:sp>
          <p:nvSpPr>
            <p:cNvPr id="27"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矩形 3"/>
          <p:cNvSpPr/>
          <p:nvPr/>
        </p:nvSpPr>
        <p:spPr>
          <a:xfrm>
            <a:off x="106133" y="961779"/>
            <a:ext cx="2827567" cy="2154436"/>
          </a:xfrm>
          <a:prstGeom prst="rect">
            <a:avLst/>
          </a:prstGeom>
        </p:spPr>
        <p:txBody>
          <a:bodyPr wrap="square">
            <a:spAutoFit/>
          </a:bodyPr>
          <a:lstStyle/>
          <a:p>
            <a:r>
              <a:rPr lang="en-US" altLang="zh-CN" b="1" dirty="0" smtClean="0"/>
              <a:t>4</a:t>
            </a:r>
            <a:r>
              <a:rPr lang="zh-CN" altLang="en-US" b="1" dirty="0" smtClean="0"/>
              <a:t>、</a:t>
            </a:r>
            <a:r>
              <a:rPr lang="zh-CN" altLang="en-US" b="1" dirty="0"/>
              <a:t>专业版新增卡片预计使用期间数的下方没有累计折旧字段是为什么？</a:t>
            </a:r>
            <a:endParaRPr lang="en-US" altLang="zh-CN" b="1" dirty="0" smtClean="0"/>
          </a:p>
          <a:p>
            <a:pPr marL="285750" indent="-285750">
              <a:buFont typeface="Arial" pitchFamily="34" charset="0"/>
              <a:buChar char="•"/>
            </a:pPr>
            <a:r>
              <a:rPr lang="zh-CN" altLang="en-US" sz="1600" dirty="0"/>
              <a:t>原因是在</a:t>
            </a:r>
            <a:r>
              <a:rPr lang="en-US" altLang="zh-CN" sz="1600" dirty="0"/>
              <a:t>【</a:t>
            </a:r>
            <a:r>
              <a:rPr lang="zh-CN" altLang="en-US" sz="1600" dirty="0"/>
              <a:t>系统参数</a:t>
            </a:r>
            <a:r>
              <a:rPr lang="en-US" altLang="zh-CN" sz="1600" dirty="0"/>
              <a:t>】-【</a:t>
            </a:r>
            <a:r>
              <a:rPr lang="zh-CN" altLang="en-US" sz="1600" dirty="0"/>
              <a:t>财务参数</a:t>
            </a:r>
            <a:r>
              <a:rPr lang="en-US" altLang="zh-CN" sz="1600" dirty="0"/>
              <a:t>】-【</a:t>
            </a:r>
            <a:r>
              <a:rPr lang="zh-CN" altLang="en-US" sz="1600" dirty="0"/>
              <a:t>固定资产参数</a:t>
            </a:r>
            <a:r>
              <a:rPr lang="en-US" altLang="zh-CN" sz="1600" dirty="0"/>
              <a:t>】</a:t>
            </a:r>
            <a:r>
              <a:rPr lang="zh-CN" altLang="en-US" sz="1600" dirty="0"/>
              <a:t>中勾选了“不折旧 （整个系统）”参数，取消勾选即可。</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803201"/>
            <a:ext cx="5753100" cy="345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765" y="803201"/>
            <a:ext cx="5786210" cy="3754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7765" y="434670"/>
            <a:ext cx="4167415" cy="4491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0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100"/>
                                        </p:tgtEl>
                                        <p:attrNameLst>
                                          <p:attrName>ppt_x</p:attrName>
                                        </p:attrNameLst>
                                      </p:cBhvr>
                                      <p:tavLst>
                                        <p:tav tm="0">
                                          <p:val>
                                            <p:strVal val="ppt_x"/>
                                          </p:val>
                                        </p:tav>
                                        <p:tav tm="100000">
                                          <p:val>
                                            <p:strVal val="ppt_x"/>
                                          </p:val>
                                        </p:tav>
                                      </p:tavLst>
                                    </p:anim>
                                    <p:anim calcmode="lin" valueType="num">
                                      <p:cBhvr additive="base">
                                        <p:cTn id="13" dur="500"/>
                                        <p:tgtEl>
                                          <p:spTgt spid="4100"/>
                                        </p:tgtEl>
                                        <p:attrNameLst>
                                          <p:attrName>ppt_y</p:attrName>
                                        </p:attrNameLst>
                                      </p:cBhvr>
                                      <p:tavLst>
                                        <p:tav tm="0">
                                          <p:val>
                                            <p:strVal val="ppt_y"/>
                                          </p:val>
                                        </p:tav>
                                        <p:tav tm="100000">
                                          <p:val>
                                            <p:strVal val="1+ppt_h/2"/>
                                          </p:val>
                                        </p:tav>
                                      </p:tavLst>
                                    </p:anim>
                                    <p:set>
                                      <p:cBhvr>
                                        <p:cTn id="14" dur="1" fill="hold">
                                          <p:stCondLst>
                                            <p:cond delay="499"/>
                                          </p:stCondLst>
                                        </p:cTn>
                                        <p:tgtEl>
                                          <p:spTgt spid="410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098"/>
                                        </p:tgtEl>
                                        <p:attrNameLst>
                                          <p:attrName>ppt_x</p:attrName>
                                        </p:attrNameLst>
                                      </p:cBhvr>
                                      <p:tavLst>
                                        <p:tav tm="0">
                                          <p:val>
                                            <p:strVal val="ppt_x"/>
                                          </p:val>
                                        </p:tav>
                                        <p:tav tm="100000">
                                          <p:val>
                                            <p:strVal val="ppt_x"/>
                                          </p:val>
                                        </p:tav>
                                      </p:tavLst>
                                    </p:anim>
                                    <p:anim calcmode="lin" valueType="num">
                                      <p:cBhvr additive="base">
                                        <p:cTn id="25" dur="500"/>
                                        <p:tgtEl>
                                          <p:spTgt spid="4098"/>
                                        </p:tgtEl>
                                        <p:attrNameLst>
                                          <p:attrName>ppt_y</p:attrName>
                                        </p:attrNameLst>
                                      </p:cBhvr>
                                      <p:tavLst>
                                        <p:tav tm="0">
                                          <p:val>
                                            <p:strVal val="ppt_y"/>
                                          </p:val>
                                        </p:tav>
                                        <p:tav tm="100000">
                                          <p:val>
                                            <p:strVal val="1+ppt_h/2"/>
                                          </p:val>
                                        </p:tav>
                                      </p:tavLst>
                                    </p:anim>
                                    <p:set>
                                      <p:cBhvr>
                                        <p:cTn id="26" dur="1" fill="hold">
                                          <p:stCondLst>
                                            <p:cond delay="499"/>
                                          </p:stCondLst>
                                        </p:cTn>
                                        <p:tgtEl>
                                          <p:spTgt spid="409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 calcmode="lin" valueType="num">
                                      <p:cBhvr additive="base">
                                        <p:cTn id="31" dur="500" fill="hold"/>
                                        <p:tgtEl>
                                          <p:spTgt spid="4099"/>
                                        </p:tgtEl>
                                        <p:attrNameLst>
                                          <p:attrName>ppt_x</p:attrName>
                                        </p:attrNameLst>
                                      </p:cBhvr>
                                      <p:tavLst>
                                        <p:tav tm="0">
                                          <p:val>
                                            <p:strVal val="#ppt_x"/>
                                          </p:val>
                                        </p:tav>
                                        <p:tav tm="100000">
                                          <p:val>
                                            <p:strVal val="#ppt_x"/>
                                          </p:val>
                                        </p:tav>
                                      </p:tavLst>
                                    </p:anim>
                                    <p:anim calcmode="lin" valueType="num">
                                      <p:cBhvr additive="base">
                                        <p:cTn id="32"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10352" y="148709"/>
            <a:ext cx="8403269" cy="525528"/>
          </a:xfrm>
        </p:spPr>
        <p:txBody>
          <a:bodyPr/>
          <a:lstStyle/>
          <a:p>
            <a:r>
              <a:rPr lang="zh-CN" altLang="en-US" sz="2000" dirty="0"/>
              <a:t>财务</a:t>
            </a:r>
            <a:r>
              <a:rPr lang="zh-CN" altLang="en-US" sz="2000" dirty="0" smtClean="0"/>
              <a:t>常见问题</a:t>
            </a:r>
            <a:endParaRPr lang="zh-CN" altLang="en-US" sz="2000" dirty="0"/>
          </a:p>
        </p:txBody>
      </p:sp>
      <p:grpSp>
        <p:nvGrpSpPr>
          <p:cNvPr id="26" name="Group 16"/>
          <p:cNvGrpSpPr/>
          <p:nvPr/>
        </p:nvGrpSpPr>
        <p:grpSpPr>
          <a:xfrm>
            <a:off x="4005862" y="1447791"/>
            <a:ext cx="506125" cy="353744"/>
            <a:chOff x="7999238" y="1399322"/>
            <a:chExt cx="464215" cy="324452"/>
          </a:xfrm>
          <a:solidFill>
            <a:schemeClr val="bg1"/>
          </a:solidFill>
        </p:grpSpPr>
        <p:sp>
          <p:nvSpPr>
            <p:cNvPr id="27"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矩形 3"/>
          <p:cNvSpPr/>
          <p:nvPr/>
        </p:nvSpPr>
        <p:spPr>
          <a:xfrm>
            <a:off x="106132" y="571254"/>
            <a:ext cx="2827567" cy="3139321"/>
          </a:xfrm>
          <a:prstGeom prst="rect">
            <a:avLst/>
          </a:prstGeom>
        </p:spPr>
        <p:txBody>
          <a:bodyPr wrap="square">
            <a:spAutoFit/>
          </a:bodyPr>
          <a:lstStyle/>
          <a:p>
            <a:r>
              <a:rPr lang="en-US" altLang="zh-CN" b="1" dirty="0"/>
              <a:t>5</a:t>
            </a:r>
            <a:r>
              <a:rPr lang="zh-CN" altLang="en-US" b="1" dirty="0" smtClean="0"/>
              <a:t>、</a:t>
            </a:r>
            <a:r>
              <a:rPr lang="zh-CN" altLang="en-US" b="1" dirty="0"/>
              <a:t>专业版期末结账提示本期还未完成折旧计提工作</a:t>
            </a:r>
            <a:r>
              <a:rPr lang="zh-CN" altLang="en-US" b="1" dirty="0" smtClean="0"/>
              <a:t>？</a:t>
            </a:r>
            <a:endParaRPr lang="en-US" altLang="zh-CN" b="1" dirty="0" smtClean="0"/>
          </a:p>
          <a:p>
            <a:r>
              <a:rPr lang="zh-CN" altLang="en-US" sz="1600" dirty="0"/>
              <a:t>本期计提完折旧后，如果又做过新增、变动修改等业务操作，系统严格控制结账时候一定要重新计提折旧，防止漏提折旧。</a:t>
            </a:r>
          </a:p>
          <a:p>
            <a:pPr marL="285750" indent="-285750">
              <a:buFont typeface="Arial" pitchFamily="34" charset="0"/>
              <a:buChar char="•"/>
            </a:pPr>
            <a:r>
              <a:rPr lang="zh-CN" altLang="en-US" sz="1600" dirty="0" smtClean="0"/>
              <a:t>折旧凭证未</a:t>
            </a:r>
            <a:r>
              <a:rPr lang="zh-CN" altLang="en-US" sz="1600" dirty="0"/>
              <a:t>审核</a:t>
            </a:r>
            <a:r>
              <a:rPr lang="zh-CN" altLang="en-US" sz="1600" dirty="0" smtClean="0"/>
              <a:t>、未过账</a:t>
            </a:r>
            <a:r>
              <a:rPr lang="zh-CN" altLang="en-US" sz="1600" dirty="0"/>
              <a:t>的情况下</a:t>
            </a:r>
            <a:r>
              <a:rPr lang="zh-CN" altLang="en-US" sz="1600" dirty="0" smtClean="0"/>
              <a:t>，直接</a:t>
            </a:r>
            <a:r>
              <a:rPr lang="zh-CN" altLang="en-US" sz="1600" dirty="0"/>
              <a:t>重新计</a:t>
            </a:r>
            <a:r>
              <a:rPr lang="zh-CN" altLang="en-US" sz="1600" dirty="0" smtClean="0"/>
              <a:t>提折旧，覆盖原有折旧凭证；</a:t>
            </a:r>
            <a:endParaRPr lang="en-US" altLang="zh-CN" sz="1600" dirty="0" smtClean="0"/>
          </a:p>
          <a:p>
            <a:pPr marL="285750" indent="-285750">
              <a:buFont typeface="Arial" pitchFamily="34" charset="0"/>
              <a:buChar char="•"/>
            </a:pPr>
            <a:r>
              <a:rPr lang="zh-CN" altLang="en-US" sz="1600" dirty="0" smtClean="0"/>
              <a:t>凭证已审核</a:t>
            </a:r>
            <a:r>
              <a:rPr lang="zh-CN" altLang="en-US" sz="1600" dirty="0"/>
              <a:t>过账，</a:t>
            </a:r>
            <a:r>
              <a:rPr lang="zh-CN" altLang="en-US" sz="1600" dirty="0" smtClean="0"/>
              <a:t>则可以删除凭证重新计提。</a:t>
            </a:r>
            <a:endParaRPr lang="zh-CN" altLang="en-US" sz="16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825" y="1024525"/>
            <a:ext cx="5753100" cy="2686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587" y="786400"/>
            <a:ext cx="498157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20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122"/>
                                        </p:tgtEl>
                                        <p:attrNameLst>
                                          <p:attrName>ppt_x</p:attrName>
                                        </p:attrNameLst>
                                      </p:cBhvr>
                                      <p:tavLst>
                                        <p:tav tm="0">
                                          <p:val>
                                            <p:strVal val="ppt_x"/>
                                          </p:val>
                                        </p:tav>
                                        <p:tav tm="100000">
                                          <p:val>
                                            <p:strVal val="ppt_x"/>
                                          </p:val>
                                        </p:tav>
                                      </p:tavLst>
                                    </p:anim>
                                    <p:anim calcmode="lin" valueType="num">
                                      <p:cBhvr additive="base">
                                        <p:cTn id="13" dur="500"/>
                                        <p:tgtEl>
                                          <p:spTgt spid="5122"/>
                                        </p:tgtEl>
                                        <p:attrNameLst>
                                          <p:attrName>ppt_y</p:attrName>
                                        </p:attrNameLst>
                                      </p:cBhvr>
                                      <p:tavLst>
                                        <p:tav tm="0">
                                          <p:val>
                                            <p:strVal val="ppt_y"/>
                                          </p:val>
                                        </p:tav>
                                        <p:tav tm="100000">
                                          <p:val>
                                            <p:strVal val="1+ppt_h/2"/>
                                          </p:val>
                                        </p:tav>
                                      </p:tavLst>
                                    </p:anim>
                                    <p:set>
                                      <p:cBhvr>
                                        <p:cTn id="14" dur="1" fill="hold">
                                          <p:stCondLst>
                                            <p:cond delay="499"/>
                                          </p:stCondLst>
                                        </p:cTn>
                                        <p:tgtEl>
                                          <p:spTgt spid="51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 calcmode="lin" valueType="num">
                                      <p:cBhvr additive="base">
                                        <p:cTn id="19" dur="500" fill="hold"/>
                                        <p:tgtEl>
                                          <p:spTgt spid="5123"/>
                                        </p:tgtEl>
                                        <p:attrNameLst>
                                          <p:attrName>ppt_x</p:attrName>
                                        </p:attrNameLst>
                                      </p:cBhvr>
                                      <p:tavLst>
                                        <p:tav tm="0">
                                          <p:val>
                                            <p:strVal val="#ppt_x"/>
                                          </p:val>
                                        </p:tav>
                                        <p:tav tm="100000">
                                          <p:val>
                                            <p:strVal val="#ppt_x"/>
                                          </p:val>
                                        </p:tav>
                                      </p:tavLst>
                                    </p:anim>
                                    <p:anim calcmode="lin" valueType="num">
                                      <p:cBhvr additive="base">
                                        <p:cTn id="20"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10352" y="148709"/>
            <a:ext cx="8403269" cy="525528"/>
          </a:xfrm>
        </p:spPr>
        <p:txBody>
          <a:bodyPr/>
          <a:lstStyle/>
          <a:p>
            <a:r>
              <a:rPr lang="zh-CN" altLang="en-US" sz="2000" dirty="0"/>
              <a:t>财务</a:t>
            </a:r>
            <a:r>
              <a:rPr lang="zh-CN" altLang="en-US" sz="2000" dirty="0" smtClean="0"/>
              <a:t>常见问题</a:t>
            </a:r>
            <a:endParaRPr lang="zh-CN" altLang="en-US" sz="2000" dirty="0"/>
          </a:p>
        </p:txBody>
      </p:sp>
      <p:grpSp>
        <p:nvGrpSpPr>
          <p:cNvPr id="26" name="Group 16"/>
          <p:cNvGrpSpPr/>
          <p:nvPr/>
        </p:nvGrpSpPr>
        <p:grpSpPr>
          <a:xfrm>
            <a:off x="4005862" y="1447791"/>
            <a:ext cx="506125" cy="353744"/>
            <a:chOff x="7999238" y="1399322"/>
            <a:chExt cx="464215" cy="324452"/>
          </a:xfrm>
          <a:solidFill>
            <a:schemeClr val="bg1"/>
          </a:solidFill>
        </p:grpSpPr>
        <p:sp>
          <p:nvSpPr>
            <p:cNvPr id="27"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矩形 3"/>
          <p:cNvSpPr/>
          <p:nvPr/>
        </p:nvSpPr>
        <p:spPr>
          <a:xfrm>
            <a:off x="106132" y="571254"/>
            <a:ext cx="2827567" cy="2893100"/>
          </a:xfrm>
          <a:prstGeom prst="rect">
            <a:avLst/>
          </a:prstGeom>
        </p:spPr>
        <p:txBody>
          <a:bodyPr wrap="square">
            <a:spAutoFit/>
          </a:bodyPr>
          <a:lstStyle/>
          <a:p>
            <a:r>
              <a:rPr lang="en-US" altLang="zh-CN" b="1" dirty="0" smtClean="0"/>
              <a:t>6</a:t>
            </a:r>
            <a:r>
              <a:rPr lang="zh-CN" altLang="en-US" b="1" dirty="0" smtClean="0"/>
              <a:t>、</a:t>
            </a:r>
            <a:r>
              <a:rPr lang="zh-CN" altLang="en-US" b="1" dirty="0"/>
              <a:t>专业</a:t>
            </a:r>
            <a:r>
              <a:rPr lang="zh-CN" altLang="en-US" b="1" dirty="0" smtClean="0"/>
              <a:t>版</a:t>
            </a:r>
            <a:r>
              <a:rPr lang="zh-CN" altLang="en-US" b="1" dirty="0"/>
              <a:t>会计</a:t>
            </a:r>
            <a:r>
              <a:rPr lang="zh-CN" altLang="en-US" b="1" dirty="0" smtClean="0"/>
              <a:t>期间不是第</a:t>
            </a:r>
            <a:r>
              <a:rPr lang="en-US" altLang="zh-CN" b="1" dirty="0" smtClean="0"/>
              <a:t>1</a:t>
            </a:r>
            <a:r>
              <a:rPr lang="zh-CN" altLang="en-US" b="1" dirty="0" smtClean="0"/>
              <a:t>期时，为何</a:t>
            </a:r>
            <a:r>
              <a:rPr lang="zh-CN" altLang="en-US" b="1" dirty="0"/>
              <a:t>利润表内本年累计等于本期发生额</a:t>
            </a:r>
            <a:r>
              <a:rPr lang="zh-CN" altLang="en-US" b="1" dirty="0" smtClean="0"/>
              <a:t>？</a:t>
            </a:r>
            <a:endParaRPr lang="en-US" altLang="zh-CN" b="1" dirty="0"/>
          </a:p>
          <a:p>
            <a:r>
              <a:rPr lang="zh-CN" altLang="en-US" sz="1600" dirty="0" smtClean="0"/>
              <a:t>初始化</a:t>
            </a:r>
            <a:r>
              <a:rPr lang="zh-CN" altLang="en-US" sz="1600" dirty="0"/>
              <a:t>时，科目初始数据录入时没有录入损益类科目实际损益发生</a:t>
            </a:r>
            <a:r>
              <a:rPr lang="zh-CN" altLang="en-US" sz="1600" dirty="0" smtClean="0"/>
              <a:t>额。</a:t>
            </a:r>
            <a:endParaRPr lang="en-US" altLang="zh-CN" sz="1600" dirty="0" smtClean="0"/>
          </a:p>
          <a:p>
            <a:pPr marL="285750" indent="-285750">
              <a:buFont typeface="Arial" pitchFamily="34" charset="0"/>
              <a:buChar char="•"/>
            </a:pPr>
            <a:r>
              <a:rPr lang="zh-CN" altLang="en-US" sz="1600" dirty="0" smtClean="0"/>
              <a:t>将</a:t>
            </a:r>
            <a:r>
              <a:rPr lang="zh-CN" altLang="en-US" sz="1600" dirty="0"/>
              <a:t>凭证反过账，账套反结账到启用期间，重新录入损益类科目实际损益发生额</a:t>
            </a:r>
            <a:r>
              <a:rPr lang="zh-CN" altLang="en-US" sz="1600" dirty="0" smtClean="0"/>
              <a:t>。</a:t>
            </a:r>
            <a:endParaRPr lang="en-US" altLang="zh-CN" sz="1600" dirty="0" smtClean="0"/>
          </a:p>
          <a:p>
            <a:endParaRPr lang="zh-CN" altLang="en-US" sz="1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053" y="771524"/>
            <a:ext cx="6006345"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174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10352" y="148709"/>
            <a:ext cx="8403269" cy="525528"/>
          </a:xfrm>
        </p:spPr>
        <p:txBody>
          <a:bodyPr/>
          <a:lstStyle/>
          <a:p>
            <a:r>
              <a:rPr lang="zh-CN" altLang="en-US" sz="2000" dirty="0"/>
              <a:t>财务</a:t>
            </a:r>
            <a:r>
              <a:rPr lang="zh-CN" altLang="en-US" sz="2000" dirty="0" smtClean="0"/>
              <a:t>常见问题</a:t>
            </a:r>
            <a:endParaRPr lang="zh-CN" altLang="en-US" sz="2000" dirty="0"/>
          </a:p>
        </p:txBody>
      </p:sp>
      <p:grpSp>
        <p:nvGrpSpPr>
          <p:cNvPr id="26" name="Group 16"/>
          <p:cNvGrpSpPr/>
          <p:nvPr/>
        </p:nvGrpSpPr>
        <p:grpSpPr>
          <a:xfrm>
            <a:off x="4005862" y="1447791"/>
            <a:ext cx="506125" cy="353744"/>
            <a:chOff x="7999238" y="1399322"/>
            <a:chExt cx="464215" cy="324452"/>
          </a:xfrm>
          <a:solidFill>
            <a:schemeClr val="bg1"/>
          </a:solidFill>
        </p:grpSpPr>
        <p:sp>
          <p:nvSpPr>
            <p:cNvPr id="27"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矩形 3"/>
          <p:cNvSpPr/>
          <p:nvPr/>
        </p:nvSpPr>
        <p:spPr>
          <a:xfrm>
            <a:off x="106132" y="571254"/>
            <a:ext cx="2827567" cy="2400657"/>
          </a:xfrm>
          <a:prstGeom prst="rect">
            <a:avLst/>
          </a:prstGeom>
        </p:spPr>
        <p:txBody>
          <a:bodyPr wrap="square">
            <a:spAutoFit/>
          </a:bodyPr>
          <a:lstStyle/>
          <a:p>
            <a:r>
              <a:rPr lang="en-US" altLang="zh-CN" b="1" dirty="0" smtClean="0"/>
              <a:t>7</a:t>
            </a:r>
            <a:r>
              <a:rPr lang="zh-CN" altLang="en-US" b="1" dirty="0" smtClean="0"/>
              <a:t>、</a:t>
            </a:r>
            <a:r>
              <a:rPr lang="zh-CN" altLang="en-US" b="1" dirty="0"/>
              <a:t>专业版如何限制出纳与总账对账不等不允许结账</a:t>
            </a:r>
            <a:r>
              <a:rPr lang="zh-CN" altLang="en-US" b="1" dirty="0" smtClean="0"/>
              <a:t>？</a:t>
            </a:r>
            <a:endParaRPr lang="en-US" altLang="zh-CN" b="1" dirty="0"/>
          </a:p>
          <a:p>
            <a:pPr marL="285750" indent="-285750">
              <a:buFont typeface="Arial" pitchFamily="34" charset="0"/>
              <a:buChar char="•"/>
            </a:pPr>
            <a:r>
              <a:rPr lang="zh-CN" altLang="en-US" sz="1600" dirty="0" smtClean="0"/>
              <a:t>基础设置模块，系统参数</a:t>
            </a:r>
            <a:r>
              <a:rPr lang="en-US" altLang="zh-CN" sz="1600" dirty="0" smtClean="0"/>
              <a:t>-【</a:t>
            </a:r>
            <a:r>
              <a:rPr lang="zh-CN" altLang="en-US" sz="1600" dirty="0"/>
              <a:t>出纳参数</a:t>
            </a:r>
            <a:r>
              <a:rPr lang="en-US" altLang="zh-CN" sz="1600" dirty="0"/>
              <a:t>】</a:t>
            </a:r>
            <a:r>
              <a:rPr lang="zh-CN" altLang="en-US" sz="1600" dirty="0"/>
              <a:t>页签，单击勾选</a:t>
            </a:r>
            <a:r>
              <a:rPr lang="en-US" altLang="zh-CN" sz="1600" dirty="0"/>
              <a:t>【</a:t>
            </a:r>
            <a:r>
              <a:rPr lang="zh-CN" altLang="en-US" sz="1600" dirty="0"/>
              <a:t>与总账对账期末余额不等时不允许结账</a:t>
            </a:r>
            <a:r>
              <a:rPr lang="en-US" altLang="zh-CN" sz="1600" dirty="0"/>
              <a:t>】</a:t>
            </a:r>
            <a:r>
              <a:rPr lang="zh-CN" altLang="en-US" sz="1600" dirty="0"/>
              <a:t>即可</a:t>
            </a:r>
            <a:r>
              <a:rPr lang="zh-CN" altLang="en-US" sz="1600" dirty="0" smtClean="0"/>
              <a:t>。</a:t>
            </a:r>
            <a:endParaRPr lang="en-US" altLang="zh-CN" sz="1600" dirty="0" smtClean="0"/>
          </a:p>
          <a:p>
            <a:endParaRPr lang="zh-CN" alt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650" y="571254"/>
            <a:ext cx="4038600" cy="435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584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10352" y="148709"/>
            <a:ext cx="8403269" cy="525528"/>
          </a:xfrm>
        </p:spPr>
        <p:txBody>
          <a:bodyPr/>
          <a:lstStyle/>
          <a:p>
            <a:r>
              <a:rPr lang="zh-CN" altLang="en-US" sz="2000" dirty="0"/>
              <a:t>财务</a:t>
            </a:r>
            <a:r>
              <a:rPr lang="zh-CN" altLang="en-US" sz="2000" dirty="0" smtClean="0"/>
              <a:t>常见问题</a:t>
            </a:r>
            <a:endParaRPr lang="zh-CN" altLang="en-US" sz="2000" dirty="0"/>
          </a:p>
        </p:txBody>
      </p:sp>
      <p:grpSp>
        <p:nvGrpSpPr>
          <p:cNvPr id="26" name="Group 16"/>
          <p:cNvGrpSpPr/>
          <p:nvPr/>
        </p:nvGrpSpPr>
        <p:grpSpPr>
          <a:xfrm>
            <a:off x="4005862" y="1447791"/>
            <a:ext cx="506125" cy="353744"/>
            <a:chOff x="7999238" y="1399322"/>
            <a:chExt cx="464215" cy="324452"/>
          </a:xfrm>
          <a:solidFill>
            <a:schemeClr val="bg1"/>
          </a:solidFill>
        </p:grpSpPr>
        <p:sp>
          <p:nvSpPr>
            <p:cNvPr id="27"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矩形 3"/>
          <p:cNvSpPr/>
          <p:nvPr/>
        </p:nvSpPr>
        <p:spPr>
          <a:xfrm>
            <a:off x="106132" y="571254"/>
            <a:ext cx="2827567" cy="3108543"/>
          </a:xfrm>
          <a:prstGeom prst="rect">
            <a:avLst/>
          </a:prstGeom>
        </p:spPr>
        <p:txBody>
          <a:bodyPr wrap="square">
            <a:spAutoFit/>
          </a:bodyPr>
          <a:lstStyle/>
          <a:p>
            <a:r>
              <a:rPr lang="en-US" altLang="zh-CN" b="1" dirty="0"/>
              <a:t>8</a:t>
            </a:r>
            <a:r>
              <a:rPr lang="zh-CN" altLang="en-US" b="1" dirty="0" smtClean="0"/>
              <a:t>、</a:t>
            </a:r>
            <a:r>
              <a:rPr lang="zh-CN" altLang="en-US" b="1" dirty="0"/>
              <a:t>专业</a:t>
            </a:r>
            <a:r>
              <a:rPr lang="zh-CN" altLang="en-US" b="1" dirty="0" smtClean="0"/>
              <a:t>版现金对</a:t>
            </a:r>
            <a:r>
              <a:rPr lang="zh-CN" altLang="en-US" b="1" dirty="0"/>
              <a:t>账不显示已增加的现金盘点</a:t>
            </a:r>
            <a:r>
              <a:rPr lang="zh-CN" altLang="en-US" b="1" dirty="0" smtClean="0"/>
              <a:t>单？</a:t>
            </a:r>
            <a:endParaRPr lang="en-US" altLang="zh-CN" b="1" dirty="0"/>
          </a:p>
          <a:p>
            <a:r>
              <a:rPr lang="zh-CN" altLang="en-US" sz="1600" dirty="0" smtClean="0"/>
              <a:t>盘点</a:t>
            </a:r>
            <a:r>
              <a:rPr lang="zh-CN" altLang="en-US" sz="1600" dirty="0"/>
              <a:t>单的录入日期和现金对账选择的日期不一致 </a:t>
            </a:r>
            <a:r>
              <a:rPr lang="zh-CN" altLang="en-US" sz="1600" dirty="0" smtClean="0"/>
              <a:t>。</a:t>
            </a:r>
            <a:endParaRPr lang="en-US" altLang="zh-CN" sz="1600" dirty="0" smtClean="0"/>
          </a:p>
          <a:p>
            <a:pPr marL="285750" indent="-285750">
              <a:buFont typeface="Arial" pitchFamily="34" charset="0"/>
              <a:buChar char="•"/>
            </a:pPr>
            <a:r>
              <a:rPr lang="zh-CN" altLang="en-US" sz="1600" dirty="0" smtClean="0"/>
              <a:t>点击</a:t>
            </a:r>
            <a:r>
              <a:rPr lang="en-US" altLang="zh-CN" sz="1600" dirty="0"/>
              <a:t>【</a:t>
            </a:r>
            <a:r>
              <a:rPr lang="zh-CN" altLang="en-US" sz="1600" dirty="0"/>
              <a:t>出纳管理</a:t>
            </a:r>
            <a:r>
              <a:rPr lang="en-US" altLang="zh-CN" sz="1600" dirty="0"/>
              <a:t>】-【</a:t>
            </a:r>
            <a:r>
              <a:rPr lang="zh-CN" altLang="en-US" sz="1600" dirty="0" smtClean="0"/>
              <a:t>现金</a:t>
            </a:r>
            <a:r>
              <a:rPr lang="zh-CN" altLang="en-US" sz="1600" dirty="0"/>
              <a:t>对账</a:t>
            </a:r>
            <a:r>
              <a:rPr lang="en-US" altLang="zh-CN" sz="1600" dirty="0" smtClean="0"/>
              <a:t>】</a:t>
            </a:r>
            <a:r>
              <a:rPr lang="zh-CN" altLang="en-US" sz="1600" dirty="0" smtClean="0"/>
              <a:t>，</a:t>
            </a:r>
            <a:r>
              <a:rPr lang="zh-CN" altLang="en-US" sz="1600" dirty="0"/>
              <a:t>对</a:t>
            </a:r>
            <a:r>
              <a:rPr lang="zh-CN" altLang="en-US" sz="1600" dirty="0" smtClean="0"/>
              <a:t>账方式为按日期对账，选择盘点单的日期；</a:t>
            </a:r>
            <a:endParaRPr lang="en-US" altLang="zh-CN" sz="1600" dirty="0"/>
          </a:p>
          <a:p>
            <a:pPr marL="285750" indent="-285750">
              <a:buFont typeface="Arial" pitchFamily="34" charset="0"/>
              <a:buChar char="•"/>
            </a:pPr>
            <a:r>
              <a:rPr lang="zh-CN" altLang="en-US" sz="1600" dirty="0" smtClean="0"/>
              <a:t>点击</a:t>
            </a:r>
            <a:r>
              <a:rPr lang="en-US" altLang="zh-CN" sz="1600" dirty="0"/>
              <a:t>【</a:t>
            </a:r>
            <a:r>
              <a:rPr lang="zh-CN" altLang="en-US" sz="1600" dirty="0"/>
              <a:t>出纳管理</a:t>
            </a:r>
            <a:r>
              <a:rPr lang="en-US" altLang="zh-CN" sz="1600" dirty="0"/>
              <a:t>】-【</a:t>
            </a:r>
            <a:r>
              <a:rPr lang="zh-CN" altLang="en-US" sz="1600" dirty="0"/>
              <a:t>现金对账</a:t>
            </a:r>
            <a:r>
              <a:rPr lang="en-US" altLang="zh-CN" sz="1600" dirty="0"/>
              <a:t>】</a:t>
            </a:r>
            <a:r>
              <a:rPr lang="zh-CN" altLang="en-US" sz="1600" dirty="0"/>
              <a:t>，</a:t>
            </a:r>
            <a:r>
              <a:rPr lang="zh-CN" altLang="en-US" sz="1600" dirty="0" smtClean="0"/>
              <a:t>将对账方式改成按期间对账，盘点单日期做到月末最后一天。</a:t>
            </a:r>
            <a:endParaRPr lang="zh-CN" altLang="en-US" sz="16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1383601"/>
            <a:ext cx="5819776" cy="1300819"/>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171" y="963706"/>
            <a:ext cx="5505450" cy="2828925"/>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329" y="699730"/>
            <a:ext cx="5855037" cy="3604986"/>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9899" y="674237"/>
            <a:ext cx="6114467" cy="3784841"/>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71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0"/>
                                        </p:tgtEl>
                                        <p:attrNameLst>
                                          <p:attrName>ppt_x</p:attrName>
                                        </p:attrNameLst>
                                      </p:cBhvr>
                                      <p:tavLst>
                                        <p:tav tm="0">
                                          <p:val>
                                            <p:strVal val="ppt_x"/>
                                          </p:val>
                                        </p:tav>
                                        <p:tav tm="100000">
                                          <p:val>
                                            <p:strVal val="ppt_x"/>
                                          </p:val>
                                        </p:tav>
                                      </p:tavLst>
                                    </p:anim>
                                    <p:anim calcmode="lin" valueType="num">
                                      <p:cBhvr additive="base">
                                        <p:cTn id="37" dur="500"/>
                                        <p:tgtEl>
                                          <p:spTgt spid="10"/>
                                        </p:tgtEl>
                                        <p:attrNameLst>
                                          <p:attrName>ppt_y</p:attrName>
                                        </p:attrNameLst>
                                      </p:cBhvr>
                                      <p:tavLst>
                                        <p:tav tm="0">
                                          <p:val>
                                            <p:strVal val="ppt_y"/>
                                          </p:val>
                                        </p:tav>
                                        <p:tav tm="100000">
                                          <p:val>
                                            <p:strVal val="1+ppt_h/2"/>
                                          </p:val>
                                        </p:tav>
                                      </p:tavLst>
                                    </p:anim>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microsoft.com/office/infopath/2007/PartnerControls"/>
    <ds:schemaRef ds:uri="http://purl.org/dc/elements/1.1/"/>
    <ds:schemaRef ds:uri="http://www.w3.org/XML/1998/namespace"/>
    <ds:schemaRef ds:uri="http://schemas.microsoft.com/office/2006/documentManagement/types"/>
    <ds:schemaRef ds:uri="http://schemas.openxmlformats.org/package/2006/metadata/core-properties"/>
    <ds:schemaRef ds:uri="http://purl.org/dc/dcmitype/"/>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12628</TotalTime>
  <Words>601</Words>
  <Application>Microsoft Office PowerPoint</Application>
  <PresentationFormat>全屏显示(16:9)</PresentationFormat>
  <Paragraphs>54</Paragraphs>
  <Slides>12</Slides>
  <Notes>11</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Theme</vt:lpstr>
      <vt:lpstr>PowerPoint 演示文稿</vt:lpstr>
      <vt:lpstr>财务常见问题</vt:lpstr>
      <vt:lpstr>财务常见问题</vt:lpstr>
      <vt:lpstr>财务常见问题</vt:lpstr>
      <vt:lpstr>财务常见问题</vt:lpstr>
      <vt:lpstr>财务常见问题</vt:lpstr>
      <vt:lpstr>财务常见问题</vt:lpstr>
      <vt:lpstr>财务常见问题</vt:lpstr>
      <vt:lpstr>财务常见问题</vt:lpstr>
      <vt:lpstr>财务常见问题</vt:lpstr>
      <vt:lpstr>财务常见问题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用户</cp:lastModifiedBy>
  <cp:revision>483</cp:revision>
  <dcterms:created xsi:type="dcterms:W3CDTF">2010-04-12T23:12:02Z</dcterms:created>
  <dcterms:modified xsi:type="dcterms:W3CDTF">2019-06-13T03:16:58Z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