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5"/>
  </p:notesMasterIdLst>
  <p:sldIdLst>
    <p:sldId id="256" r:id="rId5"/>
    <p:sldId id="310" r:id="rId6"/>
    <p:sldId id="312" r:id="rId7"/>
    <p:sldId id="311" r:id="rId8"/>
    <p:sldId id="313" r:id="rId9"/>
    <p:sldId id="314" r:id="rId10"/>
    <p:sldId id="315" r:id="rId11"/>
    <p:sldId id="316" r:id="rId12"/>
    <p:sldId id="317" r:id="rId13"/>
    <p:sldId id="25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75" d="100"/>
          <a:sy n="75" d="100"/>
        </p:scale>
        <p:origin x="-120" y="-88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云专业版出纳管理（</a:t>
            </a:r>
            <a:r>
              <a:rPr lang="en-US" altLang="zh-CN" dirty="0"/>
              <a:t>1</a:t>
            </a:r>
            <a:r>
              <a:rPr lang="zh-CN" altLang="en-US" dirty="0" smtClean="0"/>
              <a:t>）</a:t>
            </a:r>
            <a:r>
              <a:rPr lang="en-US" altLang="zh-CN" dirty="0" smtClean="0"/>
              <a:t>-</a:t>
            </a:r>
            <a:r>
              <a:rPr lang="zh-CN" altLang="en-US" dirty="0" smtClean="0"/>
              <a:t>初始化</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出纳管理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8" y="624293"/>
            <a:ext cx="6896100" cy="42576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9544" y="108290"/>
            <a:ext cx="8403269" cy="525528"/>
          </a:xfrm>
        </p:spPr>
        <p:txBody>
          <a:bodyPr/>
          <a:lstStyle/>
          <a:p>
            <a:r>
              <a:rPr lang="zh-CN" altLang="en-US" sz="2000" dirty="0"/>
              <a:t>出纳管理功能图</a:t>
            </a:r>
          </a:p>
        </p:txBody>
      </p:sp>
      <p:sp>
        <p:nvSpPr>
          <p:cNvPr id="124" name="矩形 123"/>
          <p:cNvSpPr/>
          <p:nvPr/>
        </p:nvSpPr>
        <p:spPr>
          <a:xfrm>
            <a:off x="400051" y="752475"/>
            <a:ext cx="1238250" cy="40005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初始化</a:t>
            </a:r>
          </a:p>
        </p:txBody>
      </p:sp>
      <p:sp>
        <p:nvSpPr>
          <p:cNvPr id="125" name="矩形 124"/>
          <p:cNvSpPr/>
          <p:nvPr/>
        </p:nvSpPr>
        <p:spPr>
          <a:xfrm>
            <a:off x="4224335" y="752475"/>
            <a:ext cx="1266825" cy="40005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日常处理</a:t>
            </a:r>
            <a:endParaRPr lang="zh-CN" altLang="en-US" dirty="0"/>
          </a:p>
        </p:txBody>
      </p:sp>
      <p:sp>
        <p:nvSpPr>
          <p:cNvPr id="126" name="矩形 125"/>
          <p:cNvSpPr/>
          <p:nvPr/>
        </p:nvSpPr>
        <p:spPr>
          <a:xfrm>
            <a:off x="7667624" y="752475"/>
            <a:ext cx="1304925" cy="400050"/>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期末处理</a:t>
            </a:r>
            <a:endParaRPr lang="zh-CN" altLang="en-US" dirty="0"/>
          </a:p>
        </p:txBody>
      </p:sp>
      <p:sp>
        <p:nvSpPr>
          <p:cNvPr id="127" name="矩形 126"/>
          <p:cNvSpPr/>
          <p:nvPr/>
        </p:nvSpPr>
        <p:spPr>
          <a:xfrm>
            <a:off x="400052" y="198120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科目</a:t>
            </a:r>
            <a:r>
              <a:rPr lang="en-US" altLang="zh-CN" dirty="0" smtClean="0"/>
              <a:t>+</a:t>
            </a:r>
            <a:r>
              <a:rPr lang="zh-CN" altLang="en-US" dirty="0" smtClean="0"/>
              <a:t>余额</a:t>
            </a:r>
            <a:endParaRPr lang="zh-CN" altLang="en-US" dirty="0"/>
          </a:p>
        </p:txBody>
      </p:sp>
      <p:sp>
        <p:nvSpPr>
          <p:cNvPr id="128" name="矩形 127"/>
          <p:cNvSpPr/>
          <p:nvPr/>
        </p:nvSpPr>
        <p:spPr>
          <a:xfrm>
            <a:off x="400051" y="2857500"/>
            <a:ext cx="136207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未达账项</a:t>
            </a:r>
            <a:endParaRPr lang="zh-CN" altLang="en-US" dirty="0"/>
          </a:p>
        </p:txBody>
      </p:sp>
      <p:sp>
        <p:nvSpPr>
          <p:cNvPr id="129" name="矩形 128"/>
          <p:cNvSpPr/>
          <p:nvPr/>
        </p:nvSpPr>
        <p:spPr>
          <a:xfrm>
            <a:off x="400052" y="371475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余额调节表</a:t>
            </a:r>
          </a:p>
        </p:txBody>
      </p:sp>
      <p:cxnSp>
        <p:nvCxnSpPr>
          <p:cNvPr id="131" name="直接连接符 130"/>
          <p:cNvCxnSpPr>
            <a:stCxn id="127" idx="3"/>
          </p:cNvCxnSpPr>
          <p:nvPr/>
        </p:nvCxnSpPr>
        <p:spPr>
          <a:xfrm>
            <a:off x="1762126" y="2181225"/>
            <a:ext cx="333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直接连接符 132"/>
          <p:cNvCxnSpPr/>
          <p:nvPr/>
        </p:nvCxnSpPr>
        <p:spPr>
          <a:xfrm>
            <a:off x="2095502" y="2181225"/>
            <a:ext cx="0" cy="1733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直接连接符 134"/>
          <p:cNvCxnSpPr>
            <a:stCxn id="129" idx="3"/>
          </p:cNvCxnSpPr>
          <p:nvPr/>
        </p:nvCxnSpPr>
        <p:spPr>
          <a:xfrm>
            <a:off x="1762126" y="3914775"/>
            <a:ext cx="333376"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矩形 135"/>
          <p:cNvSpPr/>
          <p:nvPr/>
        </p:nvSpPr>
        <p:spPr>
          <a:xfrm>
            <a:off x="2752724" y="14668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现金盘点</a:t>
            </a:r>
            <a:endParaRPr lang="zh-CN" altLang="en-US" dirty="0"/>
          </a:p>
        </p:txBody>
      </p:sp>
      <p:sp>
        <p:nvSpPr>
          <p:cNvPr id="137" name="矩形 136"/>
          <p:cNvSpPr/>
          <p:nvPr/>
        </p:nvSpPr>
        <p:spPr>
          <a:xfrm>
            <a:off x="4283867" y="13811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现金对账</a:t>
            </a:r>
            <a:endParaRPr lang="zh-CN" altLang="en-US" dirty="0"/>
          </a:p>
        </p:txBody>
      </p:sp>
      <p:sp>
        <p:nvSpPr>
          <p:cNvPr id="138" name="矩形 137"/>
          <p:cNvSpPr/>
          <p:nvPr/>
        </p:nvSpPr>
        <p:spPr>
          <a:xfrm>
            <a:off x="4233860" y="1981200"/>
            <a:ext cx="1366840" cy="33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现金日记账</a:t>
            </a:r>
            <a:endParaRPr lang="zh-CN" altLang="en-US" dirty="0"/>
          </a:p>
        </p:txBody>
      </p:sp>
      <p:sp>
        <p:nvSpPr>
          <p:cNvPr id="139" name="矩形 138"/>
          <p:cNvSpPr/>
          <p:nvPr/>
        </p:nvSpPr>
        <p:spPr>
          <a:xfrm>
            <a:off x="2700335"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总账</a:t>
            </a:r>
          </a:p>
        </p:txBody>
      </p:sp>
      <p:sp>
        <p:nvSpPr>
          <p:cNvPr id="140" name="矩形 139"/>
          <p:cNvSpPr/>
          <p:nvPr/>
        </p:nvSpPr>
        <p:spPr>
          <a:xfrm>
            <a:off x="4283866"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手工录入</a:t>
            </a:r>
            <a:endParaRPr lang="zh-CN" altLang="en-US" dirty="0"/>
          </a:p>
        </p:txBody>
      </p:sp>
      <p:sp>
        <p:nvSpPr>
          <p:cNvPr id="141" name="矩形 140"/>
          <p:cNvSpPr/>
          <p:nvPr/>
        </p:nvSpPr>
        <p:spPr>
          <a:xfrm>
            <a:off x="3405185" y="3181350"/>
            <a:ext cx="140017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银行日记账</a:t>
            </a:r>
            <a:endParaRPr lang="zh-CN" altLang="en-US" dirty="0"/>
          </a:p>
        </p:txBody>
      </p:sp>
      <p:sp>
        <p:nvSpPr>
          <p:cNvPr id="142" name="矩形 141"/>
          <p:cNvSpPr/>
          <p:nvPr/>
        </p:nvSpPr>
        <p:spPr>
          <a:xfrm>
            <a:off x="2833685" y="41243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支票管理</a:t>
            </a:r>
            <a:endParaRPr lang="zh-CN" altLang="en-US" dirty="0"/>
          </a:p>
        </p:txBody>
      </p:sp>
      <p:sp>
        <p:nvSpPr>
          <p:cNvPr id="143" name="矩形 142"/>
          <p:cNvSpPr/>
          <p:nvPr/>
        </p:nvSpPr>
        <p:spPr>
          <a:xfrm>
            <a:off x="4448171" y="383857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a:t>
            </a:r>
            <a:endParaRPr lang="zh-CN" altLang="en-US" dirty="0"/>
          </a:p>
        </p:txBody>
      </p:sp>
      <p:sp>
        <p:nvSpPr>
          <p:cNvPr id="144" name="矩形 143"/>
          <p:cNvSpPr/>
          <p:nvPr/>
        </p:nvSpPr>
        <p:spPr>
          <a:xfrm>
            <a:off x="5362569" y="3162300"/>
            <a:ext cx="14144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银行对账单</a:t>
            </a:r>
            <a:endParaRPr lang="zh-CN" altLang="en-US" dirty="0"/>
          </a:p>
        </p:txBody>
      </p:sp>
      <p:sp>
        <p:nvSpPr>
          <p:cNvPr id="145" name="矩形 144"/>
          <p:cNvSpPr/>
          <p:nvPr/>
        </p:nvSpPr>
        <p:spPr>
          <a:xfrm>
            <a:off x="6143624" y="15811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外部银行</a:t>
            </a:r>
            <a:endParaRPr lang="zh-CN" altLang="en-US" dirty="0"/>
          </a:p>
        </p:txBody>
      </p:sp>
      <p:sp>
        <p:nvSpPr>
          <p:cNvPr id="146" name="矩形 145"/>
          <p:cNvSpPr/>
          <p:nvPr/>
        </p:nvSpPr>
        <p:spPr>
          <a:xfrm>
            <a:off x="5205407" y="4524375"/>
            <a:ext cx="23288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银行存款与总账对账</a:t>
            </a:r>
            <a:endParaRPr lang="zh-CN" altLang="en-US" dirty="0"/>
          </a:p>
        </p:txBody>
      </p:sp>
      <p:sp>
        <p:nvSpPr>
          <p:cNvPr id="147" name="矩形 146"/>
          <p:cNvSpPr/>
          <p:nvPr/>
        </p:nvSpPr>
        <p:spPr>
          <a:xfrm>
            <a:off x="7720010" y="27622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期末结账</a:t>
            </a:r>
            <a:endParaRPr lang="zh-CN" altLang="en-US" dirty="0"/>
          </a:p>
        </p:txBody>
      </p:sp>
      <p:cxnSp>
        <p:nvCxnSpPr>
          <p:cNvPr id="4" name="直接连接符 3"/>
          <p:cNvCxnSpPr>
            <a:stCxn id="136" idx="2"/>
          </p:cNvCxnSpPr>
          <p:nvPr/>
        </p:nvCxnSpPr>
        <p:spPr>
          <a:xfrm flipH="1">
            <a:off x="3386136" y="1866900"/>
            <a:ext cx="1" cy="31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3376612" y="2164556"/>
            <a:ext cx="847723" cy="166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接箭头连接符 7"/>
          <p:cNvCxnSpPr>
            <a:stCxn id="138" idx="0"/>
            <a:endCxn id="137" idx="2"/>
          </p:cNvCxnSpPr>
          <p:nvPr/>
        </p:nvCxnSpPr>
        <p:spPr>
          <a:xfrm flipV="1">
            <a:off x="4917280" y="1781175"/>
            <a:ext cx="0"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接箭头连接符 9"/>
          <p:cNvCxnSpPr>
            <a:stCxn id="140" idx="0"/>
            <a:endCxn id="138" idx="2"/>
          </p:cNvCxnSpPr>
          <p:nvPr/>
        </p:nvCxnSpPr>
        <p:spPr>
          <a:xfrm flipV="1">
            <a:off x="4917279" y="2314575"/>
            <a:ext cx="1"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a:stCxn id="139" idx="2"/>
            <a:endCxn id="141" idx="0"/>
          </p:cNvCxnSpPr>
          <p:nvPr/>
        </p:nvCxnSpPr>
        <p:spPr>
          <a:xfrm>
            <a:off x="3333748" y="2962275"/>
            <a:ext cx="771526"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a:stCxn id="140" idx="2"/>
            <a:endCxn id="141" idx="0"/>
          </p:cNvCxnSpPr>
          <p:nvPr/>
        </p:nvCxnSpPr>
        <p:spPr>
          <a:xfrm flipH="1">
            <a:off x="4105274" y="2962275"/>
            <a:ext cx="812005"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a:stCxn id="141" idx="2"/>
            <a:endCxn id="143" idx="0"/>
          </p:cNvCxnSpPr>
          <p:nvPr/>
        </p:nvCxnSpPr>
        <p:spPr>
          <a:xfrm>
            <a:off x="4105274" y="3581400"/>
            <a:ext cx="976310" cy="25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a:stCxn id="144" idx="2"/>
            <a:endCxn id="143" idx="0"/>
          </p:cNvCxnSpPr>
          <p:nvPr/>
        </p:nvCxnSpPr>
        <p:spPr>
          <a:xfrm flipH="1">
            <a:off x="5081584" y="3562350"/>
            <a:ext cx="98821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直接箭头连接符 98"/>
          <p:cNvCxnSpPr>
            <a:stCxn id="145" idx="2"/>
            <a:endCxn id="144" idx="0"/>
          </p:cNvCxnSpPr>
          <p:nvPr/>
        </p:nvCxnSpPr>
        <p:spPr>
          <a:xfrm flipH="1">
            <a:off x="6069803" y="1981200"/>
            <a:ext cx="707234" cy="1181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直接箭头连接符 100"/>
          <p:cNvCxnSpPr>
            <a:stCxn id="143" idx="2"/>
            <a:endCxn id="146" idx="0"/>
          </p:cNvCxnSpPr>
          <p:nvPr/>
        </p:nvCxnSpPr>
        <p:spPr>
          <a:xfrm>
            <a:off x="5081584" y="4238625"/>
            <a:ext cx="1288257"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接箭头连接符 102"/>
          <p:cNvCxnSpPr>
            <a:stCxn id="146" idx="3"/>
            <a:endCxn id="147" idx="2"/>
          </p:cNvCxnSpPr>
          <p:nvPr/>
        </p:nvCxnSpPr>
        <p:spPr>
          <a:xfrm flipV="1">
            <a:off x="7534274" y="3162300"/>
            <a:ext cx="819149" cy="1562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直接箭头连接符 107"/>
          <p:cNvCxnSpPr>
            <a:stCxn id="139" idx="0"/>
            <a:endCxn id="138" idx="2"/>
          </p:cNvCxnSpPr>
          <p:nvPr/>
        </p:nvCxnSpPr>
        <p:spPr>
          <a:xfrm flipV="1">
            <a:off x="3333748" y="2314575"/>
            <a:ext cx="1583532"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40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031325"/>
          </a:xfrm>
          <a:prstGeom prst="rect">
            <a:avLst/>
          </a:prstGeom>
          <a:noFill/>
        </p:spPr>
        <p:txBody>
          <a:bodyPr wrap="square" rtlCol="0">
            <a:spAutoFit/>
          </a:bodyPr>
          <a:lstStyle/>
          <a:p>
            <a:r>
              <a:rPr lang="zh-CN" altLang="en-US" b="1" dirty="0" smtClean="0"/>
              <a:t>科目</a:t>
            </a:r>
            <a:endParaRPr lang="en-US" altLang="zh-CN" b="1" dirty="0" smtClean="0"/>
          </a:p>
          <a:p>
            <a:pPr marL="285750" lvl="1" indent="-285750">
              <a:buFont typeface="Arial" pitchFamily="34" charset="0"/>
              <a:buChar char="•"/>
            </a:pPr>
            <a:r>
              <a:rPr lang="zh-CN" altLang="en-US" dirty="0" smtClean="0"/>
              <a:t>科目属性勾选现金科目或银行科目</a:t>
            </a:r>
            <a:endParaRPr lang="en-US" altLang="zh-CN" dirty="0" smtClean="0"/>
          </a:p>
          <a:p>
            <a:pPr marL="0" lvl="1"/>
            <a:r>
              <a:rPr lang="zh-CN" altLang="en-US" b="1" dirty="0" smtClean="0"/>
              <a:t>参数</a:t>
            </a:r>
            <a:endParaRPr lang="en-US" altLang="zh-CN" b="1" dirty="0" smtClean="0"/>
          </a:p>
          <a:p>
            <a:pPr marL="285750" lvl="1" indent="-285750">
              <a:buFont typeface="Arial" pitchFamily="34" charset="0"/>
              <a:buChar char="•"/>
            </a:pPr>
            <a:r>
              <a:rPr lang="zh-CN" altLang="en-US" dirty="0" smtClean="0"/>
              <a:t>出纳启用期间大于等于当前总账期间</a:t>
            </a:r>
            <a:endParaRPr lang="en-US" altLang="zh-CN" dirty="0" smtClean="0"/>
          </a:p>
          <a:p>
            <a:pPr marL="0" lvl="1"/>
            <a:endParaRPr lang="en-US" altLang="zh-CN"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748118"/>
            <a:ext cx="3695700" cy="391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559822"/>
            <a:ext cx="3695700" cy="429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443883"/>
            <a:ext cx="3695700" cy="452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初始化</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166359" y="1248035"/>
            <a:ext cx="2593974" cy="1477328"/>
          </a:xfrm>
          <a:prstGeom prst="rect">
            <a:avLst/>
          </a:prstGeom>
          <a:noFill/>
        </p:spPr>
        <p:txBody>
          <a:bodyPr wrap="square" rtlCol="0">
            <a:spAutoFit/>
          </a:bodyPr>
          <a:lstStyle/>
          <a:p>
            <a:r>
              <a:rPr lang="zh-CN" altLang="en-US" b="1" dirty="0" smtClean="0"/>
              <a:t>科目来源</a:t>
            </a:r>
            <a:endParaRPr lang="en-US" altLang="zh-CN" b="1" dirty="0" smtClean="0"/>
          </a:p>
          <a:p>
            <a:pPr marL="285750" lvl="1" indent="-285750">
              <a:buFont typeface="Arial" pitchFamily="34" charset="0"/>
              <a:buChar char="•"/>
            </a:pPr>
            <a:r>
              <a:rPr lang="zh-CN" altLang="en-US" dirty="0"/>
              <a:t>总账</a:t>
            </a:r>
            <a:r>
              <a:rPr lang="zh-CN" altLang="en-US" dirty="0" smtClean="0"/>
              <a:t>引入</a:t>
            </a:r>
            <a:endParaRPr lang="en-US" altLang="zh-CN" dirty="0" smtClean="0"/>
          </a:p>
          <a:p>
            <a:pPr marL="285750" lvl="1" indent="-285750">
              <a:buFont typeface="Arial" pitchFamily="34" charset="0"/>
              <a:buChar char="•"/>
            </a:pPr>
            <a:r>
              <a:rPr lang="zh-CN" altLang="en-US" dirty="0" smtClean="0"/>
              <a:t>银行科目引入</a:t>
            </a:r>
            <a:r>
              <a:rPr lang="zh-CN" altLang="en-US" dirty="0" smtClean="0"/>
              <a:t>：银行账号</a:t>
            </a:r>
            <a:endParaRPr lang="en-US" altLang="zh-CN" dirty="0" smtClean="0"/>
          </a:p>
          <a:p>
            <a:pPr marL="285750" lvl="1" indent="-285750">
              <a:buFont typeface="Arial" pitchFamily="34" charset="0"/>
              <a:buChar char="•"/>
            </a:pPr>
            <a:endParaRPr lang="en-US" altLang="zh-CN" b="1"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002" y="878872"/>
            <a:ext cx="5889136" cy="193652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002" y="3030017"/>
            <a:ext cx="39624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33" y="1000632"/>
            <a:ext cx="6086805" cy="142721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540" y="2952750"/>
            <a:ext cx="6076950" cy="144780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0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additive="base">
                                        <p:cTn id="33" dur="500" fill="hold"/>
                                        <p:tgtEl>
                                          <p:spTgt spid="3074"/>
                                        </p:tgtEl>
                                        <p:attrNameLst>
                                          <p:attrName>ppt_x</p:attrName>
                                        </p:attrNameLst>
                                      </p:cBhvr>
                                      <p:tavLst>
                                        <p:tav tm="0">
                                          <p:val>
                                            <p:strVal val="#ppt_x"/>
                                          </p:val>
                                        </p:tav>
                                        <p:tav tm="100000">
                                          <p:val>
                                            <p:strVal val="#ppt_x"/>
                                          </p:val>
                                        </p:tav>
                                      </p:tavLst>
                                    </p:anim>
                                    <p:anim calcmode="lin" valueType="num">
                                      <p:cBhvr additive="base">
                                        <p:cTn id="3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初始化</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923330"/>
          </a:xfrm>
          <a:prstGeom prst="rect">
            <a:avLst/>
          </a:prstGeom>
          <a:noFill/>
        </p:spPr>
        <p:txBody>
          <a:bodyPr wrap="square" rtlCol="0">
            <a:spAutoFit/>
          </a:bodyPr>
          <a:lstStyle/>
          <a:p>
            <a:r>
              <a:rPr lang="zh-CN" altLang="en-US" b="1" dirty="0"/>
              <a:t>数据</a:t>
            </a:r>
            <a:r>
              <a:rPr lang="zh-CN" altLang="en-US" b="1" dirty="0" smtClean="0"/>
              <a:t>来源</a:t>
            </a:r>
            <a:endParaRPr lang="en-US" altLang="zh-CN" b="1" dirty="0" smtClean="0"/>
          </a:p>
          <a:p>
            <a:pPr marL="285750" lvl="1" indent="-285750">
              <a:buFont typeface="Arial" pitchFamily="34" charset="0"/>
              <a:buChar char="•"/>
            </a:pPr>
            <a:r>
              <a:rPr lang="zh-CN" altLang="en-US" dirty="0" smtClean="0"/>
              <a:t>手工录入</a:t>
            </a:r>
            <a:endParaRPr lang="en-US" altLang="zh-CN" dirty="0" smtClean="0"/>
          </a:p>
          <a:p>
            <a:pPr marL="285750" lvl="1" indent="-285750">
              <a:buFont typeface="Arial" pitchFamily="34" charset="0"/>
              <a:buChar char="•"/>
            </a:pPr>
            <a:r>
              <a:rPr lang="zh-CN" altLang="en-US" dirty="0" smtClean="0"/>
              <a:t>总账引入</a:t>
            </a:r>
            <a:endParaRPr lang="en-US" altLang="zh-CN" b="1" dirty="0"/>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969" y="1294831"/>
            <a:ext cx="6567106" cy="1861852"/>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初始化</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3139321"/>
          </a:xfrm>
          <a:prstGeom prst="rect">
            <a:avLst/>
          </a:prstGeom>
          <a:noFill/>
        </p:spPr>
        <p:txBody>
          <a:bodyPr wrap="square" rtlCol="0">
            <a:spAutoFit/>
          </a:bodyPr>
          <a:lstStyle/>
          <a:p>
            <a:r>
              <a:rPr lang="zh-CN" altLang="en-US" b="1" dirty="0"/>
              <a:t>未</a:t>
            </a:r>
            <a:r>
              <a:rPr lang="zh-CN" altLang="en-US" b="1" dirty="0" smtClean="0"/>
              <a:t>达账项</a:t>
            </a:r>
            <a:endParaRPr lang="en-US" altLang="zh-CN" b="1" dirty="0" smtClean="0"/>
          </a:p>
          <a:p>
            <a:pPr marL="285750" lvl="1" indent="-285750">
              <a:buFont typeface="Arial" pitchFamily="34" charset="0"/>
              <a:buChar char="•"/>
            </a:pPr>
            <a:r>
              <a:rPr lang="zh-CN" altLang="en-US" dirty="0" smtClean="0"/>
              <a:t>平衡检查</a:t>
            </a:r>
            <a:endParaRPr lang="en-US" altLang="zh-CN" dirty="0" smtClean="0"/>
          </a:p>
          <a:p>
            <a:pPr marL="0" lvl="1"/>
            <a:r>
              <a:rPr lang="zh-CN" altLang="en-US" b="1" dirty="0" smtClean="0"/>
              <a:t>余额调节表</a:t>
            </a:r>
            <a:endParaRPr lang="en-US" altLang="zh-CN" b="1" dirty="0" smtClean="0"/>
          </a:p>
          <a:p>
            <a:pPr marL="285750" lvl="1" indent="-285750">
              <a:buFont typeface="Arial" pitchFamily="34" charset="0"/>
              <a:buChar char="•"/>
            </a:pPr>
            <a:r>
              <a:rPr lang="zh-CN" altLang="en-US" dirty="0" smtClean="0"/>
              <a:t>企收银未收</a:t>
            </a:r>
            <a:endParaRPr lang="en-US" altLang="zh-CN" dirty="0" smtClean="0"/>
          </a:p>
          <a:p>
            <a:pPr marL="0" lvl="1"/>
            <a:r>
              <a:rPr lang="zh-CN" altLang="en-US" dirty="0" smtClean="0"/>
              <a:t>（银行未达账借方）</a:t>
            </a:r>
            <a:endParaRPr lang="en-US" altLang="zh-CN" dirty="0" smtClean="0"/>
          </a:p>
          <a:p>
            <a:pPr marL="285750" lvl="1" indent="-285750">
              <a:buFont typeface="Arial" pitchFamily="34" charset="0"/>
              <a:buChar char="•"/>
            </a:pPr>
            <a:r>
              <a:rPr lang="zh-CN" altLang="en-US" dirty="0" smtClean="0"/>
              <a:t>企付银未付</a:t>
            </a:r>
            <a:endParaRPr lang="en-US" altLang="zh-CN" dirty="0"/>
          </a:p>
          <a:p>
            <a:pPr marL="0" lvl="1"/>
            <a:r>
              <a:rPr lang="zh-CN" altLang="en-US" dirty="0" smtClean="0"/>
              <a:t>（银行未达账贷方）</a:t>
            </a:r>
            <a:endParaRPr lang="en-US" altLang="zh-CN" dirty="0" smtClean="0"/>
          </a:p>
          <a:p>
            <a:pPr marL="285750" lvl="1" indent="-285750">
              <a:buFont typeface="Arial" pitchFamily="34" charset="0"/>
              <a:buChar char="•"/>
            </a:pPr>
            <a:r>
              <a:rPr lang="zh-CN" altLang="en-US" dirty="0"/>
              <a:t>银</a:t>
            </a:r>
            <a:r>
              <a:rPr lang="zh-CN" altLang="en-US" dirty="0" smtClean="0"/>
              <a:t>收其未收</a:t>
            </a:r>
            <a:endParaRPr lang="en-US" altLang="zh-CN" dirty="0" smtClean="0"/>
          </a:p>
          <a:p>
            <a:pPr marL="0" lvl="1"/>
            <a:r>
              <a:rPr lang="zh-CN" altLang="en-US" dirty="0" smtClean="0"/>
              <a:t>（企业未达账贷方）</a:t>
            </a:r>
            <a:endParaRPr lang="en-US" altLang="zh-CN" dirty="0" smtClean="0"/>
          </a:p>
          <a:p>
            <a:pPr marL="285750" lvl="1" indent="-285750">
              <a:buFont typeface="Arial" pitchFamily="34" charset="0"/>
              <a:buChar char="•"/>
            </a:pPr>
            <a:r>
              <a:rPr lang="zh-CN" altLang="en-US" dirty="0"/>
              <a:t>银</a:t>
            </a:r>
            <a:r>
              <a:rPr lang="zh-CN" altLang="en-US" dirty="0" smtClean="0"/>
              <a:t>付企未付</a:t>
            </a:r>
            <a:endParaRPr lang="en-US" altLang="zh-CN" dirty="0" smtClean="0"/>
          </a:p>
          <a:p>
            <a:pPr marL="0" lvl="1"/>
            <a:r>
              <a:rPr lang="zh-CN" altLang="en-US" dirty="0" smtClean="0"/>
              <a:t>（企业未达账借方）</a:t>
            </a:r>
            <a:r>
              <a:rPr lang="en-US" altLang="zh-CN" dirty="0" smtClean="0"/>
              <a:t> </a:t>
            </a:r>
            <a:endParaRPr lang="en-US" altLang="zh-C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923806"/>
            <a:ext cx="6284913" cy="2583066"/>
          </a:xfrm>
          <a:prstGeom prst="rect">
            <a:avLst/>
          </a:prstGeom>
          <a:solidFill>
            <a:schemeClr val="accent5">
              <a:lumMod val="75000"/>
            </a:schemeClr>
          </a:solidFill>
          <a:ln>
            <a:solidFill>
              <a:schemeClr val="tx2">
                <a:lumMod val="60000"/>
                <a:lumOff val="40000"/>
              </a:schemeClr>
            </a:solidFill>
          </a:ln>
          <a:effec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8" y="595718"/>
            <a:ext cx="64579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538" y="1660812"/>
            <a:ext cx="6457950" cy="1849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44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101"/>
                                        </p:tgtEl>
                                        <p:attrNameLst>
                                          <p:attrName>ppt_x</p:attrName>
                                        </p:attrNameLst>
                                      </p:cBhvr>
                                      <p:tavLst>
                                        <p:tav tm="0">
                                          <p:val>
                                            <p:strVal val="ppt_x"/>
                                          </p:val>
                                        </p:tav>
                                        <p:tav tm="100000">
                                          <p:val>
                                            <p:strVal val="ppt_x"/>
                                          </p:val>
                                        </p:tav>
                                      </p:tavLst>
                                    </p:anim>
                                    <p:anim calcmode="lin" valueType="num">
                                      <p:cBhvr additive="base">
                                        <p:cTn id="25" dur="500"/>
                                        <p:tgtEl>
                                          <p:spTgt spid="4101"/>
                                        </p:tgtEl>
                                        <p:attrNameLst>
                                          <p:attrName>ppt_y</p:attrName>
                                        </p:attrNameLst>
                                      </p:cBhvr>
                                      <p:tavLst>
                                        <p:tav tm="0">
                                          <p:val>
                                            <p:strVal val="ppt_y"/>
                                          </p:val>
                                        </p:tav>
                                        <p:tav tm="100000">
                                          <p:val>
                                            <p:strVal val="1+ppt_h/2"/>
                                          </p:val>
                                        </p:tav>
                                      </p:tavLst>
                                    </p:anim>
                                    <p:set>
                                      <p:cBhvr>
                                        <p:cTn id="26" dur="1" fill="hold">
                                          <p:stCondLst>
                                            <p:cond delay="499"/>
                                          </p:stCondLst>
                                        </p:cTn>
                                        <p:tgtEl>
                                          <p:spTgt spid="410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初始化</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203778" cy="1477328"/>
          </a:xfrm>
          <a:prstGeom prst="rect">
            <a:avLst/>
          </a:prstGeom>
          <a:noFill/>
        </p:spPr>
        <p:txBody>
          <a:bodyPr wrap="square" rtlCol="0">
            <a:spAutoFit/>
          </a:bodyPr>
          <a:lstStyle/>
          <a:p>
            <a:r>
              <a:rPr lang="zh-CN" altLang="en-US" b="1" dirty="0" smtClean="0"/>
              <a:t>初始化后新增现金</a:t>
            </a:r>
            <a:r>
              <a:rPr lang="en-US" altLang="zh-CN" b="1" dirty="0" smtClean="0"/>
              <a:t>/</a:t>
            </a:r>
            <a:r>
              <a:rPr lang="zh-CN" altLang="en-US" b="1" dirty="0" smtClean="0"/>
              <a:t>银行科目</a:t>
            </a:r>
            <a:endParaRPr lang="en-US" altLang="zh-CN" b="1" dirty="0" smtClean="0"/>
          </a:p>
          <a:p>
            <a:pPr marL="285750" lvl="1" indent="-285750">
              <a:buFont typeface="Arial" pitchFamily="34" charset="0"/>
              <a:buChar char="•"/>
            </a:pPr>
            <a:r>
              <a:rPr lang="zh-CN" altLang="en-US" dirty="0" smtClean="0"/>
              <a:t>引入科目</a:t>
            </a:r>
            <a:endParaRPr lang="en-US" altLang="zh-CN" dirty="0" smtClean="0"/>
          </a:p>
          <a:p>
            <a:pPr marL="285750" lvl="1" indent="-285750">
              <a:buFont typeface="Arial" pitchFamily="34" charset="0"/>
              <a:buChar char="•"/>
            </a:pPr>
            <a:r>
              <a:rPr lang="zh-CN" altLang="en-US" dirty="0" smtClean="0"/>
              <a:t>结束新科目初始化</a:t>
            </a:r>
            <a:endParaRPr lang="en-US" altLang="zh-CN"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697" y="748118"/>
            <a:ext cx="6167516" cy="3599687"/>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45" y="2409349"/>
            <a:ext cx="6805668" cy="1938456"/>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1302106" y="1619189"/>
            <a:ext cx="1992172" cy="1807624"/>
          </a:xfrm>
          <a:prstGeom prst="rect">
            <a:avLst/>
          </a:prstGeom>
        </p:spPr>
      </p:pic>
      <p:pic>
        <p:nvPicPr>
          <p:cNvPr id="1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3382909" y="1619189"/>
            <a:ext cx="1992172" cy="1807624"/>
          </a:xfrm>
          <a:prstGeom prst="rect">
            <a:avLst/>
          </a:prstGeom>
        </p:spPr>
      </p:pic>
      <p:pic>
        <p:nvPicPr>
          <p:cNvPr id="16"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5405934" y="1619189"/>
            <a:ext cx="1992172" cy="1807624"/>
          </a:xfrm>
          <a:prstGeom prst="rect">
            <a:avLst/>
          </a:prstGeom>
        </p:spPr>
      </p:pic>
      <p:sp>
        <p:nvSpPr>
          <p:cNvPr id="17" name="Oval 5"/>
          <p:cNvSpPr/>
          <p:nvPr/>
        </p:nvSpPr>
        <p:spPr>
          <a:xfrm>
            <a:off x="5405934" y="658391"/>
            <a:ext cx="762000" cy="766373"/>
          </a:xfrm>
          <a:prstGeom prst="ellipse">
            <a:avLst/>
          </a:prstGeom>
          <a:solidFill>
            <a:srgbClr val="0E7FB7"/>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Text Box 10"/>
          <p:cNvSpPr txBox="1">
            <a:spLocks noChangeArrowheads="1"/>
          </p:cNvSpPr>
          <p:nvPr/>
        </p:nvSpPr>
        <p:spPr bwMode="auto">
          <a:xfrm>
            <a:off x="6255106" y="683613"/>
            <a:ext cx="1676400" cy="877163"/>
          </a:xfrm>
          <a:prstGeom prst="rect">
            <a:avLst/>
          </a:prstGeom>
          <a:noFill/>
          <a:ln w="9525">
            <a:noFill/>
            <a:miter lim="800000"/>
            <a:headEnd/>
            <a:tailEnd/>
          </a:ln>
        </p:spPr>
        <p:txBody>
          <a:bodyPr wrap="square" lIns="45720" tIns="22860" rIns="45720" bIns="22860">
            <a:spAutoFit/>
          </a:bodyPr>
          <a:lstStyle/>
          <a:p>
            <a:pPr defTabSz="1088232"/>
            <a:r>
              <a:rPr lang="zh-CN" altLang="en-US" dirty="0">
                <a:solidFill>
                  <a:schemeClr val="tx1">
                    <a:lumMod val="50000"/>
                    <a:lumOff val="50000"/>
                  </a:schemeClr>
                </a:solidFill>
                <a:latin typeface="+mj-ea"/>
                <a:ea typeface="+mj-ea"/>
                <a:cs typeface="Open Sans" pitchFamily="34" charset="0"/>
              </a:rPr>
              <a:t>初始数据科目来源、数据来源</a:t>
            </a:r>
            <a:endParaRPr lang="en-US" dirty="0">
              <a:solidFill>
                <a:schemeClr val="tx1">
                  <a:lumMod val="50000"/>
                  <a:lumOff val="50000"/>
                </a:schemeClr>
              </a:solidFill>
              <a:latin typeface="+mj-ea"/>
              <a:ea typeface="+mj-ea"/>
              <a:cs typeface="Open Sans" pitchFamily="34" charset="0"/>
            </a:endParaRPr>
          </a:p>
        </p:txBody>
      </p:sp>
      <p:sp>
        <p:nvSpPr>
          <p:cNvPr id="19" name="Oval 9"/>
          <p:cNvSpPr/>
          <p:nvPr/>
        </p:nvSpPr>
        <p:spPr>
          <a:xfrm>
            <a:off x="5645506" y="3579213"/>
            <a:ext cx="762000" cy="766373"/>
          </a:xfrm>
          <a:prstGeom prst="ellipse">
            <a:avLst/>
          </a:prstGeom>
          <a:solidFill>
            <a:srgbClr val="45C1A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0" name="Text Box 10"/>
          <p:cNvSpPr txBox="1">
            <a:spLocks noChangeArrowheads="1"/>
          </p:cNvSpPr>
          <p:nvPr/>
        </p:nvSpPr>
        <p:spPr bwMode="auto">
          <a:xfrm>
            <a:off x="6494678" y="3604435"/>
            <a:ext cx="1676400" cy="600164"/>
          </a:xfrm>
          <a:prstGeom prst="rect">
            <a:avLst/>
          </a:prstGeom>
          <a:noFill/>
          <a:ln w="9525">
            <a:noFill/>
            <a:miter lim="800000"/>
            <a:headEnd/>
            <a:tailEnd/>
          </a:ln>
        </p:spPr>
        <p:txBody>
          <a:bodyPr wrap="square" lIns="45720" tIns="22860" rIns="45720" bIns="22860">
            <a:spAutoFit/>
          </a:bodyPr>
          <a:lstStyle/>
          <a:p>
            <a:pPr defTabSz="1088232"/>
            <a:r>
              <a:rPr lang="zh-CN" altLang="en-US" dirty="0">
                <a:solidFill>
                  <a:schemeClr val="tx1">
                    <a:lumMod val="50000"/>
                    <a:lumOff val="50000"/>
                  </a:schemeClr>
                </a:solidFill>
                <a:latin typeface="+mj-ea"/>
                <a:ea typeface="+mj-ea"/>
                <a:cs typeface="Open Sans" pitchFamily="34" charset="0"/>
              </a:rPr>
              <a:t>未达账项、余额调节表</a:t>
            </a:r>
            <a:endParaRPr lang="en-US" dirty="0">
              <a:solidFill>
                <a:schemeClr val="tx1">
                  <a:lumMod val="50000"/>
                  <a:lumOff val="50000"/>
                </a:schemeClr>
              </a:solidFill>
              <a:latin typeface="+mj-ea"/>
              <a:ea typeface="+mj-ea"/>
              <a:cs typeface="Open Sans" pitchFamily="34" charset="0"/>
            </a:endParaRPr>
          </a:p>
        </p:txBody>
      </p:sp>
      <p:sp>
        <p:nvSpPr>
          <p:cNvPr id="21" name="Oval 11"/>
          <p:cNvSpPr/>
          <p:nvPr/>
        </p:nvSpPr>
        <p:spPr>
          <a:xfrm>
            <a:off x="2281734" y="3579212"/>
            <a:ext cx="762000" cy="766373"/>
          </a:xfrm>
          <a:prstGeom prst="ellipse">
            <a:avLst/>
          </a:prstGeom>
          <a:solidFill>
            <a:srgbClr val="4BACC6"/>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2" name="Text Box 10"/>
          <p:cNvSpPr txBox="1">
            <a:spLocks noChangeArrowheads="1"/>
          </p:cNvSpPr>
          <p:nvPr/>
        </p:nvSpPr>
        <p:spPr bwMode="auto">
          <a:xfrm>
            <a:off x="762000" y="3604434"/>
            <a:ext cx="1378306" cy="600164"/>
          </a:xfrm>
          <a:prstGeom prst="rect">
            <a:avLst/>
          </a:prstGeom>
          <a:noFill/>
          <a:ln w="9525">
            <a:noFill/>
            <a:miter lim="800000"/>
            <a:headEnd/>
            <a:tailEnd/>
          </a:ln>
        </p:spPr>
        <p:txBody>
          <a:bodyPr wrap="square" lIns="45720" tIns="22860" rIns="45720" bIns="22860">
            <a:spAutoFit/>
          </a:bodyPr>
          <a:lstStyle/>
          <a:p>
            <a:pPr algn="r" defTabSz="1088232"/>
            <a:r>
              <a:rPr lang="zh-CN" altLang="en-US" dirty="0" smtClean="0">
                <a:solidFill>
                  <a:schemeClr val="tx1">
                    <a:lumMod val="50000"/>
                    <a:lumOff val="50000"/>
                  </a:schemeClr>
                </a:solidFill>
                <a:latin typeface="+mj-ea"/>
                <a:ea typeface="+mj-ea"/>
                <a:cs typeface="Open Sans" pitchFamily="34" charset="0"/>
              </a:rPr>
              <a:t>基础资料、参数设置</a:t>
            </a:r>
            <a:r>
              <a:rPr lang="en-US" dirty="0" smtClean="0">
                <a:solidFill>
                  <a:schemeClr val="tx1">
                    <a:lumMod val="50000"/>
                    <a:lumOff val="50000"/>
                  </a:schemeClr>
                </a:solidFill>
                <a:latin typeface="+mj-ea"/>
                <a:ea typeface="+mj-ea"/>
                <a:cs typeface="Open Sans" pitchFamily="34" charset="0"/>
              </a:rPr>
              <a:t> </a:t>
            </a:r>
          </a:p>
        </p:txBody>
      </p:sp>
      <p:sp>
        <p:nvSpPr>
          <p:cNvPr id="23" name="Rectangle 18"/>
          <p:cNvSpPr/>
          <p:nvPr/>
        </p:nvSpPr>
        <p:spPr>
          <a:xfrm>
            <a:off x="142189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p:cNvSpPr/>
          <p:nvPr/>
        </p:nvSpPr>
        <p:spPr>
          <a:xfrm>
            <a:off x="3514887"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p:cNvSpPr/>
          <p:nvPr/>
        </p:nvSpPr>
        <p:spPr>
          <a:xfrm>
            <a:off x="553791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7"/>
          <p:cNvCxnSpPr/>
          <p:nvPr/>
        </p:nvCxnSpPr>
        <p:spPr>
          <a:xfrm flipV="1">
            <a:off x="4399348" y="1232908"/>
            <a:ext cx="975733"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4"/>
          <p:cNvCxnSpPr>
            <a:endCxn id="21" idx="0"/>
          </p:cNvCxnSpPr>
          <p:nvPr/>
        </p:nvCxnSpPr>
        <p:spPr>
          <a:xfrm flipH="1">
            <a:off x="2662734" y="2741013"/>
            <a:ext cx="163372" cy="838199"/>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16"/>
          <p:cNvCxnSpPr>
            <a:endCxn id="19" idx="0"/>
          </p:cNvCxnSpPr>
          <p:nvPr/>
        </p:nvCxnSpPr>
        <p:spPr>
          <a:xfrm>
            <a:off x="5950306" y="2741013"/>
            <a:ext cx="76200"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reeform 35"/>
          <p:cNvSpPr>
            <a:spLocks noEditPoints="1"/>
          </p:cNvSpPr>
          <p:nvPr/>
        </p:nvSpPr>
        <p:spPr bwMode="auto">
          <a:xfrm>
            <a:off x="5526125" y="865624"/>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2"/>
          <p:cNvGrpSpPr/>
          <p:nvPr/>
        </p:nvGrpSpPr>
        <p:grpSpPr>
          <a:xfrm>
            <a:off x="2443368" y="3746513"/>
            <a:ext cx="438733" cy="431770"/>
            <a:chOff x="1587575" y="2265358"/>
            <a:chExt cx="314468" cy="309477"/>
          </a:xfrm>
          <a:solidFill>
            <a:schemeClr val="bg1"/>
          </a:solidFill>
        </p:grpSpPr>
        <p:sp>
          <p:nvSpPr>
            <p:cNvPr id="3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5"/>
          <p:cNvGrpSpPr/>
          <p:nvPr/>
        </p:nvGrpSpPr>
        <p:grpSpPr>
          <a:xfrm>
            <a:off x="5886743" y="3707829"/>
            <a:ext cx="279527" cy="509141"/>
            <a:chOff x="3536781" y="2689641"/>
            <a:chExt cx="279527" cy="509141"/>
          </a:xfrm>
          <a:solidFill>
            <a:schemeClr val="bg1"/>
          </a:solidFill>
        </p:grpSpPr>
        <p:sp>
          <p:nvSpPr>
            <p:cNvPr id="40"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2"/>
            <p:cNvSpPr>
              <a:spLocks/>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3"/>
            <p:cNvSpPr>
              <a:spLocks/>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4"/>
            <p:cNvSpPr>
              <a:spLocks/>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118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11496</TotalTime>
  <Words>199</Words>
  <Application>Microsoft Office PowerPoint</Application>
  <PresentationFormat>全屏显示(16:9)</PresentationFormat>
  <Paragraphs>57</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PowerPoint 演示文稿</vt:lpstr>
      <vt:lpstr>出纳管理</vt:lpstr>
      <vt:lpstr>出纳管理功能图</vt:lpstr>
      <vt:lpstr>基础资料</vt:lpstr>
      <vt:lpstr>初始化</vt:lpstr>
      <vt:lpstr>初始化</vt:lpstr>
      <vt:lpstr>初始化</vt:lpstr>
      <vt:lpstr>初始化</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445</cp:revision>
  <dcterms:created xsi:type="dcterms:W3CDTF">2010-04-12T23:12:02Z</dcterms:created>
  <dcterms:modified xsi:type="dcterms:W3CDTF">2019-05-22T03:14:49Z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