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gif" ContentType="image/gif"/>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86" r:id="rId5"/>
    <p:sldId id="287" r:id="rId6"/>
    <p:sldId id="288" r:id="rId7"/>
    <p:sldId id="291" r:id="rId8"/>
    <p:sldId id="292" r:id="rId9"/>
    <p:sldId id="293" r:id="rId10"/>
    <p:sldId id="304" r:id="rId11"/>
    <p:sldId id="308" r:id="rId12"/>
    <p:sldId id="305" r:id="rId13"/>
    <p:sldId id="306" r:id="rId14"/>
    <p:sldId id="309" r:id="rId15"/>
    <p:sldId id="307" r:id="rId16"/>
    <p:sldId id="310" r:id="rId17"/>
    <p:sldId id="301" r:id="rId18"/>
    <p:sldId id="314" r:id="rId19"/>
    <p:sldId id="313" r:id="rId20"/>
    <p:sldId id="316" r:id="rId21"/>
    <p:sldId id="315" r:id="rId22"/>
    <p:sldId id="317" r:id="rId23"/>
    <p:sldId id="324" r:id="rId24"/>
    <p:sldId id="318" r:id="rId25"/>
    <p:sldId id="323" r:id="rId26"/>
    <p:sldId id="325" r:id="rId27"/>
    <p:sldId id="322" r:id="rId28"/>
    <p:sldId id="321" r:id="rId29"/>
    <p:sldId id="319" r:id="rId30"/>
    <p:sldId id="320" r:id="rId31"/>
    <p:sldId id="326" r:id="rId32"/>
    <p:sldId id="328" r:id="rId33"/>
    <p:sldId id="329" r:id="rId34"/>
    <p:sldId id="330" r:id="rId35"/>
    <p:sldId id="331" r:id="rId36"/>
    <p:sldId id="333" r:id="rId37"/>
    <p:sldId id="339" r:id="rId38"/>
    <p:sldId id="340" r:id="rId39"/>
    <p:sldId id="341" r:id="rId40"/>
    <p:sldId id="342" r:id="rId41"/>
    <p:sldId id="257"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mJIMivKNWNcM8AHUGqinA==" hashData="jEFbfzhvsAfTxYa6I+l/QEnJnS4="/>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E8"/>
    <a:srgbClr val="24215F"/>
    <a:srgbClr val="1771EA"/>
    <a:srgbClr val="646464"/>
    <a:srgbClr val="9F55FB"/>
    <a:srgbClr val="24BEBC"/>
    <a:srgbClr val="25C1FB"/>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autoAdjust="0"/>
    <p:restoredTop sz="86082" autoAdjust="0"/>
  </p:normalViewPr>
  <p:slideViewPr>
    <p:cSldViewPr snapToGrid="0" snapToObjects="1">
      <p:cViewPr varScale="1">
        <p:scale>
          <a:sx n="131" d="100"/>
          <a:sy n="131" d="100"/>
        </p:scale>
        <p:origin x="-1044" y="-258"/>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7" Type="http://schemas.openxmlformats.org/officeDocument/2006/relationships/image" Target="../media/image20.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1200" b="1" dirty="0" smtClean="0">
                <a:solidFill>
                  <a:srgbClr val="24215F"/>
                </a:solidFill>
              </a:rPr>
              <a:t>成本对象：</a:t>
            </a:r>
            <a:r>
              <a:rPr lang="zh-CN" altLang="en-US" dirty="0" smtClean="0"/>
              <a:t>生产费用归集的对象、生产耗费的承担者</a:t>
            </a:r>
            <a:endParaRPr lang="zh-CN" altLang="en-US" dirty="0" smtClean="0"/>
          </a:p>
          <a:p>
            <a:r>
              <a:rPr lang="zh-CN" altLang="en-US" sz="1200" kern="1200" dirty="0" smtClean="0">
                <a:solidFill>
                  <a:schemeClr val="tx1"/>
                </a:solidFill>
                <a:effectLst/>
                <a:latin typeface="+mn-lt"/>
                <a:ea typeface="+mn-ea"/>
                <a:cs typeface="+mn-cs"/>
              </a:rPr>
              <a:t>成本对象的属性决定了成本计算的方法，在本系统中提出了四种成本计算方法：品种法、分步法、分批法、分类法，因而也提出了四种成本计算方法。</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品种法和分步法下，成本对象与产品是一一对应关系，在物料新增成功时，系统自动生成对应的成本对象</a:t>
            </a:r>
            <a:r>
              <a:rPr lang="zh-CN" altLang="en-US" sz="1200" kern="1200" dirty="0" smtClean="0">
                <a:solidFill>
                  <a:schemeClr val="tx1"/>
                </a:solidFill>
                <a:effectLst/>
                <a:latin typeface="+mn-lt"/>
                <a:ea typeface="+mn-ea"/>
                <a:cs typeface="+mn-cs"/>
              </a:rPr>
              <a:t>；分步法在成本计算时，根据对成本对象计算步骤的判断自动刷新这部分成本对象为分步法。</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分批法下，一个成本对象仅对应某一批次中的同一产品，即同一产品可能会有很多成本对象。</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分类法下，一个成本对象对应的是两个或两个以上产品的集合</a:t>
            </a:r>
            <a:r>
              <a:rPr lang="zh-CN" alt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企业在实际计算产品的成本方式是多元化的，系统提供了几种分配标准不能满足企业实际运转的成本计算需求，从而需要自己自定义分配标准。系统中提供了两种自定义分配标准设置，一种是复合性的分配标准，另一种</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是非复合型的分配标准。</a:t>
            </a:r>
            <a:r>
              <a:rPr lang="zh-CN" altLang="en-US" dirty="0" smtClean="0"/>
              <a:t>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1"/>
                </a:solidFill>
                <a:effectLst/>
                <a:latin typeface="+mn-lt"/>
                <a:ea typeface="+mn-ea"/>
                <a:cs typeface="+mn-cs"/>
              </a:rPr>
              <a:t>投入产量录入：</a:t>
            </a:r>
            <a:r>
              <a:rPr lang="zh-CN" altLang="zh-CN" sz="1200" kern="1200" dirty="0" smtClean="0">
                <a:solidFill>
                  <a:schemeClr val="tx1"/>
                </a:solidFill>
                <a:effectLst/>
                <a:latin typeface="+mn-lt"/>
                <a:ea typeface="+mn-ea"/>
                <a:cs typeface="+mn-cs"/>
              </a:rPr>
              <a:t>一般从生产任务单引入，生产任务单取数设置为空时，默认从</a:t>
            </a:r>
            <a:r>
              <a:rPr lang="zh-CN" altLang="zh-CN" sz="1200" kern="1200" dirty="0" smtClean="0">
                <a:solidFill>
                  <a:srgbClr val="FF0000"/>
                </a:solidFill>
                <a:effectLst/>
                <a:latin typeface="+mn-lt"/>
                <a:ea typeface="+mn-ea"/>
                <a:cs typeface="+mn-cs"/>
              </a:rPr>
              <a:t>单据下达日期在当前期间</a:t>
            </a:r>
            <a:r>
              <a:rPr lang="zh-CN" altLang="zh-CN" sz="1200" kern="1200" dirty="0" smtClean="0">
                <a:solidFill>
                  <a:schemeClr val="tx1"/>
                </a:solidFill>
                <a:effectLst/>
                <a:latin typeface="+mn-lt"/>
                <a:ea typeface="+mn-ea"/>
                <a:cs typeface="+mn-cs"/>
              </a:rPr>
              <a:t>的生产任务单引入</a:t>
            </a:r>
            <a:endParaRPr lang="en-US" altLang="zh-C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完工产量无需录入，为单据日期在当前期间，并且已审核的产品入库单。</a:t>
            </a:r>
            <a:endParaRPr lang="en-US" altLang="zh-C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废品产量录入同投入产量录入一样，可手工新增，也可从业务系统及外部引入</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在产品盘点产量录入，以投入产出表的形式由系统自动计算出在产品的期末在产品账存产量，需手工调整期末在产品盘点数，系统自动计算出盘盈（亏）数</a:t>
            </a: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材料费用录入，无需手工新增，为单据日期在当前期间，并且已审核的生产领料单</a:t>
            </a:r>
            <a:r>
              <a:rPr lang="zh-CN" altLang="en-US" sz="1200" kern="1200" dirty="0" smtClean="0">
                <a:solidFill>
                  <a:schemeClr val="tx1"/>
                </a:solidFill>
                <a:effectLst/>
                <a:latin typeface="+mn-lt"/>
                <a:ea typeface="+mn-ea"/>
                <a:cs typeface="+mn-cs"/>
              </a:rPr>
              <a:t>，包括任务单下推生成、手工新增、领料单下推红字领料单</a:t>
            </a: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订单成本分析是指对分批法的成本对象按照某一原单号进行成本跟踪，</a:t>
            </a:r>
            <a:r>
              <a:rPr lang="zh-CN" altLang="en-US" dirty="0" smtClean="0"/>
              <a:t>分批法且成本对象有相应的</a:t>
            </a:r>
            <a:r>
              <a:rPr lang="zh-CN" altLang="en-US" baseline="0" dirty="0" smtClean="0"/>
              <a:t> </a:t>
            </a:r>
            <a:r>
              <a:rPr lang="zh-CN" altLang="en-US" sz="1200" kern="1200" dirty="0" smtClean="0">
                <a:solidFill>
                  <a:schemeClr val="tx1"/>
                </a:solidFill>
                <a:effectLst/>
                <a:latin typeface="+mn-lt"/>
                <a:ea typeface="+mn-ea"/>
                <a:cs typeface="+mn-cs"/>
              </a:rPr>
              <a:t>“对应原单号”字段有需跟踪的销售订单单号</a:t>
            </a: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实际应用中，常会出现这样的应用场景：同一部门生产的产品，有的全部都是良品，有的出现了不良品。而不良品有的可以修复，有的无法修复直接报废了。</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对于可</a:t>
            </a:r>
            <a:r>
              <a:rPr lang="zh-CN" altLang="zh-CN" sz="1200" kern="1200" dirty="0" smtClean="0">
                <a:solidFill>
                  <a:schemeClr val="tx1"/>
                </a:solidFill>
                <a:effectLst/>
                <a:latin typeface="+mn-lt"/>
                <a:ea typeface="+mn-ea"/>
                <a:cs typeface="+mn-cs"/>
              </a:rPr>
              <a:t>修复</a:t>
            </a:r>
            <a:r>
              <a:rPr lang="zh-CN" altLang="en-US" sz="1200" kern="1200" dirty="0" smtClean="0">
                <a:solidFill>
                  <a:schemeClr val="tx1"/>
                </a:solidFill>
                <a:effectLst/>
                <a:latin typeface="+mn-lt"/>
                <a:ea typeface="+mn-ea"/>
                <a:cs typeface="+mn-cs"/>
              </a:rPr>
              <a:t>的</a:t>
            </a:r>
            <a:r>
              <a:rPr lang="zh-CN" altLang="zh-CN" sz="1200" kern="1200" dirty="0" smtClean="0">
                <a:solidFill>
                  <a:schemeClr val="tx1"/>
                </a:solidFill>
                <a:effectLst/>
                <a:latin typeface="+mn-lt"/>
                <a:ea typeface="+mn-ea"/>
                <a:cs typeface="+mn-cs"/>
              </a:rPr>
              <a:t>不良品时也产生了材料、人工和其他费用，这些同样要计入产品成本中来。</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那么对于可修复废品的实际成本处理流程，相比</a:t>
            </a:r>
            <a:r>
              <a:rPr lang="zh-CN" altLang="zh-CN" sz="1200" kern="1200" dirty="0" smtClean="0">
                <a:solidFill>
                  <a:schemeClr val="tx1"/>
                </a:solidFill>
                <a:effectLst/>
                <a:latin typeface="+mn-lt"/>
                <a:ea typeface="+mn-ea"/>
                <a:cs typeface="+mn-cs"/>
              </a:rPr>
              <a:t>无不良品应用操作</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多了废品产量录入和废品处理——费用分配</a:t>
            </a:r>
            <a:r>
              <a:rPr lang="zh-CN" altLang="en-US" sz="1200" kern="1200" dirty="0" smtClean="0">
                <a:solidFill>
                  <a:schemeClr val="tx1"/>
                </a:solidFill>
                <a:effectLst/>
                <a:latin typeface="+mn-lt"/>
                <a:ea typeface="+mn-ea"/>
                <a:cs typeface="+mn-cs"/>
              </a:rPr>
              <a:t>等过程。</a:t>
            </a:r>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、返工类型的任务单，生产类型需要为返工</a:t>
            </a:r>
            <a:endParaRPr lang="en-US" altLang="zh-CN" dirty="0" smtClean="0"/>
          </a:p>
          <a:p>
            <a:r>
              <a:rPr lang="en-US" altLang="zh-CN" dirty="0" smtClean="0"/>
              <a:t>2</a:t>
            </a:r>
            <a:r>
              <a:rPr lang="zh-CN" altLang="en-US" dirty="0" smtClean="0"/>
              <a:t>、</a:t>
            </a:r>
            <a:r>
              <a:rPr lang="zh-CN" altLang="zh-CN" sz="1200" kern="1200" dirty="0" smtClean="0">
                <a:solidFill>
                  <a:schemeClr val="tx1"/>
                </a:solidFill>
                <a:effectLst/>
                <a:latin typeface="+mn-lt"/>
                <a:ea typeface="+mn-ea"/>
                <a:cs typeface="+mn-cs"/>
              </a:rPr>
              <a:t>返工还需领用一些</a:t>
            </a:r>
            <a:r>
              <a:rPr lang="zh-CN" altLang="en-US" sz="1200" kern="1200" dirty="0" smtClean="0">
                <a:solidFill>
                  <a:schemeClr val="tx1"/>
                </a:solidFill>
                <a:effectLst/>
                <a:latin typeface="+mn-lt"/>
                <a:ea typeface="+mn-ea"/>
                <a:cs typeface="+mn-cs"/>
              </a:rPr>
              <a:t>原</a:t>
            </a:r>
            <a:r>
              <a:rPr lang="zh-CN" altLang="zh-CN" sz="1200" kern="1200" dirty="0" smtClean="0">
                <a:solidFill>
                  <a:schemeClr val="tx1"/>
                </a:solidFill>
                <a:effectLst/>
                <a:latin typeface="+mn-lt"/>
                <a:ea typeface="+mn-ea"/>
                <a:cs typeface="+mn-cs"/>
              </a:rPr>
              <a:t>材料，</a:t>
            </a:r>
            <a:r>
              <a:rPr lang="zh-CN" altLang="en-US" sz="1200" kern="1200" dirty="0" smtClean="0">
                <a:solidFill>
                  <a:schemeClr val="tx1"/>
                </a:solidFill>
                <a:effectLst/>
                <a:latin typeface="+mn-lt"/>
                <a:ea typeface="+mn-ea"/>
                <a:cs typeface="+mn-cs"/>
              </a:rPr>
              <a:t>如果严格按投料单发料，</a:t>
            </a:r>
            <a:r>
              <a:rPr lang="zh-CN" altLang="zh-CN" sz="1200" kern="1200" dirty="0" smtClean="0">
                <a:solidFill>
                  <a:schemeClr val="tx1"/>
                </a:solidFill>
                <a:effectLst/>
                <a:latin typeface="+mn-lt"/>
                <a:ea typeface="+mn-ea"/>
                <a:cs typeface="+mn-cs"/>
              </a:rPr>
              <a:t>下推生产投料变更单</a:t>
            </a:r>
            <a:r>
              <a:rPr lang="zh-CN" altLang="en-US" sz="1200" kern="1200" dirty="0" smtClean="0">
                <a:solidFill>
                  <a:schemeClr val="tx1"/>
                </a:solidFill>
                <a:effectLst/>
                <a:latin typeface="+mn-lt"/>
                <a:ea typeface="+mn-ea"/>
                <a:cs typeface="+mn-cs"/>
              </a:rPr>
              <a:t>进行投料变更。</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、领料单的领料类型需要为修复废品领料。</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、生产完工入库核算仓。若</a:t>
            </a:r>
            <a:r>
              <a:rPr lang="zh-CN" altLang="en-US" sz="1200" b="1" kern="1200" dirty="0" smtClean="0">
                <a:solidFill>
                  <a:srgbClr val="FF0000"/>
                </a:solidFill>
                <a:effectLst/>
                <a:latin typeface="+mn-lt"/>
                <a:ea typeface="+mn-ea"/>
                <a:cs typeface="+mn-cs"/>
              </a:rPr>
              <a:t>返工过程产生不可修复废品，也需要做入库处理，此时须选择不“参与核算”的仓库入库</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期间费用是指企业日常活动发生的不能计入特定核算对象的成本，而应计入发生当期损益的费用</a:t>
            </a:r>
            <a:endParaRPr lang="en-US" altLang="zh-CN" dirty="0" smtClean="0"/>
          </a:p>
          <a:p>
            <a:r>
              <a:rPr lang="zh-CN" altLang="en-US" dirty="0" smtClean="0"/>
              <a:t>企业日常活动中所发生的经济利益的流出，目的为组织和管理整个经营活动所发生的费用，与可以确定特定成本核算对象的材料采购、产成品生产等没有直接关系</a:t>
            </a: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成本计算步骤，简单来说就是</a:t>
            </a:r>
            <a:r>
              <a:rPr lang="en-US" altLang="zh-CN" dirty="0" smtClean="0"/>
              <a:t>3</a:t>
            </a:r>
            <a:r>
              <a:rPr lang="zh-CN" altLang="en-US" dirty="0" smtClean="0"/>
              <a:t>大步：数据归集</a:t>
            </a:r>
            <a:r>
              <a:rPr lang="en-US" altLang="zh-CN" dirty="0" smtClean="0"/>
              <a:t>(</a:t>
            </a:r>
            <a:r>
              <a:rPr lang="zh-CN" altLang="en-US" dirty="0" smtClean="0"/>
              <a:t>产量工时、费用归集</a:t>
            </a:r>
            <a:r>
              <a:rPr lang="en-US" altLang="zh-CN" dirty="0" smtClean="0"/>
              <a:t>)</a:t>
            </a:r>
            <a:r>
              <a:rPr lang="zh-CN" altLang="en-US" dirty="0" smtClean="0"/>
              <a:t>、费用分配、成本计算。</a:t>
            </a: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成本项目与要素费用的区别：</a:t>
            </a:r>
            <a:endParaRPr lang="en-US" altLang="zh-CN"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zh-CN" sz="1200" kern="1200" dirty="0" smtClean="0">
                <a:solidFill>
                  <a:schemeClr val="tx1"/>
                </a:solidFill>
                <a:effectLst/>
                <a:latin typeface="+mn-lt"/>
                <a:ea typeface="+mn-ea"/>
                <a:cs typeface="+mn-cs"/>
              </a:rPr>
              <a:t>要素费用</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所有费用根据要素种类的归集</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按经济内容分类</a:t>
            </a:r>
            <a:endParaRPr lang="zh-CN" altLang="zh-CN"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CN" altLang="zh-CN" sz="1200" kern="1200" dirty="0" smtClean="0">
                <a:solidFill>
                  <a:schemeClr val="tx1"/>
                </a:solidFill>
                <a:effectLst/>
                <a:latin typeface="+mn-lt"/>
                <a:ea typeface="+mn-ea"/>
                <a:cs typeface="+mn-cs"/>
              </a:rPr>
              <a:t>成本项目</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是针对产品的</a:t>
            </a:r>
            <a:r>
              <a:rPr lang="zh-CN" altLang="en-US" sz="1200" kern="1200" dirty="0" smtClean="0">
                <a:solidFill>
                  <a:schemeClr val="tx1"/>
                </a:solidFill>
                <a:effectLst/>
                <a:latin typeface="+mn-lt"/>
                <a:ea typeface="+mn-ea"/>
                <a:cs typeface="+mn-cs"/>
              </a:rPr>
              <a:t>，用于</a:t>
            </a:r>
            <a:r>
              <a:rPr lang="zh-CN" altLang="zh-CN" sz="1200" kern="1200" dirty="0" smtClean="0">
                <a:solidFill>
                  <a:schemeClr val="tx1"/>
                </a:solidFill>
                <a:effectLst/>
                <a:latin typeface="+mn-lt"/>
                <a:ea typeface="+mn-ea"/>
                <a:cs typeface="+mn-cs"/>
              </a:rPr>
              <a:t>核算某一产品成本</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按经济用途分类</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zh-CN" altLang="en-US" sz="1200" kern="1200" dirty="0" smtClean="0">
                <a:solidFill>
                  <a:schemeClr val="tx1"/>
                </a:solidFill>
                <a:effectLst/>
                <a:latin typeface="+mn-lt"/>
                <a:ea typeface="+mn-ea"/>
                <a:cs typeface="+mn-cs"/>
              </a:rPr>
              <a:t>成本项目</a:t>
            </a:r>
            <a:r>
              <a:rPr lang="zh-CN" altLang="zh-CN" sz="1200" kern="1200" dirty="0" smtClean="0">
                <a:solidFill>
                  <a:schemeClr val="tx1"/>
                </a:solidFill>
                <a:effectLst/>
                <a:latin typeface="+mn-lt"/>
                <a:ea typeface="+mn-ea"/>
                <a:cs typeface="+mn-cs"/>
              </a:rPr>
              <a:t>是分配到某一产品上的各种费用要素</a:t>
            </a:r>
            <a:r>
              <a:rPr lang="zh-CN" alt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24215F"/>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版权所有</a:t>
            </a:r>
            <a:r>
              <a:rPr lang="en-US" altLang="zh-CN"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Helvetica Neue" charset="0"/>
              </a:rPr>
              <a:t>©1993-2018 </a:t>
            </a:r>
            <a:r>
              <a:rPr lang="zh-CN" altLang="en-US"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金蝶国际软件集团有限公司</a:t>
            </a:r>
            <a:endParaRPr lang="zh-CN" altLang="en-US"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endParaRPr>
          </a:p>
        </p:txBody>
      </p:sp>
      <p:pic>
        <p:nvPicPr>
          <p:cNvPr id="10" name="【最终版本】11S定版本.gif" descr="【最终版本】11S定版本.gif"/>
          <p:cNvPicPr/>
          <p:nvPr userDrawn="1"/>
        </p:nvPicPr>
        <p:blipFill>
          <a:blip r:embed="rId2"/>
          <a:stretch>
            <a:fillRect/>
          </a:stretch>
        </p:blipFill>
        <p:spPr>
          <a:xfrm>
            <a:off x="253596" y="183383"/>
            <a:ext cx="1695125" cy="866633"/>
          </a:xfrm>
          <a:prstGeom prst="rect">
            <a:avLst/>
          </a:prstGeom>
          <a:ln w="12700">
            <a:miter lim="400000"/>
            <a:headEnd/>
            <a:tailEnd/>
          </a:ln>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400"/>
            <a:ext cx="9144000" cy="50789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15066"/>
            <a:ext cx="8417186" cy="4539497"/>
          </a:xfrm>
        </p:spPr>
        <p:txBody>
          <a:bodyPr/>
          <a:lstStyle>
            <a:lvl1pPr>
              <a:defRPr sz="49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a:t>
            </a:r>
            <a:r>
              <a:rPr lang="en-US" altLang="zh-CN" dirty="0"/>
              <a:t>49</a:t>
            </a:r>
            <a:r>
              <a:rPr lang="en-US" dirty="0"/>
              <a:t>pt – </a:t>
            </a:r>
            <a:br>
              <a:rPr lang="en-US" dirty="0"/>
            </a:br>
            <a:r>
              <a:rPr lang="en-US" dirty="0"/>
              <a:t>CONTENT, </a:t>
            </a:r>
            <a:br>
              <a:rPr lang="en-US" dirty="0"/>
            </a:br>
            <a:r>
              <a:rPr lang="en-US" dirty="0"/>
              <a:t>BULLET/DASH </a:t>
            </a:r>
            <a:r>
              <a:rPr lang="en-US" altLang="zh-CN" dirty="0"/>
              <a:t>49</a:t>
            </a:r>
            <a:r>
              <a:rPr lang="en-US" dirty="0"/>
              <a:t>pt</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7826835" y="143934"/>
            <a:ext cx="1020303" cy="3805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92099" y="222590"/>
            <a:ext cx="8555039" cy="525528"/>
          </a:xfrm>
        </p:spPr>
        <p:txBody>
          <a:bodyPr/>
          <a:lstStyle>
            <a:lvl1pPr>
              <a:defRPr sz="2000" baseline="0">
                <a:solidFill>
                  <a:schemeClr val="tx1"/>
                </a:solidFill>
              </a:defRPr>
            </a:lvl1pPr>
          </a:lstStyle>
          <a:p>
            <a:r>
              <a:rPr lang="en-US" dirty="0"/>
              <a:t>Header 16pt – 2 COLUMNS </a:t>
            </a:r>
            <a:r>
              <a:rPr lang="en-US" dirty="0" err="1"/>
              <a:t>w</a:t>
            </a:r>
            <a:r>
              <a:rPr lang="en-US" dirty="0"/>
              <a:t>-HEADERS</a:t>
            </a:r>
            <a:endParaRPr lang="en-US" dirty="0"/>
          </a:p>
        </p:txBody>
      </p:sp>
      <p:sp>
        <p:nvSpPr>
          <p:cNvPr id="10" name="Text Placeholder 17"/>
          <p:cNvSpPr>
            <a:spLocks noGrp="1"/>
          </p:cNvSpPr>
          <p:nvPr>
            <p:ph type="body" sz="quarter" idx="16" hasCustomPrompt="1"/>
          </p:nvPr>
        </p:nvSpPr>
        <p:spPr>
          <a:xfrm>
            <a:off x="292099" y="1109366"/>
            <a:ext cx="4130675" cy="526111"/>
          </a:xfrm>
        </p:spPr>
        <p:txBody>
          <a:bodyPr/>
          <a:lstStyle>
            <a:lvl1pPr>
              <a:lnSpc>
                <a:spcPct val="86000"/>
              </a:lnSpc>
              <a:spcBef>
                <a:spcPts val="0"/>
              </a:spcBef>
              <a:defRPr sz="1800">
                <a:solidFill>
                  <a:srgbClr val="000000"/>
                </a:solidFill>
              </a:defRPr>
            </a:lvl1pPr>
          </a:lstStyle>
          <a:p>
            <a:pPr lvl="0"/>
            <a:r>
              <a:rPr lang="en-US" dirty="0"/>
              <a:t>Column title – 2 lines max</a:t>
            </a:r>
            <a:endParaRPr lang="en-US" dirty="0"/>
          </a:p>
        </p:txBody>
      </p:sp>
      <p:sp>
        <p:nvSpPr>
          <p:cNvPr id="11" name="Text Placeholder 17"/>
          <p:cNvSpPr>
            <a:spLocks noGrp="1"/>
          </p:cNvSpPr>
          <p:nvPr>
            <p:ph type="body" sz="quarter" idx="17" hasCustomPrompt="1"/>
          </p:nvPr>
        </p:nvSpPr>
        <p:spPr>
          <a:xfrm>
            <a:off x="4725282" y="1109366"/>
            <a:ext cx="4121856" cy="526111"/>
          </a:xfrm>
        </p:spPr>
        <p:txBody>
          <a:bodyPr/>
          <a:lstStyle>
            <a:lvl1pPr>
              <a:lnSpc>
                <a:spcPct val="86000"/>
              </a:lnSpc>
              <a:spcBef>
                <a:spcPts val="0"/>
              </a:spcBef>
              <a:defRPr sz="1800">
                <a:solidFill>
                  <a:srgbClr val="000000"/>
                </a:solidFill>
              </a:defRPr>
            </a:lvl1pPr>
          </a:lstStyle>
          <a:p>
            <a:pPr lvl="0"/>
            <a:r>
              <a:rPr lang="en-US" dirty="0"/>
              <a:t>Column title – 2 lines max</a:t>
            </a:r>
            <a:endParaRPr lang="en-US" dirty="0"/>
          </a:p>
        </p:txBody>
      </p:sp>
      <p:sp>
        <p:nvSpPr>
          <p:cNvPr id="12" name="Content Placeholder 5"/>
          <p:cNvSpPr>
            <a:spLocks noGrp="1"/>
          </p:cNvSpPr>
          <p:nvPr>
            <p:ph sz="quarter" idx="12" hasCustomPrompt="1"/>
          </p:nvPr>
        </p:nvSpPr>
        <p:spPr>
          <a:xfrm>
            <a:off x="292100" y="1727542"/>
            <a:ext cx="4130675" cy="3023846"/>
          </a:xfrm>
        </p:spPr>
        <p:txBody>
          <a:bodyPr/>
          <a:lstStyle>
            <a:lvl1pPr>
              <a:spcBef>
                <a:spcPts val="1000"/>
              </a:spcBef>
              <a:defRPr sz="1600" baseline="0">
                <a:solidFill>
                  <a:schemeClr val="tx1"/>
                </a:solidFill>
              </a:defRPr>
            </a:lvl1pPr>
            <a:lvl2pPr marL="170180" indent="-116205">
              <a:defRPr sz="1600">
                <a:solidFill>
                  <a:schemeClr val="tx1"/>
                </a:solidFill>
              </a:defRPr>
            </a:lvl2pPr>
            <a:lvl3pPr marL="377825" indent="-163830">
              <a:defRPr sz="1500">
                <a:solidFill>
                  <a:schemeClr val="tx1"/>
                </a:solidFill>
              </a:defRPr>
            </a:lvl3pPr>
            <a:lvl4pPr marL="533400" indent="-123825">
              <a:defRPr sz="1400">
                <a:solidFill>
                  <a:schemeClr val="tx1"/>
                </a:solidFill>
              </a:defRPr>
            </a:lvl4pPr>
            <a:lvl5pPr marL="723900" indent="-154305">
              <a:defRPr sz="1300">
                <a:solidFill>
                  <a:schemeClr val="tx1"/>
                </a:solidFill>
              </a:defRPr>
            </a:lvl5pPr>
          </a:lstStyle>
          <a:p>
            <a:pPr lvl="0"/>
            <a:r>
              <a:rPr lang="en-US" dirty="0"/>
              <a:t>16pt paragraph, indent for bullet &amp;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3" name="Content Placeholder 5"/>
          <p:cNvSpPr>
            <a:spLocks noGrp="1"/>
          </p:cNvSpPr>
          <p:nvPr>
            <p:ph sz="quarter" idx="18" hasCustomPrompt="1"/>
          </p:nvPr>
        </p:nvSpPr>
        <p:spPr>
          <a:xfrm>
            <a:off x="4725282" y="1727542"/>
            <a:ext cx="4130675" cy="3023846"/>
          </a:xfrm>
        </p:spPr>
        <p:txBody>
          <a:bodyPr/>
          <a:lstStyle>
            <a:lvl1pPr>
              <a:spcBef>
                <a:spcPts val="1000"/>
              </a:spcBef>
              <a:defRPr sz="1600" baseline="0">
                <a:solidFill>
                  <a:schemeClr val="tx1"/>
                </a:solidFill>
              </a:defRPr>
            </a:lvl1pPr>
            <a:lvl2pPr marL="170180" indent="-116205">
              <a:defRPr sz="1600">
                <a:solidFill>
                  <a:schemeClr val="tx1"/>
                </a:solidFill>
              </a:defRPr>
            </a:lvl2pPr>
            <a:lvl3pPr marL="377825" indent="-163830">
              <a:defRPr sz="1500">
                <a:solidFill>
                  <a:schemeClr val="tx1"/>
                </a:solidFill>
              </a:defRPr>
            </a:lvl3pPr>
            <a:lvl4pPr marL="533400" indent="-123825">
              <a:defRPr sz="1400">
                <a:solidFill>
                  <a:schemeClr val="tx1"/>
                </a:solidFill>
              </a:defRPr>
            </a:lvl4pPr>
            <a:lvl5pPr marL="723900" indent="-154305">
              <a:defRPr sz="1300">
                <a:solidFill>
                  <a:schemeClr val="tx1"/>
                </a:solidFill>
              </a:defRPr>
            </a:lvl5pPr>
          </a:lstStyle>
          <a:p>
            <a:pPr lvl="0"/>
            <a:r>
              <a:rPr lang="en-US" dirty="0"/>
              <a:t>16pt paragraph, indent for bullet &amp;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7"/>
          <p:cNvSpPr>
            <a:spLocks noGrp="1"/>
          </p:cNvSpPr>
          <p:nvPr>
            <p:ph type="pic" sz="quarter" idx="13" hasCustomPrompt="1"/>
          </p:nvPr>
        </p:nvSpPr>
        <p:spPr>
          <a:xfrm>
            <a:off x="1" y="1144588"/>
            <a:ext cx="9144000" cy="3998912"/>
          </a:xfrm>
          <a:noFill/>
        </p:spPr>
        <p:txBody>
          <a:bodyPr/>
          <a:lstStyle>
            <a:lvl1pPr>
              <a:defRPr sz="1200" b="0" i="1">
                <a:latin typeface="Arial" panose="020B0604020202020204"/>
                <a:cs typeface="Arial" panose="020B0604020202020204"/>
              </a:defRPr>
            </a:lvl1pPr>
          </a:lstStyle>
          <a:p>
            <a:r>
              <a:rPr lang="it-IT" dirty="0"/>
              <a:t>Drag </a:t>
            </a:r>
            <a:r>
              <a:rPr lang="it-IT" dirty="0" err="1"/>
              <a:t>picture</a:t>
            </a:r>
            <a:r>
              <a:rPr lang="it-IT" dirty="0"/>
              <a:t> </a:t>
            </a:r>
            <a:r>
              <a:rPr lang="it-IT" dirty="0" err="1"/>
              <a:t>to</a:t>
            </a:r>
            <a:r>
              <a:rPr lang="it-IT" dirty="0"/>
              <a:t> </a:t>
            </a:r>
            <a:r>
              <a:rPr lang="it-IT" dirty="0" err="1"/>
              <a:t>placeholder</a:t>
            </a:r>
            <a:r>
              <a:rPr lang="it-IT" dirty="0"/>
              <a:t> or click </a:t>
            </a:r>
            <a:r>
              <a:rPr lang="it-IT" dirty="0" err="1"/>
              <a:t>icon</a:t>
            </a:r>
            <a:r>
              <a:rPr lang="it-IT" dirty="0"/>
              <a:t> </a:t>
            </a:r>
            <a:r>
              <a:rPr lang="it-IT" dirty="0" err="1"/>
              <a:t>to</a:t>
            </a:r>
            <a:r>
              <a:rPr lang="it-IT" dirty="0"/>
              <a:t> </a:t>
            </a:r>
            <a:r>
              <a:rPr lang="it-IT" dirty="0" err="1"/>
              <a:t>add</a:t>
            </a:r>
            <a:endParaRPr lang="en-US" dirty="0"/>
          </a:p>
        </p:txBody>
      </p:sp>
      <p:sp>
        <p:nvSpPr>
          <p:cNvPr id="5" name="Title 1"/>
          <p:cNvSpPr>
            <a:spLocks noGrp="1"/>
          </p:cNvSpPr>
          <p:nvPr>
            <p:ph type="title" hasCustomPrompt="1"/>
          </p:nvPr>
        </p:nvSpPr>
        <p:spPr>
          <a:xfrm>
            <a:off x="292099" y="222250"/>
            <a:ext cx="4130676" cy="756662"/>
          </a:xfrm>
        </p:spPr>
        <p:txBody>
          <a:bodyPr/>
          <a:lstStyle>
            <a:lvl1pPr>
              <a:defRPr sz="2000" baseline="0">
                <a:solidFill>
                  <a:srgbClr val="000000"/>
                </a:solidFill>
              </a:defRPr>
            </a:lvl1pPr>
          </a:lstStyle>
          <a:p>
            <a:r>
              <a:rPr lang="en-US" dirty="0"/>
              <a:t>Header Left 16pt – 1 IMAGE LOWER, WHITE</a:t>
            </a:r>
            <a:endParaRPr lang="en-US" dirty="0"/>
          </a:p>
        </p:txBody>
      </p:sp>
      <p:sp>
        <p:nvSpPr>
          <p:cNvPr id="7" name="Content Placeholder 5"/>
          <p:cNvSpPr>
            <a:spLocks noGrp="1"/>
          </p:cNvSpPr>
          <p:nvPr>
            <p:ph sz="quarter" idx="12" hasCustomPrompt="1"/>
          </p:nvPr>
        </p:nvSpPr>
        <p:spPr>
          <a:xfrm>
            <a:off x="4719638" y="234149"/>
            <a:ext cx="4127500" cy="779462"/>
          </a:xfrm>
        </p:spPr>
        <p:txBody>
          <a:bodyPr/>
          <a:lstStyle>
            <a:lvl1pPr>
              <a:lnSpc>
                <a:spcPct val="100000"/>
              </a:lnSpc>
              <a:spcBef>
                <a:spcPts val="400"/>
              </a:spcBef>
              <a:defRPr sz="1000" b="0" baseline="0">
                <a:solidFill>
                  <a:schemeClr val="tx1"/>
                </a:solidFill>
                <a:latin typeface="Arial" panose="020B0604020202020204"/>
                <a:cs typeface="Arial" panose="020B0604020202020204"/>
              </a:defRPr>
            </a:lvl1pPr>
            <a:lvl2pPr marL="114300" indent="-79375">
              <a:lnSpc>
                <a:spcPct val="100000"/>
              </a:lnSpc>
              <a:spcBef>
                <a:spcPts val="0"/>
              </a:spcBef>
              <a:defRPr sz="1000">
                <a:solidFill>
                  <a:schemeClr val="tx1"/>
                </a:solidFill>
                <a:latin typeface="Arial" panose="020B0604020202020204"/>
              </a:defRPr>
            </a:lvl2pPr>
            <a:lvl3pPr marL="241300" indent="-84455">
              <a:lnSpc>
                <a:spcPct val="100000"/>
              </a:lnSpc>
              <a:spcBef>
                <a:spcPts val="0"/>
              </a:spcBef>
              <a:defRPr sz="900">
                <a:solidFill>
                  <a:schemeClr val="tx1"/>
                </a:solidFill>
                <a:latin typeface="Arial" panose="020B0604020202020204"/>
              </a:defRPr>
            </a:lvl3pPr>
            <a:lvl4pPr marL="317500" indent="-65405">
              <a:lnSpc>
                <a:spcPct val="100000"/>
              </a:lnSpc>
              <a:spcBef>
                <a:spcPts val="0"/>
              </a:spcBef>
              <a:defRPr sz="800">
                <a:solidFill>
                  <a:schemeClr val="tx1"/>
                </a:solidFill>
                <a:latin typeface="Arial" panose="020B0604020202020204"/>
              </a:defRPr>
            </a:lvl4pPr>
            <a:lvl5pPr marL="424180" indent="-82550">
              <a:lnSpc>
                <a:spcPct val="100000"/>
              </a:lnSpc>
              <a:spcBef>
                <a:spcPts val="0"/>
              </a:spcBef>
              <a:defRPr sz="700">
                <a:solidFill>
                  <a:schemeClr val="tx1"/>
                </a:solidFill>
                <a:latin typeface="Arial" panose="020B0604020202020204"/>
              </a:defRPr>
            </a:lvl5pPr>
          </a:lstStyle>
          <a:p>
            <a:pPr lvl="0"/>
            <a:r>
              <a:rPr lang="en-US" dirty="0"/>
              <a:t>10pt paragraph, indent for bullet &amp;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1771EA"/>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3" hasCustomPrompt="1"/>
          </p:nvPr>
        </p:nvSpPr>
        <p:spPr>
          <a:xfrm>
            <a:off x="1" y="1144588"/>
            <a:ext cx="9144000" cy="3998912"/>
          </a:xfrm>
          <a:noFill/>
        </p:spPr>
        <p:txBody>
          <a:bodyPr/>
          <a:lstStyle>
            <a:lvl1pPr>
              <a:defRPr sz="1200" b="0" i="1">
                <a:solidFill>
                  <a:schemeClr val="bg1"/>
                </a:solidFill>
                <a:latin typeface="Arial" panose="020B0604020202020204"/>
                <a:cs typeface="Arial" panose="020B0604020202020204"/>
              </a:defRPr>
            </a:lvl1pPr>
          </a:lstStyle>
          <a:p>
            <a:r>
              <a:rPr lang="it-IT" dirty="0"/>
              <a:t>Drag </a:t>
            </a:r>
            <a:r>
              <a:rPr lang="it-IT" dirty="0" err="1"/>
              <a:t>picture</a:t>
            </a:r>
            <a:r>
              <a:rPr lang="it-IT" dirty="0"/>
              <a:t> </a:t>
            </a:r>
            <a:r>
              <a:rPr lang="it-IT" dirty="0" err="1"/>
              <a:t>to</a:t>
            </a:r>
            <a:r>
              <a:rPr lang="it-IT" dirty="0"/>
              <a:t> </a:t>
            </a:r>
            <a:r>
              <a:rPr lang="it-IT" dirty="0" err="1"/>
              <a:t>placeholder</a:t>
            </a:r>
            <a:r>
              <a:rPr lang="it-IT" dirty="0"/>
              <a:t> or click </a:t>
            </a:r>
            <a:r>
              <a:rPr lang="it-IT" dirty="0" err="1"/>
              <a:t>icon</a:t>
            </a:r>
            <a:r>
              <a:rPr lang="it-IT" dirty="0"/>
              <a:t> </a:t>
            </a:r>
            <a:r>
              <a:rPr lang="it-IT" dirty="0" err="1"/>
              <a:t>to</a:t>
            </a:r>
            <a:r>
              <a:rPr lang="it-IT" dirty="0"/>
              <a:t> </a:t>
            </a:r>
            <a:r>
              <a:rPr lang="it-IT" dirty="0" err="1"/>
              <a:t>add</a:t>
            </a:r>
            <a:endParaRPr lang="en-US" dirty="0"/>
          </a:p>
        </p:txBody>
      </p:sp>
      <p:sp>
        <p:nvSpPr>
          <p:cNvPr id="5" name="Title 1"/>
          <p:cNvSpPr>
            <a:spLocks noGrp="1"/>
          </p:cNvSpPr>
          <p:nvPr>
            <p:ph type="title" hasCustomPrompt="1"/>
          </p:nvPr>
        </p:nvSpPr>
        <p:spPr>
          <a:xfrm>
            <a:off x="292099" y="222250"/>
            <a:ext cx="4130676" cy="756662"/>
          </a:xfrm>
        </p:spPr>
        <p:txBody>
          <a:bodyPr/>
          <a:lstStyle>
            <a:lvl1pPr>
              <a:defRPr sz="2000" baseline="0">
                <a:solidFill>
                  <a:schemeClr val="bg1"/>
                </a:solidFill>
              </a:defRPr>
            </a:lvl1pPr>
          </a:lstStyle>
          <a:p>
            <a:r>
              <a:rPr lang="en-US" dirty="0"/>
              <a:t>Header Left 16pt – 1 IMAGE LOWER, WHITE</a:t>
            </a:r>
            <a:endParaRPr lang="en-US" dirty="0"/>
          </a:p>
        </p:txBody>
      </p:sp>
      <p:sp>
        <p:nvSpPr>
          <p:cNvPr id="6" name="Content Placeholder 5"/>
          <p:cNvSpPr>
            <a:spLocks noGrp="1"/>
          </p:cNvSpPr>
          <p:nvPr>
            <p:ph sz="quarter" idx="12" hasCustomPrompt="1"/>
          </p:nvPr>
        </p:nvSpPr>
        <p:spPr>
          <a:xfrm>
            <a:off x="4719638" y="234149"/>
            <a:ext cx="4127500" cy="779462"/>
          </a:xfrm>
        </p:spPr>
        <p:txBody>
          <a:bodyPr/>
          <a:lstStyle>
            <a:lvl1pPr>
              <a:lnSpc>
                <a:spcPct val="100000"/>
              </a:lnSpc>
              <a:spcBef>
                <a:spcPts val="400"/>
              </a:spcBef>
              <a:defRPr sz="1000" b="0" baseline="0">
                <a:solidFill>
                  <a:schemeClr val="bg1"/>
                </a:solidFill>
                <a:latin typeface="Arial" panose="020B0604020202020204"/>
                <a:cs typeface="Arial" panose="020B0604020202020204"/>
              </a:defRPr>
            </a:lvl1pPr>
            <a:lvl2pPr marL="114300" indent="-79375">
              <a:lnSpc>
                <a:spcPct val="100000"/>
              </a:lnSpc>
              <a:spcBef>
                <a:spcPts val="0"/>
              </a:spcBef>
              <a:defRPr sz="1000">
                <a:solidFill>
                  <a:schemeClr val="bg1"/>
                </a:solidFill>
                <a:latin typeface="Arial" panose="020B0604020202020204"/>
              </a:defRPr>
            </a:lvl2pPr>
            <a:lvl3pPr marL="241300" indent="-84455">
              <a:lnSpc>
                <a:spcPct val="100000"/>
              </a:lnSpc>
              <a:spcBef>
                <a:spcPts val="0"/>
              </a:spcBef>
              <a:defRPr sz="900">
                <a:solidFill>
                  <a:schemeClr val="bg1"/>
                </a:solidFill>
                <a:latin typeface="Arial" panose="020B0604020202020204"/>
              </a:defRPr>
            </a:lvl3pPr>
            <a:lvl4pPr marL="317500" indent="-65405">
              <a:lnSpc>
                <a:spcPct val="100000"/>
              </a:lnSpc>
              <a:spcBef>
                <a:spcPts val="0"/>
              </a:spcBef>
              <a:defRPr sz="800">
                <a:solidFill>
                  <a:schemeClr val="bg1"/>
                </a:solidFill>
                <a:latin typeface="Arial" panose="020B0604020202020204"/>
              </a:defRPr>
            </a:lvl4pPr>
            <a:lvl5pPr marL="424180" indent="-82550">
              <a:lnSpc>
                <a:spcPct val="100000"/>
              </a:lnSpc>
              <a:spcBef>
                <a:spcPts val="0"/>
              </a:spcBef>
              <a:defRPr sz="700">
                <a:solidFill>
                  <a:schemeClr val="bg1"/>
                </a:solidFill>
                <a:latin typeface="Arial" panose="020B0604020202020204"/>
              </a:defRPr>
            </a:lvl5pPr>
          </a:lstStyle>
          <a:p>
            <a:pPr lvl="0"/>
            <a:r>
              <a:rPr lang="en-US" dirty="0"/>
              <a:t>10pt paragraph, indent for bullet &amp;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1771EA"/>
        </a:solidFill>
        <a:effectLst/>
      </p:bgPr>
    </p:bg>
    <p:spTree>
      <p:nvGrpSpPr>
        <p:cNvPr id="1" name=""/>
        <p:cNvGrpSpPr/>
        <p:nvPr/>
      </p:nvGrpSpPr>
      <p:grpSpPr>
        <a:xfrm>
          <a:off x="0" y="0"/>
          <a:ext cx="0" cy="0"/>
          <a:chOff x="0" y="0"/>
          <a:chExt cx="0" cy="0"/>
        </a:xfrm>
      </p:grpSpPr>
      <p:sp>
        <p:nvSpPr>
          <p:cNvPr id="11" name="Picture Placeholder 7"/>
          <p:cNvSpPr>
            <a:spLocks noGrp="1"/>
          </p:cNvSpPr>
          <p:nvPr>
            <p:ph type="pic" sz="quarter" idx="13" hasCustomPrompt="1"/>
          </p:nvPr>
        </p:nvSpPr>
        <p:spPr>
          <a:xfrm>
            <a:off x="1754271" y="0"/>
            <a:ext cx="7389730" cy="5143500"/>
          </a:xfrm>
          <a:solidFill>
            <a:schemeClr val="bg1"/>
          </a:solidFill>
        </p:spPr>
        <p:txBody>
          <a:bodyPr/>
          <a:lstStyle>
            <a:lvl1pPr>
              <a:defRPr sz="1200" b="0" i="1">
                <a:solidFill>
                  <a:srgbClr val="1A154C"/>
                </a:solidFill>
                <a:latin typeface="Arial" panose="020B0604020202020204"/>
                <a:cs typeface="Arial" panose="020B0604020202020204"/>
              </a:defRPr>
            </a:lvl1pPr>
          </a:lstStyle>
          <a:p>
            <a:r>
              <a:rPr lang="it-IT" dirty="0"/>
              <a:t>Drag </a:t>
            </a:r>
            <a:r>
              <a:rPr lang="it-IT" dirty="0" err="1"/>
              <a:t>picture</a:t>
            </a:r>
            <a:r>
              <a:rPr lang="it-IT" dirty="0"/>
              <a:t> </a:t>
            </a:r>
            <a:r>
              <a:rPr lang="it-IT" dirty="0" err="1"/>
              <a:t>to</a:t>
            </a:r>
            <a:r>
              <a:rPr lang="it-IT" dirty="0"/>
              <a:t> </a:t>
            </a:r>
            <a:r>
              <a:rPr lang="it-IT" dirty="0" err="1"/>
              <a:t>placeholder</a:t>
            </a:r>
            <a:r>
              <a:rPr lang="it-IT" dirty="0"/>
              <a:t> or click </a:t>
            </a:r>
            <a:r>
              <a:rPr lang="it-IT" dirty="0" err="1"/>
              <a:t>icon</a:t>
            </a:r>
            <a:r>
              <a:rPr lang="it-IT" dirty="0"/>
              <a:t> </a:t>
            </a:r>
            <a:r>
              <a:rPr lang="it-IT" dirty="0" err="1"/>
              <a:t>to</a:t>
            </a:r>
            <a:r>
              <a:rPr lang="it-IT" dirty="0"/>
              <a:t> </a:t>
            </a:r>
            <a:r>
              <a:rPr lang="it-IT" dirty="0" err="1"/>
              <a:t>add</a:t>
            </a:r>
            <a:endParaRPr lang="en-US" dirty="0"/>
          </a:p>
        </p:txBody>
      </p:sp>
      <p:sp>
        <p:nvSpPr>
          <p:cNvPr id="13" name="Content Placeholder 5"/>
          <p:cNvSpPr>
            <a:spLocks noGrp="1"/>
          </p:cNvSpPr>
          <p:nvPr>
            <p:ph sz="quarter" idx="12" hasCustomPrompt="1"/>
          </p:nvPr>
        </p:nvSpPr>
        <p:spPr>
          <a:xfrm>
            <a:off x="287338" y="1106008"/>
            <a:ext cx="1311472" cy="3645380"/>
          </a:xfrm>
        </p:spPr>
        <p:txBody>
          <a:bodyPr/>
          <a:lstStyle>
            <a:lvl1pPr>
              <a:lnSpc>
                <a:spcPct val="100000"/>
              </a:lnSpc>
              <a:spcBef>
                <a:spcPts val="400"/>
              </a:spcBef>
              <a:defRPr sz="1000" b="0" baseline="0">
                <a:solidFill>
                  <a:srgbClr val="FFFFFF"/>
                </a:solidFill>
                <a:latin typeface="Arial" panose="020B0604020202020204"/>
                <a:cs typeface="Arial" panose="020B0604020202020204"/>
              </a:defRPr>
            </a:lvl1pPr>
            <a:lvl2pPr marL="114300" indent="-79375">
              <a:lnSpc>
                <a:spcPct val="100000"/>
              </a:lnSpc>
              <a:spcBef>
                <a:spcPts val="0"/>
              </a:spcBef>
              <a:defRPr sz="1000">
                <a:solidFill>
                  <a:srgbClr val="FFFFFF"/>
                </a:solidFill>
                <a:latin typeface="Arial" panose="020B0604020202020204"/>
              </a:defRPr>
            </a:lvl2pPr>
            <a:lvl3pPr marL="241300" indent="-84455">
              <a:lnSpc>
                <a:spcPct val="100000"/>
              </a:lnSpc>
              <a:spcBef>
                <a:spcPts val="0"/>
              </a:spcBef>
              <a:defRPr sz="900">
                <a:solidFill>
                  <a:srgbClr val="FFFFFF"/>
                </a:solidFill>
                <a:latin typeface="Arial" panose="020B0604020202020204"/>
              </a:defRPr>
            </a:lvl3pPr>
            <a:lvl4pPr marL="317500" indent="-65405">
              <a:lnSpc>
                <a:spcPct val="100000"/>
              </a:lnSpc>
              <a:spcBef>
                <a:spcPts val="0"/>
              </a:spcBef>
              <a:defRPr sz="800">
                <a:solidFill>
                  <a:srgbClr val="FFFFFF"/>
                </a:solidFill>
                <a:latin typeface="Arial" panose="020B0604020202020204"/>
              </a:defRPr>
            </a:lvl4pPr>
            <a:lvl5pPr marL="424180" indent="-82550">
              <a:lnSpc>
                <a:spcPct val="100000"/>
              </a:lnSpc>
              <a:spcBef>
                <a:spcPts val="0"/>
              </a:spcBef>
              <a:defRPr sz="700">
                <a:solidFill>
                  <a:srgbClr val="FFFFFF"/>
                </a:solidFill>
                <a:latin typeface="Arial" panose="020B0604020202020204"/>
              </a:defRPr>
            </a:lvl5pPr>
          </a:lstStyle>
          <a:p>
            <a:pPr lvl="0"/>
            <a:r>
              <a:rPr lang="en-US" dirty="0"/>
              <a:t>10pt </a:t>
            </a:r>
            <a:r>
              <a:rPr lang="en-US" dirty="0" err="1"/>
              <a:t>para</a:t>
            </a:r>
            <a:r>
              <a:rPr lang="en-US" dirty="0"/>
              <a:t>, </a:t>
            </a:r>
            <a:r>
              <a:rPr lang="en-US" dirty="0" err="1"/>
              <a:t>ident</a:t>
            </a:r>
            <a:r>
              <a:rPr lang="en-US" dirty="0"/>
              <a:t> bullet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4" name="Title 8"/>
          <p:cNvSpPr>
            <a:spLocks noGrp="1"/>
          </p:cNvSpPr>
          <p:nvPr>
            <p:ph type="title" hasCustomPrompt="1"/>
          </p:nvPr>
        </p:nvSpPr>
        <p:spPr>
          <a:xfrm>
            <a:off x="293689" y="238819"/>
            <a:ext cx="1306512" cy="525716"/>
          </a:xfrm>
        </p:spPr>
        <p:txBody>
          <a:bodyPr/>
          <a:lstStyle>
            <a:lvl1pPr>
              <a:lnSpc>
                <a:spcPct val="92000"/>
              </a:lnSpc>
              <a:defRPr sz="1200" baseline="0">
                <a:solidFill>
                  <a:schemeClr val="bg1"/>
                </a:solidFill>
              </a:defRPr>
            </a:lvl1pPr>
          </a:lstStyle>
          <a:p>
            <a:r>
              <a:rPr lang="en-US" dirty="0"/>
              <a:t>Header 12pt – 1 IMAGE 10pt LEFT, WHITE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24215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400"/>
            <a:ext cx="9144000" cy="5078942"/>
          </a:xfrm>
          <a:prstGeom prst="rect">
            <a:avLst/>
          </a:prstGeom>
        </p:spPr>
      </p:pic>
      <p:sp>
        <p:nvSpPr>
          <p:cNvPr id="22" name="Rectangle 21"/>
          <p:cNvSpPr/>
          <p:nvPr userDrawn="1"/>
        </p:nvSpPr>
        <p:spPr>
          <a:xfrm>
            <a:off x="126533" y="4397010"/>
            <a:ext cx="1500909" cy="746490"/>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组合 12"/>
          <p:cNvGrpSpPr/>
          <p:nvPr userDrawn="1"/>
        </p:nvGrpSpPr>
        <p:grpSpPr bwMode="auto">
          <a:xfrm>
            <a:off x="856193" y="2146142"/>
            <a:ext cx="3015231" cy="1432972"/>
            <a:chOff x="3490332" y="1315926"/>
            <a:chExt cx="3017607" cy="1437748"/>
          </a:xfrm>
        </p:grpSpPr>
        <p:sp>
          <p:nvSpPr>
            <p:cNvPr id="9" name="Rectangle 4"/>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defTabSz="825500"/>
              <a:r>
                <a:rPr lang="en-US" altLang="zh-CN" sz="4800" b="0" kern="0" dirty="0">
                  <a:solidFill>
                    <a:srgbClr val="FFFFFF"/>
                  </a:solidFill>
                  <a:latin typeface="Goudy Old Style" panose="02020502050305020303" charset="0"/>
                  <a:ea typeface="Helvetica Neue"/>
                  <a:cs typeface="宋体" panose="02010600030101010101" pitchFamily="2" charset="-122"/>
                  <a:sym typeface="Helvetica Neue UltraLight" charset="0"/>
                </a:rPr>
                <a:t>Thanks</a:t>
              </a:r>
              <a:endParaRPr lang="en-US" altLang="zh-CN" sz="4800" b="0" kern="0" dirty="0">
                <a:solidFill>
                  <a:srgbClr val="FFFFFF"/>
                </a:solidFill>
                <a:latin typeface="Goudy Old Style" panose="02020502050305020303" charset="0"/>
                <a:ea typeface="Helvetica Neue"/>
                <a:cs typeface="宋体" panose="02010600030101010101" pitchFamily="2" charset="-122"/>
                <a:sym typeface="Helvetica Neue UltraLight" charset="0"/>
              </a:endParaRPr>
            </a:p>
          </p:txBody>
        </p:sp>
        <p:sp>
          <p:nvSpPr>
            <p:cNvPr id="10" name="Rectangle 5"/>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defTabSz="825500"/>
              <a:r>
                <a:rPr lang="en-US" altLang="zh-CN" sz="1400" b="0" kern="0">
                  <a:solidFill>
                    <a:srgbClr val="FFFFFF"/>
                  </a:solidFill>
                  <a:latin typeface="Arial Narrow" panose="020B0606020202030204" charset="0"/>
                  <a:ea typeface="Helvetica Neue"/>
                  <a:cs typeface="宋体" panose="02010600030101010101" pitchFamily="2" charset="-122"/>
                  <a:sym typeface="Arial Narrow" panose="020B0606020202030204" charset="0"/>
                </a:rPr>
                <a:t>terima kasih</a:t>
              </a:r>
              <a:endParaRPr lang="en-US" altLang="zh-CN" sz="1400" b="0" kern="0">
                <a:solidFill>
                  <a:srgbClr val="FFFFFF"/>
                </a:solidFill>
                <a:latin typeface="Arial Narrow" panose="020B0606020202030204" charset="0"/>
                <a:ea typeface="Helvetica Neue"/>
                <a:cs typeface="宋体" panose="02010600030101010101" pitchFamily="2" charset="-122"/>
                <a:sym typeface="Arial Narrow" panose="020B0606020202030204" charset="0"/>
              </a:endParaRPr>
            </a:p>
          </p:txBody>
        </p:sp>
        <p:sp>
          <p:nvSpPr>
            <p:cNvPr id="11" name="Rectangle 6"/>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defTabSz="825500"/>
              <a:r>
                <a:rPr lang="zh-CN" altLang="en-US" sz="3600" b="0" kern="0" dirty="0">
                  <a:solidFill>
                    <a:srgbClr val="FFFFFF"/>
                  </a:solidFill>
                  <a:latin typeface="Arial" panose="020B0604020202020204" pitchFamily="34" charset="0"/>
                  <a:ea typeface="Helvetica Neue"/>
                  <a:cs typeface="宋体" panose="02010600030101010101" pitchFamily="2" charset="-122"/>
                  <a:sym typeface="Arial" panose="020B0604020202020204" pitchFamily="34" charset="0"/>
                </a:rPr>
                <a:t>感謝</a:t>
              </a:r>
              <a:endParaRPr lang="zh-CN" altLang="en-US" sz="3600" b="0" kern="0" dirty="0">
                <a:solidFill>
                  <a:srgbClr val="FFFFFF"/>
                </a:solidFill>
                <a:latin typeface="Arial" panose="020B0604020202020204" pitchFamily="34" charset="0"/>
                <a:ea typeface="Helvetica Neue"/>
                <a:cs typeface="宋体" panose="02010600030101010101" pitchFamily="2" charset="-122"/>
                <a:sym typeface="Arial" panose="020B0604020202020204" pitchFamily="34" charset="0"/>
              </a:endParaRPr>
            </a:p>
          </p:txBody>
        </p:sp>
        <p:sp>
          <p:nvSpPr>
            <p:cNvPr id="12" name="Rectangle 7"/>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defTabSz="825500"/>
              <a:r>
                <a:rPr lang="zh-CN" altLang="en-US" sz="4800" b="0"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122"/>
                </a:rPr>
                <a:t>谢谢</a:t>
              </a:r>
              <a:endParaRPr lang="zh-CN" altLang="en-US" sz="4800" b="0"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122"/>
              </a:endParaRPr>
            </a:p>
          </p:txBody>
        </p:sp>
        <p:sp>
          <p:nvSpPr>
            <p:cNvPr id="13" name="Rectangle 8"/>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defTabSz="825500"/>
              <a:r>
                <a:rPr lang="zh-CN" altLang="en-US" sz="2400" b="0" kern="0">
                  <a:solidFill>
                    <a:srgbClr val="FFFFFF"/>
                  </a:solidFill>
                  <a:latin typeface="Arial" panose="020B0604020202020204" pitchFamily="34" charset="0"/>
                  <a:ea typeface="Helvetica Neue"/>
                  <a:cs typeface="宋体" panose="02010600030101010101" pitchFamily="2" charset="-122"/>
                  <a:sym typeface="Arial" panose="020B0604020202020204" pitchFamily="34" charset="0"/>
                </a:rPr>
                <a:t>ありがとう</a:t>
              </a:r>
              <a:endParaRPr lang="zh-CN" altLang="en-US" sz="2400" b="0" kern="0">
                <a:solidFill>
                  <a:srgbClr val="FFFFFF"/>
                </a:solidFill>
                <a:latin typeface="Arial" panose="020B0604020202020204" pitchFamily="34" charset="0"/>
                <a:ea typeface="Helvetica Neue"/>
                <a:cs typeface="宋体" panose="02010600030101010101" pitchFamily="2" charset="-122"/>
                <a:sym typeface="Arial" panose="020B0604020202020204" pitchFamily="34" charset="0"/>
              </a:endParaRPr>
            </a:p>
          </p:txBody>
        </p:sp>
        <p:sp>
          <p:nvSpPr>
            <p:cNvPr id="14" name="Rectangle 9"/>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defTabSz="825500"/>
              <a:r>
                <a:rPr lang="en-US" altLang="zh-CN" sz="1800" b="0" kern="0">
                  <a:solidFill>
                    <a:srgbClr val="FFFFFF"/>
                  </a:solidFill>
                  <a:latin typeface="Arial" panose="020B0604020202020204" pitchFamily="34" charset="0"/>
                  <a:ea typeface="Helvetica Neue"/>
                  <a:cs typeface="宋体" panose="02010600030101010101" pitchFamily="2" charset="-122"/>
                  <a:sym typeface="Arial" panose="020B0604020202020204" pitchFamily="34" charset="0"/>
                </a:rPr>
                <a:t>ขอบคุณ</a:t>
              </a:r>
              <a:endParaRPr lang="en-US" altLang="zh-CN" sz="1800" b="0" kern="0">
                <a:solidFill>
                  <a:srgbClr val="FFFFFF"/>
                </a:solidFill>
                <a:latin typeface="Arial" panose="020B0604020202020204" pitchFamily="34" charset="0"/>
                <a:ea typeface="Helvetica Neue"/>
                <a:cs typeface="宋体" panose="02010600030101010101" pitchFamily="2" charset="-122"/>
                <a:sym typeface="Arial" panose="020B0604020202020204" pitchFamily="34" charset="0"/>
              </a:endParaRP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版权所有</a:t>
            </a:r>
            <a:r>
              <a:rPr lang="en-US" altLang="zh-CN"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Helvetica Neue" charset="0"/>
              </a:rPr>
              <a:t>©1993-2016 </a:t>
            </a:r>
            <a:r>
              <a:rPr lang="zh-CN" altLang="en-US"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金蝶国际软件集团有限公司</a:t>
            </a:r>
            <a:endParaRPr lang="zh-CN" altLang="en-US" sz="700" b="0" i="0" spc="0" baseline="0" dirty="0">
              <a:solidFill>
                <a:schemeClr val="bg1">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endParaRPr>
          </a:p>
        </p:txBody>
      </p:sp>
      <p:sp>
        <p:nvSpPr>
          <p:cNvPr id="16" name="Text Box 2"/>
          <p:cNvSpPr txBox="1">
            <a:spLocks noChangeArrowheads="1"/>
          </p:cNvSpPr>
          <p:nvPr userDrawn="1"/>
        </p:nvSpPr>
        <p:spPr bwMode="auto">
          <a:xfrm>
            <a:off x="7270055" y="4778118"/>
            <a:ext cx="1622425" cy="250031"/>
          </a:xfrm>
          <a:prstGeom prst="rect">
            <a:avLst/>
          </a:prstGeom>
          <a:noFill/>
          <a:ln>
            <a:noFill/>
          </a:ln>
        </p:spPr>
        <p:txBody>
          <a:bodyPr lIns="55721" tIns="6668" rIns="55721" bIns="6668"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chemeClr val="bg1">
                    <a:alpha val="50000"/>
                  </a:schemeClr>
                </a:solidFill>
                <a:latin typeface="微软雅黑" panose="020B0503020204020204" pitchFamily="34" charset="-122"/>
                <a:ea typeface="微软雅黑" panose="020B0503020204020204" pitchFamily="34" charset="-122"/>
              </a:rPr>
              <a:t>①</a:t>
            </a:r>
            <a:r>
              <a:rPr kumimoji="0" lang="zh-CN" altLang="en-US" sz="700" dirty="0">
                <a:solidFill>
                  <a:schemeClr val="bg1">
                    <a:alpha val="50000"/>
                  </a:schemeClr>
                </a:solidFill>
                <a:latin typeface="微软雅黑" panose="020B0503020204020204" pitchFamily="34" charset="-122"/>
                <a:ea typeface="微软雅黑" panose="020B0503020204020204" pitchFamily="34" charset="-122"/>
              </a:rPr>
              <a:t> 绝密信息 严禁泄露</a:t>
            </a:r>
            <a:endParaRPr kumimoji="0" lang="zh-CN" altLang="en-US" sz="700" dirty="0">
              <a:solidFill>
                <a:schemeClr val="bg1">
                  <a:alpha val="50000"/>
                </a:schemeClr>
              </a:solidFill>
              <a:latin typeface="微软雅黑" panose="020B0503020204020204" pitchFamily="34" charset="-122"/>
              <a:ea typeface="微软雅黑" panose="020B0503020204020204" pitchFamily="34" charset="-122"/>
            </a:endParaRPr>
          </a:p>
        </p:txBody>
      </p:sp>
      <p:pic>
        <p:nvPicPr>
          <p:cNvPr id="19" name="【最终版本】11S定版本.gif" descr="【最终版本】11S定版本.gif"/>
          <p:cNvPicPr/>
          <p:nvPr userDrawn="1"/>
        </p:nvPicPr>
        <p:blipFill>
          <a:blip r:embed="rId3"/>
          <a:stretch>
            <a:fillRect/>
          </a:stretch>
        </p:blipFill>
        <p:spPr>
          <a:xfrm>
            <a:off x="253596" y="183383"/>
            <a:ext cx="1695125" cy="866633"/>
          </a:xfrm>
          <a:prstGeom prst="rect">
            <a:avLst/>
          </a:prstGeom>
          <a:ln w="12700">
            <a:miter lim="4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深底文本">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lang="en-US">
              <a:solidFill>
                <a:srgbClr val="24215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406" y="4552950"/>
            <a:ext cx="1078593" cy="370128"/>
          </a:xfrm>
          <a:prstGeom prst="rect">
            <a:avLst/>
          </a:prstGeom>
        </p:spPr>
      </p:pic>
      <p:sp>
        <p:nvSpPr>
          <p:cNvPr id="12" name="Text Box 5"/>
          <p:cNvSpPr txBox="1">
            <a:spLocks noChangeArrowheads="1"/>
          </p:cNvSpPr>
          <p:nvPr userDrawn="1"/>
        </p:nvSpPr>
        <p:spPr bwMode="auto">
          <a:xfrm>
            <a:off x="8685214" y="4947980"/>
            <a:ext cx="2301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r" defTabSz="608965">
              <a:spcBef>
                <a:spcPct val="50000"/>
              </a:spcBef>
              <a:defRPr/>
            </a:pPr>
            <a:fld id="{046AD7C7-DE3F-5E43-A3A8-CA80750AE375}" type="slidenum">
              <a:rPr kumimoji="0" lang="en-US" altLang="zh-CN" sz="600" smtClean="0">
                <a:solidFill>
                  <a:srgbClr val="FFFFFF">
                    <a:lumMod val="95000"/>
                  </a:srgbClr>
                </a:solidFill>
                <a:latin typeface="微软雅黑" panose="020B0503020204020204" pitchFamily="34" charset="-122"/>
                <a:ea typeface="微软雅黑" panose="020B0503020204020204" pitchFamily="34" charset="-122"/>
                <a:cs typeface="MS PGothic" panose="020B0600070205080204" charset="-128"/>
              </a:rPr>
            </a:fld>
            <a:endParaRPr kumimoji="0" lang="en-US" altLang="zh-CN" sz="600" dirty="0" smtClean="0">
              <a:solidFill>
                <a:srgbClr val="FFFFFF">
                  <a:lumMod val="95000"/>
                </a:srgbClr>
              </a:solidFill>
              <a:latin typeface="微软雅黑" panose="020B0503020204020204" pitchFamily="34" charset="-122"/>
              <a:ea typeface="微软雅黑" panose="020B0503020204020204" pitchFamily="34" charset="-122"/>
              <a:cs typeface="MS PGothic" panose="020B0600070205080204" charset="-128"/>
            </a:endParaRPr>
          </a:p>
        </p:txBody>
      </p:sp>
      <p:sp>
        <p:nvSpPr>
          <p:cNvPr id="2" name="标题 1"/>
          <p:cNvSpPr>
            <a:spLocks noGrp="1"/>
          </p:cNvSpPr>
          <p:nvPr>
            <p:ph type="title"/>
          </p:nvPr>
        </p:nvSpPr>
        <p:spPr/>
        <p:txBody>
          <a:bodyPr anchor="t">
            <a:normAutofit/>
          </a:bodyPr>
          <a:lstStyle>
            <a:lvl1pPr algn="l">
              <a:defRPr sz="2400">
                <a:solidFill>
                  <a:schemeClr val="bg1"/>
                </a:solidFill>
              </a:defRPr>
            </a:lvl1pPr>
          </a:lstStyle>
          <a:p>
            <a:r>
              <a:rPr lang="zh-CN" altLang="en-US" smtClean="0"/>
              <a:t>单击此处编辑母版标题样式</a:t>
            </a:r>
            <a:endParaRPr lang="zh-CN" altLang="en-US"/>
          </a:p>
        </p:txBody>
      </p:sp>
      <p:sp>
        <p:nvSpPr>
          <p:cNvPr id="11" name="文本占位符 3"/>
          <p:cNvSpPr>
            <a:spLocks noGrp="1"/>
          </p:cNvSpPr>
          <p:nvPr>
            <p:ph type="body" sz="quarter" idx="11"/>
          </p:nvPr>
        </p:nvSpPr>
        <p:spPr>
          <a:xfrm>
            <a:off x="457201" y="1411289"/>
            <a:ext cx="8228013" cy="30654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常规文本">
    <p:bg>
      <p:bgRef idx="1001">
        <a:schemeClr val="bg2"/>
      </p:bgRef>
    </p:bg>
    <p:spTree>
      <p:nvGrpSpPr>
        <p:cNvPr id="1" name=""/>
        <p:cNvGrpSpPr/>
        <p:nvPr/>
      </p:nvGrpSpPr>
      <p:grpSpPr>
        <a:xfrm>
          <a:off x="0" y="0"/>
          <a:ext cx="0" cy="0"/>
          <a:chOff x="0" y="0"/>
          <a:chExt cx="0" cy="0"/>
        </a:xfrm>
      </p:grpSpPr>
      <p:sp>
        <p:nvSpPr>
          <p:cNvPr id="7" name="Title 14"/>
          <p:cNvSpPr>
            <a:spLocks noGrp="1"/>
          </p:cNvSpPr>
          <p:nvPr>
            <p:ph type="title" hasCustomPrompt="1"/>
          </p:nvPr>
        </p:nvSpPr>
        <p:spPr>
          <a:xfrm>
            <a:off x="447523" y="205980"/>
            <a:ext cx="8239278" cy="894688"/>
          </a:xfrm>
        </p:spPr>
        <p:txBody>
          <a:bodyPr anchor="t">
            <a:normAutofit/>
          </a:bodyPr>
          <a:lstStyle>
            <a:lvl1pPr algn="l">
              <a:lnSpc>
                <a:spcPct val="100000"/>
              </a:lnSpc>
              <a:defRPr sz="2400" b="1" i="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
        <p:nvSpPr>
          <p:cNvPr id="8" name="Text Placeholder 11"/>
          <p:cNvSpPr>
            <a:spLocks noGrp="1"/>
          </p:cNvSpPr>
          <p:nvPr>
            <p:ph type="body" sz="quarter" idx="10"/>
          </p:nvPr>
        </p:nvSpPr>
        <p:spPr>
          <a:xfrm>
            <a:off x="447523" y="1411113"/>
            <a:ext cx="8239278" cy="3189464"/>
          </a:xfrm>
        </p:spPr>
        <p:txBody>
          <a:bodyPr/>
          <a:lstStyle>
            <a:lvl1pPr>
              <a:defRPr sz="2400" b="1" i="0">
                <a:solidFill>
                  <a:srgbClr val="837A80"/>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sz="1800" b="1" i="0">
                <a:solidFill>
                  <a:srgbClr val="837A80"/>
                </a:solidFill>
                <a:latin typeface="微软雅黑" panose="020B0503020204020204" pitchFamily="34" charset="-122"/>
                <a:ea typeface="微软雅黑" panose="020B0503020204020204" pitchFamily="34" charset="-122"/>
                <a:cs typeface="微软雅黑" panose="020B0503020204020204" pitchFamily="34" charset="-122"/>
              </a:defRPr>
            </a:lvl2pPr>
          </a:lstStyle>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1"/>
            <a:endParaRPr lang="en-US" altLang="zh-CN"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11" name="Rectangle 37"/>
          <p:cNvSpPr/>
          <p:nvPr userDrawn="1"/>
        </p:nvSpPr>
        <p:spPr bwMode="auto">
          <a:xfrm>
            <a:off x="824710" y="4745568"/>
            <a:ext cx="2875380" cy="304800"/>
          </a:xfrm>
          <a:prstGeom prst="rect">
            <a:avLst/>
          </a:prstGeom>
          <a:noFill/>
          <a:ln>
            <a:noFill/>
          </a:ln>
        </p:spPr>
        <p:txBody>
          <a:bodyPr lIns="0" tIns="0" rIns="0" bIns="0" anchor="ctr"/>
          <a:lstStyle/>
          <a:p>
            <a:pPr algn="l"/>
            <a:r>
              <a:rPr lang="zh-CN" altLang="en-US" sz="700" b="0" i="0" spc="0" baseline="0" dirty="0">
                <a:solidFill>
                  <a:schemeClr val="tx1">
                    <a:lumMod val="50000"/>
                    <a:lumOff val="50000"/>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版权所有</a:t>
            </a:r>
            <a:r>
              <a:rPr lang="en-US" altLang="zh-CN" sz="700" b="0" i="0" spc="0" baseline="0" dirty="0">
                <a:solidFill>
                  <a:schemeClr val="tx1">
                    <a:lumMod val="50000"/>
                    <a:lumOff val="50000"/>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Helvetica Neue" charset="0"/>
              </a:rPr>
              <a:t>©1993-2018 </a:t>
            </a:r>
            <a:r>
              <a:rPr lang="zh-CN" altLang="en-US" sz="700" b="0" i="0" spc="0" baseline="0" dirty="0">
                <a:solidFill>
                  <a:schemeClr val="tx1">
                    <a:lumMod val="50000"/>
                    <a:lumOff val="50000"/>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金蝶国际软件集团有限公司</a:t>
            </a:r>
            <a:endParaRPr lang="zh-CN" altLang="en-US" sz="700" b="0" i="0" spc="0" baseline="0" dirty="0">
              <a:solidFill>
                <a:schemeClr val="tx1">
                  <a:lumMod val="50000"/>
                  <a:lumOff val="50000"/>
                  <a:alpha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endParaRPr>
          </a:p>
        </p:txBody>
      </p:sp>
      <p:sp>
        <p:nvSpPr>
          <p:cNvPr id="12" name="矩形 11"/>
          <p:cNvSpPr/>
          <p:nvPr userDrawn="1"/>
        </p:nvSpPr>
        <p:spPr>
          <a:xfrm>
            <a:off x="0" y="4724401"/>
            <a:ext cx="702734" cy="34713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66" y="78454"/>
            <a:ext cx="1905885" cy="1073013"/>
          </a:xfrm>
          <a:prstGeom prst="rect">
            <a:avLst/>
          </a:prstGeom>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400"/>
            <a:ext cx="9144000" cy="50789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5" name="Title 1"/>
          <p:cNvSpPr>
            <a:spLocks noGrp="1"/>
          </p:cNvSpPr>
          <p:nvPr>
            <p:ph type="title" hasCustomPrompt="1"/>
          </p:nvPr>
        </p:nvSpPr>
        <p:spPr>
          <a:xfrm>
            <a:off x="443869" y="222590"/>
            <a:ext cx="8403269" cy="525528"/>
          </a:xfrm>
        </p:spPr>
        <p:txBody>
          <a:bodyPr/>
          <a:lstStyle>
            <a:lvl1pPr>
              <a:defRPr sz="2000" baseline="0">
                <a:solidFill>
                  <a:srgbClr val="1771EA"/>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16pt – CONTENT, BULLET/DASH 16pt</a:t>
            </a:r>
            <a:endParaRPr lang="en-US" dirty="0"/>
          </a:p>
        </p:txBody>
      </p:sp>
      <p:sp>
        <p:nvSpPr>
          <p:cNvPr id="26" name="Content Placeholder 5"/>
          <p:cNvSpPr>
            <a:spLocks noGrp="1"/>
          </p:cNvSpPr>
          <p:nvPr>
            <p:ph sz="quarter" idx="12" hasCustomPrompt="1"/>
          </p:nvPr>
        </p:nvSpPr>
        <p:spPr>
          <a:xfrm>
            <a:off x="443869" y="1079506"/>
            <a:ext cx="8404856" cy="3667649"/>
          </a:xfrm>
        </p:spPr>
        <p:txBody>
          <a:bodyPr/>
          <a:lstStyle>
            <a:lvl1pPr>
              <a:spcBef>
                <a:spcPts val="1000"/>
              </a:spcBef>
              <a:defRPr sz="1600" baseline="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1pPr>
            <a:lvl2pPr marL="173355" indent="-119380">
              <a:defRPr sz="16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2pPr>
            <a:lvl3pPr marL="368300" indent="-154305">
              <a:defRPr sz="15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3pPr>
            <a:lvl4pPr marL="533400" indent="-123825">
              <a:defRPr sz="14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4pPr>
            <a:lvl5pPr marL="730250" indent="-160655">
              <a:defRPr sz="13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en-US" dirty="0"/>
              <a:t>16pt Paragraph, indent for bullet, indent again for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pic>
        <p:nvPicPr>
          <p:cNvPr id="20" name="图片 19"/>
          <p:cNvPicPr>
            <a:picLocks noChangeAspect="1"/>
          </p:cNvPicPr>
          <p:nvPr userDrawn="1"/>
        </p:nvPicPr>
        <p:blipFill rotWithShape="1">
          <a:blip r:embed="rId2">
            <a:extLst>
              <a:ext uri="{28A0092B-C50C-407E-A947-70E740481C1C}">
                <a14:useLocalDpi xmlns:a14="http://schemas.microsoft.com/office/drawing/2010/main" val="0"/>
              </a:ext>
            </a:extLst>
          </a:blip>
          <a:srcRect r="38065"/>
          <a:stretch>
            <a:fillRect/>
          </a:stretch>
        </p:blipFill>
        <p:spPr>
          <a:xfrm>
            <a:off x="20684879" y="463670"/>
            <a:ext cx="2911721" cy="977867"/>
          </a:xfrm>
          <a:prstGeom prst="rect">
            <a:avLst/>
          </a:prstGeom>
        </p:spPr>
      </p:pic>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r="38065"/>
          <a:stretch>
            <a:fillRect/>
          </a:stretch>
        </p:blipFill>
        <p:spPr>
          <a:xfrm>
            <a:off x="20837279" y="616070"/>
            <a:ext cx="2911721" cy="977867"/>
          </a:xfrm>
          <a:prstGeom prst="rect">
            <a:avLst/>
          </a:prstGeom>
        </p:spPr>
      </p:pic>
      <p:pic>
        <p:nvPicPr>
          <p:cNvPr id="23" name="图片 22"/>
          <p:cNvPicPr>
            <a:picLocks noChangeAspect="1"/>
          </p:cNvPicPr>
          <p:nvPr userDrawn="1"/>
        </p:nvPicPr>
        <p:blipFill rotWithShape="1">
          <a:blip r:embed="rId2">
            <a:extLst>
              <a:ext uri="{28A0092B-C50C-407E-A947-70E740481C1C}">
                <a14:useLocalDpi xmlns:a14="http://schemas.microsoft.com/office/drawing/2010/main" val="0"/>
              </a:ext>
            </a:extLst>
          </a:blip>
          <a:srcRect r="38065"/>
          <a:stretch>
            <a:fillRect/>
          </a:stretch>
        </p:blipFill>
        <p:spPr>
          <a:xfrm>
            <a:off x="20989679" y="768470"/>
            <a:ext cx="2911721" cy="977867"/>
          </a:xfrm>
          <a:prstGeom prst="rect">
            <a:avLst/>
          </a:prstGeom>
        </p:spPr>
      </p:pic>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a:fillRect/>
          </a:stretch>
        </p:blipFill>
        <p:spPr>
          <a:xfrm>
            <a:off x="7811386" y="192776"/>
            <a:ext cx="1035751" cy="349091"/>
          </a:xfrm>
          <a:prstGeom prst="rect">
            <a:avLst/>
          </a:prstGeom>
        </p:spPr>
      </p:pic>
      <p:pic>
        <p:nvPicPr>
          <p:cNvPr id="4" name="图片 3"/>
          <p:cNvPicPr>
            <a:picLocks noChangeAspect="1"/>
          </p:cNvPicPr>
          <p:nvPr userDrawn="1"/>
        </p:nvPicPr>
        <p:blipFill rotWithShape="1">
          <a:blip r:embed="rId3">
            <a:extLst>
              <a:ext uri="{28A0092B-C50C-407E-A947-70E740481C1C}">
                <a14:useLocalDpi xmlns:a14="http://schemas.microsoft.com/office/drawing/2010/main" val="0"/>
              </a:ext>
            </a:extLst>
          </a:blip>
          <a:srcRect t="10835"/>
          <a:stretch>
            <a:fillRect/>
          </a:stretch>
        </p:blipFill>
        <p:spPr>
          <a:xfrm>
            <a:off x="0" y="575732"/>
            <a:ext cx="9144000" cy="45286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24215F"/>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400"/>
            <a:ext cx="9144000" cy="5078942"/>
          </a:xfrm>
          <a:prstGeom prst="rect">
            <a:avLst/>
          </a:prstGeom>
        </p:spPr>
      </p:pic>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5" name="Title 1"/>
          <p:cNvSpPr>
            <a:spLocks noGrp="1"/>
          </p:cNvSpPr>
          <p:nvPr>
            <p:ph type="title" hasCustomPrompt="1"/>
          </p:nvPr>
        </p:nvSpPr>
        <p:spPr>
          <a:xfrm>
            <a:off x="443869" y="222590"/>
            <a:ext cx="8403269" cy="525528"/>
          </a:xfrm>
        </p:spPr>
        <p:txBody>
          <a:bodyPr/>
          <a:lstStyle>
            <a:lvl1pPr>
              <a:defRPr sz="20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16pt – CONTENT, BULLET/DASH 16pt</a:t>
            </a:r>
            <a:endParaRPr lang="en-US" dirty="0"/>
          </a:p>
        </p:txBody>
      </p:sp>
      <p:sp>
        <p:nvSpPr>
          <p:cNvPr id="22" name="Rectangle 21"/>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71EA"/>
              </a:solidFill>
            </a:endParaRPr>
          </a:p>
        </p:txBody>
      </p:sp>
      <p:sp>
        <p:nvSpPr>
          <p:cNvPr id="23" name="Text Box 5"/>
          <p:cNvSpPr txBox="1">
            <a:spLocks noChangeArrowheads="1"/>
          </p:cNvSpPr>
          <p:nvPr userDrawn="1"/>
        </p:nvSpPr>
        <p:spPr bwMode="auto">
          <a:xfrm>
            <a:off x="443869" y="4926457"/>
            <a:ext cx="230187" cy="123111"/>
          </a:xfrm>
          <a:prstGeom prst="rect">
            <a:avLst/>
          </a:prstGeom>
          <a:noFill/>
          <a:ln>
            <a:noFill/>
          </a:ln>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l">
              <a:spcBef>
                <a:spcPct val="50000"/>
              </a:spcBef>
              <a:defRPr/>
            </a:pPr>
            <a:fld id="{046AD7C7-DE3F-5E43-A3A8-CA80750AE375}" type="slidenum">
              <a:rPr kumimoji="0" lang="en-US" altLang="zh-CN" sz="800" smtClean="0">
                <a:solidFill>
                  <a:schemeClr val="bg1"/>
                </a:solidFill>
                <a:latin typeface="Arial" panose="020B0604020202020204"/>
                <a:cs typeface="Arial" panose="020B0604020202020204"/>
              </a:rPr>
            </a:fld>
            <a:endParaRPr kumimoji="0" lang="en-US" altLang="zh-CN" sz="800" dirty="0">
              <a:solidFill>
                <a:schemeClr val="bg1"/>
              </a:solidFill>
              <a:latin typeface="Arial" panose="020B0604020202020204"/>
              <a:cs typeface="Arial" panose="020B0604020202020204"/>
            </a:endParaRPr>
          </a:p>
        </p:txBody>
      </p:sp>
      <p:pic>
        <p:nvPicPr>
          <p:cNvPr id="2" name="图片 1"/>
          <p:cNvPicPr>
            <a:picLocks noChangeAspect="1"/>
          </p:cNvPicPr>
          <p:nvPr userDrawn="1"/>
        </p:nvPicPr>
        <p:blipFill rotWithShape="1">
          <a:blip r:embed="rId3">
            <a:extLst>
              <a:ext uri="{28A0092B-C50C-407E-A947-70E740481C1C}">
                <a14:useLocalDpi xmlns:a14="http://schemas.microsoft.com/office/drawing/2010/main" val="0"/>
              </a:ext>
            </a:extLst>
          </a:blip>
          <a:srcRect t="-12439" r="37297" b="-1"/>
          <a:stretch>
            <a:fillRect/>
          </a:stretch>
        </p:blipFill>
        <p:spPr>
          <a:xfrm>
            <a:off x="7826835" y="143934"/>
            <a:ext cx="1020303" cy="3805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1079506"/>
            <a:ext cx="8404856" cy="3667649"/>
          </a:xfrm>
        </p:spPr>
        <p:txBody>
          <a:bodyPr/>
          <a:lstStyle>
            <a:lvl1pPr>
              <a:spcBef>
                <a:spcPts val="1000"/>
              </a:spcBef>
              <a:defRPr sz="1200" baseline="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1pPr>
            <a:lvl2pPr marL="173355" indent="-119380">
              <a:defRPr sz="12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2pPr>
            <a:lvl3pPr marL="368300" indent="-154305">
              <a:defRPr sz="12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3pPr>
            <a:lvl4pPr marL="533400" indent="-123825">
              <a:defRPr sz="12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4pPr>
            <a:lvl5pPr marL="730250" indent="-160655">
              <a:defRPr sz="1200">
                <a:solidFill>
                  <a:srgbClr val="646464"/>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en-US" dirty="0"/>
              <a:t>12pt Paragraph, indent for bullet, indent again for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0" name="Title 1"/>
          <p:cNvSpPr>
            <a:spLocks noGrp="1"/>
          </p:cNvSpPr>
          <p:nvPr>
            <p:ph type="title" hasCustomPrompt="1"/>
          </p:nvPr>
        </p:nvSpPr>
        <p:spPr>
          <a:xfrm>
            <a:off x="443869" y="222590"/>
            <a:ext cx="8403269" cy="525528"/>
          </a:xfrm>
        </p:spPr>
        <p:txBody>
          <a:bodyPr/>
          <a:lstStyle>
            <a:lvl1pPr>
              <a:defRPr sz="2000" baseline="0">
                <a:solidFill>
                  <a:srgbClr val="1771EA"/>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16pt – CONTENT, BULLET/DASH 16pt</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a:fillRect/>
          </a:stretch>
        </p:blipFill>
        <p:spPr>
          <a:xfrm>
            <a:off x="7811386" y="192776"/>
            <a:ext cx="1035751" cy="3490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hasCustomPrompt="1"/>
          </p:nvPr>
        </p:nvSpPr>
        <p:spPr>
          <a:xfrm>
            <a:off x="443869" y="1079506"/>
            <a:ext cx="8404856" cy="3667649"/>
          </a:xfrm>
        </p:spPr>
        <p:txBody>
          <a:bodyPr/>
          <a:lstStyle>
            <a:lvl1pPr>
              <a:spcBef>
                <a:spcPts val="1000"/>
              </a:spcBef>
              <a:defRPr sz="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173355" indent="-119380">
              <a:defRPr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marL="368300" indent="-154305">
              <a:defRPr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marL="533400" indent="-123825">
              <a:defRPr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marL="730250" indent="-160655">
              <a:defRPr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en-US" dirty="0"/>
              <a:t>1</a:t>
            </a:r>
            <a:r>
              <a:rPr lang="en-US" altLang="zh-CN" dirty="0"/>
              <a:t>2</a:t>
            </a:r>
            <a:r>
              <a:rPr lang="en-US" dirty="0"/>
              <a:t>pt Paragraph, indent for bullet, indent again for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Title 1"/>
          <p:cNvSpPr>
            <a:spLocks noGrp="1"/>
          </p:cNvSpPr>
          <p:nvPr>
            <p:ph type="title" hasCustomPrompt="1"/>
          </p:nvPr>
        </p:nvSpPr>
        <p:spPr>
          <a:xfrm>
            <a:off x="443869" y="222590"/>
            <a:ext cx="8403269" cy="525528"/>
          </a:xfrm>
        </p:spPr>
        <p:txBody>
          <a:bodyPr/>
          <a:lstStyle>
            <a:lvl1pPr>
              <a:defRPr sz="20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16pt – CONTENT, BULLET/DASH 16pt</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7826835" y="143934"/>
            <a:ext cx="1020303" cy="3805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hasCustomPrompt="1"/>
          </p:nvPr>
        </p:nvSpPr>
        <p:spPr>
          <a:xfrm>
            <a:off x="443869" y="1079506"/>
            <a:ext cx="8404856" cy="3667649"/>
          </a:xfrm>
        </p:spPr>
        <p:txBody>
          <a:bodyPr/>
          <a:lstStyle>
            <a:lvl1pPr>
              <a:spcBef>
                <a:spcPts val="1000"/>
              </a:spcBef>
              <a:defRPr sz="120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vl2pPr marL="173355" indent="-119380">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2pPr>
            <a:lvl3pPr marL="368300" indent="-15430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3pPr>
            <a:lvl4pPr marL="533400" indent="-12382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4pPr>
            <a:lvl5pPr marL="730250" indent="-16065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en-US" dirty="0"/>
              <a:t>1</a:t>
            </a:r>
            <a:r>
              <a:rPr lang="en-US" altLang="zh-CN" dirty="0"/>
              <a:t>2</a:t>
            </a:r>
            <a:r>
              <a:rPr lang="en-US" dirty="0"/>
              <a:t>pt Paragraph, indent for bullet, indent again for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Title 1"/>
          <p:cNvSpPr>
            <a:spLocks noGrp="1"/>
          </p:cNvSpPr>
          <p:nvPr>
            <p:ph type="title" hasCustomPrompt="1"/>
          </p:nvPr>
        </p:nvSpPr>
        <p:spPr>
          <a:xfrm>
            <a:off x="443869" y="222590"/>
            <a:ext cx="8403269" cy="525528"/>
          </a:xfrm>
        </p:spPr>
        <p:txBody>
          <a:bodyPr/>
          <a:lstStyle>
            <a:lvl1pPr>
              <a:defRPr sz="200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16pt – CONTENT, BULLET/DASH 16pt</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7826835" y="143934"/>
            <a:ext cx="1020303" cy="38055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hasCustomPrompt="1"/>
          </p:nvPr>
        </p:nvSpPr>
        <p:spPr>
          <a:xfrm>
            <a:off x="443869" y="1079506"/>
            <a:ext cx="8404856" cy="3667649"/>
          </a:xfrm>
        </p:spPr>
        <p:txBody>
          <a:bodyPr/>
          <a:lstStyle>
            <a:lvl1pPr>
              <a:spcBef>
                <a:spcPts val="1000"/>
              </a:spcBef>
              <a:defRPr sz="120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vl2pPr marL="173355" indent="-119380">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2pPr>
            <a:lvl3pPr marL="368300" indent="-15430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3pPr>
            <a:lvl4pPr marL="533400" indent="-12382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4pPr>
            <a:lvl5pPr marL="730250" indent="-16065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en-US" dirty="0"/>
              <a:t>1</a:t>
            </a:r>
            <a:r>
              <a:rPr lang="en-US" altLang="zh-CN" dirty="0"/>
              <a:t>2</a:t>
            </a:r>
            <a:r>
              <a:rPr lang="en-US" dirty="0"/>
              <a:t>pt Paragraph, indent for bullet, indent again for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Title 1"/>
          <p:cNvSpPr>
            <a:spLocks noGrp="1"/>
          </p:cNvSpPr>
          <p:nvPr>
            <p:ph type="title" hasCustomPrompt="1"/>
          </p:nvPr>
        </p:nvSpPr>
        <p:spPr>
          <a:xfrm>
            <a:off x="443869" y="222590"/>
            <a:ext cx="8403269" cy="525528"/>
          </a:xfrm>
        </p:spPr>
        <p:txBody>
          <a:bodyPr/>
          <a:lstStyle>
            <a:lvl1pPr>
              <a:defRPr sz="200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16pt – CONTENT, BULLET/DASH 16pt</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7826835" y="143934"/>
            <a:ext cx="1020303" cy="38055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22590"/>
            <a:ext cx="8403269" cy="525528"/>
          </a:xfrm>
        </p:spPr>
        <p:txBody>
          <a:bodyPr/>
          <a:lstStyle>
            <a:lvl1pPr>
              <a:defRPr sz="200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a:t>Header 16pt – CONTENT, BULLET/DASH 16pt</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l">
              <a:spcBef>
                <a:spcPct val="50000"/>
              </a:spcBef>
              <a:defRPr/>
            </a:pPr>
            <a:fld id="{046AD7C7-DE3F-5E43-A3A8-CA80750AE375}" type="slidenum">
              <a:rPr kumimoji="0" lang="en-US" altLang="zh-CN" sz="800" smtClean="0">
                <a:solidFill>
                  <a:schemeClr val="bg1"/>
                </a:solidFill>
                <a:latin typeface="Arial" panose="020B0604020202020204"/>
                <a:cs typeface="Arial" panose="020B0604020202020204"/>
              </a:rPr>
            </a:fld>
            <a:endParaRPr kumimoji="0" lang="en-US" altLang="zh-CN" sz="800" dirty="0">
              <a:solidFill>
                <a:schemeClr val="bg1"/>
              </a:solidFill>
              <a:latin typeface="Arial" panose="020B0604020202020204"/>
              <a:cs typeface="Arial" panose="020B0604020202020204"/>
            </a:endParaRPr>
          </a:p>
        </p:txBody>
      </p:sp>
      <p:sp>
        <p:nvSpPr>
          <p:cNvPr id="7" name="Content Placeholder 5"/>
          <p:cNvSpPr>
            <a:spLocks noGrp="1"/>
          </p:cNvSpPr>
          <p:nvPr>
            <p:ph sz="quarter" idx="12" hasCustomPrompt="1"/>
          </p:nvPr>
        </p:nvSpPr>
        <p:spPr>
          <a:xfrm>
            <a:off x="443869" y="1079506"/>
            <a:ext cx="8404856" cy="3667649"/>
          </a:xfrm>
        </p:spPr>
        <p:txBody>
          <a:bodyPr/>
          <a:lstStyle>
            <a:lvl1pPr>
              <a:spcBef>
                <a:spcPts val="1000"/>
              </a:spcBef>
              <a:defRPr sz="120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vl2pPr marL="173355" indent="-119380">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2pPr>
            <a:lvl3pPr marL="368300" indent="-15430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3pPr>
            <a:lvl4pPr marL="533400" indent="-12382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4pPr>
            <a:lvl5pPr marL="730250" indent="-160655">
              <a:defRPr sz="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en-US" dirty="0"/>
              <a:t>1</a:t>
            </a:r>
            <a:r>
              <a:rPr lang="en-US" altLang="zh-CN" dirty="0"/>
              <a:t>2</a:t>
            </a:r>
            <a:r>
              <a:rPr lang="en-US" dirty="0"/>
              <a:t>pt Paragraph, indent for bullet, indent again for dash</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7826835" y="143934"/>
            <a:ext cx="1020303" cy="38055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4" name="Group 63"/>
          <p:cNvGrpSpPr/>
          <p:nvPr userDrawn="1"/>
        </p:nvGrpSpPr>
        <p:grpSpPr>
          <a:xfrm>
            <a:off x="453872" y="-222553"/>
            <a:ext cx="8232928" cy="169334"/>
            <a:chOff x="453872" y="-222553"/>
            <a:chExt cx="8232928" cy="186268"/>
          </a:xfrm>
        </p:grpSpPr>
        <p:grpSp>
          <p:nvGrpSpPr>
            <p:cNvPr id="13" name="Group 12"/>
            <p:cNvGrpSpPr/>
            <p:nvPr userDrawn="1"/>
          </p:nvGrpSpPr>
          <p:grpSpPr>
            <a:xfrm>
              <a:off x="3196165" y="-205619"/>
              <a:ext cx="690488" cy="169334"/>
              <a:chOff x="2818189" y="-243417"/>
              <a:chExt cx="690488" cy="243417"/>
            </a:xfrm>
          </p:grpSpPr>
          <p:grpSp>
            <p:nvGrpSpPr>
              <p:cNvPr id="14" name="Group 13"/>
              <p:cNvGrpSpPr/>
              <p:nvPr userDrawn="1"/>
            </p:nvGrpSpPr>
            <p:grpSpPr>
              <a:xfrm rot="5400000">
                <a:off x="2867502" y="-292730"/>
                <a:ext cx="243417" cy="342044"/>
                <a:chOff x="-91018" y="1216025"/>
                <a:chExt cx="243417" cy="342044"/>
              </a:xfrm>
            </p:grpSpPr>
            <p:cxnSp>
              <p:nvCxnSpPr>
                <p:cNvPr id="16" name="Straight Connector 15"/>
                <p:cNvCxnSpPr/>
                <p:nvPr userDrawn="1"/>
              </p:nvCxnSpPr>
              <p:spPr>
                <a:xfrm flipH="1">
                  <a:off x="-91018" y="15580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91018" y="12160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userDrawn="1"/>
            </p:nvCxnSpPr>
            <p:spPr>
              <a:xfrm rot="5400000" flipH="1">
                <a:off x="3386968" y="-121708"/>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userDrawn="1"/>
          </p:nvCxnSpPr>
          <p:spPr>
            <a:xfrm rot="5400000" flipH="1">
              <a:off x="369205" y="-137886"/>
              <a:ext cx="169334"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rot="5400000" flipH="1">
              <a:off x="8602133" y="-137886"/>
              <a:ext cx="169334"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a:solidFill>
                    <a:schemeClr val="bg1"/>
                  </a:solidFill>
                </a:rPr>
                <a:t>R:</a:t>
              </a:r>
              <a:r>
                <a:rPr lang="en-US" altLang="zh-CN" sz="800" dirty="0">
                  <a:solidFill>
                    <a:schemeClr val="bg1"/>
                  </a:solidFill>
                </a:rPr>
                <a:t>36</a:t>
              </a:r>
              <a:endParaRPr lang="en-US" sz="800" dirty="0">
                <a:solidFill>
                  <a:schemeClr val="bg1"/>
                </a:solidFill>
              </a:endParaRPr>
            </a:p>
            <a:p>
              <a:r>
                <a:rPr lang="en-US" sz="800" dirty="0">
                  <a:solidFill>
                    <a:schemeClr val="bg1"/>
                  </a:solidFill>
                </a:rPr>
                <a:t>G:</a:t>
              </a:r>
              <a:r>
                <a:rPr lang="en-US" altLang="zh-CN" sz="800" dirty="0">
                  <a:solidFill>
                    <a:schemeClr val="bg1"/>
                  </a:solidFill>
                </a:rPr>
                <a:t>33</a:t>
              </a:r>
              <a:endParaRPr lang="en-US" sz="800" dirty="0">
                <a:solidFill>
                  <a:schemeClr val="bg1"/>
                </a:solidFill>
              </a:endParaRPr>
            </a:p>
            <a:p>
              <a:r>
                <a:rPr lang="en-US" sz="800" dirty="0">
                  <a:solidFill>
                    <a:schemeClr val="bg1"/>
                  </a:solidFill>
                </a:rPr>
                <a:t>B:</a:t>
              </a:r>
              <a:r>
                <a:rPr lang="en-US" altLang="zh-CN" sz="800" dirty="0">
                  <a:solidFill>
                    <a:schemeClr val="bg1"/>
                  </a:solidFill>
                </a:rPr>
                <a:t>9</a:t>
              </a:r>
              <a:r>
                <a:rPr lang="en-US" sz="800" dirty="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a:solidFill>
                    <a:schemeClr val="bg1"/>
                  </a:solidFill>
                </a:rPr>
                <a:t>R:</a:t>
              </a:r>
              <a:r>
                <a:rPr lang="en-US" altLang="zh-CN" sz="800" dirty="0">
                  <a:solidFill>
                    <a:schemeClr val="bg1"/>
                  </a:solidFill>
                </a:rPr>
                <a:t>23</a:t>
              </a:r>
              <a:endParaRPr lang="en-US" sz="800" dirty="0">
                <a:solidFill>
                  <a:schemeClr val="bg1"/>
                </a:solidFill>
              </a:endParaRPr>
            </a:p>
            <a:p>
              <a:r>
                <a:rPr lang="en-US" sz="800" dirty="0">
                  <a:solidFill>
                    <a:schemeClr val="bg1"/>
                  </a:solidFill>
                </a:rPr>
                <a:t>G:1</a:t>
              </a:r>
              <a:r>
                <a:rPr lang="en-US" altLang="zh-CN" sz="800" dirty="0">
                  <a:solidFill>
                    <a:schemeClr val="bg1"/>
                  </a:solidFill>
                </a:rPr>
                <a:t>36</a:t>
              </a:r>
              <a:endParaRPr lang="en-US" sz="800" dirty="0">
                <a:solidFill>
                  <a:schemeClr val="bg1"/>
                </a:solidFill>
              </a:endParaRPr>
            </a:p>
            <a:p>
              <a:r>
                <a:rPr lang="en-US" sz="800" dirty="0">
                  <a:solidFill>
                    <a:schemeClr val="bg1"/>
                  </a:solidFill>
                </a:rPr>
                <a:t>B:</a:t>
              </a:r>
              <a:r>
                <a:rPr lang="en-US" altLang="zh-CN" sz="800" dirty="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a:solidFill>
                    <a:schemeClr val="tx1"/>
                  </a:solidFill>
                </a:rPr>
                <a:t>R:</a:t>
              </a:r>
              <a:r>
                <a:rPr lang="en-US" altLang="zh-CN" sz="800" dirty="0">
                  <a:solidFill>
                    <a:schemeClr val="tx1"/>
                  </a:solidFill>
                </a:rPr>
                <a:t>35</a:t>
              </a:r>
              <a:endParaRPr lang="en-US" sz="800" dirty="0">
                <a:solidFill>
                  <a:schemeClr val="tx1"/>
                </a:solidFill>
              </a:endParaRPr>
            </a:p>
            <a:p>
              <a:r>
                <a:rPr lang="en-US" sz="800" dirty="0">
                  <a:solidFill>
                    <a:schemeClr val="tx1"/>
                  </a:solidFill>
                </a:rPr>
                <a:t>G:2</a:t>
              </a:r>
              <a:r>
                <a:rPr lang="en-US" altLang="zh-CN" sz="800" dirty="0">
                  <a:solidFill>
                    <a:schemeClr val="tx1"/>
                  </a:solidFill>
                </a:rPr>
                <a:t>04</a:t>
              </a:r>
              <a:endParaRPr lang="en-US" sz="800" dirty="0">
                <a:solidFill>
                  <a:schemeClr val="tx1"/>
                </a:solidFill>
              </a:endParaRPr>
            </a:p>
            <a:p>
              <a:r>
                <a:rPr lang="en-US" sz="800" dirty="0">
                  <a:solidFill>
                    <a:schemeClr val="tx1"/>
                  </a:solidFill>
                </a:rPr>
                <a:t>B:2</a:t>
              </a:r>
              <a:r>
                <a:rPr lang="en-US" altLang="zh-CN" sz="800" dirty="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a:solidFill>
                    <a:schemeClr val="bg1"/>
                  </a:solidFill>
                </a:rPr>
                <a:t>R:</a:t>
              </a:r>
              <a:r>
                <a:rPr lang="en-US" altLang="zh-CN" sz="800" dirty="0">
                  <a:solidFill>
                    <a:schemeClr val="bg1"/>
                  </a:solidFill>
                </a:rPr>
                <a:t>33</a:t>
              </a:r>
              <a:endParaRPr lang="en-US" sz="800" dirty="0">
                <a:solidFill>
                  <a:schemeClr val="bg1"/>
                </a:solidFill>
              </a:endParaRPr>
            </a:p>
            <a:p>
              <a:r>
                <a:rPr lang="en-US" sz="800" dirty="0">
                  <a:solidFill>
                    <a:schemeClr val="bg1"/>
                  </a:solidFill>
                </a:rPr>
                <a:t>G:</a:t>
              </a:r>
              <a:r>
                <a:rPr lang="en-US" altLang="zh-CN" sz="800" dirty="0">
                  <a:solidFill>
                    <a:schemeClr val="bg1"/>
                  </a:solidFill>
                </a:rPr>
                <a:t>200</a:t>
              </a:r>
              <a:endParaRPr lang="en-US" sz="800" dirty="0">
                <a:solidFill>
                  <a:schemeClr val="bg1"/>
                </a:solidFill>
              </a:endParaRPr>
            </a:p>
            <a:p>
              <a:r>
                <a:rPr lang="en-US" sz="800" dirty="0">
                  <a:solidFill>
                    <a:schemeClr val="bg1"/>
                  </a:solidFill>
                </a:rPr>
                <a:t>B:</a:t>
              </a:r>
              <a:r>
                <a:rPr lang="en-US" altLang="zh-CN" sz="800" dirty="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a:solidFill>
                  <a:schemeClr val="bg1"/>
                </a:solidFill>
              </a:rPr>
              <a:t>中文字体：</a:t>
            </a:r>
            <a:endParaRPr lang="en-US" altLang="zh-CN" sz="700" dirty="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defRPr/>
            </a:pPr>
            <a:r>
              <a:rPr lang="zh-CN" altLang="en-US" sz="1400" b="0" i="0" dirty="0">
                <a:solidFill>
                  <a:srgbClr val="FFFFFF"/>
                </a:solidFill>
                <a:latin typeface="Heiti SC Medium"/>
                <a:ea typeface="Heiti SC Medium"/>
                <a:cs typeface="Heiti SC Medium"/>
              </a:rPr>
              <a:t>黑体</a:t>
            </a:r>
            <a:endParaRPr lang="en-US" altLang="zh-CN" sz="1400" b="0" i="0" dirty="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a:solidFill>
                    <a:schemeClr val="bg1"/>
                  </a:solidFill>
                </a:rPr>
                <a:t>R:</a:t>
              </a:r>
              <a:r>
                <a:rPr lang="zh-CN" altLang="zh-CN" sz="800" dirty="0">
                  <a:solidFill>
                    <a:schemeClr val="bg1"/>
                  </a:solidFill>
                </a:rPr>
                <a:t>1</a:t>
              </a:r>
              <a:r>
                <a:rPr lang="en-US" altLang="zh-CN" sz="800" dirty="0">
                  <a:solidFill>
                    <a:schemeClr val="bg1"/>
                  </a:solidFill>
                </a:rPr>
                <a:t>76</a:t>
              </a:r>
              <a:endParaRPr lang="en-US" sz="800" dirty="0">
                <a:solidFill>
                  <a:schemeClr val="bg1"/>
                </a:solidFill>
              </a:endParaRPr>
            </a:p>
            <a:p>
              <a:r>
                <a:rPr lang="en-US" sz="800" dirty="0">
                  <a:solidFill>
                    <a:schemeClr val="bg1"/>
                  </a:solidFill>
                </a:rPr>
                <a:t>G:</a:t>
              </a:r>
              <a:r>
                <a:rPr lang="zh-CN" altLang="zh-CN" sz="800" dirty="0">
                  <a:solidFill>
                    <a:schemeClr val="bg1"/>
                  </a:solidFill>
                </a:rPr>
                <a:t>1</a:t>
              </a:r>
              <a:r>
                <a:rPr lang="en-US" altLang="zh-CN" sz="800" dirty="0">
                  <a:solidFill>
                    <a:schemeClr val="bg1"/>
                  </a:solidFill>
                </a:rPr>
                <a:t>15</a:t>
              </a:r>
              <a:endParaRPr lang="en-US" sz="800" dirty="0">
                <a:solidFill>
                  <a:schemeClr val="bg1"/>
                </a:solidFill>
              </a:endParaRPr>
            </a:p>
            <a:p>
              <a:r>
                <a:rPr lang="en-US" sz="800" dirty="0">
                  <a:solidFill>
                    <a:schemeClr val="bg1"/>
                  </a:solidFill>
                </a:rPr>
                <a:t>B:</a:t>
              </a:r>
              <a:r>
                <a:rPr lang="zh-CN" altLang="zh-CN" sz="800" dirty="0">
                  <a:solidFill>
                    <a:schemeClr val="bg1"/>
                  </a:solidFill>
                </a:rPr>
                <a:t>2</a:t>
              </a:r>
              <a:r>
                <a:rPr lang="en-US" altLang="zh-CN" sz="800" dirty="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700" dirty="0">
                <a:solidFill>
                  <a:schemeClr val="bg1"/>
                </a:solidFill>
              </a:rPr>
              <a:t>英文字体：</a:t>
            </a:r>
            <a:endParaRPr lang="en-US" altLang="zh-CN" sz="700" b="1" i="0" dirty="0">
              <a:solidFill>
                <a:srgbClr val="FFFFFF"/>
              </a:solidFill>
              <a:latin typeface="Arial" panose="020B0604020202020204"/>
              <a:cs typeface="Arial" panose="020B0604020202020204"/>
            </a:endParaRPr>
          </a:p>
          <a:p>
            <a:r>
              <a:rPr lang="en-US" altLang="zh-CN" sz="1600" b="1" i="0" dirty="0">
                <a:solidFill>
                  <a:srgbClr val="FFFFFF"/>
                </a:solidFill>
                <a:latin typeface="Arial" panose="020B0604020202020204"/>
                <a:cs typeface="Arial" panose="020B0604020202020204"/>
              </a:rPr>
              <a:t>Arial</a:t>
            </a:r>
            <a:endParaRPr lang="en-US" altLang="zh-CN" sz="1600" b="1" i="0" dirty="0">
              <a:solidFill>
                <a:srgbClr val="FFFFFF"/>
              </a:solidFill>
              <a:latin typeface="Arial" panose="020B0604020202020204"/>
              <a:cs typeface="Arial" panose="020B0604020202020204"/>
            </a:endParaRP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ln>
        </p:spPr>
        <p:txBody>
          <a:bodyPr vert="horz" wrap="square" lIns="0" tIns="0" rIns="0" bIns="0" numCol="1" anchor="t" anchorCtr="0" compatLnSpc="1"/>
          <a:lstStyle/>
          <a:p>
            <a:pPr lvl="0"/>
            <a:r>
              <a:rPr lang="it-IT" dirty="0"/>
              <a:t>Click </a:t>
            </a:r>
            <a:r>
              <a:rPr lang="it-IT" dirty="0" err="1"/>
              <a:t>to</a:t>
            </a:r>
            <a:r>
              <a:rPr lang="it-IT" dirty="0"/>
              <a:t> </a:t>
            </a:r>
            <a:r>
              <a:rPr lang="it-IT" dirty="0" err="1"/>
              <a:t>edit</a:t>
            </a:r>
            <a:r>
              <a:rPr lang="it-IT" dirty="0"/>
              <a:t> Master </a:t>
            </a:r>
            <a:r>
              <a:rPr lang="it-IT" dirty="0" err="1"/>
              <a:t>title</a:t>
            </a:r>
            <a:r>
              <a:rPr lang="it-IT" dirty="0"/>
              <a:t> style</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ln>
        </p:spPr>
        <p:txBody>
          <a:bodyPr vert="horz" wrap="square" lIns="0" tIns="0" rIns="0" bIns="0" numCol="1" anchor="t" anchorCtr="0" compatLnSpc="1"/>
          <a:lstStyle/>
          <a:p>
            <a:pPr lvl="0"/>
            <a:r>
              <a:rPr lang="it-IT" dirty="0"/>
              <a:t>Click </a:t>
            </a:r>
            <a:r>
              <a:rPr lang="it-IT" dirty="0" err="1"/>
              <a:t>to</a:t>
            </a:r>
            <a:r>
              <a:rPr lang="it-IT" dirty="0"/>
              <a:t> </a:t>
            </a:r>
            <a:r>
              <a:rPr lang="it-IT" dirty="0" err="1"/>
              <a:t>edit</a:t>
            </a:r>
            <a:r>
              <a:rPr lang="it-IT" dirty="0"/>
              <a:t> Master text </a:t>
            </a:r>
            <a:r>
              <a:rPr lang="it-IT" dirty="0" err="1"/>
              <a:t>styles</a:t>
            </a:r>
            <a:endParaRPr lang="it-IT" dirty="0"/>
          </a:p>
          <a:p>
            <a:pPr lvl="1"/>
            <a:r>
              <a:rPr lang="it-IT" dirty="0" err="1"/>
              <a:t>Second</a:t>
            </a:r>
            <a:r>
              <a:rPr lang="it-IT" dirty="0"/>
              <a:t> </a:t>
            </a:r>
            <a:r>
              <a:rPr lang="it-IT" dirty="0" err="1"/>
              <a:t>level</a:t>
            </a:r>
            <a:endParaRPr lang="it-IT" dirty="0"/>
          </a:p>
          <a:p>
            <a:pPr lvl="2"/>
            <a:r>
              <a:rPr lang="it-IT" dirty="0" err="1"/>
              <a:t>Third</a:t>
            </a:r>
            <a:r>
              <a:rPr lang="it-IT" dirty="0"/>
              <a:t>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66" name="Text Box 5"/>
          <p:cNvSpPr txBox="1">
            <a:spLocks noChangeArrowheads="1"/>
          </p:cNvSpPr>
          <p:nvPr userDrawn="1"/>
        </p:nvSpPr>
        <p:spPr bwMode="auto">
          <a:xfrm>
            <a:off x="453872" y="4926457"/>
            <a:ext cx="230187" cy="123111"/>
          </a:xfrm>
          <a:prstGeom prst="rect">
            <a:avLst/>
          </a:prstGeom>
          <a:noFill/>
          <a:ln>
            <a:noFill/>
          </a:ln>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l">
              <a:spcBef>
                <a:spcPct val="50000"/>
              </a:spcBef>
              <a:defRPr/>
            </a:pPr>
            <a:fld id="{046AD7C7-DE3F-5E43-A3A8-CA80750AE375}" type="slidenum">
              <a:rPr kumimoji="0" lang="en-US" altLang="zh-CN" sz="800" smtClean="0">
                <a:solidFill>
                  <a:srgbClr val="1A154C"/>
                </a:solidFill>
                <a:latin typeface="Arial" panose="020B0604020202020204"/>
                <a:cs typeface="Arial" panose="020B0604020202020204"/>
              </a:rPr>
            </a:fld>
            <a:endParaRPr kumimoji="0" lang="en-US" altLang="zh-CN" sz="800" dirty="0">
              <a:solidFill>
                <a:srgbClr val="1A154C"/>
              </a:solidFill>
              <a:latin typeface="Arial" panose="020B0604020202020204"/>
              <a:cs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457200" rtl="0" eaLnBrk="1" latinLnBrk="0" hangingPunct="1">
        <a:spcBef>
          <a:spcPct val="0"/>
        </a:spcBef>
        <a:buNone/>
        <a:defRPr sz="1600" b="1" i="0" kern="1200">
          <a:solidFill>
            <a:schemeClr val="tx1"/>
          </a:solidFill>
          <a:latin typeface="Arial" panose="020B0604020202020204"/>
          <a:ea typeface="+mj-ea"/>
          <a:cs typeface="Arial" panose="020B0604020202020204"/>
        </a:defRPr>
      </a:lvl1pPr>
    </p:titleStyle>
    <p:bodyStyle>
      <a:lvl1pPr marL="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1pPr>
      <a:lvl2pPr marL="4572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2pPr>
      <a:lvl3pPr marL="9144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3pPr>
      <a:lvl4pPr marL="13716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4pPr>
      <a:lvl5pPr marL="18288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emf"/><Relationship Id="rId6" Type="http://schemas.openxmlformats.org/officeDocument/2006/relationships/oleObject" Target="file:///C:\Users\Administrator\Desktop\&#32472;&#22270;1.vsd\Drawing\~&#39029;-1\&#21487;&#21464;&#31661;&#22836; 1" TargetMode="External"/><Relationship Id="rId5" Type="http://schemas.openxmlformats.org/officeDocument/2006/relationships/image" Target="../media/image25.wmf"/><Relationship Id="rId4" Type="http://schemas.openxmlformats.org/officeDocument/2006/relationships/package" Target="../embeddings/Document2.docx"/><Relationship Id="rId3" Type="http://schemas.openxmlformats.org/officeDocument/2006/relationships/image" Target="../media/image24.png"/><Relationship Id="rId2" Type="http://schemas.openxmlformats.org/officeDocument/2006/relationships/image" Target="../media/image23.wmf"/><Relationship Id="rId14" Type="http://schemas.openxmlformats.org/officeDocument/2006/relationships/notesSlide" Target="../notesSlides/notesSlide10.xml"/><Relationship Id="rId13" Type="http://schemas.openxmlformats.org/officeDocument/2006/relationships/vmlDrawing" Target="../drawings/vmlDrawing2.vml"/><Relationship Id="rId12" Type="http://schemas.openxmlformats.org/officeDocument/2006/relationships/slideLayout" Target="../slideLayouts/slideLayout5.xml"/><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package" Target="../embeddings/Document1.doc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5.png"/><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5.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5.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5.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9.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5.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image" Target="../media/image72.png"/><Relationship Id="rId1" Type="http://schemas.openxmlformats.org/officeDocument/2006/relationships/image" Target="../media/image7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5.xml"/><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5.xml"/><Relationship Id="rId4" Type="http://schemas.openxmlformats.org/officeDocument/2006/relationships/image" Target="../media/image79.png"/><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9" Type="http://schemas.openxmlformats.org/officeDocument/2006/relationships/image" Target="../media/image89.png"/><Relationship Id="rId8" Type="http://schemas.openxmlformats.org/officeDocument/2006/relationships/image" Target="../media/image88.png"/><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82.jpeg"/><Relationship Id="rId12" Type="http://schemas.openxmlformats.org/officeDocument/2006/relationships/slideLayout" Target="../slideLayouts/slideLayout17.xml"/><Relationship Id="rId11" Type="http://schemas.openxmlformats.org/officeDocument/2006/relationships/image" Target="../media/image91.png"/><Relationship Id="rId10" Type="http://schemas.openxmlformats.org/officeDocument/2006/relationships/image" Target="../media/image90.png"/><Relationship Id="rId1" Type="http://schemas.openxmlformats.org/officeDocument/2006/relationships/image" Target="../media/image81.png"/></Relationships>
</file>

<file path=ppt/slides/_rels/slide38.xml.rels><?xml version="1.0" encoding="UTF-8" standalone="yes"?>
<Relationships xmlns="http://schemas.openxmlformats.org/package/2006/relationships"><Relationship Id="rId9" Type="http://schemas.openxmlformats.org/officeDocument/2006/relationships/image" Target="../media/image85.png"/><Relationship Id="rId8" Type="http://schemas.openxmlformats.org/officeDocument/2006/relationships/image" Target="../media/image88.png"/><Relationship Id="rId7" Type="http://schemas.openxmlformats.org/officeDocument/2006/relationships/image" Target="../media/image91.png"/><Relationship Id="rId6" Type="http://schemas.openxmlformats.org/officeDocument/2006/relationships/image" Target="../media/image89.png"/><Relationship Id="rId5" Type="http://schemas.openxmlformats.org/officeDocument/2006/relationships/image" Target="../media/image87.png"/><Relationship Id="rId4" Type="http://schemas.openxmlformats.org/officeDocument/2006/relationships/image" Target="../media/image90.png"/><Relationship Id="rId3" Type="http://schemas.openxmlformats.org/officeDocument/2006/relationships/image" Target="../media/image92.png"/><Relationship Id="rId2" Type="http://schemas.openxmlformats.org/officeDocument/2006/relationships/image" Target="../media/image86.png"/><Relationship Id="rId10" Type="http://schemas.openxmlformats.org/officeDocument/2006/relationships/slideLayout" Target="../slideLayouts/slideLayout17.xml"/><Relationship Id="rId1" Type="http://schemas.openxmlformats.org/officeDocument/2006/relationships/image" Target="../media/image8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oleObject" Target="file:///C:\Users\Administrator\Desktop\&#23458;&#25143;&#22521;&#35757;\V15.0&#23454;&#38469;&#25104;&#26412;\&#32472;&#22270;1\Drawing\~&#39029;-1\&#22278;&#35282;&#30697;&#24418;.2" TargetMode="External"/><Relationship Id="rId8" Type="http://schemas.openxmlformats.org/officeDocument/2006/relationships/image" Target="../media/image17.emf"/><Relationship Id="rId7" Type="http://schemas.openxmlformats.org/officeDocument/2006/relationships/oleObject" Target="file:///C:\Users\Administrator\Desktop\&#32472;&#22270;1.vsd\Drawing\~&#39029;-1\&#22278;&#35282;&#30697;&#24418;.6" TargetMode="External"/><Relationship Id="rId6" Type="http://schemas.openxmlformats.org/officeDocument/2006/relationships/image" Target="../media/image16.emf"/><Relationship Id="rId5" Type="http://schemas.openxmlformats.org/officeDocument/2006/relationships/oleObject" Target="file:///C:\Users\Administrator\Desktop\&#32472;&#22270;1.vsd\Drawing\~&#39029;-1\&#22278;&#35282;&#30697;&#24418;.5" TargetMode="External"/><Relationship Id="rId4" Type="http://schemas.openxmlformats.org/officeDocument/2006/relationships/image" Target="../media/image15.emf"/><Relationship Id="rId3" Type="http://schemas.openxmlformats.org/officeDocument/2006/relationships/oleObject" Target="file:///C:\Users\Administrator\Desktop\&#23458;&#25143;&#22521;&#35757;\V15.0&#23454;&#38469;&#25104;&#26412;\&#32472;&#22270;1\Drawing\~&#39029;-1\&#22278;&#35282;&#30697;&#24418;" TargetMode="External"/><Relationship Id="rId2" Type="http://schemas.openxmlformats.org/officeDocument/2006/relationships/image" Target="../media/image14.emf"/><Relationship Id="rId17" Type="http://schemas.openxmlformats.org/officeDocument/2006/relationships/notesSlide" Target="../notesSlides/notesSlide7.xml"/><Relationship Id="rId16" Type="http://schemas.openxmlformats.org/officeDocument/2006/relationships/vmlDrawing" Target="../drawings/vmlDrawing1.vml"/><Relationship Id="rId15" Type="http://schemas.openxmlformats.org/officeDocument/2006/relationships/slideLayout" Target="../slideLayouts/slideLayout5.xml"/><Relationship Id="rId14" Type="http://schemas.openxmlformats.org/officeDocument/2006/relationships/image" Target="../media/image20.emf"/><Relationship Id="rId13" Type="http://schemas.openxmlformats.org/officeDocument/2006/relationships/oleObject" Target="file:///C:\Users\Administrator\Desktop\&#32472;&#22270;1.vsd\Drawing\~&#39029;-1\&#22278;&#35282;&#30697;&#24418;.8" TargetMode="External"/><Relationship Id="rId12" Type="http://schemas.openxmlformats.org/officeDocument/2006/relationships/image" Target="../media/image19.emf"/><Relationship Id="rId11" Type="http://schemas.openxmlformats.org/officeDocument/2006/relationships/oleObject" Target="file:///C:\Users\Administrator\Desktop\&#32472;&#22270;1.vsd\Drawing\~&#39029;-1\&#22278;&#35282;&#30697;&#24418;.7" TargetMode="External"/><Relationship Id="rId10" Type="http://schemas.openxmlformats.org/officeDocument/2006/relationships/image" Target="../media/image18.emf"/><Relationship Id="rId1" Type="http://schemas.openxmlformats.org/officeDocument/2006/relationships/oleObject" Target="file:///C:\Users\Administrator\Desktop\&#32472;&#22270;1.vsd\Drawing\~&#39029;-1\&#30697;&#244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215F"/>
        </a:solidFill>
        <a:effectLst/>
      </p:bgPr>
    </p:bg>
    <p:spTree>
      <p:nvGrpSpPr>
        <p:cNvPr id="1" name=""/>
        <p:cNvGrpSpPr/>
        <p:nvPr/>
      </p:nvGrpSpPr>
      <p:grpSpPr>
        <a:xfrm>
          <a:off x="0" y="0"/>
          <a:ext cx="0" cy="0"/>
          <a:chOff x="0" y="0"/>
          <a:chExt cx="0" cy="0"/>
        </a:xfrm>
      </p:grpSpPr>
      <p:sp>
        <p:nvSpPr>
          <p:cNvPr id="8" name="Text Placeholder 4"/>
          <p:cNvSpPr txBox="1"/>
          <p:nvPr/>
        </p:nvSpPr>
        <p:spPr bwMode="auto">
          <a:xfrm>
            <a:off x="856193" y="3064717"/>
            <a:ext cx="3890734" cy="557530"/>
          </a:xfrm>
          <a:prstGeom prst="rect">
            <a:avLst/>
          </a:prstGeom>
          <a:noFill/>
          <a:ln w="9525">
            <a:noFill/>
            <a:miter lim="800000"/>
          </a:ln>
        </p:spPr>
        <p:txBody>
          <a:bodyPr vert="horz" wrap="square" lIns="0" tIns="0" rIns="0" bIns="0" numCol="1" anchor="t" anchorCtr="0" compatLnSpc="1">
            <a:normAutofit/>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a:buNone/>
              <a:defRPr sz="1000" b="0" i="0"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2pPr>
            <a:lvl3pPr marL="9144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3pPr>
            <a:lvl4pPr marL="13716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4pPr>
            <a:lvl5pPr marL="1828800" indent="0" algn="l" defTabSz="457200" rtl="0" eaLnBrk="1" latinLnBrk="0" hangingPunct="1">
              <a:spcBef>
                <a:spcPct val="20000"/>
              </a:spcBef>
              <a:buFont typeface="Arial" panose="020B0604020202020204"/>
              <a:buNone/>
              <a:defRPr sz="1600" b="0" i="0" kern="1200">
                <a:solidFill>
                  <a:schemeClr val="tx1"/>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zh-CN" dirty="0" smtClean="0"/>
              <a:t>k/3 </a:t>
            </a:r>
            <a:r>
              <a:rPr lang="zh-CN" altLang="en-US" dirty="0" smtClean="0"/>
              <a:t>服务支持部</a:t>
            </a:r>
            <a:endParaRPr lang="en-US" altLang="zh-CN" dirty="0" smtClean="0"/>
          </a:p>
          <a:p>
            <a:r>
              <a:rPr lang="zh-CN" altLang="en-US" dirty="0"/>
              <a:t>杨蓝天</a:t>
            </a:r>
            <a:endParaRPr lang="en-US" altLang="zh-CN" dirty="0" smtClean="0"/>
          </a:p>
        </p:txBody>
      </p:sp>
      <p:sp>
        <p:nvSpPr>
          <p:cNvPr id="13" name="Title 1"/>
          <p:cNvSpPr txBox="1"/>
          <p:nvPr/>
        </p:nvSpPr>
        <p:spPr bwMode="auto">
          <a:xfrm>
            <a:off x="856193" y="1420171"/>
            <a:ext cx="3890735" cy="1122215"/>
          </a:xfrm>
          <a:prstGeom prst="rect">
            <a:avLst/>
          </a:prstGeom>
          <a:noFill/>
          <a:ln w="9525">
            <a:noFill/>
            <a:miter lim="800000"/>
          </a:ln>
        </p:spPr>
        <p:txBody>
          <a:bodyPr vert="horz" wrap="square" lIns="0" tIns="0" rIns="0" bIns="0" numCol="1" anchor="t" anchorCtr="0" compatLnSpc="1">
            <a:normAutofit/>
          </a:bodyPr>
          <a:lstStyle>
            <a:lvl1pPr algn="l" defTabSz="457200" rtl="0" eaLnBrk="1" latinLnBrk="0" hangingPunct="1">
              <a:lnSpc>
                <a:spcPct val="100000"/>
              </a:lnSpc>
              <a:spcBef>
                <a:spcPct val="0"/>
              </a:spcBef>
              <a:buNone/>
              <a:defRPr sz="3200" b="1" i="0"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lgn="r"/>
            <a:r>
              <a:rPr lang="en-US" altLang="zh-CN" dirty="0" smtClean="0"/>
              <a:t>K/3 WISE </a:t>
            </a:r>
            <a:r>
              <a:rPr lang="zh-CN" altLang="en-US" dirty="0" smtClean="0"/>
              <a:t>功能培训</a:t>
            </a:r>
            <a:br>
              <a:rPr lang="en-US" altLang="zh-CN" dirty="0"/>
            </a:br>
            <a:r>
              <a:rPr lang="en-US" altLang="zh-CN" dirty="0" smtClean="0">
                <a:solidFill>
                  <a:srgbClr val="0080E8"/>
                </a:solidFill>
              </a:rPr>
              <a:t>——</a:t>
            </a:r>
            <a:r>
              <a:rPr lang="zh-CN" altLang="en-US" dirty="0" smtClean="0">
                <a:solidFill>
                  <a:srgbClr val="0080E8"/>
                </a:solidFill>
              </a:rPr>
              <a:t>实际成本</a:t>
            </a:r>
            <a:endParaRPr lang="en-US" dirty="0">
              <a:solidFill>
                <a:srgbClr val="0080E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实际成本管理</a:t>
            </a:r>
            <a:r>
              <a:rPr lang="en-US" altLang="zh-CN" dirty="0" smtClean="0"/>
              <a:t>——</a:t>
            </a:r>
            <a:r>
              <a:rPr lang="zh-CN" altLang="en-US" dirty="0" smtClean="0"/>
              <a:t>成本资料设置</a:t>
            </a:r>
            <a:endParaRPr lang="zh-CN" altLang="en-US" dirty="0"/>
          </a:p>
        </p:txBody>
      </p:sp>
      <p:grpSp>
        <p:nvGrpSpPr>
          <p:cNvPr id="27" name="组合 26"/>
          <p:cNvGrpSpPr/>
          <p:nvPr/>
        </p:nvGrpSpPr>
        <p:grpSpPr>
          <a:xfrm>
            <a:off x="557418" y="747957"/>
            <a:ext cx="2157828" cy="4124832"/>
            <a:chOff x="557418" y="747957"/>
            <a:chExt cx="1775974" cy="3833658"/>
          </a:xfrm>
        </p:grpSpPr>
        <p:grpSp>
          <p:nvGrpSpPr>
            <p:cNvPr id="4" name="组合 3"/>
            <p:cNvGrpSpPr/>
            <p:nvPr/>
          </p:nvGrpSpPr>
          <p:grpSpPr>
            <a:xfrm>
              <a:off x="559663" y="747957"/>
              <a:ext cx="1765424" cy="1946585"/>
              <a:chOff x="198761" y="578896"/>
              <a:chExt cx="2420972" cy="4279489"/>
            </a:xfrm>
          </p:grpSpPr>
          <p:sp>
            <p:nvSpPr>
              <p:cNvPr id="5"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6" name="组合 5"/>
              <p:cNvGrpSpPr/>
              <p:nvPr/>
            </p:nvGrpSpPr>
            <p:grpSpPr>
              <a:xfrm>
                <a:off x="198761" y="578896"/>
                <a:ext cx="2416175" cy="4279488"/>
                <a:chOff x="212726" y="767952"/>
                <a:chExt cx="2416175" cy="4279488"/>
              </a:xfrm>
            </p:grpSpPr>
            <p:sp>
              <p:nvSpPr>
                <p:cNvPr id="7"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8"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部门的设置</a:t>
                  </a:r>
                  <a:endParaRPr lang="zh-CN" altLang="zh-CN" sz="1100" dirty="0">
                    <a:latin typeface="Arial" panose="020B0604020202020204" pitchFamily="34" charset="0"/>
                    <a:ea typeface="黑体" panose="02010609060101010101" pitchFamily="49" charset="-122"/>
                  </a:endParaRPr>
                </a:p>
              </p:txBody>
            </p:sp>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5"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16" name="组合 15"/>
            <p:cNvGrpSpPr/>
            <p:nvPr/>
          </p:nvGrpSpPr>
          <p:grpSpPr>
            <a:xfrm>
              <a:off x="557418" y="2694542"/>
              <a:ext cx="1775974" cy="1887073"/>
              <a:chOff x="198761" y="578896"/>
              <a:chExt cx="2420972" cy="4279489"/>
            </a:xfrm>
          </p:grpSpPr>
          <p:sp>
            <p:nvSpPr>
              <p:cNvPr id="1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8" name="组合 17"/>
              <p:cNvGrpSpPr/>
              <p:nvPr/>
            </p:nvGrpSpPr>
            <p:grpSpPr>
              <a:xfrm>
                <a:off x="198761" y="578896"/>
                <a:ext cx="2416175" cy="4279488"/>
                <a:chOff x="212726" y="767952"/>
                <a:chExt cx="2416175" cy="4279488"/>
              </a:xfrm>
            </p:grpSpPr>
            <p:sp>
              <p:nvSpPr>
                <p:cNvPr id="1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注意事项</a:t>
                  </a:r>
                  <a:endParaRPr lang="zh-CN" altLang="zh-CN" sz="12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8" name="TextBox 27"/>
          <p:cNvSpPr txBox="1"/>
          <p:nvPr/>
        </p:nvSpPr>
        <p:spPr>
          <a:xfrm>
            <a:off x="658192" y="1246133"/>
            <a:ext cx="2042713" cy="900246"/>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部门是企业的生产单元，也是实际成本</a:t>
            </a:r>
            <a:r>
              <a:rPr lang="zh-CN" altLang="en-US" sz="1050" dirty="0"/>
              <a:t>核算</a:t>
            </a:r>
            <a:r>
              <a:rPr lang="zh-CN" altLang="en-US" sz="1050" dirty="0" smtClean="0"/>
              <a:t>的成本单元</a:t>
            </a:r>
            <a:endParaRPr lang="en-US" altLang="zh-CN" sz="1050" dirty="0" smtClean="0"/>
          </a:p>
          <a:p>
            <a:pPr marL="171450" indent="-171450">
              <a:buFont typeface="Wingdings" panose="05000000000000000000" pitchFamily="2" charset="2"/>
              <a:buChar char="u"/>
            </a:pPr>
            <a:r>
              <a:rPr lang="zh-CN" altLang="en-US" sz="1050" dirty="0" smtClean="0"/>
              <a:t>物料的出入库、产品投产等业务处理均会用到部门这项基础资料。</a:t>
            </a:r>
            <a:endParaRPr lang="zh-CN" altLang="en-US" sz="1050" dirty="0"/>
          </a:p>
        </p:txBody>
      </p:sp>
      <p:sp>
        <p:nvSpPr>
          <p:cNvPr id="30" name="TextBox 29"/>
          <p:cNvSpPr txBox="1"/>
          <p:nvPr/>
        </p:nvSpPr>
        <p:spPr>
          <a:xfrm>
            <a:off x="623564" y="3321947"/>
            <a:ext cx="2081592" cy="1384995"/>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部门的属性中的成本核算类型主要用于产品成本核算，只有属性为基本生产部门和辅助生产部门才会参与成本核算。</a:t>
            </a:r>
            <a:endParaRPr lang="en-US" altLang="zh-CN" sz="1050" dirty="0" smtClean="0"/>
          </a:p>
          <a:p>
            <a:pPr marL="171450" indent="-171450">
              <a:buFont typeface="Wingdings" panose="05000000000000000000" pitchFamily="2" charset="2"/>
              <a:buChar char="u"/>
            </a:pPr>
            <a:r>
              <a:rPr lang="zh-CN" altLang="en-US" sz="1050" dirty="0" smtClean="0"/>
              <a:t>属性为辅助生产部门的部门，为劳务提供部门，主要用于辅助生产费用的核算。</a:t>
            </a:r>
            <a:endParaRPr lang="en-US" altLang="zh-CN" sz="1050" dirty="0" smtClean="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79293" y="881398"/>
            <a:ext cx="5197234" cy="37707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实际成本管理</a:t>
            </a:r>
            <a:r>
              <a:rPr lang="en-US" altLang="zh-CN" dirty="0" smtClean="0"/>
              <a:t>——</a:t>
            </a:r>
            <a:r>
              <a:rPr lang="zh-CN" altLang="en-US" dirty="0" smtClean="0"/>
              <a:t>成本资料设置</a:t>
            </a:r>
            <a:endParaRPr lang="zh-CN" altLang="en-US" dirty="0"/>
          </a:p>
        </p:txBody>
      </p:sp>
      <p:grpSp>
        <p:nvGrpSpPr>
          <p:cNvPr id="27" name="组合 26"/>
          <p:cNvGrpSpPr/>
          <p:nvPr/>
        </p:nvGrpSpPr>
        <p:grpSpPr>
          <a:xfrm>
            <a:off x="557418" y="747957"/>
            <a:ext cx="2157828" cy="4124832"/>
            <a:chOff x="557418" y="747957"/>
            <a:chExt cx="1775974" cy="3833658"/>
          </a:xfrm>
        </p:grpSpPr>
        <p:grpSp>
          <p:nvGrpSpPr>
            <p:cNvPr id="4" name="组合 3"/>
            <p:cNvGrpSpPr/>
            <p:nvPr/>
          </p:nvGrpSpPr>
          <p:grpSpPr>
            <a:xfrm>
              <a:off x="559663" y="747957"/>
              <a:ext cx="1765424" cy="1946585"/>
              <a:chOff x="198761" y="578896"/>
              <a:chExt cx="2420972" cy="4279489"/>
            </a:xfrm>
          </p:grpSpPr>
          <p:sp>
            <p:nvSpPr>
              <p:cNvPr id="5"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6" name="组合 5"/>
              <p:cNvGrpSpPr/>
              <p:nvPr/>
            </p:nvGrpSpPr>
            <p:grpSpPr>
              <a:xfrm>
                <a:off x="198761" y="578896"/>
                <a:ext cx="2416175" cy="4279488"/>
                <a:chOff x="212726" y="767952"/>
                <a:chExt cx="2416175" cy="4279488"/>
              </a:xfrm>
            </p:grpSpPr>
            <p:sp>
              <p:nvSpPr>
                <p:cNvPr id="7"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8"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成本对象的定义</a:t>
                  </a:r>
                  <a:endParaRPr lang="zh-CN" altLang="zh-CN" sz="1100" dirty="0">
                    <a:latin typeface="Arial" panose="020B0604020202020204" pitchFamily="34" charset="0"/>
                    <a:ea typeface="黑体" panose="02010609060101010101" pitchFamily="49" charset="-122"/>
                  </a:endParaRPr>
                </a:p>
              </p:txBody>
            </p:sp>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5"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16" name="组合 15"/>
            <p:cNvGrpSpPr/>
            <p:nvPr/>
          </p:nvGrpSpPr>
          <p:grpSpPr>
            <a:xfrm>
              <a:off x="557418" y="2694542"/>
              <a:ext cx="1775974" cy="1887073"/>
              <a:chOff x="198761" y="578896"/>
              <a:chExt cx="2420972" cy="4279489"/>
            </a:xfrm>
          </p:grpSpPr>
          <p:sp>
            <p:nvSpPr>
              <p:cNvPr id="1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8" name="组合 17"/>
              <p:cNvGrpSpPr/>
              <p:nvPr/>
            </p:nvGrpSpPr>
            <p:grpSpPr>
              <a:xfrm>
                <a:off x="198761" y="578896"/>
                <a:ext cx="2416175" cy="4279488"/>
                <a:chOff x="212726" y="767952"/>
                <a:chExt cx="2416175" cy="4279488"/>
              </a:xfrm>
            </p:grpSpPr>
            <p:sp>
              <p:nvSpPr>
                <p:cNvPr id="1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a:latin typeface="Arial" panose="020B0604020202020204" pitchFamily="34" charset="0"/>
                      <a:ea typeface="黑体" panose="02010609060101010101" pitchFamily="49" charset="-122"/>
                    </a:rPr>
                    <a:t>成本对象</a:t>
                  </a:r>
                  <a:r>
                    <a:rPr lang="zh-CN" altLang="en-US" sz="1200" dirty="0" smtClean="0">
                      <a:latin typeface="Arial" panose="020B0604020202020204" pitchFamily="34" charset="0"/>
                      <a:ea typeface="黑体" panose="02010609060101010101" pitchFamily="49" charset="-122"/>
                    </a:rPr>
                    <a:t>的</a:t>
                  </a:r>
                  <a:r>
                    <a:rPr lang="zh-CN" altLang="en-US" sz="1200" dirty="0">
                      <a:latin typeface="Arial" panose="020B0604020202020204" pitchFamily="34" charset="0"/>
                      <a:ea typeface="黑体" panose="02010609060101010101" pitchFamily="49" charset="-122"/>
                    </a:rPr>
                    <a:t>意义</a:t>
                  </a:r>
                  <a:endParaRPr lang="zh-CN" altLang="zh-CN" sz="12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8" name="TextBox 27"/>
          <p:cNvSpPr txBox="1"/>
          <p:nvPr/>
        </p:nvSpPr>
        <p:spPr>
          <a:xfrm>
            <a:off x="658192" y="1246133"/>
            <a:ext cx="2042713" cy="738664"/>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指费用归集与承担的载体，并非单纯指产品。</a:t>
            </a:r>
            <a:endParaRPr lang="en-US" altLang="zh-CN" sz="1050" dirty="0" smtClean="0"/>
          </a:p>
          <a:p>
            <a:pPr marL="171450" indent="-171450">
              <a:buFont typeface="Wingdings" panose="05000000000000000000" pitchFamily="2" charset="2"/>
              <a:buChar char="u"/>
            </a:pPr>
            <a:r>
              <a:rPr lang="zh-CN" altLang="en-US" sz="1050" dirty="0" smtClean="0"/>
              <a:t>不同成本计算方法而产生不同成本对象。</a:t>
            </a:r>
            <a:endParaRPr lang="zh-CN" altLang="en-US" sz="1050" dirty="0"/>
          </a:p>
        </p:txBody>
      </p:sp>
      <p:sp>
        <p:nvSpPr>
          <p:cNvPr id="30" name="TextBox 29"/>
          <p:cNvSpPr txBox="1"/>
          <p:nvPr/>
        </p:nvSpPr>
        <p:spPr>
          <a:xfrm>
            <a:off x="623564" y="3321947"/>
            <a:ext cx="2016558" cy="577081"/>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成本对象将生产费用予以对象化、具体化，以便记录和反映企业的经营活动及成果。</a:t>
            </a:r>
            <a:endParaRPr lang="en-US" altLang="zh-CN" sz="1050" dirty="0" smtClean="0"/>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82193" y="812504"/>
            <a:ext cx="5538030" cy="3922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成本对象与成本计算方法</a:t>
            </a:r>
            <a:endParaRPr lang="zh-CN" altLang="en-US" dirty="0"/>
          </a:p>
        </p:txBody>
      </p:sp>
      <p:graphicFrame>
        <p:nvGraphicFramePr>
          <p:cNvPr id="12" name="对象 11"/>
          <p:cNvGraphicFramePr>
            <a:graphicFrameLocks noChangeAspect="1"/>
          </p:cNvGraphicFramePr>
          <p:nvPr/>
        </p:nvGraphicFramePr>
        <p:xfrm>
          <a:off x="6578714" y="1680524"/>
          <a:ext cx="763539" cy="691959"/>
        </p:xfrm>
        <a:graphic>
          <a:graphicData uri="http://schemas.openxmlformats.org/presentationml/2006/ole">
            <mc:AlternateContent xmlns:mc="http://schemas.openxmlformats.org/markup-compatibility/2006">
              <mc:Choice xmlns:v="urn:schemas-microsoft-com:vml" Requires="v">
                <p:oleObj spid="_x0000_s12904" name="文档" showAsIcon="1" r:id="rId1" imgW="914400" imgH="828675" progId="Word.Document.12">
                  <p:embed/>
                </p:oleObj>
              </mc:Choice>
              <mc:Fallback>
                <p:oleObj name="文档" showAsIcon="1" r:id="rId1" imgW="914400" imgH="828675" progId="Word.Document.12">
                  <p:embed/>
                  <p:pic>
                    <p:nvPicPr>
                      <p:cNvPr id="0" name="图片 12903"/>
                      <p:cNvPicPr/>
                      <p:nvPr/>
                    </p:nvPicPr>
                    <p:blipFill>
                      <a:blip r:embed="rId2"/>
                      <a:stretch>
                        <a:fillRect/>
                      </a:stretch>
                    </p:blipFill>
                    <p:spPr>
                      <a:xfrm>
                        <a:off x="6578714" y="1680524"/>
                        <a:ext cx="763539" cy="691959"/>
                      </a:xfrm>
                      <a:prstGeom prst="rect">
                        <a:avLst/>
                      </a:prstGeom>
                    </p:spPr>
                  </p:pic>
                </p:oleObj>
              </mc:Fallback>
            </mc:AlternateContent>
          </a:graphicData>
        </a:graphic>
      </p:graphicFrame>
      <p:pic>
        <p:nvPicPr>
          <p:cNvPr id="19" name="图片 18"/>
          <p:cNvPicPr/>
          <p:nvPr/>
        </p:nvPicPr>
        <p:blipFill>
          <a:blip r:embed="rId3"/>
          <a:stretch>
            <a:fillRect/>
          </a:stretch>
        </p:blipFill>
        <p:spPr>
          <a:xfrm>
            <a:off x="664915" y="801586"/>
            <a:ext cx="3429104" cy="1687308"/>
          </a:xfrm>
          <a:prstGeom prst="rect">
            <a:avLst/>
          </a:prstGeom>
        </p:spPr>
      </p:pic>
      <p:graphicFrame>
        <p:nvGraphicFramePr>
          <p:cNvPr id="6" name="对象 5"/>
          <p:cNvGraphicFramePr>
            <a:graphicFrameLocks noChangeAspect="1"/>
          </p:cNvGraphicFramePr>
          <p:nvPr/>
        </p:nvGraphicFramePr>
        <p:xfrm>
          <a:off x="6578714" y="896836"/>
          <a:ext cx="757238" cy="685800"/>
        </p:xfrm>
        <a:graphic>
          <a:graphicData uri="http://schemas.openxmlformats.org/presentationml/2006/ole">
            <mc:AlternateContent xmlns:mc="http://schemas.openxmlformats.org/markup-compatibility/2006">
              <mc:Choice xmlns:v="urn:schemas-microsoft-com:vml" Requires="v">
                <p:oleObj spid="_x0000_s12905" name="文档" showAsIcon="1" r:id="rId4" imgW="914400" imgH="828675" progId="Word.Document.12">
                  <p:embed/>
                </p:oleObj>
              </mc:Choice>
              <mc:Fallback>
                <p:oleObj name="文档" showAsIcon="1" r:id="rId4" imgW="914400" imgH="828675" progId="Word.Document.12">
                  <p:embed/>
                  <p:pic>
                    <p:nvPicPr>
                      <p:cNvPr id="0" name="图片 12904"/>
                      <p:cNvPicPr>
                        <a:picLocks noChangeAspect="1" noChangeArrowheads="1"/>
                      </p:cNvPicPr>
                      <p:nvPr/>
                    </p:nvPicPr>
                    <p:blipFill>
                      <a:blip r:embed="rId5"/>
                      <a:srcRect/>
                      <a:stretch>
                        <a:fillRect/>
                      </a:stretch>
                    </p:blipFill>
                    <p:spPr bwMode="auto">
                      <a:xfrm>
                        <a:off x="6578714" y="896836"/>
                        <a:ext cx="757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4584345" y="1403658"/>
          <a:ext cx="1624093" cy="357955"/>
        </p:xfrm>
        <a:graphic>
          <a:graphicData uri="http://schemas.openxmlformats.org/presentationml/2006/ole">
            <mc:AlternateContent xmlns:mc="http://schemas.openxmlformats.org/markup-compatibility/2006">
              <mc:Choice xmlns:v="urn:schemas-microsoft-com:vml" Requires="v">
                <p:oleObj spid="_x0000_s12906" name="Visio" r:id="rId6" imgW="2667000" imgH="660400" progId="Visio.Drawing.11">
                  <p:link updateAutomatic="1"/>
                </p:oleObj>
              </mc:Choice>
              <mc:Fallback>
                <p:oleObj name="Visio" r:id="rId6" imgW="2667000" imgH="660400" progId="Visio.Drawing.11">
                  <p:link updateAutomatic="1"/>
                  <p:pic>
                    <p:nvPicPr>
                      <p:cNvPr id="0" name="图片 12905"/>
                      <p:cNvPicPr/>
                      <p:nvPr/>
                    </p:nvPicPr>
                    <p:blipFill>
                      <a:blip r:embed="rId7"/>
                      <a:stretch>
                        <a:fillRect/>
                      </a:stretch>
                    </p:blipFill>
                    <p:spPr>
                      <a:xfrm>
                        <a:off x="4584345" y="1403658"/>
                        <a:ext cx="1624093" cy="357955"/>
                      </a:xfrm>
                      <a:prstGeom prst="rect">
                        <a:avLst/>
                      </a:prstGeom>
                    </p:spPr>
                  </p:pic>
                </p:oleObj>
              </mc:Fallback>
            </mc:AlternateContent>
          </a:graphicData>
        </a:graphic>
      </p:graphicFrame>
      <p:pic>
        <p:nvPicPr>
          <p:cNvPr id="12333"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869" y="2632894"/>
            <a:ext cx="2799627" cy="2149153"/>
          </a:xfrm>
          <a:prstGeom prst="rect">
            <a:avLst/>
          </a:prstGeom>
          <a:noFill/>
          <a:ln w="9525">
            <a:solidFill>
              <a:srgbClr val="0080E8"/>
            </a:solidFill>
            <a:miter lim="800000"/>
            <a:headEnd/>
            <a:tailEnd/>
          </a:ln>
          <a:extLst>
            <a:ext uri="{909E8E84-426E-40DD-AFC4-6F175D3DCCD1}">
              <a14:hiddenFill xmlns:a14="http://schemas.microsoft.com/office/drawing/2010/main">
                <a:solidFill>
                  <a:schemeClr val="accent1"/>
                </a:solidFill>
              </a14:hiddenFill>
            </a:ext>
          </a:extLst>
        </p:spPr>
      </p:pic>
      <p:pic>
        <p:nvPicPr>
          <p:cNvPr id="12344" name="Picture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368" y="2600323"/>
            <a:ext cx="3221182" cy="222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8" name="Picture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6204" y="2586588"/>
            <a:ext cx="2665267" cy="219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图片 21"/>
          <p:cNvPicPr/>
          <p:nvPr/>
        </p:nvPicPr>
        <p:blipFill>
          <a:blip r:embed="rId11"/>
          <a:stretch>
            <a:fillRect/>
          </a:stretch>
        </p:blipFill>
        <p:spPr>
          <a:xfrm>
            <a:off x="4972642" y="2600323"/>
            <a:ext cx="3212143" cy="21930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实际成本管理</a:t>
            </a:r>
            <a:r>
              <a:rPr lang="en-US" altLang="zh-CN" dirty="0" smtClean="0"/>
              <a:t>——</a:t>
            </a:r>
            <a:r>
              <a:rPr lang="zh-CN" altLang="en-US" dirty="0" smtClean="0"/>
              <a:t>成本资料设置</a:t>
            </a:r>
            <a:endParaRPr lang="zh-CN" altLang="en-US" dirty="0"/>
          </a:p>
        </p:txBody>
      </p:sp>
      <p:grpSp>
        <p:nvGrpSpPr>
          <p:cNvPr id="27" name="组合 26"/>
          <p:cNvGrpSpPr/>
          <p:nvPr/>
        </p:nvGrpSpPr>
        <p:grpSpPr>
          <a:xfrm>
            <a:off x="557418" y="747957"/>
            <a:ext cx="2157828" cy="4124832"/>
            <a:chOff x="557418" y="747957"/>
            <a:chExt cx="1775974" cy="3833658"/>
          </a:xfrm>
        </p:grpSpPr>
        <p:grpSp>
          <p:nvGrpSpPr>
            <p:cNvPr id="4" name="组合 3"/>
            <p:cNvGrpSpPr/>
            <p:nvPr/>
          </p:nvGrpSpPr>
          <p:grpSpPr>
            <a:xfrm>
              <a:off x="559663" y="747957"/>
              <a:ext cx="1765424" cy="1946585"/>
              <a:chOff x="198761" y="578896"/>
              <a:chExt cx="2420972" cy="4279489"/>
            </a:xfrm>
          </p:grpSpPr>
          <p:sp>
            <p:nvSpPr>
              <p:cNvPr id="5"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6" name="组合 5"/>
              <p:cNvGrpSpPr/>
              <p:nvPr/>
            </p:nvGrpSpPr>
            <p:grpSpPr>
              <a:xfrm>
                <a:off x="198761" y="578896"/>
                <a:ext cx="2416175" cy="4279488"/>
                <a:chOff x="212726" y="767952"/>
                <a:chExt cx="2416175" cy="4279488"/>
              </a:xfrm>
            </p:grpSpPr>
            <p:sp>
              <p:nvSpPr>
                <p:cNvPr id="7"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8"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成本对象组</a:t>
                  </a:r>
                  <a:endParaRPr lang="zh-CN" altLang="zh-CN" sz="1100" dirty="0">
                    <a:latin typeface="Arial" panose="020B0604020202020204" pitchFamily="34" charset="0"/>
                    <a:ea typeface="黑体" panose="02010609060101010101" pitchFamily="49" charset="-122"/>
                  </a:endParaRPr>
                </a:p>
              </p:txBody>
            </p:sp>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5"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16" name="组合 15"/>
            <p:cNvGrpSpPr/>
            <p:nvPr/>
          </p:nvGrpSpPr>
          <p:grpSpPr>
            <a:xfrm>
              <a:off x="557418" y="2694542"/>
              <a:ext cx="1775974" cy="1887073"/>
              <a:chOff x="198761" y="578896"/>
              <a:chExt cx="2420972" cy="4279489"/>
            </a:xfrm>
          </p:grpSpPr>
          <p:sp>
            <p:nvSpPr>
              <p:cNvPr id="1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8" name="组合 17"/>
              <p:cNvGrpSpPr/>
              <p:nvPr/>
            </p:nvGrpSpPr>
            <p:grpSpPr>
              <a:xfrm>
                <a:off x="198761" y="578896"/>
                <a:ext cx="2416175" cy="4279488"/>
                <a:chOff x="212726" y="767952"/>
                <a:chExt cx="2416175" cy="4279488"/>
              </a:xfrm>
            </p:grpSpPr>
            <p:sp>
              <p:nvSpPr>
                <p:cNvPr id="1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应用举例</a:t>
                  </a:r>
                  <a:endParaRPr lang="zh-CN" altLang="zh-CN" sz="12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8" name="TextBox 27"/>
          <p:cNvSpPr txBox="1"/>
          <p:nvPr/>
        </p:nvSpPr>
        <p:spPr>
          <a:xfrm>
            <a:off x="658193" y="1246133"/>
            <a:ext cx="1981930" cy="553998"/>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00" dirty="0" smtClean="0"/>
              <a:t>一类具有相同属性的成本对象的组合。</a:t>
            </a:r>
            <a:endParaRPr lang="en-US" altLang="zh-CN" sz="1000" dirty="0" smtClean="0"/>
          </a:p>
          <a:p>
            <a:pPr marL="171450" indent="-171450">
              <a:buFont typeface="Wingdings" panose="05000000000000000000" pitchFamily="2" charset="2"/>
              <a:buChar char="u"/>
            </a:pPr>
            <a:r>
              <a:rPr lang="zh-CN" altLang="en-US" sz="1000" dirty="0" smtClean="0"/>
              <a:t>可实现特定的管理目的。</a:t>
            </a:r>
            <a:endParaRPr lang="zh-CN" altLang="en-US" sz="1000" dirty="0"/>
          </a:p>
        </p:txBody>
      </p:sp>
      <p:sp>
        <p:nvSpPr>
          <p:cNvPr id="30" name="TextBox 29"/>
          <p:cNvSpPr txBox="1"/>
          <p:nvPr/>
        </p:nvSpPr>
        <p:spPr>
          <a:xfrm>
            <a:off x="623564" y="3321947"/>
            <a:ext cx="2006915" cy="1223412"/>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如产品既有内销也有外销，而这两类商品的费用分配标准设置不同，则可以利用成本对象组将所有内销商品归为一个成本对象组，外销归为一个</a:t>
            </a:r>
            <a:r>
              <a:rPr lang="zh-CN" altLang="en-US" sz="1050" dirty="0"/>
              <a:t>成本对象</a:t>
            </a:r>
            <a:r>
              <a:rPr lang="zh-CN" altLang="en-US" sz="1050" dirty="0" smtClean="0"/>
              <a:t>组，采用不同的分配方法。</a:t>
            </a:r>
            <a:endParaRPr lang="en-US" altLang="zh-CN" sz="1050" dirty="0" smtClean="0"/>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8067" y="834911"/>
            <a:ext cx="4940196" cy="382247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实际成本管理</a:t>
            </a:r>
            <a:r>
              <a:rPr lang="en-US" altLang="zh-CN" dirty="0" smtClean="0"/>
              <a:t>——</a:t>
            </a:r>
            <a:r>
              <a:rPr lang="zh-CN" altLang="en-US" dirty="0" smtClean="0"/>
              <a:t>成本资料设置</a:t>
            </a:r>
            <a:endParaRPr lang="zh-CN" altLang="en-US" dirty="0"/>
          </a:p>
        </p:txBody>
      </p:sp>
      <p:grpSp>
        <p:nvGrpSpPr>
          <p:cNvPr id="27" name="组合 26"/>
          <p:cNvGrpSpPr/>
          <p:nvPr/>
        </p:nvGrpSpPr>
        <p:grpSpPr>
          <a:xfrm>
            <a:off x="557418" y="747957"/>
            <a:ext cx="2157828" cy="4124832"/>
            <a:chOff x="557418" y="747957"/>
            <a:chExt cx="1775974" cy="3833658"/>
          </a:xfrm>
        </p:grpSpPr>
        <p:grpSp>
          <p:nvGrpSpPr>
            <p:cNvPr id="4" name="组合 3"/>
            <p:cNvGrpSpPr/>
            <p:nvPr/>
          </p:nvGrpSpPr>
          <p:grpSpPr>
            <a:xfrm>
              <a:off x="559663" y="747957"/>
              <a:ext cx="1765424" cy="1946585"/>
              <a:chOff x="198761" y="578896"/>
              <a:chExt cx="2420972" cy="4279489"/>
            </a:xfrm>
          </p:grpSpPr>
          <p:sp>
            <p:nvSpPr>
              <p:cNvPr id="5"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6" name="组合 5"/>
              <p:cNvGrpSpPr/>
              <p:nvPr/>
            </p:nvGrpSpPr>
            <p:grpSpPr>
              <a:xfrm>
                <a:off x="198761" y="578896"/>
                <a:ext cx="2416175" cy="4279488"/>
                <a:chOff x="212726" y="767952"/>
                <a:chExt cx="2416175" cy="4279488"/>
              </a:xfrm>
            </p:grpSpPr>
            <p:sp>
              <p:nvSpPr>
                <p:cNvPr id="7"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8"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劳务的定义</a:t>
                  </a:r>
                  <a:endParaRPr lang="zh-CN" altLang="zh-CN" sz="1100" dirty="0">
                    <a:latin typeface="Arial" panose="020B0604020202020204" pitchFamily="34" charset="0"/>
                    <a:ea typeface="黑体" panose="02010609060101010101" pitchFamily="49" charset="-122"/>
                  </a:endParaRPr>
                </a:p>
              </p:txBody>
            </p:sp>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5"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16" name="组合 15"/>
            <p:cNvGrpSpPr/>
            <p:nvPr/>
          </p:nvGrpSpPr>
          <p:grpSpPr>
            <a:xfrm>
              <a:off x="557418" y="2694542"/>
              <a:ext cx="1775974" cy="1887073"/>
              <a:chOff x="198761" y="578896"/>
              <a:chExt cx="2420972" cy="4279489"/>
            </a:xfrm>
          </p:grpSpPr>
          <p:sp>
            <p:nvSpPr>
              <p:cNvPr id="1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8" name="组合 17"/>
              <p:cNvGrpSpPr/>
              <p:nvPr/>
            </p:nvGrpSpPr>
            <p:grpSpPr>
              <a:xfrm>
                <a:off x="198761" y="578896"/>
                <a:ext cx="2416175" cy="4279488"/>
                <a:chOff x="212726" y="767952"/>
                <a:chExt cx="2416175" cy="4279488"/>
              </a:xfrm>
            </p:grpSpPr>
            <p:sp>
              <p:nvSpPr>
                <p:cNvPr id="1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核算劳务的意义</a:t>
                  </a:r>
                  <a:endParaRPr lang="zh-CN" altLang="zh-CN" sz="12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8" name="TextBox 27"/>
          <p:cNvSpPr txBox="1"/>
          <p:nvPr/>
        </p:nvSpPr>
        <p:spPr>
          <a:xfrm>
            <a:off x="658192" y="1246133"/>
            <a:ext cx="2042713" cy="1276503"/>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050" dirty="0" smtClean="0"/>
              <a:t>劳务指的是辅助车间提供的服务或“产品”</a:t>
            </a:r>
            <a:endParaRPr lang="en-US" altLang="zh-CN" sz="1050" dirty="0" smtClean="0"/>
          </a:p>
          <a:p>
            <a:pPr marL="171450" indent="-171450">
              <a:lnSpc>
                <a:spcPct val="150000"/>
              </a:lnSpc>
              <a:buFont typeface="Wingdings" panose="05000000000000000000" pitchFamily="2" charset="2"/>
              <a:buChar char="u"/>
            </a:pPr>
            <a:r>
              <a:rPr lang="zh-CN" altLang="en-US" sz="1050" dirty="0" smtClean="0"/>
              <a:t>一般指 水、电、气、模具等</a:t>
            </a:r>
            <a:endParaRPr lang="en-US" altLang="zh-CN" sz="1050" dirty="0" smtClean="0"/>
          </a:p>
          <a:p>
            <a:pPr marL="171450" indent="-171450">
              <a:lnSpc>
                <a:spcPct val="150000"/>
              </a:lnSpc>
              <a:buFont typeface="Wingdings" panose="05000000000000000000" pitchFamily="2" charset="2"/>
              <a:buChar char="u"/>
            </a:pPr>
            <a:r>
              <a:rPr lang="zh-CN" altLang="en-US" sz="1050" dirty="0" smtClean="0"/>
              <a:t>系统要求一个辅助车间只能提供一项劳务</a:t>
            </a:r>
            <a:endParaRPr lang="zh-CN" altLang="en-US" sz="1050" dirty="0"/>
          </a:p>
        </p:txBody>
      </p:sp>
      <p:sp>
        <p:nvSpPr>
          <p:cNvPr id="30" name="TextBox 29"/>
          <p:cNvSpPr txBox="1"/>
          <p:nvPr/>
        </p:nvSpPr>
        <p:spPr>
          <a:xfrm>
            <a:off x="623564" y="3321947"/>
            <a:ext cx="2081592" cy="738664"/>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对于大型的生产企业，通过单独核算辅助车间的劳务成本，便于对该辅助车间精细绩效考核。</a:t>
            </a:r>
            <a:endParaRPr lang="en-US" altLang="zh-CN" sz="1050" dirty="0" smtClean="0"/>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23456" y="775721"/>
            <a:ext cx="5143749" cy="36556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251" y="4156681"/>
            <a:ext cx="5324157" cy="71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实际成本管理</a:t>
            </a:r>
            <a:r>
              <a:rPr lang="en-US" altLang="zh-CN" dirty="0" smtClean="0"/>
              <a:t>——</a:t>
            </a:r>
            <a:r>
              <a:rPr lang="zh-CN" altLang="en-US" dirty="0" smtClean="0"/>
              <a:t>系统参数设置</a:t>
            </a:r>
            <a:endParaRPr lang="zh-CN" altLang="en-US" dirty="0"/>
          </a:p>
        </p:txBody>
      </p:sp>
      <p:pic>
        <p:nvPicPr>
          <p:cNvPr id="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548" y="911124"/>
            <a:ext cx="3370851" cy="2958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4199201" y="1003824"/>
            <a:ext cx="3786559" cy="2323713"/>
          </a:xfrm>
          <a:prstGeom prst="rect">
            <a:avLst/>
          </a:prstGeom>
          <a:noFill/>
        </p:spPr>
        <p:txBody>
          <a:bodyPr wrap="square" rtlCol="0">
            <a:spAutoFit/>
          </a:bodyPr>
          <a:lstStyle/>
          <a:p>
            <a:r>
              <a:rPr lang="zh-CN" altLang="en-US" sz="1200" b="1" dirty="0"/>
              <a:t>参数</a:t>
            </a:r>
            <a:r>
              <a:rPr lang="en-US" altLang="zh-CN" sz="1200" b="1" dirty="0"/>
              <a:t>1</a:t>
            </a:r>
            <a:r>
              <a:rPr lang="zh-CN" altLang="en-US" sz="1200" b="1" dirty="0"/>
              <a:t>：对半成品进行成本</a:t>
            </a:r>
            <a:r>
              <a:rPr lang="zh-CN" altLang="en-US" sz="1200" b="1" dirty="0" smtClean="0"/>
              <a:t>还原</a:t>
            </a:r>
            <a:endParaRPr lang="en-US" altLang="zh-CN" sz="1200" dirty="0" smtClean="0"/>
          </a:p>
          <a:p>
            <a:r>
              <a:rPr lang="zh-CN" altLang="en-US" sz="1200" dirty="0" smtClean="0"/>
              <a:t>成本计算是否</a:t>
            </a:r>
            <a:r>
              <a:rPr lang="zh-CN" altLang="en-US" sz="1200" dirty="0"/>
              <a:t>把耗用半成品的直接材料成本项目还原为各成本项目</a:t>
            </a:r>
            <a:r>
              <a:rPr lang="zh-CN" altLang="en-US" sz="1400" dirty="0" smtClean="0"/>
              <a:t>。</a:t>
            </a:r>
            <a:endParaRPr lang="en-US" altLang="zh-CN" sz="1400" dirty="0" smtClean="0"/>
          </a:p>
          <a:p>
            <a:pPr>
              <a:lnSpc>
                <a:spcPct val="200000"/>
              </a:lnSpc>
            </a:pPr>
            <a:r>
              <a:rPr lang="zh-CN" altLang="en-US" sz="1200" b="1" dirty="0" smtClean="0"/>
              <a:t>参数</a:t>
            </a:r>
            <a:r>
              <a:rPr lang="en-US" altLang="zh-CN" sz="1200" b="1" dirty="0"/>
              <a:t>2</a:t>
            </a:r>
            <a:r>
              <a:rPr lang="zh-CN" altLang="en-US" sz="1200" b="1" dirty="0"/>
              <a:t>：约当系数设到成本项目</a:t>
            </a:r>
            <a:endParaRPr lang="en-US" altLang="zh-CN" sz="1200" dirty="0"/>
          </a:p>
          <a:p>
            <a:r>
              <a:rPr lang="zh-CN" altLang="en-US" sz="1100" dirty="0"/>
              <a:t>成本计算中，在产品和完工产品的成本分配标准使用约当产量时，约当系数是否分成本项目进行取值</a:t>
            </a:r>
            <a:r>
              <a:rPr lang="zh-CN" altLang="en-US" sz="1100" dirty="0" smtClean="0"/>
              <a:t>。</a:t>
            </a:r>
            <a:endParaRPr lang="en-US" altLang="zh-CN" sz="1100" dirty="0" smtClean="0"/>
          </a:p>
          <a:p>
            <a:endParaRPr lang="en-US" altLang="zh-CN" sz="1100" dirty="0"/>
          </a:p>
          <a:p>
            <a:pPr>
              <a:spcAft>
                <a:spcPts val="600"/>
              </a:spcAft>
            </a:pPr>
            <a:r>
              <a:rPr lang="zh-CN" altLang="en-US" sz="1200" b="1" dirty="0"/>
              <a:t>参数</a:t>
            </a:r>
            <a:r>
              <a:rPr lang="en-US" altLang="zh-CN" sz="1200" b="1" dirty="0" smtClean="0"/>
              <a:t>14</a:t>
            </a:r>
            <a:r>
              <a:rPr lang="zh-CN" altLang="en-US" sz="1200" b="1" dirty="0" smtClean="0"/>
              <a:t>：</a:t>
            </a:r>
            <a:r>
              <a:rPr lang="zh-CN" altLang="en-US" sz="1200" b="1" dirty="0"/>
              <a:t>还原所有自制物料完工成本</a:t>
            </a:r>
            <a:endParaRPr lang="zh-CN" altLang="en-US" sz="1200" dirty="0"/>
          </a:p>
          <a:p>
            <a:r>
              <a:rPr lang="zh-CN" altLang="en-US" sz="1100" dirty="0"/>
              <a:t>该参数影响结转式成本还原的物料范围，且仅对自制、配置属性物料属性中“参与结转式成本还原”选择为否的物料有效</a:t>
            </a:r>
            <a:r>
              <a:rPr lang="zh-CN" altLang="en-US" sz="1100" dirty="0" smtClean="0"/>
              <a:t>。</a:t>
            </a:r>
            <a:endParaRPr lang="zh-CN" altLang="en-US" sz="1100" dirty="0"/>
          </a:p>
        </p:txBody>
      </p: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238" y="2041957"/>
            <a:ext cx="3551178" cy="2571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400" dirty="0"/>
              <a:t>实际成本管理</a:t>
            </a:r>
            <a:r>
              <a:rPr lang="en-US" altLang="zh-CN" sz="2400" dirty="0" smtClean="0"/>
              <a:t>——</a:t>
            </a:r>
            <a:r>
              <a:rPr lang="zh-CN" altLang="en-US" sz="2400" dirty="0" smtClean="0"/>
              <a:t>分配标准设置</a:t>
            </a:r>
            <a:endParaRPr lang="zh-CN" altLang="en-US" sz="2400" dirty="0"/>
          </a:p>
        </p:txBody>
      </p:sp>
      <p:grpSp>
        <p:nvGrpSpPr>
          <p:cNvPr id="4" name="组合 3"/>
          <p:cNvGrpSpPr/>
          <p:nvPr/>
        </p:nvGrpSpPr>
        <p:grpSpPr>
          <a:xfrm>
            <a:off x="557418" y="747957"/>
            <a:ext cx="2157828" cy="4124832"/>
            <a:chOff x="557418" y="747957"/>
            <a:chExt cx="1775974" cy="3833658"/>
          </a:xfrm>
        </p:grpSpPr>
        <p:grpSp>
          <p:nvGrpSpPr>
            <p:cNvPr id="5" name="组合 4"/>
            <p:cNvGrpSpPr/>
            <p:nvPr/>
          </p:nvGrpSpPr>
          <p:grpSpPr>
            <a:xfrm>
              <a:off x="559663" y="747957"/>
              <a:ext cx="1765424" cy="1946585"/>
              <a:chOff x="198761" y="578896"/>
              <a:chExt cx="2420972" cy="4279489"/>
            </a:xfrm>
          </p:grpSpPr>
          <p:sp>
            <p:nvSpPr>
              <p:cNvPr id="1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8" name="组合 17"/>
              <p:cNvGrpSpPr/>
              <p:nvPr/>
            </p:nvGrpSpPr>
            <p:grpSpPr>
              <a:xfrm>
                <a:off x="198761" y="578896"/>
                <a:ext cx="2416175" cy="4279488"/>
                <a:chOff x="212726" y="767952"/>
                <a:chExt cx="2416175" cy="4279488"/>
              </a:xfrm>
            </p:grpSpPr>
            <p:sp>
              <p:nvSpPr>
                <p:cNvPr id="1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分配标准</a:t>
                  </a:r>
                  <a:endParaRPr lang="zh-CN" altLang="zh-CN" sz="11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6" name="组合 5"/>
            <p:cNvGrpSpPr/>
            <p:nvPr/>
          </p:nvGrpSpPr>
          <p:grpSpPr>
            <a:xfrm>
              <a:off x="557418" y="2694542"/>
              <a:ext cx="1775974" cy="1887073"/>
              <a:chOff x="198761" y="578896"/>
              <a:chExt cx="2420972" cy="4279489"/>
            </a:xfrm>
          </p:grpSpPr>
          <p:sp>
            <p:nvSpPr>
              <p:cNvPr id="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8" name="组合 7"/>
              <p:cNvGrpSpPr/>
              <p:nvPr/>
            </p:nvGrpSpPr>
            <p:grpSpPr>
              <a:xfrm>
                <a:off x="198761" y="578896"/>
                <a:ext cx="2416175" cy="4279488"/>
                <a:chOff x="212726" y="767952"/>
                <a:chExt cx="2416175" cy="4279488"/>
              </a:xfrm>
            </p:grpSpPr>
            <p:sp>
              <p:nvSpPr>
                <p:cNvPr id="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10"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分配标准自定义</a:t>
                  </a:r>
                  <a:endParaRPr lang="zh-CN" altLang="zh-CN" sz="1200" dirty="0">
                    <a:latin typeface="Arial" panose="020B0604020202020204" pitchFamily="34" charset="0"/>
                    <a:ea typeface="黑体" panose="02010609060101010101" pitchFamily="49" charset="-122"/>
                  </a:endParaRPr>
                </a:p>
              </p:txBody>
            </p:sp>
            <p:sp>
              <p:nvSpPr>
                <p:cNvPr id="1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55" name="TextBox 54"/>
          <p:cNvSpPr txBox="1"/>
          <p:nvPr/>
        </p:nvSpPr>
        <p:spPr>
          <a:xfrm>
            <a:off x="658192" y="1246133"/>
            <a:ext cx="2042713" cy="1384995"/>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分批标准作为料、工、费的分配依据</a:t>
            </a:r>
            <a:endParaRPr lang="en-US" altLang="zh-CN" sz="1050" dirty="0" smtClean="0"/>
          </a:p>
          <a:p>
            <a:pPr marL="171450" indent="-171450">
              <a:buFont typeface="Wingdings" panose="05000000000000000000" pitchFamily="2" charset="2"/>
              <a:buChar char="u"/>
            </a:pPr>
            <a:r>
              <a:rPr lang="zh-CN" altLang="en-US" sz="1050" dirty="0" smtClean="0"/>
              <a:t>内容：部门</a:t>
            </a:r>
            <a:r>
              <a:rPr lang="zh-CN" altLang="en-US" sz="1050" dirty="0"/>
              <a:t>间费用分配标准、费用分配标准、在产品成本分配标准、分类法成本分配</a:t>
            </a:r>
            <a:r>
              <a:rPr lang="zh-CN" altLang="en-US" sz="1050" dirty="0" smtClean="0"/>
              <a:t>标准</a:t>
            </a:r>
            <a:endParaRPr lang="en-US" altLang="zh-CN" sz="1050" dirty="0" smtClean="0"/>
          </a:p>
          <a:p>
            <a:pPr marL="171450" indent="-171450">
              <a:buFont typeface="Wingdings" panose="05000000000000000000" pitchFamily="2" charset="2"/>
              <a:buChar char="u"/>
            </a:pPr>
            <a:r>
              <a:rPr lang="zh-CN" altLang="en-US" sz="1050" dirty="0"/>
              <a:t>包括系统预设分配标准、自定义分配</a:t>
            </a:r>
            <a:r>
              <a:rPr lang="zh-CN" altLang="en-US" sz="1050" dirty="0" smtClean="0"/>
              <a:t>标准</a:t>
            </a:r>
            <a:endParaRPr lang="en-US" altLang="zh-CN" sz="1050" dirty="0"/>
          </a:p>
        </p:txBody>
      </p:sp>
      <p:sp>
        <p:nvSpPr>
          <p:cNvPr id="57" name="矩形 56"/>
          <p:cNvSpPr/>
          <p:nvPr/>
        </p:nvSpPr>
        <p:spPr>
          <a:xfrm>
            <a:off x="658192" y="3176793"/>
            <a:ext cx="1917645" cy="1061829"/>
          </a:xfrm>
          <a:prstGeom prst="rect">
            <a:avLst/>
          </a:prstGeom>
        </p:spPr>
        <p:txBody>
          <a:bodyPr wrap="square">
            <a:spAutoFit/>
          </a:bodyPr>
          <a:lstStyle/>
          <a:p>
            <a:pPr marL="171450" indent="-171450">
              <a:buFont typeface="Wingdings" panose="05000000000000000000" pitchFamily="2" charset="2"/>
              <a:buChar char="u"/>
            </a:pPr>
            <a:r>
              <a:rPr lang="zh-CN" altLang="en-US" sz="1050" dirty="0"/>
              <a:t>非复合</a:t>
            </a:r>
            <a:r>
              <a:rPr lang="zh-CN" altLang="en-US" sz="1050" dirty="0" smtClean="0"/>
              <a:t>标准：</a:t>
            </a:r>
            <a:endParaRPr lang="en-US" altLang="zh-CN" sz="1050" dirty="0" smtClean="0"/>
          </a:p>
          <a:p>
            <a:r>
              <a:rPr lang="en-US" altLang="zh-CN" sz="1050" dirty="0" smtClean="0"/>
              <a:t>【</a:t>
            </a:r>
            <a:r>
              <a:rPr lang="zh-CN" altLang="en-US" sz="1050" dirty="0" smtClean="0"/>
              <a:t>分配</a:t>
            </a:r>
            <a:r>
              <a:rPr lang="zh-CN" altLang="en-US" sz="1050" dirty="0"/>
              <a:t>标准</a:t>
            </a:r>
            <a:r>
              <a:rPr lang="zh-CN" altLang="en-US" sz="1050" dirty="0" smtClean="0"/>
              <a:t>数据录入</a:t>
            </a:r>
            <a:r>
              <a:rPr lang="en-US" altLang="zh-CN" sz="1050" dirty="0" smtClean="0"/>
              <a:t>】</a:t>
            </a:r>
            <a:r>
              <a:rPr lang="zh-CN" altLang="en-US" sz="1050" dirty="0" smtClean="0"/>
              <a:t>中</a:t>
            </a:r>
            <a:r>
              <a:rPr lang="zh-CN" altLang="en-US" sz="1050" dirty="0"/>
              <a:t>维护标准值</a:t>
            </a:r>
            <a:endParaRPr lang="en-US" altLang="zh-CN" sz="1050" dirty="0" smtClean="0"/>
          </a:p>
          <a:p>
            <a:pPr marL="171450" indent="-171450">
              <a:buFont typeface="Wingdings" panose="05000000000000000000" pitchFamily="2" charset="2"/>
              <a:buChar char="u"/>
            </a:pPr>
            <a:endParaRPr lang="en-US" altLang="zh-CN" sz="1050" dirty="0"/>
          </a:p>
          <a:p>
            <a:pPr marL="171450" indent="-171450">
              <a:buFont typeface="Wingdings" panose="05000000000000000000" pitchFamily="2" charset="2"/>
              <a:buChar char="u"/>
            </a:pPr>
            <a:r>
              <a:rPr lang="zh-CN" altLang="en-US" sz="1050" dirty="0" smtClean="0"/>
              <a:t>复合标准：</a:t>
            </a:r>
            <a:endParaRPr lang="en-US" altLang="zh-CN" sz="1050" dirty="0" smtClean="0"/>
          </a:p>
          <a:p>
            <a:r>
              <a:rPr lang="zh-CN" altLang="en-US" sz="1050" dirty="0" smtClean="0"/>
              <a:t>根据自定义计算</a:t>
            </a:r>
            <a:r>
              <a:rPr lang="zh-CN" altLang="en-US" sz="1050" dirty="0"/>
              <a:t>公式自动取数</a:t>
            </a:r>
            <a:endParaRPr lang="zh-CN" altLang="en-US" sz="1050" dirty="0"/>
          </a:p>
        </p:txBody>
      </p:sp>
      <p:pic>
        <p:nvPicPr>
          <p:cNvPr id="1331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4781" y="812504"/>
            <a:ext cx="3523971" cy="27892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088" y="484049"/>
            <a:ext cx="3648689" cy="2755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088" y="1576970"/>
            <a:ext cx="3666235" cy="27892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781" y="1391969"/>
            <a:ext cx="3597847" cy="26543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685" y="748118"/>
            <a:ext cx="3563938" cy="26543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4685" y="1861893"/>
            <a:ext cx="3659457" cy="26677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743907" y="834572"/>
            <a:ext cx="6185531" cy="3577772"/>
          </a:xfrm>
        </p:spPr>
        <p:txBody>
          <a:bodyPr/>
          <a:lstStyle/>
          <a:p>
            <a:pPr marL="171450" indent="-171450">
              <a:spcAft>
                <a:spcPts val="600"/>
              </a:spcAft>
              <a:buFont typeface="Wingdings" panose="05000000000000000000" pitchFamily="2" charset="2"/>
              <a:buChar char="n"/>
            </a:pPr>
            <a:r>
              <a:rPr lang="zh-CN" altLang="en-US" sz="1600" dirty="0">
                <a:solidFill>
                  <a:schemeClr val="tx1"/>
                </a:solidFill>
              </a:rPr>
              <a:t>部门间费用分配标准设置</a:t>
            </a:r>
            <a:endParaRPr lang="en-US" altLang="zh-CN" sz="1600" dirty="0">
              <a:solidFill>
                <a:schemeClr val="tx1"/>
              </a:solidFill>
            </a:endParaRPr>
          </a:p>
          <a:p>
            <a:pPr marL="351155" indent="-171450">
              <a:spcBef>
                <a:spcPts val="600"/>
              </a:spcBef>
              <a:buFont typeface="Arial" panose="020B0604020202020204" pitchFamily="34" charset="0"/>
              <a:buChar char="•"/>
            </a:pPr>
            <a:r>
              <a:rPr lang="zh-CN" altLang="en-US" sz="1100" dirty="0" smtClean="0">
                <a:solidFill>
                  <a:schemeClr val="tx1"/>
                </a:solidFill>
              </a:rPr>
              <a:t>实际完工产量：费用与产量相关</a:t>
            </a:r>
            <a:endParaRPr lang="en-US" altLang="zh-CN" sz="1100" dirty="0" smtClean="0">
              <a:solidFill>
                <a:schemeClr val="tx1"/>
              </a:solidFill>
            </a:endParaRPr>
          </a:p>
          <a:p>
            <a:pPr marL="351155" indent="-171450">
              <a:spcBef>
                <a:spcPts val="600"/>
              </a:spcBef>
              <a:buFont typeface="Arial" panose="020B0604020202020204" pitchFamily="34" charset="0"/>
              <a:buChar char="•"/>
            </a:pPr>
            <a:r>
              <a:rPr lang="zh-CN" altLang="en-US" sz="1100" dirty="0" smtClean="0">
                <a:solidFill>
                  <a:schemeClr val="tx1"/>
                </a:solidFill>
              </a:rPr>
              <a:t>实际总工时：费用与工时相关</a:t>
            </a:r>
            <a:endParaRPr lang="en-US" altLang="zh-CN" sz="1100" dirty="0" smtClean="0">
              <a:solidFill>
                <a:schemeClr val="tx1"/>
              </a:solidFill>
            </a:endParaRPr>
          </a:p>
          <a:p>
            <a:pPr marL="171450" indent="-171450">
              <a:spcAft>
                <a:spcPts val="600"/>
              </a:spcAft>
              <a:buFont typeface="Wingdings" panose="05000000000000000000" pitchFamily="2" charset="2"/>
              <a:buChar char="n"/>
            </a:pPr>
            <a:r>
              <a:rPr lang="zh-CN" altLang="en-US" sz="1600" dirty="0" smtClean="0">
                <a:solidFill>
                  <a:schemeClr val="tx1"/>
                </a:solidFill>
              </a:rPr>
              <a:t>共耗材料费用</a:t>
            </a:r>
            <a:r>
              <a:rPr lang="zh-CN" altLang="en-US" sz="1600" dirty="0">
                <a:solidFill>
                  <a:schemeClr val="tx1"/>
                </a:solidFill>
              </a:rPr>
              <a:t>分配</a:t>
            </a:r>
            <a:r>
              <a:rPr lang="zh-CN" altLang="en-US" sz="1600" dirty="0" smtClean="0">
                <a:solidFill>
                  <a:schemeClr val="tx1"/>
                </a:solidFill>
              </a:rPr>
              <a:t>标准设置</a:t>
            </a:r>
            <a:endParaRPr lang="en-US" altLang="zh-CN" sz="1600" dirty="0" smtClean="0">
              <a:solidFill>
                <a:schemeClr val="tx1"/>
              </a:solidFill>
            </a:endParaRPr>
          </a:p>
          <a:p>
            <a:pPr marL="351155" indent="-171450">
              <a:spcBef>
                <a:spcPts val="600"/>
              </a:spcBef>
              <a:buFont typeface="Arial" panose="020B0604020202020204" pitchFamily="34" charset="0"/>
              <a:buChar char="•"/>
            </a:pPr>
            <a:r>
              <a:rPr lang="zh-CN" altLang="en-US" sz="1100" dirty="0">
                <a:solidFill>
                  <a:schemeClr val="tx1"/>
                </a:solidFill>
              </a:rPr>
              <a:t>定额材料：必须使用计划管理 </a:t>
            </a:r>
            <a:r>
              <a:rPr lang="en-US" altLang="zh-CN" sz="1100" dirty="0">
                <a:solidFill>
                  <a:schemeClr val="tx1"/>
                </a:solidFill>
              </a:rPr>
              <a:t>-</a:t>
            </a:r>
            <a:r>
              <a:rPr lang="zh-CN" altLang="en-US" sz="1100" dirty="0">
                <a:solidFill>
                  <a:schemeClr val="tx1"/>
                </a:solidFill>
              </a:rPr>
              <a:t>生产数据管理</a:t>
            </a:r>
            <a:r>
              <a:rPr lang="zh-CN" altLang="en-US" sz="1100" dirty="0" smtClean="0">
                <a:solidFill>
                  <a:schemeClr val="tx1"/>
                </a:solidFill>
              </a:rPr>
              <a:t>模块，即</a:t>
            </a:r>
            <a:r>
              <a:rPr lang="en-US" altLang="zh-CN" sz="1100" dirty="0" smtClean="0">
                <a:solidFill>
                  <a:schemeClr val="tx1"/>
                </a:solidFill>
              </a:rPr>
              <a:t>BOM</a:t>
            </a:r>
            <a:endParaRPr lang="en-US" altLang="zh-CN" sz="1100" dirty="0" smtClean="0">
              <a:solidFill>
                <a:schemeClr val="tx1"/>
              </a:solidFill>
            </a:endParaRPr>
          </a:p>
          <a:p>
            <a:pPr marL="351155" indent="-171450">
              <a:spcBef>
                <a:spcPts val="600"/>
              </a:spcBef>
              <a:buFont typeface="Arial" panose="020B0604020202020204" pitchFamily="34" charset="0"/>
              <a:buChar char="•"/>
            </a:pPr>
            <a:r>
              <a:rPr lang="zh-CN" altLang="en-US" sz="1100" dirty="0" smtClean="0">
                <a:solidFill>
                  <a:schemeClr val="tx1"/>
                </a:solidFill>
              </a:rPr>
              <a:t>实际</a:t>
            </a:r>
            <a:r>
              <a:rPr lang="zh-CN" altLang="en-US" sz="1100" dirty="0">
                <a:solidFill>
                  <a:schemeClr val="tx1"/>
                </a:solidFill>
              </a:rPr>
              <a:t>完工</a:t>
            </a:r>
            <a:r>
              <a:rPr lang="zh-CN" altLang="en-US" sz="1100" dirty="0" smtClean="0">
                <a:solidFill>
                  <a:schemeClr val="tx1"/>
                </a:solidFill>
              </a:rPr>
              <a:t>产量：费用</a:t>
            </a:r>
            <a:r>
              <a:rPr lang="zh-CN" altLang="en-US" sz="1100" dirty="0">
                <a:solidFill>
                  <a:schemeClr val="tx1"/>
                </a:solidFill>
              </a:rPr>
              <a:t>与产量</a:t>
            </a:r>
            <a:r>
              <a:rPr lang="zh-CN" altLang="en-US" sz="1100" dirty="0" smtClean="0">
                <a:solidFill>
                  <a:schemeClr val="tx1"/>
                </a:solidFill>
              </a:rPr>
              <a:t>相关</a:t>
            </a:r>
            <a:endParaRPr lang="en-US" altLang="zh-CN" sz="1100" dirty="0">
              <a:solidFill>
                <a:schemeClr val="tx1"/>
              </a:solidFill>
            </a:endParaRPr>
          </a:p>
          <a:p>
            <a:pPr marL="351155" indent="-171450">
              <a:spcBef>
                <a:spcPts val="600"/>
              </a:spcBef>
              <a:buFont typeface="Arial" panose="020B0604020202020204" pitchFamily="34" charset="0"/>
              <a:buChar char="•"/>
            </a:pPr>
            <a:r>
              <a:rPr lang="zh-CN" altLang="en-US" sz="1100" dirty="0">
                <a:solidFill>
                  <a:schemeClr val="tx1"/>
                </a:solidFill>
              </a:rPr>
              <a:t>实际总工</a:t>
            </a:r>
            <a:r>
              <a:rPr lang="zh-CN" altLang="en-US" sz="1100" dirty="0" smtClean="0">
                <a:solidFill>
                  <a:schemeClr val="tx1"/>
                </a:solidFill>
              </a:rPr>
              <a:t>时：费用</a:t>
            </a:r>
            <a:r>
              <a:rPr lang="zh-CN" altLang="en-US" sz="1100" dirty="0">
                <a:solidFill>
                  <a:schemeClr val="tx1"/>
                </a:solidFill>
              </a:rPr>
              <a:t>与工时</a:t>
            </a:r>
            <a:r>
              <a:rPr lang="zh-CN" altLang="en-US" sz="1100" dirty="0" smtClean="0">
                <a:solidFill>
                  <a:schemeClr val="tx1"/>
                </a:solidFill>
              </a:rPr>
              <a:t>相关</a:t>
            </a:r>
            <a:endParaRPr lang="en-US" altLang="zh-CN" sz="1100" dirty="0" smtClean="0">
              <a:solidFill>
                <a:schemeClr val="tx1"/>
              </a:solidFill>
            </a:endParaRPr>
          </a:p>
          <a:p>
            <a:pPr marL="351155" indent="-171450">
              <a:spcBef>
                <a:spcPts val="600"/>
              </a:spcBef>
              <a:buFont typeface="Arial" panose="020B0604020202020204" pitchFamily="34" charset="0"/>
              <a:buChar char="•"/>
            </a:pPr>
            <a:r>
              <a:rPr lang="zh-CN" altLang="en-US" sz="1100" dirty="0" smtClean="0">
                <a:solidFill>
                  <a:schemeClr val="tx1"/>
                </a:solidFill>
              </a:rPr>
              <a:t>材料定额（投料单）：</a:t>
            </a:r>
            <a:r>
              <a:rPr lang="zh-CN" altLang="en-US" sz="1100" dirty="0">
                <a:solidFill>
                  <a:schemeClr val="tx1"/>
                </a:solidFill>
              </a:rPr>
              <a:t>必须使用生产管理</a:t>
            </a:r>
            <a:r>
              <a:rPr lang="zh-CN" altLang="en-US" sz="1100" dirty="0" smtClean="0">
                <a:solidFill>
                  <a:schemeClr val="tx1"/>
                </a:solidFill>
              </a:rPr>
              <a:t>模块，即投料单</a:t>
            </a:r>
            <a:endParaRPr lang="en-US" altLang="zh-CN" sz="1100" dirty="0" smtClean="0">
              <a:solidFill>
                <a:schemeClr val="tx1"/>
              </a:solidFill>
            </a:endParaRPr>
          </a:p>
          <a:p>
            <a:pPr marL="351155" indent="-171450">
              <a:spcBef>
                <a:spcPts val="600"/>
              </a:spcBef>
              <a:buFont typeface="Arial" panose="020B0604020202020204" pitchFamily="34" charset="0"/>
              <a:buChar char="•"/>
            </a:pPr>
            <a:r>
              <a:rPr lang="zh-CN" altLang="en-US" sz="1100" dirty="0" smtClean="0">
                <a:solidFill>
                  <a:schemeClr val="tx1"/>
                </a:solidFill>
              </a:rPr>
              <a:t>按</a:t>
            </a:r>
            <a:r>
              <a:rPr lang="zh-CN" altLang="en-US" sz="1100" dirty="0">
                <a:solidFill>
                  <a:schemeClr val="tx1"/>
                </a:solidFill>
              </a:rPr>
              <a:t>物料设置标准分配：对每种材料设置对应的分配标准</a:t>
            </a:r>
            <a:endParaRPr lang="en-US" altLang="zh-CN" sz="1100" dirty="0" smtClean="0">
              <a:solidFill>
                <a:schemeClr val="tx1"/>
              </a:solidFill>
            </a:endParaRPr>
          </a:p>
          <a:p>
            <a:pPr marL="171450" indent="-171450">
              <a:spcAft>
                <a:spcPts val="600"/>
              </a:spcAft>
              <a:buFont typeface="Wingdings" panose="05000000000000000000" pitchFamily="2" charset="2"/>
              <a:buChar char="n"/>
            </a:pPr>
            <a:r>
              <a:rPr lang="zh-CN" altLang="en-US" sz="1600" dirty="0">
                <a:solidFill>
                  <a:schemeClr val="tx1"/>
                </a:solidFill>
              </a:rPr>
              <a:t>其他共耗费用分配标准设置</a:t>
            </a:r>
            <a:endParaRPr lang="en-US" altLang="zh-CN" sz="1600" dirty="0">
              <a:solidFill>
                <a:schemeClr val="tx1"/>
              </a:solidFill>
            </a:endParaRPr>
          </a:p>
          <a:p>
            <a:pPr marL="351155" indent="-171450">
              <a:spcBef>
                <a:spcPts val="600"/>
              </a:spcBef>
              <a:buFont typeface="Arial" panose="020B0604020202020204" pitchFamily="34" charset="0"/>
              <a:buChar char="•"/>
            </a:pPr>
            <a:r>
              <a:rPr lang="zh-CN" altLang="en-US" sz="1100" dirty="0">
                <a:solidFill>
                  <a:schemeClr val="tx1"/>
                </a:solidFill>
              </a:rPr>
              <a:t>实际完工产量：费用与产量相关</a:t>
            </a:r>
            <a:endParaRPr lang="en-US" altLang="zh-CN" sz="1100" dirty="0">
              <a:solidFill>
                <a:schemeClr val="tx1"/>
              </a:solidFill>
            </a:endParaRPr>
          </a:p>
          <a:p>
            <a:pPr marL="351155" indent="-171450">
              <a:spcBef>
                <a:spcPts val="600"/>
              </a:spcBef>
              <a:buFont typeface="Arial" panose="020B0604020202020204" pitchFamily="34" charset="0"/>
              <a:buChar char="•"/>
            </a:pPr>
            <a:r>
              <a:rPr lang="zh-CN" altLang="en-US" sz="1100" dirty="0">
                <a:solidFill>
                  <a:schemeClr val="tx1"/>
                </a:solidFill>
              </a:rPr>
              <a:t>实际总工时：费用与工时</a:t>
            </a:r>
            <a:r>
              <a:rPr lang="zh-CN" altLang="en-US" sz="1100" dirty="0" smtClean="0">
                <a:solidFill>
                  <a:schemeClr val="tx1"/>
                </a:solidFill>
              </a:rPr>
              <a:t>相关</a:t>
            </a:r>
            <a:endParaRPr lang="en-US" altLang="zh-CN" sz="1100" dirty="0">
              <a:solidFill>
                <a:schemeClr val="tx1"/>
              </a:solidFill>
            </a:endParaRPr>
          </a:p>
        </p:txBody>
      </p:sp>
      <p:sp>
        <p:nvSpPr>
          <p:cNvPr id="3" name="标题 2"/>
          <p:cNvSpPr>
            <a:spLocks noGrp="1"/>
          </p:cNvSpPr>
          <p:nvPr>
            <p:ph type="title"/>
          </p:nvPr>
        </p:nvSpPr>
        <p:spPr/>
        <p:txBody>
          <a:bodyPr/>
          <a:lstStyle/>
          <a:p>
            <a:r>
              <a:rPr lang="zh-CN" altLang="en-US" sz="2400" dirty="0"/>
              <a:t>实际成本管理</a:t>
            </a:r>
            <a:r>
              <a:rPr lang="en-US" altLang="zh-CN" sz="2400" dirty="0"/>
              <a:t>——</a:t>
            </a:r>
            <a:r>
              <a:rPr lang="zh-CN" altLang="en-US" sz="2400" dirty="0"/>
              <a:t>分配标准设置</a:t>
            </a:r>
            <a:endParaRPr lang="zh-CN" altLang="en-US" sz="2400" dirty="0"/>
          </a:p>
        </p:txBody>
      </p:sp>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85656" y="1066799"/>
            <a:ext cx="3693887" cy="32055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829631" y="800101"/>
            <a:ext cx="4471031" cy="3321844"/>
          </a:xfrm>
        </p:spPr>
        <p:txBody>
          <a:bodyPr/>
          <a:lstStyle/>
          <a:p>
            <a:pPr marL="171450" indent="-171450">
              <a:spcAft>
                <a:spcPts val="600"/>
              </a:spcAft>
              <a:buFont typeface="Wingdings" panose="05000000000000000000" pitchFamily="2" charset="2"/>
              <a:buChar char="n"/>
            </a:pPr>
            <a:r>
              <a:rPr lang="zh-CN" altLang="en-US" sz="1600" dirty="0">
                <a:solidFill>
                  <a:schemeClr val="tx1"/>
                </a:solidFill>
              </a:rPr>
              <a:t>辅助生产费用分配标准设置</a:t>
            </a:r>
            <a:endParaRPr lang="en-US" altLang="zh-CN" sz="1600" dirty="0">
              <a:solidFill>
                <a:schemeClr val="tx1"/>
              </a:solidFill>
            </a:endParaRPr>
          </a:p>
          <a:p>
            <a:pPr marL="351155" indent="-171450">
              <a:spcBef>
                <a:spcPts val="600"/>
              </a:spcBef>
              <a:buFont typeface="Arial" panose="020B0604020202020204" pitchFamily="34" charset="0"/>
              <a:buChar char="•"/>
            </a:pPr>
            <a:r>
              <a:rPr lang="zh-CN" altLang="en-US" dirty="0">
                <a:solidFill>
                  <a:schemeClr val="tx1"/>
                </a:solidFill>
              </a:rPr>
              <a:t>实际完工产量：费用与产量相关</a:t>
            </a:r>
            <a:endParaRPr lang="en-US" altLang="zh-CN" dirty="0">
              <a:solidFill>
                <a:schemeClr val="tx1"/>
              </a:solidFill>
            </a:endParaRPr>
          </a:p>
          <a:p>
            <a:pPr marL="351155" indent="-171450">
              <a:spcBef>
                <a:spcPts val="600"/>
              </a:spcBef>
              <a:buFont typeface="Arial" panose="020B0604020202020204" pitchFamily="34" charset="0"/>
              <a:buChar char="•"/>
            </a:pPr>
            <a:r>
              <a:rPr lang="zh-CN" altLang="en-US" dirty="0">
                <a:solidFill>
                  <a:schemeClr val="tx1"/>
                </a:solidFill>
              </a:rPr>
              <a:t>实际总工时：费用与工时</a:t>
            </a:r>
            <a:r>
              <a:rPr lang="zh-CN" altLang="en-US" dirty="0" smtClean="0">
                <a:solidFill>
                  <a:schemeClr val="tx1"/>
                </a:solidFill>
              </a:rPr>
              <a:t>相关</a:t>
            </a:r>
            <a:endParaRPr lang="en-US" altLang="zh-CN" dirty="0">
              <a:solidFill>
                <a:schemeClr val="tx1"/>
              </a:solidFill>
            </a:endParaRPr>
          </a:p>
          <a:p>
            <a:pPr marL="171450" indent="-171450">
              <a:spcAft>
                <a:spcPts val="600"/>
              </a:spcAft>
              <a:buFont typeface="Wingdings" panose="05000000000000000000" pitchFamily="2" charset="2"/>
              <a:buChar char="n"/>
            </a:pPr>
            <a:r>
              <a:rPr lang="zh-CN" altLang="en-US" sz="1600" dirty="0">
                <a:solidFill>
                  <a:schemeClr val="tx1"/>
                </a:solidFill>
              </a:rPr>
              <a:t>制造费用分配标准设置</a:t>
            </a:r>
            <a:endParaRPr lang="en-US" altLang="zh-CN" sz="1600" dirty="0">
              <a:solidFill>
                <a:schemeClr val="tx1"/>
              </a:solidFill>
            </a:endParaRPr>
          </a:p>
          <a:p>
            <a:pPr marL="351155" indent="-171450">
              <a:spcBef>
                <a:spcPts val="600"/>
              </a:spcBef>
              <a:buFont typeface="Arial" panose="020B0604020202020204" pitchFamily="34" charset="0"/>
              <a:buChar char="•"/>
            </a:pPr>
            <a:r>
              <a:rPr lang="zh-CN" altLang="en-US" dirty="0">
                <a:solidFill>
                  <a:schemeClr val="tx1"/>
                </a:solidFill>
              </a:rPr>
              <a:t>实际完工产量：费用与产量相关</a:t>
            </a:r>
            <a:endParaRPr lang="en-US" altLang="zh-CN" dirty="0">
              <a:solidFill>
                <a:schemeClr val="tx1"/>
              </a:solidFill>
            </a:endParaRPr>
          </a:p>
          <a:p>
            <a:pPr marL="351155" indent="-171450">
              <a:spcBef>
                <a:spcPts val="600"/>
              </a:spcBef>
              <a:buFont typeface="Arial" panose="020B0604020202020204" pitchFamily="34" charset="0"/>
              <a:buChar char="•"/>
            </a:pPr>
            <a:r>
              <a:rPr lang="zh-CN" altLang="en-US" dirty="0">
                <a:solidFill>
                  <a:schemeClr val="tx1"/>
                </a:solidFill>
              </a:rPr>
              <a:t>实际总工时：费用与工时</a:t>
            </a:r>
            <a:r>
              <a:rPr lang="zh-CN" altLang="en-US" dirty="0" smtClean="0">
                <a:solidFill>
                  <a:schemeClr val="tx1"/>
                </a:solidFill>
              </a:rPr>
              <a:t>相关</a:t>
            </a:r>
            <a:endParaRPr lang="en-US" altLang="zh-CN" dirty="0">
              <a:solidFill>
                <a:schemeClr val="tx1"/>
              </a:solidFill>
            </a:endParaRPr>
          </a:p>
          <a:p>
            <a:pPr marL="171450" indent="-171450">
              <a:spcAft>
                <a:spcPts val="600"/>
              </a:spcAft>
              <a:buFont typeface="Wingdings" panose="05000000000000000000" pitchFamily="2" charset="2"/>
              <a:buChar char="n"/>
            </a:pPr>
            <a:r>
              <a:rPr lang="zh-CN" altLang="en-US" sz="1600" dirty="0">
                <a:solidFill>
                  <a:schemeClr val="tx1"/>
                </a:solidFill>
              </a:rPr>
              <a:t>在产品成本分配标准设置</a:t>
            </a:r>
            <a:endParaRPr lang="en-US" altLang="zh-CN" sz="1600" dirty="0">
              <a:solidFill>
                <a:schemeClr val="tx1"/>
              </a:solidFill>
            </a:endParaRPr>
          </a:p>
          <a:p>
            <a:pPr marL="171450" indent="-171450">
              <a:buFont typeface="Wingdings" panose="05000000000000000000" pitchFamily="2" charset="2"/>
              <a:buChar char="Ø"/>
            </a:pPr>
            <a:r>
              <a:rPr lang="zh-CN" altLang="en-US" sz="1400" dirty="0">
                <a:solidFill>
                  <a:schemeClr val="tx1"/>
                </a:solidFill>
              </a:rPr>
              <a:t>在产品成本分配标准</a:t>
            </a:r>
            <a:endParaRPr lang="en-US" altLang="zh-CN" sz="1400" dirty="0" smtClean="0">
              <a:solidFill>
                <a:schemeClr val="tx1"/>
              </a:solidFill>
            </a:endParaRPr>
          </a:p>
          <a:p>
            <a:pPr marL="171450" indent="-171450">
              <a:buFont typeface="Wingdings" panose="05000000000000000000" pitchFamily="2" charset="2"/>
              <a:buChar char="Ø"/>
            </a:pPr>
            <a:r>
              <a:rPr lang="zh-CN" altLang="en-US" sz="1400" dirty="0" smtClean="0">
                <a:solidFill>
                  <a:schemeClr val="tx1"/>
                </a:solidFill>
              </a:rPr>
              <a:t>在产品材料</a:t>
            </a:r>
            <a:r>
              <a:rPr lang="zh-CN" altLang="en-US" sz="1400" dirty="0">
                <a:solidFill>
                  <a:schemeClr val="tx1"/>
                </a:solidFill>
              </a:rPr>
              <a:t>成本分配标准</a:t>
            </a:r>
            <a:endParaRPr lang="zh-CN" altLang="en-US" sz="1400" dirty="0">
              <a:solidFill>
                <a:schemeClr val="tx1"/>
              </a:solidFill>
            </a:endParaRPr>
          </a:p>
        </p:txBody>
      </p:sp>
      <p:sp>
        <p:nvSpPr>
          <p:cNvPr id="3" name="标题 2"/>
          <p:cNvSpPr>
            <a:spLocks noGrp="1"/>
          </p:cNvSpPr>
          <p:nvPr>
            <p:ph type="title"/>
          </p:nvPr>
        </p:nvSpPr>
        <p:spPr/>
        <p:txBody>
          <a:bodyPr/>
          <a:lstStyle/>
          <a:p>
            <a:r>
              <a:rPr lang="zh-CN" altLang="en-US" sz="2400" dirty="0"/>
              <a:t>实际成本管理</a:t>
            </a:r>
            <a:r>
              <a:rPr lang="en-US" altLang="zh-CN" sz="2400" dirty="0"/>
              <a:t>——</a:t>
            </a:r>
            <a:r>
              <a:rPr lang="zh-CN" altLang="en-US" sz="2400" dirty="0"/>
              <a:t>分配标准设置</a:t>
            </a:r>
            <a:endParaRPr lang="zh-CN" alt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496969" y="1012945"/>
            <a:ext cx="2496262" cy="300036"/>
          </a:xfrm>
        </p:spPr>
        <p:txBody>
          <a:bodyPr/>
          <a:lstStyle/>
          <a:p>
            <a:pPr marL="171450" indent="-171450">
              <a:buFont typeface="Wingdings" panose="05000000000000000000" pitchFamily="2" charset="2"/>
              <a:buChar char="Ø"/>
            </a:pPr>
            <a:r>
              <a:rPr lang="zh-CN" altLang="en-US" sz="1800" dirty="0">
                <a:solidFill>
                  <a:schemeClr val="tx1"/>
                </a:solidFill>
              </a:rPr>
              <a:t>在产品成本分配</a:t>
            </a:r>
            <a:r>
              <a:rPr lang="zh-CN" altLang="en-US" sz="1800" dirty="0" smtClean="0">
                <a:solidFill>
                  <a:schemeClr val="tx1"/>
                </a:solidFill>
              </a:rPr>
              <a:t>标准</a:t>
            </a:r>
            <a:endParaRPr lang="en-US" altLang="zh-CN" sz="1800" dirty="0" smtClean="0">
              <a:solidFill>
                <a:schemeClr val="tx1"/>
              </a:solidFill>
            </a:endParaRPr>
          </a:p>
          <a:p>
            <a:pPr marL="171450" indent="-171450">
              <a:buFont typeface="Wingdings" panose="05000000000000000000" pitchFamily="2" charset="2"/>
              <a:buChar char="Ø"/>
            </a:pPr>
            <a:endParaRPr lang="en-US" altLang="zh-CN" dirty="0">
              <a:solidFill>
                <a:schemeClr val="tx1"/>
              </a:solidFill>
            </a:endParaRPr>
          </a:p>
          <a:p>
            <a:endParaRPr lang="en-US" altLang="zh-CN" dirty="0">
              <a:solidFill>
                <a:schemeClr val="tx1"/>
              </a:solidFill>
            </a:endParaRPr>
          </a:p>
          <a:p>
            <a:endParaRPr lang="zh-CN" altLang="en-US" dirty="0"/>
          </a:p>
        </p:txBody>
      </p:sp>
      <p:sp>
        <p:nvSpPr>
          <p:cNvPr id="3" name="标题 2"/>
          <p:cNvSpPr>
            <a:spLocks noGrp="1"/>
          </p:cNvSpPr>
          <p:nvPr>
            <p:ph type="title"/>
          </p:nvPr>
        </p:nvSpPr>
        <p:spPr/>
        <p:txBody>
          <a:bodyPr/>
          <a:lstStyle/>
          <a:p>
            <a:r>
              <a:rPr lang="zh-CN" altLang="en-US" sz="2400" dirty="0"/>
              <a:t>实际成本管理</a:t>
            </a:r>
            <a:r>
              <a:rPr lang="en-US" altLang="zh-CN" sz="2400" dirty="0"/>
              <a:t>——</a:t>
            </a:r>
            <a:r>
              <a:rPr lang="zh-CN" altLang="en-US" sz="2400" dirty="0"/>
              <a:t>分配标准设置</a:t>
            </a:r>
            <a:endParaRPr lang="zh-CN" altLang="en-US" sz="2400" dirty="0"/>
          </a:p>
        </p:txBody>
      </p:sp>
      <p:graphicFrame>
        <p:nvGraphicFramePr>
          <p:cNvPr id="4" name="表格 3"/>
          <p:cNvGraphicFramePr>
            <a:graphicFrameLocks noGrp="1"/>
          </p:cNvGraphicFramePr>
          <p:nvPr/>
        </p:nvGraphicFramePr>
        <p:xfrm>
          <a:off x="1611085" y="1502229"/>
          <a:ext cx="4889728" cy="2683274"/>
        </p:xfrm>
        <a:graphic>
          <a:graphicData uri="http://schemas.openxmlformats.org/drawingml/2006/table">
            <a:tbl>
              <a:tblPr>
                <a:tableStyleId>{ED083AE6-46FA-4A59-8FB0-9F97EB10719F}</a:tableStyleId>
              </a:tblPr>
              <a:tblGrid>
                <a:gridCol w="1133813"/>
                <a:gridCol w="3755915"/>
              </a:tblGrid>
              <a:tr h="293533">
                <a:tc>
                  <a:txBody>
                    <a:bodyPr/>
                    <a:lstStyle/>
                    <a:p>
                      <a:pPr algn="ctr" fontAlgn="ctr"/>
                      <a:r>
                        <a:rPr lang="zh-CN" altLang="en-US" sz="1000" u="none" strike="noStrike" dirty="0">
                          <a:effectLst/>
                        </a:rPr>
                        <a:t>在产品分配标准</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c>
                  <a:txBody>
                    <a:bodyPr/>
                    <a:lstStyle/>
                    <a:p>
                      <a:pPr algn="ctr" fontAlgn="ctr"/>
                      <a:r>
                        <a:rPr lang="zh-CN" altLang="en-US" sz="1000" u="none" strike="noStrike" dirty="0">
                          <a:effectLst/>
                        </a:rPr>
                        <a:t>分配标准说明</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291377">
                <a:tc>
                  <a:txBody>
                    <a:bodyPr/>
                    <a:lstStyle/>
                    <a:p>
                      <a:pPr algn="l" fontAlgn="ctr"/>
                      <a:r>
                        <a:rPr lang="zh-CN" altLang="en-US" sz="1000" u="none" strike="noStrike" dirty="0">
                          <a:solidFill>
                            <a:srgbClr val="0000FF"/>
                          </a:solidFill>
                          <a:effectLst/>
                        </a:rPr>
                        <a:t>不计算在产品成本</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期末在产品成本为</a:t>
                      </a:r>
                      <a:r>
                        <a:rPr lang="en-US" altLang="zh-CN" sz="1000" u="none" strike="noStrike" dirty="0">
                          <a:effectLst/>
                        </a:rPr>
                        <a:t>0</a:t>
                      </a:r>
                      <a:r>
                        <a:rPr lang="zh-CN" altLang="en-US" sz="1000" u="none" strike="noStrike" dirty="0">
                          <a:effectLst/>
                        </a:rPr>
                        <a:t>，全部成本由完工成本来承担。</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358258">
                <a:tc>
                  <a:txBody>
                    <a:bodyPr/>
                    <a:lstStyle/>
                    <a:p>
                      <a:pPr algn="l" fontAlgn="ctr"/>
                      <a:r>
                        <a:rPr lang="zh-CN" altLang="en-US" sz="1000" u="none" strike="noStrike" dirty="0">
                          <a:solidFill>
                            <a:srgbClr val="0000FF"/>
                          </a:solidFill>
                          <a:effectLst/>
                        </a:rPr>
                        <a:t>按年初固定数计算</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按年初第一期的期初在产品成本作为当前期的期末在产品成本</a:t>
                      </a:r>
                      <a:r>
                        <a:rPr lang="zh-CN" altLang="en-US" sz="1000" u="none" strike="noStrike" dirty="0" smtClean="0">
                          <a:effectLst/>
                        </a:rPr>
                        <a:t>，倒算</a:t>
                      </a:r>
                      <a:r>
                        <a:rPr lang="zh-CN" altLang="en-US" sz="1000" u="none" strike="noStrike" dirty="0">
                          <a:effectLst/>
                        </a:rPr>
                        <a:t>出本期完工产品的成本。</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301058">
                <a:tc>
                  <a:txBody>
                    <a:bodyPr/>
                    <a:lstStyle/>
                    <a:p>
                      <a:pPr algn="l" fontAlgn="ctr"/>
                      <a:r>
                        <a:rPr lang="zh-CN" altLang="en-US" sz="1000" u="none" strike="noStrike" dirty="0">
                          <a:solidFill>
                            <a:srgbClr val="0000FF"/>
                          </a:solidFill>
                          <a:effectLst/>
                        </a:rPr>
                        <a:t>按完工产品计算</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在产品的约当系数为</a:t>
                      </a:r>
                      <a:r>
                        <a:rPr lang="en-US" altLang="zh-CN" sz="1000" u="none" strike="noStrike" dirty="0">
                          <a:effectLst/>
                        </a:rPr>
                        <a:t>1</a:t>
                      </a:r>
                      <a:r>
                        <a:rPr lang="zh-CN" altLang="en-US" sz="1000" u="none" strike="noStrike" dirty="0">
                          <a:effectLst/>
                        </a:rPr>
                        <a:t>，在产品和完工产品成本按相应的产量分摊。</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320409">
                <a:tc>
                  <a:txBody>
                    <a:bodyPr/>
                    <a:lstStyle/>
                    <a:p>
                      <a:pPr algn="l" fontAlgn="ctr"/>
                      <a:r>
                        <a:rPr lang="zh-CN" altLang="en-US" sz="1000" u="none" strike="noStrike" dirty="0">
                          <a:solidFill>
                            <a:srgbClr val="0000FF"/>
                          </a:solidFill>
                          <a:effectLst/>
                        </a:rPr>
                        <a:t>只计算原材料费用</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在产品成本只计算直接材料成本，其他成本项目的成本全部由完工产品承担。</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285143">
                <a:tc>
                  <a:txBody>
                    <a:bodyPr/>
                    <a:lstStyle/>
                    <a:p>
                      <a:pPr algn="l" fontAlgn="ctr"/>
                      <a:r>
                        <a:rPr lang="zh-CN" altLang="en-US" sz="1000" u="none" strike="noStrike" dirty="0">
                          <a:solidFill>
                            <a:srgbClr val="0000FF"/>
                          </a:solidFill>
                          <a:effectLst/>
                        </a:rPr>
                        <a:t>按约当产量计算</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通过定义在产品的约当系数，使在产品数量折合为完工产品的数量。</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255898">
                <a:tc>
                  <a:txBody>
                    <a:bodyPr/>
                    <a:lstStyle/>
                    <a:p>
                      <a:pPr algn="l" fontAlgn="ctr"/>
                      <a:r>
                        <a:rPr lang="zh-CN" altLang="en-US" sz="1000" u="none" strike="noStrike" dirty="0">
                          <a:solidFill>
                            <a:srgbClr val="0000FF"/>
                          </a:solidFill>
                          <a:effectLst/>
                        </a:rPr>
                        <a:t>按固定金额</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在产品成本按一个固定的金额计算，设到成本项目。</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307077">
                <a:tc>
                  <a:txBody>
                    <a:bodyPr/>
                    <a:lstStyle/>
                    <a:p>
                      <a:pPr algn="l" fontAlgn="ctr"/>
                      <a:r>
                        <a:rPr lang="zh-CN" altLang="en-US" sz="1000" u="none" strike="noStrike" dirty="0">
                          <a:solidFill>
                            <a:srgbClr val="0000FF"/>
                          </a:solidFill>
                          <a:effectLst/>
                        </a:rPr>
                        <a:t>按固定比例</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在产品成本和完工产品成本按一个固定的比例分配。</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r h="270521">
                <a:tc>
                  <a:txBody>
                    <a:bodyPr/>
                    <a:lstStyle/>
                    <a:p>
                      <a:pPr algn="l" fontAlgn="ctr"/>
                      <a:r>
                        <a:rPr lang="zh-CN" altLang="en-US" sz="1000" u="none" strike="noStrike" dirty="0">
                          <a:solidFill>
                            <a:srgbClr val="0000FF"/>
                          </a:solidFill>
                          <a:effectLst/>
                        </a:rPr>
                        <a:t>按自定义标准计算</a:t>
                      </a:r>
                      <a:endParaRPr lang="zh-CN" altLang="en-US" sz="1000" b="0" i="0" u="none" strike="noStrike" dirty="0">
                        <a:solidFill>
                          <a:srgbClr val="0000FF"/>
                        </a:solidFill>
                        <a:effectLst/>
                        <a:latin typeface="宋体" panose="02010600030101010101" pitchFamily="2" charset="-122"/>
                      </a:endParaRPr>
                    </a:p>
                  </a:txBody>
                  <a:tcPr marL="8263" marR="8263" marT="8263" marB="0" anchor="ctr"/>
                </a:tc>
                <a:tc>
                  <a:txBody>
                    <a:bodyPr/>
                    <a:lstStyle/>
                    <a:p>
                      <a:pPr algn="l" fontAlgn="ctr"/>
                      <a:r>
                        <a:rPr lang="zh-CN" altLang="en-US" sz="1000" u="none" strike="noStrike" dirty="0">
                          <a:effectLst/>
                        </a:rPr>
                        <a:t>不包括系统预设分配标准，不包括有材料定额的复合分配标准。</a:t>
                      </a:r>
                      <a:endParaRPr lang="zh-CN" altLang="en-US" sz="1000" b="0" i="0" u="none" strike="noStrike" dirty="0">
                        <a:solidFill>
                          <a:srgbClr val="000000"/>
                        </a:solidFill>
                        <a:effectLst/>
                        <a:latin typeface="宋体" panose="02010600030101010101" pitchFamily="2" charset="-122"/>
                      </a:endParaRPr>
                    </a:p>
                  </a:txBody>
                  <a:tcPr marL="8263" marR="8263" marT="8263"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1061089" y="775568"/>
            <a:ext cx="3107051" cy="3940375"/>
          </a:xfrm>
        </p:spPr>
        <p:txBody>
          <a:bodyPr/>
          <a:lstStyle/>
          <a:p>
            <a:pPr marL="171450" indent="-171450">
              <a:buFont typeface="Wingdings" panose="05000000000000000000" pitchFamily="2" charset="2"/>
              <a:buChar char="n"/>
            </a:pPr>
            <a:r>
              <a:rPr lang="zh-CN" altLang="en-US" sz="1600" dirty="0" smtClean="0">
                <a:solidFill>
                  <a:schemeClr val="tx1"/>
                </a:solidFill>
                <a:latin typeface="黑体" panose="02010609060101010101" pitchFamily="49" charset="-122"/>
                <a:ea typeface="黑体" panose="02010609060101010101" pitchFamily="49" charset="-122"/>
              </a:rPr>
              <a:t>成本原理概述</a:t>
            </a:r>
            <a:endParaRPr lang="en-US" altLang="zh-CN" sz="1600" dirty="0" smtClean="0">
              <a:solidFill>
                <a:schemeClr val="tx1"/>
              </a:solidFill>
              <a:latin typeface="黑体" panose="02010609060101010101" pitchFamily="49" charset="-122"/>
              <a:ea typeface="黑体" panose="02010609060101010101" pitchFamily="49" charset="-122"/>
            </a:endParaRPr>
          </a:p>
          <a:p>
            <a:pPr marL="171450" indent="-171450">
              <a:buFont typeface="Wingdings" panose="05000000000000000000" pitchFamily="2" charset="2"/>
              <a:buChar char="n"/>
            </a:pPr>
            <a:r>
              <a:rPr lang="zh-CN" altLang="en-US" sz="1600" dirty="0" smtClean="0">
                <a:solidFill>
                  <a:schemeClr val="tx1"/>
                </a:solidFill>
                <a:latin typeface="黑体" panose="02010609060101010101" pitchFamily="49" charset="-122"/>
                <a:ea typeface="黑体" panose="02010609060101010101" pitchFamily="49" charset="-122"/>
              </a:rPr>
              <a:t>实际成本基础设置</a:t>
            </a:r>
            <a:endParaRPr lang="en-US" altLang="zh-CN" sz="1600" dirty="0" smtClean="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smtClean="0">
                <a:solidFill>
                  <a:schemeClr val="tx1"/>
                </a:solidFill>
                <a:latin typeface="黑体" panose="02010609060101010101" pitchFamily="49" charset="-122"/>
                <a:ea typeface="黑体" panose="02010609060101010101" pitchFamily="49" charset="-122"/>
              </a:rPr>
              <a:t>成本资料设置</a:t>
            </a:r>
            <a:endParaRPr lang="en-US" altLang="zh-CN" dirty="0" smtClean="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smtClean="0">
                <a:solidFill>
                  <a:schemeClr val="tx1"/>
                </a:solidFill>
                <a:latin typeface="黑体" panose="02010609060101010101" pitchFamily="49" charset="-122"/>
                <a:ea typeface="黑体" panose="02010609060101010101" pitchFamily="49" charset="-122"/>
              </a:rPr>
              <a:t>系统参数设置</a:t>
            </a:r>
            <a:endParaRPr lang="en-US" altLang="zh-CN" dirty="0" smtClean="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smtClean="0">
                <a:solidFill>
                  <a:schemeClr val="tx1"/>
                </a:solidFill>
                <a:latin typeface="黑体" panose="02010609060101010101" pitchFamily="49" charset="-122"/>
                <a:ea typeface="黑体" panose="02010609060101010101" pitchFamily="49" charset="-122"/>
              </a:rPr>
              <a:t>分配标准设置</a:t>
            </a:r>
            <a:endParaRPr lang="en-US" altLang="zh-CN" dirty="0" smtClean="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smtClean="0">
                <a:solidFill>
                  <a:schemeClr val="tx1"/>
                </a:solidFill>
                <a:latin typeface="黑体" panose="02010609060101010101" pitchFamily="49" charset="-122"/>
                <a:ea typeface="黑体" panose="02010609060101010101" pitchFamily="49" charset="-122"/>
              </a:rPr>
              <a:t>初始化设置</a:t>
            </a:r>
            <a:endParaRPr lang="en-US" altLang="zh-CN" dirty="0" smtClean="0">
              <a:solidFill>
                <a:schemeClr val="tx1"/>
              </a:solidFill>
              <a:latin typeface="黑体" panose="02010609060101010101" pitchFamily="49" charset="-122"/>
              <a:ea typeface="黑体" panose="02010609060101010101" pitchFamily="49" charset="-122"/>
            </a:endParaRPr>
          </a:p>
          <a:p>
            <a:pPr marL="171450" indent="-171450">
              <a:buFont typeface="Wingdings" panose="05000000000000000000" pitchFamily="2" charset="2"/>
              <a:buChar char="n"/>
            </a:pPr>
            <a:r>
              <a:rPr lang="zh-CN" altLang="en-US" sz="1600" dirty="0" smtClean="0">
                <a:solidFill>
                  <a:schemeClr val="tx1"/>
                </a:solidFill>
                <a:latin typeface="黑体" panose="02010609060101010101" pitchFamily="49" charset="-122"/>
                <a:ea typeface="黑体" panose="02010609060101010101" pitchFamily="49" charset="-122"/>
              </a:rPr>
              <a:t>实际成本基本流程</a:t>
            </a:r>
            <a:endParaRPr lang="en-US" altLang="zh-CN" sz="1600" dirty="0" smtClean="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a:solidFill>
                  <a:schemeClr val="tx1"/>
                </a:solidFill>
                <a:latin typeface="黑体" panose="02010609060101010101" pitchFamily="49" charset="-122"/>
                <a:ea typeface="黑体" panose="02010609060101010101" pitchFamily="49" charset="-122"/>
              </a:rPr>
              <a:t>数据归集</a:t>
            </a:r>
            <a:endParaRPr lang="en-US" altLang="zh-CN" dirty="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a:solidFill>
                  <a:schemeClr val="tx1"/>
                </a:solidFill>
                <a:latin typeface="黑体" panose="02010609060101010101" pitchFamily="49" charset="-122"/>
                <a:ea typeface="黑体" panose="02010609060101010101" pitchFamily="49" charset="-122"/>
              </a:rPr>
              <a:t>费用分配</a:t>
            </a:r>
            <a:endParaRPr lang="en-US" altLang="zh-CN" dirty="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a:solidFill>
                  <a:schemeClr val="tx1"/>
                </a:solidFill>
                <a:latin typeface="黑体" panose="02010609060101010101" pitchFamily="49" charset="-122"/>
                <a:ea typeface="黑体" panose="02010609060101010101" pitchFamily="49" charset="-122"/>
              </a:rPr>
              <a:t>成本计算</a:t>
            </a:r>
            <a:endParaRPr lang="en-US" altLang="zh-CN" dirty="0">
              <a:solidFill>
                <a:schemeClr val="tx1"/>
              </a:solidFill>
              <a:latin typeface="黑体" panose="02010609060101010101" pitchFamily="49" charset="-122"/>
              <a:ea typeface="黑体" panose="02010609060101010101" pitchFamily="49" charset="-122"/>
            </a:endParaRPr>
          </a:p>
          <a:p>
            <a:pPr marL="531495" indent="-171450">
              <a:spcBef>
                <a:spcPts val="600"/>
              </a:spcBef>
              <a:buFont typeface="Wingdings" panose="05000000000000000000" pitchFamily="2" charset="2"/>
              <a:buChar char="Ø"/>
            </a:pPr>
            <a:r>
              <a:rPr lang="zh-CN" altLang="en-US" dirty="0">
                <a:solidFill>
                  <a:schemeClr val="tx1"/>
                </a:solidFill>
                <a:latin typeface="黑体" panose="02010609060101010101" pitchFamily="49" charset="-122"/>
                <a:ea typeface="黑体" panose="02010609060101010101" pitchFamily="49" charset="-122"/>
              </a:rPr>
              <a:t>报表分析</a:t>
            </a:r>
            <a:endParaRPr lang="en-US" altLang="zh-CN" dirty="0">
              <a:solidFill>
                <a:schemeClr val="tx1"/>
              </a:solidFill>
              <a:latin typeface="黑体" panose="02010609060101010101" pitchFamily="49" charset="-122"/>
              <a:ea typeface="黑体" panose="02010609060101010101" pitchFamily="49" charset="-122"/>
            </a:endParaRPr>
          </a:p>
          <a:p>
            <a:pPr marL="171450" indent="-171450">
              <a:buFont typeface="Wingdings" panose="05000000000000000000" pitchFamily="2" charset="2"/>
              <a:buChar char="n"/>
            </a:pPr>
            <a:r>
              <a:rPr lang="zh-CN" altLang="en-US" sz="1600" dirty="0" smtClean="0">
                <a:solidFill>
                  <a:schemeClr val="tx1"/>
                </a:solidFill>
                <a:latin typeface="黑体" panose="02010609060101010101" pitchFamily="49" charset="-122"/>
                <a:ea typeface="黑体" panose="02010609060101010101" pitchFamily="49" charset="-122"/>
              </a:rPr>
              <a:t>实际成本之废品处理</a:t>
            </a:r>
            <a:endParaRPr lang="en-US" altLang="zh-CN" sz="1600" dirty="0" smtClean="0">
              <a:solidFill>
                <a:schemeClr val="tx1"/>
              </a:solidFill>
              <a:latin typeface="黑体" panose="02010609060101010101" pitchFamily="49" charset="-122"/>
              <a:ea typeface="黑体" panose="02010609060101010101" pitchFamily="49" charset="-122"/>
            </a:endParaRPr>
          </a:p>
          <a:p>
            <a:pPr marL="171450" indent="-171450">
              <a:buFont typeface="Wingdings" panose="05000000000000000000" pitchFamily="2" charset="2"/>
              <a:buChar char="n"/>
            </a:pPr>
            <a:r>
              <a:rPr lang="zh-CN" altLang="en-US" sz="1600" dirty="0" smtClean="0">
                <a:solidFill>
                  <a:schemeClr val="tx1"/>
                </a:solidFill>
                <a:latin typeface="黑体" panose="02010609060101010101" pitchFamily="49" charset="-122"/>
                <a:ea typeface="黑体" panose="02010609060101010101" pitchFamily="49" charset="-122"/>
              </a:rPr>
              <a:t>实际成本之返工处理</a:t>
            </a:r>
            <a:endParaRPr lang="en-US" altLang="zh-CN" sz="1600" dirty="0" smtClean="0">
              <a:solidFill>
                <a:schemeClr val="tx1"/>
              </a:solidFill>
              <a:latin typeface="黑体" panose="02010609060101010101" pitchFamily="49" charset="-122"/>
              <a:ea typeface="黑体" panose="02010609060101010101" pitchFamily="49" charset="-122"/>
            </a:endParaRPr>
          </a:p>
        </p:txBody>
      </p:sp>
      <p:sp>
        <p:nvSpPr>
          <p:cNvPr id="3" name="标题 2"/>
          <p:cNvSpPr>
            <a:spLocks noGrp="1"/>
          </p:cNvSpPr>
          <p:nvPr>
            <p:ph type="title"/>
          </p:nvPr>
        </p:nvSpPr>
        <p:spPr>
          <a:xfrm>
            <a:off x="443869" y="222590"/>
            <a:ext cx="8403269" cy="414103"/>
          </a:xfrm>
        </p:spPr>
        <p:txBody>
          <a:bodyPr/>
          <a:lstStyle/>
          <a:p>
            <a:r>
              <a:rPr lang="zh-CN" altLang="en-US" dirty="0" smtClean="0"/>
              <a:t>实际成本</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773986" y="1072732"/>
            <a:ext cx="4451157" cy="3238112"/>
          </a:xfrm>
        </p:spPr>
        <p:txBody>
          <a:bodyPr/>
          <a:lstStyle/>
          <a:p>
            <a:pPr marL="285750" indent="-285750">
              <a:buFont typeface="Wingdings" panose="05000000000000000000" pitchFamily="2" charset="2"/>
              <a:buChar char="Ø"/>
            </a:pPr>
            <a:r>
              <a:rPr lang="zh-CN" altLang="en-US" sz="1800" dirty="0" smtClean="0">
                <a:solidFill>
                  <a:schemeClr val="tx1"/>
                </a:solidFill>
              </a:rPr>
              <a:t>在产品材料</a:t>
            </a:r>
            <a:r>
              <a:rPr lang="zh-CN" altLang="en-US" sz="1800" dirty="0">
                <a:solidFill>
                  <a:schemeClr val="tx1"/>
                </a:solidFill>
              </a:rPr>
              <a:t>成本分配标准</a:t>
            </a:r>
            <a:endParaRPr lang="en-US" altLang="zh-CN" sz="1800" dirty="0">
              <a:solidFill>
                <a:schemeClr val="tx1"/>
              </a:solidFill>
            </a:endParaRPr>
          </a:p>
          <a:p>
            <a:pPr marL="360045" indent="-171450">
              <a:buFont typeface="Arial" panose="020B0604020202020204" pitchFamily="34" charset="0"/>
              <a:buChar char="•"/>
            </a:pPr>
            <a:r>
              <a:rPr lang="zh-CN" altLang="en-US" sz="1400" b="1" dirty="0">
                <a:solidFill>
                  <a:schemeClr val="tx1"/>
                </a:solidFill>
                <a:latin typeface="宋体" panose="02010600030101010101" pitchFamily="2" charset="-122"/>
                <a:ea typeface="宋体" panose="02010600030101010101" pitchFamily="2" charset="-122"/>
              </a:rPr>
              <a:t>参与分配标准列</a:t>
            </a:r>
            <a:r>
              <a:rPr lang="zh-CN" altLang="en-US" sz="1400" b="1" dirty="0" smtClean="0">
                <a:solidFill>
                  <a:schemeClr val="tx1"/>
                </a:solidFill>
                <a:latin typeface="宋体" panose="02010600030101010101" pitchFamily="2" charset="-122"/>
                <a:ea typeface="宋体" panose="02010600030101010101" pitchFamily="2" charset="-122"/>
              </a:rPr>
              <a:t>分配</a:t>
            </a:r>
            <a:endParaRPr lang="en-US" altLang="zh-CN" sz="1400" b="1" dirty="0" smtClean="0">
              <a:solidFill>
                <a:schemeClr val="tx1"/>
              </a:solidFill>
              <a:latin typeface="宋体" panose="02010600030101010101" pitchFamily="2" charset="-122"/>
              <a:ea typeface="宋体" panose="02010600030101010101" pitchFamily="2" charset="-122"/>
            </a:endParaRPr>
          </a:p>
          <a:p>
            <a:pPr marL="360045"/>
            <a:r>
              <a:rPr lang="zh-CN" altLang="en-US" dirty="0">
                <a:solidFill>
                  <a:schemeClr val="tx1"/>
                </a:solidFill>
                <a:latin typeface="华文楷体" panose="02010600040101010101" pitchFamily="2" charset="-122"/>
                <a:ea typeface="华文楷体" panose="02010600040101010101" pitchFamily="2" charset="-122"/>
              </a:rPr>
              <a:t>在产品材料成本不单独计算</a:t>
            </a:r>
            <a:endParaRPr lang="en-US" altLang="zh-CN" dirty="0">
              <a:solidFill>
                <a:schemeClr val="tx1"/>
              </a:solidFill>
              <a:latin typeface="华文楷体" panose="02010600040101010101" pitchFamily="2" charset="-122"/>
              <a:ea typeface="华文楷体" panose="02010600040101010101" pitchFamily="2" charset="-122"/>
            </a:endParaRPr>
          </a:p>
          <a:p>
            <a:pPr marL="360045" indent="-171450">
              <a:buFont typeface="Arial" panose="020B0604020202020204" pitchFamily="34" charset="0"/>
              <a:buChar char="•"/>
            </a:pPr>
            <a:r>
              <a:rPr lang="zh-CN" altLang="en-US" sz="1400" b="1" dirty="0" smtClean="0">
                <a:solidFill>
                  <a:schemeClr val="tx1"/>
                </a:solidFill>
                <a:latin typeface="宋体" panose="02010600030101010101" pitchFamily="2" charset="-122"/>
                <a:ea typeface="宋体" panose="02010600030101010101" pitchFamily="2" charset="-122"/>
              </a:rPr>
              <a:t>完工</a:t>
            </a:r>
            <a:r>
              <a:rPr lang="zh-CN" altLang="en-US" sz="1400" b="1" dirty="0">
                <a:solidFill>
                  <a:schemeClr val="tx1"/>
                </a:solidFill>
                <a:latin typeface="宋体" panose="02010600030101010101" pitchFamily="2" charset="-122"/>
                <a:ea typeface="宋体" panose="02010600030101010101" pitchFamily="2" charset="-122"/>
              </a:rPr>
              <a:t>产品按</a:t>
            </a:r>
            <a:r>
              <a:rPr lang="en-US" altLang="zh-CN" sz="1400" b="1" dirty="0">
                <a:solidFill>
                  <a:schemeClr val="tx1"/>
                </a:solidFill>
                <a:latin typeface="宋体" panose="02010600030101010101" pitchFamily="2" charset="-122"/>
                <a:ea typeface="宋体" panose="02010600030101010101" pitchFamily="2" charset="-122"/>
              </a:rPr>
              <a:t>BOM</a:t>
            </a:r>
            <a:r>
              <a:rPr lang="zh-CN" altLang="en-US" sz="1400" b="1" dirty="0" smtClean="0">
                <a:solidFill>
                  <a:schemeClr val="tx1"/>
                </a:solidFill>
                <a:latin typeface="宋体" panose="02010600030101010101" pitchFamily="2" charset="-122"/>
                <a:ea typeface="宋体" panose="02010600030101010101" pitchFamily="2" charset="-122"/>
              </a:rPr>
              <a:t>计算</a:t>
            </a:r>
            <a:endParaRPr lang="en-US" altLang="zh-CN" sz="1400" b="1" dirty="0" smtClean="0">
              <a:solidFill>
                <a:schemeClr val="tx1"/>
              </a:solidFill>
              <a:latin typeface="宋体" panose="02010600030101010101" pitchFamily="2" charset="-122"/>
              <a:ea typeface="宋体" panose="02010600030101010101" pitchFamily="2" charset="-122"/>
            </a:endParaRPr>
          </a:p>
          <a:p>
            <a:pPr marL="360045" indent="-171450">
              <a:buFont typeface="Arial" panose="020B0604020202020204" pitchFamily="34" charset="0"/>
              <a:buChar char="•"/>
            </a:pPr>
            <a:r>
              <a:rPr lang="zh-CN" altLang="en-US" sz="1400" b="1" dirty="0" smtClean="0">
                <a:solidFill>
                  <a:schemeClr val="tx1"/>
                </a:solidFill>
                <a:latin typeface="宋体" panose="02010600030101010101" pitchFamily="2" charset="-122"/>
                <a:ea typeface="宋体" panose="02010600030101010101" pitchFamily="2" charset="-122"/>
              </a:rPr>
              <a:t>在</a:t>
            </a:r>
            <a:r>
              <a:rPr lang="zh-CN" altLang="en-US" sz="1400" b="1" dirty="0">
                <a:solidFill>
                  <a:schemeClr val="tx1"/>
                </a:solidFill>
                <a:latin typeface="宋体" panose="02010600030101010101" pitchFamily="2" charset="-122"/>
                <a:ea typeface="宋体" panose="02010600030101010101" pitchFamily="2" charset="-122"/>
              </a:rPr>
              <a:t>产品由未关闭生产任务单对应领料单计算</a:t>
            </a:r>
            <a:endParaRPr lang="en-US" altLang="zh-CN" sz="1400" b="1" dirty="0">
              <a:solidFill>
                <a:schemeClr val="tx1"/>
              </a:solidFill>
              <a:latin typeface="宋体" panose="02010600030101010101" pitchFamily="2" charset="-122"/>
              <a:ea typeface="宋体" panose="02010600030101010101" pitchFamily="2" charset="-122"/>
            </a:endParaRPr>
          </a:p>
          <a:p>
            <a:pPr marL="360045" indent="-171450">
              <a:buFont typeface="Arial" panose="020B0604020202020204" pitchFamily="34" charset="0"/>
              <a:buChar char="•"/>
            </a:pPr>
            <a:r>
              <a:rPr lang="zh-CN" altLang="en-US" sz="1400" b="1" dirty="0">
                <a:solidFill>
                  <a:schemeClr val="tx1"/>
                </a:solidFill>
                <a:latin typeface="宋体" panose="02010600030101010101" pitchFamily="2" charset="-122"/>
                <a:ea typeface="宋体" panose="02010600030101010101" pitchFamily="2" charset="-122"/>
              </a:rPr>
              <a:t>完工产品按投料单</a:t>
            </a:r>
            <a:r>
              <a:rPr lang="zh-CN" altLang="en-US" sz="1400" b="1" dirty="0" smtClean="0">
                <a:solidFill>
                  <a:schemeClr val="tx1"/>
                </a:solidFill>
                <a:latin typeface="宋体" panose="02010600030101010101" pitchFamily="2" charset="-122"/>
                <a:ea typeface="宋体" panose="02010600030101010101" pitchFamily="2" charset="-122"/>
              </a:rPr>
              <a:t>计算</a:t>
            </a:r>
            <a:endParaRPr lang="en-US" altLang="zh-CN" sz="1400" b="1" dirty="0" smtClean="0">
              <a:solidFill>
                <a:schemeClr val="tx1"/>
              </a:solidFill>
              <a:latin typeface="宋体" panose="02010600030101010101" pitchFamily="2" charset="-122"/>
              <a:ea typeface="宋体" panose="02010600030101010101" pitchFamily="2" charset="-122"/>
            </a:endParaRPr>
          </a:p>
          <a:p>
            <a:pPr marL="360045"/>
            <a:r>
              <a:rPr lang="zh-CN" altLang="en-US" dirty="0" smtClean="0">
                <a:solidFill>
                  <a:schemeClr val="tx1"/>
                </a:solidFill>
                <a:latin typeface="华文楷体" panose="02010600040101010101" pitchFamily="2" charset="-122"/>
                <a:ea typeface="华文楷体" panose="02010600040101010101" pitchFamily="2" charset="-122"/>
              </a:rPr>
              <a:t>使用</a:t>
            </a:r>
            <a:r>
              <a:rPr lang="zh-CN" altLang="en-US" dirty="0">
                <a:solidFill>
                  <a:schemeClr val="tx1"/>
                </a:solidFill>
                <a:latin typeface="华文楷体" panose="02010600040101010101" pitchFamily="2" charset="-122"/>
                <a:ea typeface="华文楷体" panose="02010600040101010101" pitchFamily="2" charset="-122"/>
              </a:rPr>
              <a:t>了生产任务管理模块，任务单有对应的投料单</a:t>
            </a:r>
            <a:endParaRPr lang="en-US" altLang="zh-CN" dirty="0">
              <a:solidFill>
                <a:schemeClr val="tx1"/>
              </a:solidFill>
              <a:latin typeface="华文楷体" panose="02010600040101010101" pitchFamily="2" charset="-122"/>
              <a:ea typeface="华文楷体" panose="02010600040101010101" pitchFamily="2" charset="-122"/>
            </a:endParaRPr>
          </a:p>
          <a:p>
            <a:pPr marL="360045" indent="-171450">
              <a:buFont typeface="Arial" panose="020B0604020202020204" pitchFamily="34" charset="0"/>
              <a:buChar char="•"/>
            </a:pPr>
            <a:r>
              <a:rPr lang="zh-CN" altLang="en-US" sz="1400" b="1" dirty="0">
                <a:solidFill>
                  <a:schemeClr val="tx1"/>
                </a:solidFill>
                <a:latin typeface="GungsuhChe" panose="02030609000101010101" pitchFamily="49" charset="-127"/>
                <a:ea typeface="GungsuhChe" panose="02030609000101010101" pitchFamily="49" charset="-127"/>
              </a:rPr>
              <a:t>在产品按材料盘点计算</a:t>
            </a:r>
            <a:endParaRPr lang="zh-CN" altLang="en-US" sz="1400" dirty="0">
              <a:solidFill>
                <a:schemeClr val="tx1"/>
              </a:solidFill>
              <a:latin typeface="GungsuhChe" panose="02030609000101010101" pitchFamily="49" charset="-127"/>
              <a:ea typeface="GungsuhChe" panose="02030609000101010101" pitchFamily="49" charset="-127"/>
            </a:endParaRPr>
          </a:p>
          <a:p>
            <a:endParaRPr lang="zh-CN" altLang="en-US" dirty="0"/>
          </a:p>
        </p:txBody>
      </p:sp>
      <p:sp>
        <p:nvSpPr>
          <p:cNvPr id="3" name="标题 2"/>
          <p:cNvSpPr>
            <a:spLocks noGrp="1"/>
          </p:cNvSpPr>
          <p:nvPr>
            <p:ph type="title"/>
          </p:nvPr>
        </p:nvSpPr>
        <p:spPr/>
        <p:txBody>
          <a:bodyPr/>
          <a:lstStyle/>
          <a:p>
            <a:r>
              <a:rPr lang="zh-CN" altLang="en-US" dirty="0"/>
              <a:t>实际成本管理</a:t>
            </a:r>
            <a:r>
              <a:rPr lang="en-US" altLang="zh-CN" dirty="0"/>
              <a:t>——</a:t>
            </a:r>
            <a:r>
              <a:rPr lang="zh-CN" altLang="en-US" dirty="0"/>
              <a:t>分配标准设置</a:t>
            </a:r>
            <a:endParaRPr lang="zh-CN" altLang="en-US" dirty="0"/>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7942" y="648528"/>
            <a:ext cx="3926796" cy="38375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sz="2400" dirty="0"/>
              <a:t>实际成本管理</a:t>
            </a:r>
            <a:r>
              <a:rPr lang="en-US" altLang="zh-CN" sz="2400" dirty="0" smtClean="0"/>
              <a:t>—— </a:t>
            </a:r>
            <a:r>
              <a:rPr lang="zh-CN" altLang="en-US" sz="2400" dirty="0" smtClean="0"/>
              <a:t>初始化设置</a:t>
            </a:r>
            <a:endParaRPr lang="zh-CN" altLang="en-US" sz="2400" dirty="0"/>
          </a:p>
        </p:txBody>
      </p:sp>
      <p:grpSp>
        <p:nvGrpSpPr>
          <p:cNvPr id="5" name="组合 4"/>
          <p:cNvGrpSpPr/>
          <p:nvPr/>
        </p:nvGrpSpPr>
        <p:grpSpPr>
          <a:xfrm>
            <a:off x="557418" y="747957"/>
            <a:ext cx="2157828" cy="4124832"/>
            <a:chOff x="557418" y="747957"/>
            <a:chExt cx="1775974" cy="3833658"/>
          </a:xfrm>
        </p:grpSpPr>
        <p:grpSp>
          <p:nvGrpSpPr>
            <p:cNvPr id="6" name="组合 5"/>
            <p:cNvGrpSpPr/>
            <p:nvPr/>
          </p:nvGrpSpPr>
          <p:grpSpPr>
            <a:xfrm>
              <a:off x="559663" y="747957"/>
              <a:ext cx="1765424" cy="1946585"/>
              <a:chOff x="198761" y="578896"/>
              <a:chExt cx="2420972" cy="4279489"/>
            </a:xfrm>
          </p:grpSpPr>
          <p:sp>
            <p:nvSpPr>
              <p:cNvPr id="18"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9" name="组合 18"/>
              <p:cNvGrpSpPr/>
              <p:nvPr/>
            </p:nvGrpSpPr>
            <p:grpSpPr>
              <a:xfrm>
                <a:off x="198761" y="578896"/>
                <a:ext cx="2416175" cy="4279488"/>
                <a:chOff x="212726" y="767952"/>
                <a:chExt cx="2416175" cy="4279488"/>
              </a:xfrm>
            </p:grpSpPr>
            <p:sp>
              <p:nvSpPr>
                <p:cNvPr id="20"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1"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实际成本初始化</a:t>
                  </a:r>
                  <a:endParaRPr lang="zh-CN" altLang="zh-CN" sz="1100" dirty="0">
                    <a:latin typeface="Arial" panose="020B0604020202020204" pitchFamily="34" charset="0"/>
                    <a:ea typeface="黑体" panose="02010609060101010101" pitchFamily="49" charset="-122"/>
                  </a:endParaRPr>
                </a:p>
              </p:txBody>
            </p:sp>
            <p:sp>
              <p:nvSpPr>
                <p:cNvPr id="22"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3"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4"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5"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6"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27"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7" name="组合 6"/>
            <p:cNvGrpSpPr/>
            <p:nvPr/>
          </p:nvGrpSpPr>
          <p:grpSpPr>
            <a:xfrm>
              <a:off x="557418" y="2694542"/>
              <a:ext cx="1775974" cy="1887073"/>
              <a:chOff x="198761" y="578896"/>
              <a:chExt cx="2420972" cy="4279489"/>
            </a:xfrm>
          </p:grpSpPr>
          <p:sp>
            <p:nvSpPr>
              <p:cNvPr id="8"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9" name="组合 8"/>
              <p:cNvGrpSpPr/>
              <p:nvPr/>
            </p:nvGrpSpPr>
            <p:grpSpPr>
              <a:xfrm>
                <a:off x="198761" y="578896"/>
                <a:ext cx="2416175" cy="4279488"/>
                <a:chOff x="212726" y="767952"/>
                <a:chExt cx="2416175" cy="4279488"/>
              </a:xfrm>
            </p:grpSpPr>
            <p:sp>
              <p:nvSpPr>
                <p:cNvPr id="10"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11"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注意事项</a:t>
                  </a:r>
                  <a:endParaRPr lang="zh-CN" altLang="zh-CN" sz="1200" dirty="0">
                    <a:latin typeface="Arial" panose="020B0604020202020204" pitchFamily="34" charset="0"/>
                    <a:ea typeface="黑体" panose="02010609060101010101" pitchFamily="49" charset="-122"/>
                  </a:endParaRPr>
                </a:p>
              </p:txBody>
            </p:sp>
            <p:sp>
              <p:nvSpPr>
                <p:cNvPr id="12"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3"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4"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5"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6" name="Line 4"/>
                <p:cNvSpPr>
                  <a:spLocks noChangeShapeType="1"/>
                </p:cNvSpPr>
                <p:nvPr/>
              </p:nvSpPr>
              <p:spPr bwMode="auto">
                <a:xfrm flipH="1" flipV="1">
                  <a:off x="2628901" y="1040607"/>
                  <a:ext cx="0" cy="4006833"/>
                </a:xfrm>
                <a:prstGeom prst="line">
                  <a:avLst/>
                </a:prstGeom>
                <a:noFill/>
                <a:ln w="12700">
                  <a:solidFill>
                    <a:srgbClr val="06669F"/>
                  </a:solidFill>
                  <a:round/>
                </a:ln>
              </p:spPr>
              <p:txBody>
                <a:bodyPr/>
                <a:lstStyle/>
                <a:p>
                  <a:endParaRPr lang="zh-CN" altLang="en-US"/>
                </a:p>
              </p:txBody>
            </p:sp>
            <p:sp>
              <p:nvSpPr>
                <p:cNvPr id="17"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8" name="TextBox 27"/>
          <p:cNvSpPr txBox="1"/>
          <p:nvPr/>
        </p:nvSpPr>
        <p:spPr>
          <a:xfrm>
            <a:off x="658192" y="1246133"/>
            <a:ext cx="2042713" cy="253916"/>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需要录入期初相关数据。</a:t>
            </a:r>
            <a:endParaRPr lang="zh-CN" altLang="en-US" sz="1050" dirty="0"/>
          </a:p>
        </p:txBody>
      </p:sp>
      <p:sp>
        <p:nvSpPr>
          <p:cNvPr id="29" name="TextBox 28"/>
          <p:cNvSpPr txBox="1"/>
          <p:nvPr/>
        </p:nvSpPr>
        <p:spPr>
          <a:xfrm>
            <a:off x="672533" y="3369109"/>
            <a:ext cx="1967589" cy="738664"/>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系统允许按本项目录入期初成本数据，同时，对于直接材料，还可以按照具体材料明细进行录入。</a:t>
            </a:r>
            <a:endParaRPr lang="zh-CN" altLang="en-US" sz="1050" dirty="0"/>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6731" y="812504"/>
            <a:ext cx="5024774" cy="38196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实际成本</a:t>
            </a:r>
            <a:r>
              <a:rPr lang="zh-CN" altLang="en-US" dirty="0"/>
              <a:t>基本</a:t>
            </a:r>
            <a:r>
              <a:rPr lang="zh-CN" altLang="en-US" dirty="0" smtClean="0"/>
              <a:t>流程</a:t>
            </a:r>
            <a:r>
              <a:rPr lang="en-US" altLang="zh-CN" dirty="0" smtClean="0"/>
              <a:t>——</a:t>
            </a:r>
            <a:r>
              <a:rPr lang="zh-CN" altLang="en-US" dirty="0" smtClean="0"/>
              <a:t>数据归集</a:t>
            </a:r>
            <a:endParaRPr lang="zh-CN" altLang="en-US" dirty="0"/>
          </a:p>
        </p:txBody>
      </p:sp>
      <p:pic>
        <p:nvPicPr>
          <p:cNvPr id="17416"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61261" y="748118"/>
            <a:ext cx="3581400" cy="405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实际成本管理</a:t>
            </a:r>
            <a:r>
              <a:rPr lang="en-US" altLang="zh-CN" dirty="0" smtClean="0"/>
              <a:t>——</a:t>
            </a:r>
            <a:r>
              <a:rPr lang="zh-CN" altLang="en-US" dirty="0" smtClean="0"/>
              <a:t>产量</a:t>
            </a:r>
            <a:r>
              <a:rPr lang="en-US" altLang="zh-CN" dirty="0" smtClean="0"/>
              <a:t>/</a:t>
            </a:r>
            <a:r>
              <a:rPr lang="zh-CN" altLang="en-US" dirty="0" smtClean="0"/>
              <a:t>工时归集</a:t>
            </a:r>
            <a:endParaRPr lang="zh-CN" altLang="en-US" dirty="0"/>
          </a:p>
        </p:txBody>
      </p:sp>
      <p:grpSp>
        <p:nvGrpSpPr>
          <p:cNvPr id="4" name="组合 3"/>
          <p:cNvGrpSpPr/>
          <p:nvPr/>
        </p:nvGrpSpPr>
        <p:grpSpPr>
          <a:xfrm>
            <a:off x="557418" y="747958"/>
            <a:ext cx="2157828" cy="3342780"/>
            <a:chOff x="557418" y="747957"/>
            <a:chExt cx="1775974" cy="3833658"/>
          </a:xfrm>
        </p:grpSpPr>
        <p:grpSp>
          <p:nvGrpSpPr>
            <p:cNvPr id="18" name="组合 17"/>
            <p:cNvGrpSpPr/>
            <p:nvPr/>
          </p:nvGrpSpPr>
          <p:grpSpPr>
            <a:xfrm>
              <a:off x="559663" y="747957"/>
              <a:ext cx="1770209" cy="2101781"/>
              <a:chOff x="212726" y="767952"/>
              <a:chExt cx="2427534" cy="4620679"/>
            </a:xfrm>
          </p:grpSpPr>
          <p:sp>
            <p:nvSpPr>
              <p:cNvPr id="19" name="Rectangle 6"/>
              <p:cNvSpPr>
                <a:spLocks noChangeArrowheads="1"/>
              </p:cNvSpPr>
              <p:nvPr/>
            </p:nvSpPr>
            <p:spPr bwMode="auto">
              <a:xfrm>
                <a:off x="212726" y="767955"/>
                <a:ext cx="2416175" cy="644993"/>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5"/>
                <a:ext cx="2222936" cy="644993"/>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产量归集</a:t>
                </a:r>
                <a:endParaRPr lang="zh-CN" altLang="zh-CN" sz="11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6"/>
                <a:ext cx="11359" cy="4348025"/>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nvGrpSpPr>
            <p:cNvPr id="6" name="组合 5"/>
            <p:cNvGrpSpPr/>
            <p:nvPr/>
          </p:nvGrpSpPr>
          <p:grpSpPr>
            <a:xfrm>
              <a:off x="557418" y="2694542"/>
              <a:ext cx="1775974" cy="1887073"/>
              <a:chOff x="198761" y="578896"/>
              <a:chExt cx="2420972" cy="4279489"/>
            </a:xfrm>
          </p:grpSpPr>
          <p:sp>
            <p:nvSpPr>
              <p:cNvPr id="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8" name="组合 7"/>
              <p:cNvGrpSpPr/>
              <p:nvPr/>
            </p:nvGrpSpPr>
            <p:grpSpPr>
              <a:xfrm>
                <a:off x="198761" y="578896"/>
                <a:ext cx="2416175" cy="4279488"/>
                <a:chOff x="212726" y="767952"/>
                <a:chExt cx="2416175" cy="4279488"/>
              </a:xfrm>
            </p:grpSpPr>
            <p:sp>
              <p:nvSpPr>
                <p:cNvPr id="1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7" name="TextBox 26"/>
          <p:cNvSpPr txBox="1"/>
          <p:nvPr/>
        </p:nvSpPr>
        <p:spPr>
          <a:xfrm>
            <a:off x="658193" y="1149458"/>
            <a:ext cx="1981930" cy="2862322"/>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200" dirty="0" smtClean="0"/>
              <a:t>投入产量录入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完工产量录入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废品产量录入</a:t>
            </a:r>
            <a:endParaRPr lang="en-US" altLang="zh-CN" sz="1200" dirty="0" smtClean="0"/>
          </a:p>
          <a:p>
            <a:pPr marL="171450" indent="-171450">
              <a:lnSpc>
                <a:spcPct val="150000"/>
              </a:lnSpc>
              <a:buFont typeface="Wingdings" panose="05000000000000000000" pitchFamily="2" charset="2"/>
              <a:buChar char="u"/>
            </a:pPr>
            <a:r>
              <a:rPr lang="zh-CN" altLang="en-US" sz="1200" dirty="0"/>
              <a:t>在</a:t>
            </a:r>
            <a:r>
              <a:rPr lang="zh-CN" altLang="en-US" sz="1200" dirty="0" smtClean="0"/>
              <a:t>产品产量盘点录入</a:t>
            </a:r>
            <a:endParaRPr lang="en-US" altLang="zh-CN" sz="1200" dirty="0" smtClean="0"/>
          </a:p>
          <a:p>
            <a:pPr marL="171450" indent="-171450">
              <a:lnSpc>
                <a:spcPct val="150000"/>
              </a:lnSpc>
              <a:buFont typeface="Wingdings" panose="05000000000000000000" pitchFamily="2" charset="2"/>
              <a:buChar char="u"/>
            </a:pPr>
            <a:r>
              <a:rPr lang="zh-CN" altLang="en-US" sz="1200" dirty="0"/>
              <a:t>在</a:t>
            </a:r>
            <a:r>
              <a:rPr lang="zh-CN" altLang="en-US" sz="1200" dirty="0" smtClean="0"/>
              <a:t>产品</a:t>
            </a:r>
            <a:r>
              <a:rPr lang="zh-CN" altLang="en-US" sz="1200" dirty="0"/>
              <a:t>材料</a:t>
            </a:r>
            <a:r>
              <a:rPr lang="zh-CN" altLang="en-US" sz="1200" dirty="0" smtClean="0"/>
              <a:t>盘点录入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劳务耗用量录入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实际工时录入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产量相关报表</a:t>
            </a:r>
            <a:endParaRPr lang="en-US" altLang="zh-CN" sz="1200" dirty="0"/>
          </a:p>
          <a:p>
            <a:pPr marL="215900">
              <a:lnSpc>
                <a:spcPct val="150000"/>
              </a:lnSpc>
            </a:pPr>
            <a:r>
              <a:rPr lang="zh-CN" altLang="en-US" sz="1200" dirty="0"/>
              <a:t>产品投入产出表</a:t>
            </a:r>
            <a:endParaRPr lang="en-US" altLang="zh-CN" sz="1200" dirty="0"/>
          </a:p>
          <a:p>
            <a:pPr marL="215900">
              <a:lnSpc>
                <a:spcPct val="150000"/>
              </a:lnSpc>
            </a:pPr>
            <a:r>
              <a:rPr lang="zh-CN" altLang="en-US" sz="1200" dirty="0"/>
              <a:t>产品出入库</a:t>
            </a:r>
            <a:r>
              <a:rPr lang="zh-CN" altLang="en-US" sz="1200" dirty="0" smtClean="0"/>
              <a:t>明细</a:t>
            </a:r>
            <a:endParaRPr lang="en-US" altLang="zh-CN" sz="1200" dirty="0"/>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06401" y="746390"/>
            <a:ext cx="4441274" cy="3531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09" y="712849"/>
            <a:ext cx="4744309" cy="3531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034" y="730168"/>
            <a:ext cx="4268944" cy="3531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746" y="665639"/>
            <a:ext cx="4548458" cy="36607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实际成本管理</a:t>
            </a:r>
            <a:r>
              <a:rPr lang="en-US" altLang="zh-CN" dirty="0" smtClean="0"/>
              <a:t>——</a:t>
            </a:r>
            <a:r>
              <a:rPr lang="zh-CN" altLang="en-US" dirty="0"/>
              <a:t>费用</a:t>
            </a:r>
            <a:r>
              <a:rPr lang="zh-CN" altLang="en-US" dirty="0" smtClean="0"/>
              <a:t>归集</a:t>
            </a:r>
            <a:endParaRPr lang="zh-CN" altLang="en-US" dirty="0"/>
          </a:p>
        </p:txBody>
      </p:sp>
      <p:grpSp>
        <p:nvGrpSpPr>
          <p:cNvPr id="4" name="组合 3"/>
          <p:cNvGrpSpPr/>
          <p:nvPr/>
        </p:nvGrpSpPr>
        <p:grpSpPr>
          <a:xfrm>
            <a:off x="557418" y="747958"/>
            <a:ext cx="2157828" cy="3342780"/>
            <a:chOff x="557418" y="747957"/>
            <a:chExt cx="1775974" cy="3833658"/>
          </a:xfrm>
        </p:grpSpPr>
        <p:grpSp>
          <p:nvGrpSpPr>
            <p:cNvPr id="18" name="组合 17"/>
            <p:cNvGrpSpPr/>
            <p:nvPr/>
          </p:nvGrpSpPr>
          <p:grpSpPr>
            <a:xfrm>
              <a:off x="559663" y="747957"/>
              <a:ext cx="1770209" cy="2101781"/>
              <a:chOff x="212726" y="767952"/>
              <a:chExt cx="2427534" cy="4620679"/>
            </a:xfrm>
          </p:grpSpPr>
          <p:sp>
            <p:nvSpPr>
              <p:cNvPr id="19" name="Rectangle 6"/>
              <p:cNvSpPr>
                <a:spLocks noChangeArrowheads="1"/>
              </p:cNvSpPr>
              <p:nvPr/>
            </p:nvSpPr>
            <p:spPr bwMode="auto">
              <a:xfrm>
                <a:off x="212726" y="767955"/>
                <a:ext cx="2416175" cy="644993"/>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5"/>
                <a:ext cx="2222936" cy="644993"/>
              </a:xfrm>
              <a:prstGeom prst="rect">
                <a:avLst/>
              </a:prstGeom>
              <a:solidFill>
                <a:schemeClr val="accent5">
                  <a:lumMod val="75000"/>
                </a:schemeClr>
              </a:solidFill>
              <a:ln w="9525">
                <a:noFill/>
                <a:miter lim="800000"/>
              </a:ln>
            </p:spPr>
            <p:txBody>
              <a:bodyPr/>
              <a:lstStyle/>
              <a:p>
                <a:pPr>
                  <a:buClr>
                    <a:srgbClr val="0000FF"/>
                  </a:buClr>
                </a:pPr>
                <a:r>
                  <a:rPr lang="zh-CN" altLang="en-US" sz="1100" dirty="0">
                    <a:latin typeface="Arial" panose="020B0604020202020204" pitchFamily="34" charset="0"/>
                    <a:ea typeface="黑体" panose="02010609060101010101" pitchFamily="49" charset="-122"/>
                  </a:rPr>
                  <a:t>费用</a:t>
                </a:r>
                <a:r>
                  <a:rPr lang="zh-CN" altLang="en-US" sz="1100" dirty="0" smtClean="0">
                    <a:latin typeface="Arial" panose="020B0604020202020204" pitchFamily="34" charset="0"/>
                    <a:ea typeface="黑体" panose="02010609060101010101" pitchFamily="49" charset="-122"/>
                  </a:rPr>
                  <a:t>归集</a:t>
                </a:r>
                <a:endParaRPr lang="zh-CN" altLang="zh-CN" sz="11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6"/>
                <a:ext cx="11359" cy="4348025"/>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nvGrpSpPr>
            <p:cNvPr id="6" name="组合 5"/>
            <p:cNvGrpSpPr/>
            <p:nvPr/>
          </p:nvGrpSpPr>
          <p:grpSpPr>
            <a:xfrm>
              <a:off x="557418" y="2694542"/>
              <a:ext cx="1775974" cy="1887073"/>
              <a:chOff x="198761" y="578896"/>
              <a:chExt cx="2420972" cy="4279489"/>
            </a:xfrm>
          </p:grpSpPr>
          <p:sp>
            <p:nvSpPr>
              <p:cNvPr id="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8" name="组合 7"/>
              <p:cNvGrpSpPr/>
              <p:nvPr/>
            </p:nvGrpSpPr>
            <p:grpSpPr>
              <a:xfrm>
                <a:off x="198761" y="578896"/>
                <a:ext cx="2416175" cy="4279488"/>
                <a:chOff x="212726" y="767952"/>
                <a:chExt cx="2416175" cy="4279488"/>
              </a:xfrm>
            </p:grpSpPr>
            <p:sp>
              <p:nvSpPr>
                <p:cNvPr id="1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7" name="TextBox 26"/>
          <p:cNvSpPr txBox="1"/>
          <p:nvPr/>
        </p:nvSpPr>
        <p:spPr>
          <a:xfrm>
            <a:off x="648547" y="1399112"/>
            <a:ext cx="1981930" cy="1477328"/>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200" dirty="0"/>
              <a:t>部门</a:t>
            </a:r>
            <a:r>
              <a:rPr lang="zh-CN" altLang="en-US" sz="1200" dirty="0" smtClean="0"/>
              <a:t>间共耗费用录入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材料费用录入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人工费用</a:t>
            </a:r>
            <a:r>
              <a:rPr lang="zh-CN" altLang="en-US" sz="1200" dirty="0"/>
              <a:t>、</a:t>
            </a:r>
            <a:r>
              <a:rPr lang="zh-CN" altLang="en-US" sz="1200" dirty="0" smtClean="0"/>
              <a:t>折旧、其他费用</a:t>
            </a:r>
            <a:endParaRPr lang="en-US" altLang="zh-CN" sz="1200" dirty="0" smtClean="0"/>
          </a:p>
          <a:p>
            <a:pPr marL="171450" indent="-171450">
              <a:lnSpc>
                <a:spcPct val="150000"/>
              </a:lnSpc>
              <a:buFont typeface="Wingdings" panose="05000000000000000000" pitchFamily="2" charset="2"/>
              <a:buChar char="u"/>
            </a:pPr>
            <a:r>
              <a:rPr lang="zh-CN" altLang="en-US" sz="1200" dirty="0" smtClean="0"/>
              <a:t>废品索赔录入</a:t>
            </a:r>
            <a:endParaRPr lang="en-US" altLang="zh-CN" sz="1200" dirty="0"/>
          </a:p>
        </p:txBody>
      </p:sp>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2009" y="869321"/>
            <a:ext cx="4836537" cy="30348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542" y="851491"/>
            <a:ext cx="4728258" cy="3048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016" y="851491"/>
            <a:ext cx="4595297" cy="3048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189" y="861701"/>
            <a:ext cx="4184124" cy="30378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实际成本基本流程</a:t>
            </a:r>
            <a:r>
              <a:rPr lang="en-US" altLang="zh-CN" dirty="0" smtClean="0"/>
              <a:t>——</a:t>
            </a:r>
            <a:r>
              <a:rPr lang="zh-CN" altLang="en-US" dirty="0" smtClean="0"/>
              <a:t>费用分配</a:t>
            </a:r>
            <a:endParaRPr lang="zh-CN" altLang="en-US" dirty="0"/>
          </a:p>
        </p:txBody>
      </p:sp>
      <p:pic>
        <p:nvPicPr>
          <p:cNvPr id="14338" name="Picture 2"/>
          <p:cNvPicPr>
            <a:picLocks noGrp="1" noChangeAspect="1" noChangeArrowheads="1"/>
          </p:cNvPicPr>
          <p:nvPr>
            <p:ph sz="quarter" idx="12"/>
          </p:nvPr>
        </p:nvPicPr>
        <p:blipFill>
          <a:blip r:embed="rId1">
            <a:extLst>
              <a:ext uri="{28A0092B-C50C-407E-A947-70E740481C1C}">
                <a14:useLocalDpi xmlns:a14="http://schemas.microsoft.com/office/drawing/2010/main" val="0"/>
              </a:ext>
            </a:extLst>
          </a:blip>
          <a:srcRect/>
          <a:stretch>
            <a:fillRect/>
          </a:stretch>
        </p:blipFill>
        <p:spPr bwMode="auto">
          <a:xfrm>
            <a:off x="2569529" y="893870"/>
            <a:ext cx="3067888"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实际成本基本流程</a:t>
            </a:r>
            <a:r>
              <a:rPr lang="en-US" altLang="zh-CN" dirty="0"/>
              <a:t>——</a:t>
            </a:r>
            <a:r>
              <a:rPr lang="zh-CN" altLang="en-US" dirty="0"/>
              <a:t>费用分配</a:t>
            </a:r>
            <a:endParaRPr lang="zh-CN" altLang="en-US" dirty="0"/>
          </a:p>
        </p:txBody>
      </p:sp>
      <p:pic>
        <p:nvPicPr>
          <p:cNvPr id="15362" name="Picture 2"/>
          <p:cNvPicPr>
            <a:picLocks noGrp="1" noChangeAspect="1" noChangeArrowheads="1"/>
          </p:cNvPicPr>
          <p:nvPr>
            <p:ph sz="quarter" idx="12"/>
          </p:nvPr>
        </p:nvPicPr>
        <p:blipFill>
          <a:blip r:embed="rId1">
            <a:extLst>
              <a:ext uri="{28A0092B-C50C-407E-A947-70E740481C1C}">
                <a14:useLocalDpi xmlns:a14="http://schemas.microsoft.com/office/drawing/2010/main" val="0"/>
              </a:ext>
            </a:extLst>
          </a:blip>
          <a:srcRect/>
          <a:stretch>
            <a:fillRect/>
          </a:stretch>
        </p:blipFill>
        <p:spPr bwMode="auto">
          <a:xfrm>
            <a:off x="1631165" y="880121"/>
            <a:ext cx="4977296" cy="356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实际成本基本流程</a:t>
            </a:r>
            <a:r>
              <a:rPr lang="en-US" altLang="zh-CN" dirty="0"/>
              <a:t>——</a:t>
            </a:r>
            <a:r>
              <a:rPr lang="zh-CN" altLang="en-US" dirty="0"/>
              <a:t>费用分配</a:t>
            </a:r>
            <a:endParaRPr lang="zh-CN" altLang="en-US" dirty="0"/>
          </a:p>
        </p:txBody>
      </p:sp>
      <p:grpSp>
        <p:nvGrpSpPr>
          <p:cNvPr id="4" name="组合 3"/>
          <p:cNvGrpSpPr/>
          <p:nvPr/>
        </p:nvGrpSpPr>
        <p:grpSpPr>
          <a:xfrm>
            <a:off x="561078" y="794807"/>
            <a:ext cx="2157828" cy="3342780"/>
            <a:chOff x="557418" y="747957"/>
            <a:chExt cx="1775974" cy="3833658"/>
          </a:xfrm>
        </p:grpSpPr>
        <p:grpSp>
          <p:nvGrpSpPr>
            <p:cNvPr id="5" name="组合 4"/>
            <p:cNvGrpSpPr/>
            <p:nvPr/>
          </p:nvGrpSpPr>
          <p:grpSpPr>
            <a:xfrm>
              <a:off x="557418" y="747957"/>
              <a:ext cx="1772454" cy="2101781"/>
              <a:chOff x="209647" y="767952"/>
              <a:chExt cx="2430613" cy="4620679"/>
            </a:xfrm>
          </p:grpSpPr>
          <p:sp>
            <p:nvSpPr>
              <p:cNvPr id="15" name="Rectangle 6"/>
              <p:cNvSpPr>
                <a:spLocks noChangeArrowheads="1"/>
              </p:cNvSpPr>
              <p:nvPr/>
            </p:nvSpPr>
            <p:spPr bwMode="auto">
              <a:xfrm>
                <a:off x="212726" y="767955"/>
                <a:ext cx="2416175" cy="644993"/>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16" name="Rectangle 7"/>
              <p:cNvSpPr>
                <a:spLocks noChangeArrowheads="1"/>
              </p:cNvSpPr>
              <p:nvPr/>
            </p:nvSpPr>
            <p:spPr bwMode="auto">
              <a:xfrm>
                <a:off x="405965" y="767955"/>
                <a:ext cx="2222936" cy="644993"/>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费用</a:t>
                </a:r>
                <a:r>
                  <a:rPr lang="zh-CN" altLang="en-US" sz="1100" dirty="0">
                    <a:latin typeface="Arial" panose="020B0604020202020204" pitchFamily="34" charset="0"/>
                    <a:ea typeface="黑体" panose="02010609060101010101" pitchFamily="49" charset="-122"/>
                  </a:rPr>
                  <a:t>分配</a:t>
                </a:r>
                <a:endParaRPr lang="zh-CN" altLang="zh-CN" sz="1100" dirty="0">
                  <a:latin typeface="Arial" panose="020B0604020202020204" pitchFamily="34" charset="0"/>
                  <a:ea typeface="黑体" panose="02010609060101010101" pitchFamily="49" charset="-122"/>
                </a:endParaRPr>
              </a:p>
            </p:txBody>
          </p:sp>
          <p:sp>
            <p:nvSpPr>
              <p:cNvPr id="17"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8"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9"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0"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1" name="Line 4"/>
              <p:cNvSpPr>
                <a:spLocks noChangeShapeType="1"/>
              </p:cNvSpPr>
              <p:nvPr/>
            </p:nvSpPr>
            <p:spPr bwMode="auto">
              <a:xfrm flipH="1" flipV="1">
                <a:off x="2628901" y="1040606"/>
                <a:ext cx="11359" cy="4348025"/>
              </a:xfrm>
              <a:prstGeom prst="line">
                <a:avLst/>
              </a:prstGeom>
              <a:noFill/>
              <a:ln w="12700">
                <a:solidFill>
                  <a:srgbClr val="06669F"/>
                </a:solidFill>
                <a:round/>
              </a:ln>
            </p:spPr>
            <p:txBody>
              <a:bodyPr/>
              <a:lstStyle/>
              <a:p>
                <a:endParaRPr lang="zh-CN" altLang="en-US"/>
              </a:p>
            </p:txBody>
          </p:sp>
          <p:sp>
            <p:nvSpPr>
              <p:cNvPr id="22" name="Line 12"/>
              <p:cNvSpPr>
                <a:spLocks noChangeShapeType="1"/>
              </p:cNvSpPr>
              <p:nvPr/>
            </p:nvSpPr>
            <p:spPr bwMode="auto">
              <a:xfrm flipV="1">
                <a:off x="209647" y="767952"/>
                <a:ext cx="3079" cy="4279487"/>
              </a:xfrm>
              <a:prstGeom prst="line">
                <a:avLst/>
              </a:prstGeom>
              <a:noFill/>
              <a:ln w="12700">
                <a:solidFill>
                  <a:srgbClr val="06669F"/>
                </a:solidFill>
                <a:round/>
              </a:ln>
            </p:spPr>
            <p:txBody>
              <a:bodyPr/>
              <a:lstStyle/>
              <a:p>
                <a:endParaRPr lang="zh-CN" altLang="en-US"/>
              </a:p>
            </p:txBody>
          </p:sp>
        </p:grpSp>
        <p:grpSp>
          <p:nvGrpSpPr>
            <p:cNvPr id="6" name="组合 5"/>
            <p:cNvGrpSpPr/>
            <p:nvPr/>
          </p:nvGrpSpPr>
          <p:grpSpPr>
            <a:xfrm>
              <a:off x="557418" y="2694542"/>
              <a:ext cx="1775974" cy="1887073"/>
              <a:chOff x="198761" y="578896"/>
              <a:chExt cx="2420972" cy="4279489"/>
            </a:xfrm>
          </p:grpSpPr>
          <p:sp>
            <p:nvSpPr>
              <p:cNvPr id="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8" name="组合 7"/>
              <p:cNvGrpSpPr/>
              <p:nvPr/>
            </p:nvGrpSpPr>
            <p:grpSpPr>
              <a:xfrm>
                <a:off x="198761" y="578896"/>
                <a:ext cx="2416175" cy="4279488"/>
                <a:chOff x="212726" y="767952"/>
                <a:chExt cx="2416175" cy="4279488"/>
              </a:xfrm>
            </p:grpSpPr>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4"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3" name="TextBox 22"/>
          <p:cNvSpPr txBox="1"/>
          <p:nvPr/>
        </p:nvSpPr>
        <p:spPr>
          <a:xfrm>
            <a:off x="648547" y="1399112"/>
            <a:ext cx="1981930" cy="1107996"/>
          </a:xfrm>
          <a:prstGeom prst="rect">
            <a:avLst/>
          </a:prstGeom>
          <a:noFill/>
        </p:spPr>
        <p:txBody>
          <a:bodyPr wrap="square" rtlCol="0">
            <a:spAutoFit/>
          </a:bodyPr>
          <a:lstStyle/>
          <a:p>
            <a:pPr marL="171450" indent="-171450">
              <a:buFont typeface="Wingdings" panose="05000000000000000000" pitchFamily="2" charset="2"/>
              <a:buChar char="u"/>
            </a:pPr>
            <a:r>
              <a:rPr lang="zh-CN" altLang="en-US" sz="1200" dirty="0" smtClean="0"/>
              <a:t>各项费用的分配方法提供了：手工、自动、向导式三种方法，向导式可保存计算方案</a:t>
            </a:r>
            <a:endParaRPr lang="en-US" altLang="zh-CN" sz="1200" dirty="0" smtClean="0"/>
          </a:p>
          <a:p>
            <a:pPr marL="171450" indent="-171450">
              <a:lnSpc>
                <a:spcPct val="150000"/>
              </a:lnSpc>
              <a:buFont typeface="Wingdings" panose="05000000000000000000" pitchFamily="2" charset="2"/>
              <a:buChar char="u"/>
            </a:pPr>
            <a:r>
              <a:rPr lang="zh-CN" altLang="en-US" sz="1200" dirty="0" smtClean="0"/>
              <a:t>材料费用分配</a:t>
            </a:r>
            <a:endParaRPr lang="en-US" altLang="zh-CN" sz="1200" dirty="0" smtClean="0"/>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79711" y="2134356"/>
            <a:ext cx="3987670" cy="20032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2937301" y="871496"/>
            <a:ext cx="4998102" cy="2123658"/>
          </a:xfrm>
          <a:prstGeom prst="rect">
            <a:avLst/>
          </a:prstGeom>
          <a:noFill/>
        </p:spPr>
        <p:txBody>
          <a:bodyPr wrap="square" rtlCol="0">
            <a:spAutoFit/>
          </a:bodyPr>
          <a:lstStyle/>
          <a:p>
            <a:pPr marL="171450" indent="-171450">
              <a:buFont typeface="Arial" panose="020B0604020202020204" pitchFamily="34" charset="0"/>
              <a:buChar char="•"/>
            </a:pPr>
            <a:r>
              <a:rPr lang="zh-CN" altLang="en-US" sz="1200" dirty="0" smtClean="0"/>
              <a:t>自动分配：</a:t>
            </a:r>
            <a:endParaRPr lang="en-US" altLang="zh-CN" sz="1200" dirty="0" smtClean="0"/>
          </a:p>
          <a:p>
            <a:r>
              <a:rPr lang="zh-CN" altLang="en-US" sz="1200" dirty="0"/>
              <a:t>自动</a:t>
            </a:r>
            <a:r>
              <a:rPr lang="zh-CN" altLang="en-US" sz="1200" dirty="0" smtClean="0"/>
              <a:t>分配，</a:t>
            </a:r>
            <a:r>
              <a:rPr lang="zh-CN" altLang="en-US" sz="1200" dirty="0"/>
              <a:t>可对所有本期正常生产所耗用的材料费用单据</a:t>
            </a:r>
            <a:r>
              <a:rPr lang="zh-CN" altLang="en-US" sz="1200" dirty="0" smtClean="0"/>
              <a:t>进行按照设置的分配标准进行费用分配。</a:t>
            </a:r>
            <a:endParaRPr lang="en-US" altLang="zh-CN" sz="1200" dirty="0" smtClean="0"/>
          </a:p>
          <a:p>
            <a:endParaRPr lang="en-US" altLang="zh-CN" sz="1200" dirty="0"/>
          </a:p>
          <a:p>
            <a:pPr marL="171450" indent="-171450">
              <a:buFont typeface="Arial" panose="020B0604020202020204" pitchFamily="34" charset="0"/>
              <a:buChar char="•"/>
            </a:pPr>
            <a:r>
              <a:rPr lang="zh-CN" altLang="en-US" sz="1200" dirty="0" smtClean="0"/>
              <a:t>向导式分配：</a:t>
            </a:r>
            <a:endParaRPr lang="en-US" altLang="zh-CN" sz="1200" dirty="0" smtClean="0"/>
          </a:p>
          <a:p>
            <a:r>
              <a:rPr lang="zh-CN" altLang="zh-CN" sz="1200" dirty="0" smtClean="0"/>
              <a:t>材料</a:t>
            </a:r>
            <a:r>
              <a:rPr lang="zh-CN" altLang="zh-CN" sz="1200" dirty="0"/>
              <a:t>费用分配中向导设置可根据领料部门、成本对象组、材料代码、单据代码等，设置参与向导分配的材料</a:t>
            </a:r>
            <a:r>
              <a:rPr lang="zh-CN" altLang="zh-CN" sz="1200" dirty="0" smtClean="0"/>
              <a:t>范围并且</a:t>
            </a:r>
            <a:r>
              <a:rPr lang="zh-CN" altLang="zh-CN" sz="1200" dirty="0"/>
              <a:t>可对多个向导设置同时进行</a:t>
            </a:r>
            <a:r>
              <a:rPr lang="zh-CN" altLang="zh-CN" sz="1200" dirty="0" smtClean="0"/>
              <a:t>分配</a:t>
            </a:r>
            <a:r>
              <a:rPr lang="en-US" altLang="zh-CN" sz="1200" dirty="0" smtClean="0"/>
              <a:t>.</a:t>
            </a:r>
            <a:endParaRPr lang="en-US" altLang="zh-CN" sz="1200" dirty="0" smtClean="0"/>
          </a:p>
          <a:p>
            <a:endParaRPr lang="en-US" altLang="zh-CN" sz="1200" dirty="0"/>
          </a:p>
          <a:p>
            <a:pPr marL="171450" indent="-171450">
              <a:buFont typeface="Arial" panose="020B0604020202020204" pitchFamily="34" charset="0"/>
              <a:buChar char="•"/>
            </a:pPr>
            <a:r>
              <a:rPr lang="zh-CN" altLang="en-US" sz="1200" dirty="0" smtClean="0"/>
              <a:t>手工分配：</a:t>
            </a:r>
            <a:endParaRPr lang="en-US" altLang="zh-CN" sz="1200" dirty="0" smtClean="0"/>
          </a:p>
          <a:p>
            <a:r>
              <a:rPr lang="zh-CN" altLang="zh-CN" sz="1200" dirty="0" smtClean="0"/>
              <a:t>在</a:t>
            </a:r>
            <a:r>
              <a:rPr lang="zh-CN" altLang="zh-CN" sz="1200" dirty="0"/>
              <a:t>材料费用分配界面，双击单据可对单据进行手工</a:t>
            </a:r>
            <a:r>
              <a:rPr lang="zh-CN" altLang="zh-CN" sz="1200" dirty="0" smtClean="0"/>
              <a:t>分配</a:t>
            </a:r>
            <a:endParaRPr lang="en-US" altLang="zh-CN" sz="1200" dirty="0" smtClean="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469" y="2244506"/>
            <a:ext cx="3085934" cy="25413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193" y="2322045"/>
            <a:ext cx="3071605" cy="24868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3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实际成本基本流程</a:t>
            </a:r>
            <a:r>
              <a:rPr lang="en-US" altLang="zh-CN" dirty="0" smtClean="0"/>
              <a:t>——</a:t>
            </a:r>
            <a:r>
              <a:rPr lang="zh-CN" altLang="en-US" dirty="0" smtClean="0"/>
              <a:t>成本计算</a:t>
            </a:r>
            <a:endParaRPr lang="zh-CN" altLang="en-US" dirty="0"/>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93425" y="748119"/>
            <a:ext cx="3376920" cy="405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实际成本基本流程</a:t>
            </a:r>
            <a:r>
              <a:rPr lang="en-US" altLang="zh-CN" dirty="0"/>
              <a:t>——</a:t>
            </a:r>
            <a:r>
              <a:rPr lang="zh-CN" altLang="en-US" dirty="0"/>
              <a:t>成本计算</a:t>
            </a:r>
            <a:endParaRPr lang="zh-CN" altLang="en-US" dirty="0"/>
          </a:p>
        </p:txBody>
      </p:sp>
      <p:sp>
        <p:nvSpPr>
          <p:cNvPr id="23" name="TextBox 22"/>
          <p:cNvSpPr txBox="1"/>
          <p:nvPr/>
        </p:nvSpPr>
        <p:spPr>
          <a:xfrm>
            <a:off x="648547" y="1399112"/>
            <a:ext cx="1981930" cy="2031325"/>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200" dirty="0" smtClean="0"/>
              <a:t>成本合法性检查</a:t>
            </a:r>
            <a:endParaRPr lang="en-US" altLang="zh-CN" sz="1200" dirty="0" smtClean="0"/>
          </a:p>
          <a:p>
            <a:pPr marL="171450" indent="-171450">
              <a:lnSpc>
                <a:spcPct val="150000"/>
              </a:lnSpc>
              <a:buFont typeface="Wingdings" panose="05000000000000000000" pitchFamily="2" charset="2"/>
              <a:buChar char="u"/>
            </a:pPr>
            <a:r>
              <a:rPr lang="zh-CN" altLang="en-US" sz="1200" dirty="0" smtClean="0"/>
              <a:t>向导式成本计算</a:t>
            </a:r>
            <a:endParaRPr lang="en-US" altLang="zh-CN" sz="1200" dirty="0" smtClean="0"/>
          </a:p>
          <a:p>
            <a:pPr marL="171450" indent="-171450">
              <a:lnSpc>
                <a:spcPct val="150000"/>
              </a:lnSpc>
              <a:buFont typeface="Wingdings" panose="05000000000000000000" pitchFamily="2" charset="2"/>
              <a:buChar char="u"/>
            </a:pPr>
            <a:r>
              <a:rPr lang="zh-CN" altLang="en-US" sz="1200" dirty="0" smtClean="0"/>
              <a:t>计算前的费用分配功能</a:t>
            </a:r>
            <a:endParaRPr lang="en-US" altLang="zh-CN" sz="1200" dirty="0" smtClean="0"/>
          </a:p>
          <a:p>
            <a:pPr marL="171450" indent="-171450">
              <a:lnSpc>
                <a:spcPct val="150000"/>
              </a:lnSpc>
              <a:buFont typeface="Wingdings" panose="05000000000000000000" pitchFamily="2" charset="2"/>
              <a:buChar char="u"/>
            </a:pPr>
            <a:r>
              <a:rPr lang="zh-CN" altLang="en-US" sz="1200" dirty="0" smtClean="0"/>
              <a:t>自动成本计算</a:t>
            </a:r>
            <a:endParaRPr lang="en-US" altLang="zh-CN" sz="1200" dirty="0" smtClean="0"/>
          </a:p>
          <a:p>
            <a:pPr marL="171450" indent="-171450">
              <a:lnSpc>
                <a:spcPct val="150000"/>
              </a:lnSpc>
              <a:buFont typeface="Wingdings" panose="05000000000000000000" pitchFamily="2" charset="2"/>
              <a:buChar char="u"/>
            </a:pPr>
            <a:r>
              <a:rPr lang="zh-CN" altLang="en-US" sz="1200" dirty="0" smtClean="0"/>
              <a:t>详尽的成本计算报告，成本计算过程透明、提供异常问题处理建议</a:t>
            </a:r>
            <a:endParaRPr lang="en-US" altLang="zh-CN" sz="1200" dirty="0" smtClean="0"/>
          </a:p>
        </p:txBody>
      </p:sp>
      <p:grpSp>
        <p:nvGrpSpPr>
          <p:cNvPr id="24" name="组合 23"/>
          <p:cNvGrpSpPr/>
          <p:nvPr/>
        </p:nvGrpSpPr>
        <p:grpSpPr>
          <a:xfrm>
            <a:off x="561078" y="794807"/>
            <a:ext cx="2157828" cy="3342780"/>
            <a:chOff x="557418" y="747957"/>
            <a:chExt cx="1775974" cy="3833658"/>
          </a:xfrm>
        </p:grpSpPr>
        <p:grpSp>
          <p:nvGrpSpPr>
            <p:cNvPr id="25" name="组合 24"/>
            <p:cNvGrpSpPr/>
            <p:nvPr/>
          </p:nvGrpSpPr>
          <p:grpSpPr>
            <a:xfrm>
              <a:off x="557418" y="747957"/>
              <a:ext cx="1772454" cy="2101781"/>
              <a:chOff x="209647" y="767952"/>
              <a:chExt cx="2430613" cy="4620679"/>
            </a:xfrm>
          </p:grpSpPr>
          <p:sp>
            <p:nvSpPr>
              <p:cNvPr id="35" name="Rectangle 6"/>
              <p:cNvSpPr>
                <a:spLocks noChangeArrowheads="1"/>
              </p:cNvSpPr>
              <p:nvPr/>
            </p:nvSpPr>
            <p:spPr bwMode="auto">
              <a:xfrm>
                <a:off x="212726" y="767955"/>
                <a:ext cx="2416175" cy="644993"/>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36" name="Rectangle 7"/>
              <p:cNvSpPr>
                <a:spLocks noChangeArrowheads="1"/>
              </p:cNvSpPr>
              <p:nvPr/>
            </p:nvSpPr>
            <p:spPr bwMode="auto">
              <a:xfrm>
                <a:off x="405965" y="767955"/>
                <a:ext cx="2222936" cy="644993"/>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成本计算</a:t>
                </a:r>
                <a:endParaRPr lang="zh-CN" altLang="zh-CN" sz="1100" dirty="0">
                  <a:latin typeface="Arial" panose="020B0604020202020204" pitchFamily="34" charset="0"/>
                  <a:ea typeface="黑体" panose="02010609060101010101" pitchFamily="49" charset="-122"/>
                </a:endParaRPr>
              </a:p>
            </p:txBody>
          </p:sp>
          <p:sp>
            <p:nvSpPr>
              <p:cNvPr id="37"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8"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39"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40"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41" name="Line 4"/>
              <p:cNvSpPr>
                <a:spLocks noChangeShapeType="1"/>
              </p:cNvSpPr>
              <p:nvPr/>
            </p:nvSpPr>
            <p:spPr bwMode="auto">
              <a:xfrm flipH="1" flipV="1">
                <a:off x="2628901" y="1040606"/>
                <a:ext cx="11359" cy="4348025"/>
              </a:xfrm>
              <a:prstGeom prst="line">
                <a:avLst/>
              </a:prstGeom>
              <a:noFill/>
              <a:ln w="12700">
                <a:solidFill>
                  <a:srgbClr val="06669F"/>
                </a:solidFill>
                <a:round/>
              </a:ln>
            </p:spPr>
            <p:txBody>
              <a:bodyPr/>
              <a:lstStyle/>
              <a:p>
                <a:endParaRPr lang="zh-CN" altLang="en-US"/>
              </a:p>
            </p:txBody>
          </p:sp>
          <p:sp>
            <p:nvSpPr>
              <p:cNvPr id="42" name="Line 12"/>
              <p:cNvSpPr>
                <a:spLocks noChangeShapeType="1"/>
              </p:cNvSpPr>
              <p:nvPr/>
            </p:nvSpPr>
            <p:spPr bwMode="auto">
              <a:xfrm flipV="1">
                <a:off x="209647" y="767952"/>
                <a:ext cx="3079" cy="4279487"/>
              </a:xfrm>
              <a:prstGeom prst="line">
                <a:avLst/>
              </a:prstGeom>
              <a:noFill/>
              <a:ln w="12700">
                <a:solidFill>
                  <a:srgbClr val="06669F"/>
                </a:solidFill>
                <a:round/>
              </a:ln>
            </p:spPr>
            <p:txBody>
              <a:bodyPr/>
              <a:lstStyle/>
              <a:p>
                <a:endParaRPr lang="zh-CN" altLang="en-US"/>
              </a:p>
            </p:txBody>
          </p:sp>
        </p:grpSp>
        <p:grpSp>
          <p:nvGrpSpPr>
            <p:cNvPr id="26" name="组合 25"/>
            <p:cNvGrpSpPr/>
            <p:nvPr/>
          </p:nvGrpSpPr>
          <p:grpSpPr>
            <a:xfrm>
              <a:off x="557418" y="2694542"/>
              <a:ext cx="1775974" cy="1887073"/>
              <a:chOff x="198761" y="578896"/>
              <a:chExt cx="2420972" cy="4279489"/>
            </a:xfrm>
          </p:grpSpPr>
          <p:sp>
            <p:nvSpPr>
              <p:cNvPr id="2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28" name="组合 27"/>
              <p:cNvGrpSpPr/>
              <p:nvPr/>
            </p:nvGrpSpPr>
            <p:grpSpPr>
              <a:xfrm>
                <a:off x="198761" y="578896"/>
                <a:ext cx="2416175" cy="4279488"/>
                <a:chOff x="212726" y="767952"/>
                <a:chExt cx="2416175" cy="4279488"/>
              </a:xfrm>
            </p:grpSpPr>
            <p:sp>
              <p:nvSpPr>
                <p:cNvPr id="2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3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3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34"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96721" y="828957"/>
            <a:ext cx="4958759" cy="32402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721" y="1603802"/>
            <a:ext cx="2716097" cy="20127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923" y="1603802"/>
            <a:ext cx="2779856" cy="20300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998" y="814937"/>
            <a:ext cx="5467781" cy="33427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675" y="1760462"/>
            <a:ext cx="5592334" cy="15295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additive="base">
                                        <p:cTn id="11" dur="500" fill="hold"/>
                                        <p:tgtEl>
                                          <p:spTgt spid="14339"/>
                                        </p:tgtEl>
                                        <p:attrNameLst>
                                          <p:attrName>ppt_x</p:attrName>
                                        </p:attrNameLst>
                                      </p:cBhvr>
                                      <p:tavLst>
                                        <p:tav tm="0">
                                          <p:val>
                                            <p:strVal val="#ppt_x"/>
                                          </p:val>
                                        </p:tav>
                                        <p:tav tm="100000">
                                          <p:val>
                                            <p:strVal val="#ppt_x"/>
                                          </p:val>
                                        </p:tav>
                                      </p:tavLst>
                                    </p:anim>
                                    <p:anim calcmode="lin" valueType="num">
                                      <p:cBhvr additive="base">
                                        <p:cTn id="12" dur="500" fill="hold"/>
                                        <p:tgtEl>
                                          <p:spTgt spid="143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additive="base">
                                        <p:cTn id="15" dur="500" fill="hold"/>
                                        <p:tgtEl>
                                          <p:spTgt spid="14340"/>
                                        </p:tgtEl>
                                        <p:attrNameLst>
                                          <p:attrName>ppt_x</p:attrName>
                                        </p:attrNameLst>
                                      </p:cBhvr>
                                      <p:tavLst>
                                        <p:tav tm="0">
                                          <p:val>
                                            <p:strVal val="#ppt_x"/>
                                          </p:val>
                                        </p:tav>
                                        <p:tav tm="100000">
                                          <p:val>
                                            <p:strVal val="#ppt_x"/>
                                          </p:val>
                                        </p:tav>
                                      </p:tavLst>
                                    </p:anim>
                                    <p:anim calcmode="lin" valueType="num">
                                      <p:cBhvr additive="base">
                                        <p:cTn id="16"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additive="base">
                                        <p:cTn id="21" dur="500" fill="hold"/>
                                        <p:tgtEl>
                                          <p:spTgt spid="14341"/>
                                        </p:tgtEl>
                                        <p:attrNameLst>
                                          <p:attrName>ppt_x</p:attrName>
                                        </p:attrNameLst>
                                      </p:cBhvr>
                                      <p:tavLst>
                                        <p:tav tm="0">
                                          <p:val>
                                            <p:strVal val="#ppt_x"/>
                                          </p:val>
                                        </p:tav>
                                        <p:tav tm="100000">
                                          <p:val>
                                            <p:strVal val="#ppt_x"/>
                                          </p:val>
                                        </p:tav>
                                      </p:tavLst>
                                    </p:anim>
                                    <p:anim calcmode="lin" valueType="num">
                                      <p:cBhvr additive="base">
                                        <p:cTn id="22"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342"/>
                                        </p:tgtEl>
                                        <p:attrNameLst>
                                          <p:attrName>style.visibility</p:attrName>
                                        </p:attrNameLst>
                                      </p:cBhvr>
                                      <p:to>
                                        <p:strVal val="visible"/>
                                      </p:to>
                                    </p:set>
                                    <p:anim calcmode="lin" valueType="num">
                                      <p:cBhvr additive="base">
                                        <p:cTn id="27" dur="500" fill="hold"/>
                                        <p:tgtEl>
                                          <p:spTgt spid="14342"/>
                                        </p:tgtEl>
                                        <p:attrNameLst>
                                          <p:attrName>ppt_x</p:attrName>
                                        </p:attrNameLst>
                                      </p:cBhvr>
                                      <p:tavLst>
                                        <p:tav tm="0">
                                          <p:val>
                                            <p:strVal val="#ppt_x"/>
                                          </p:val>
                                        </p:tav>
                                        <p:tav tm="100000">
                                          <p:val>
                                            <p:strVal val="#ppt_x"/>
                                          </p:val>
                                        </p:tav>
                                      </p:tavLst>
                                    </p:anim>
                                    <p:anim calcmode="lin" valueType="num">
                                      <p:cBhvr additive="base">
                                        <p:cTn id="2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709831" y="1393183"/>
            <a:ext cx="5616462" cy="2939628"/>
          </a:xfrm>
        </p:spPr>
        <p:txBody>
          <a:bodyPr/>
          <a:lstStyle/>
          <a:p>
            <a:pPr marL="342900" indent="-342900">
              <a:buFont typeface="Wingdings" panose="05000000000000000000" pitchFamily="2" charset="2"/>
              <a:buChar char="Ø"/>
            </a:pPr>
            <a:r>
              <a:rPr lang="zh-CN" altLang="en-US" sz="2000" dirty="0" smtClean="0">
                <a:solidFill>
                  <a:srgbClr val="24215F"/>
                </a:solidFill>
              </a:rPr>
              <a:t>广义成本：</a:t>
            </a:r>
            <a:endParaRPr lang="en-US" altLang="zh-CN" sz="2000" dirty="0" smtClean="0">
              <a:solidFill>
                <a:srgbClr val="24215F"/>
              </a:solidFill>
            </a:endParaRPr>
          </a:p>
          <a:p>
            <a:pPr marL="360045"/>
            <a:r>
              <a:rPr lang="zh-CN" altLang="en-US" dirty="0" smtClean="0">
                <a:solidFill>
                  <a:srgbClr val="24215F"/>
                </a:solidFill>
              </a:rPr>
              <a:t>为达到特定目的而发生或者是应发生的价值牺牲，并用货币单位加以计量</a:t>
            </a:r>
            <a:endParaRPr lang="en-US" altLang="zh-CN" dirty="0" smtClean="0">
              <a:solidFill>
                <a:srgbClr val="24215F"/>
              </a:solidFill>
            </a:endParaRPr>
          </a:p>
          <a:p>
            <a:pPr marL="360045"/>
            <a:r>
              <a:rPr lang="zh-CN" altLang="en-US" dirty="0" smtClean="0">
                <a:solidFill>
                  <a:srgbClr val="24215F"/>
                </a:solidFill>
              </a:rPr>
              <a:t>例如：产品制造成本、期间费用</a:t>
            </a:r>
            <a:endParaRPr lang="en-US" altLang="zh-CN" dirty="0" smtClean="0">
              <a:solidFill>
                <a:srgbClr val="24215F"/>
              </a:solidFill>
            </a:endParaRPr>
          </a:p>
          <a:p>
            <a:endParaRPr lang="en-US" altLang="zh-CN" sz="1800" dirty="0">
              <a:solidFill>
                <a:srgbClr val="24215F"/>
              </a:solidFill>
            </a:endParaRPr>
          </a:p>
          <a:p>
            <a:pPr marL="342900" indent="-342900">
              <a:buFont typeface="Wingdings" panose="05000000000000000000" pitchFamily="2" charset="2"/>
              <a:buChar char="Ø"/>
            </a:pPr>
            <a:r>
              <a:rPr lang="zh-CN" altLang="en-US" sz="2000" dirty="0" smtClean="0">
                <a:solidFill>
                  <a:srgbClr val="24215F"/>
                </a:solidFill>
              </a:rPr>
              <a:t>狭义成本</a:t>
            </a:r>
            <a:endParaRPr lang="en-US" altLang="zh-CN" sz="2000" dirty="0" smtClean="0">
              <a:solidFill>
                <a:srgbClr val="24215F"/>
              </a:solidFill>
            </a:endParaRPr>
          </a:p>
          <a:p>
            <a:pPr marL="360045"/>
            <a:r>
              <a:rPr lang="zh-CN" altLang="en-US" dirty="0" smtClean="0">
                <a:solidFill>
                  <a:srgbClr val="24215F"/>
                </a:solidFill>
              </a:rPr>
              <a:t>企业为生产产品、提供劳务所发生的各项耗费</a:t>
            </a:r>
            <a:endParaRPr lang="en-US" altLang="zh-CN" dirty="0" smtClean="0">
              <a:solidFill>
                <a:srgbClr val="24215F"/>
              </a:solidFill>
            </a:endParaRPr>
          </a:p>
          <a:p>
            <a:pPr marL="360045"/>
            <a:r>
              <a:rPr lang="zh-CN" altLang="en-US" dirty="0" smtClean="0">
                <a:solidFill>
                  <a:srgbClr val="24215F"/>
                </a:solidFill>
              </a:rPr>
              <a:t>例如：产品制造成本</a:t>
            </a:r>
            <a:endParaRPr lang="en-US" altLang="zh-CN" dirty="0">
              <a:solidFill>
                <a:srgbClr val="24215F"/>
              </a:solidFill>
            </a:endParaRPr>
          </a:p>
          <a:p>
            <a:endParaRPr lang="zh-CN" altLang="en-US" dirty="0">
              <a:solidFill>
                <a:srgbClr val="0070C0"/>
              </a:solidFill>
            </a:endParaRPr>
          </a:p>
        </p:txBody>
      </p:sp>
      <p:sp>
        <p:nvSpPr>
          <p:cNvPr id="3" name="标题 2"/>
          <p:cNvSpPr>
            <a:spLocks noGrp="1"/>
          </p:cNvSpPr>
          <p:nvPr>
            <p:ph type="title"/>
          </p:nvPr>
        </p:nvSpPr>
        <p:spPr>
          <a:xfrm>
            <a:off x="443869" y="222590"/>
            <a:ext cx="8403269" cy="393783"/>
          </a:xfrm>
        </p:spPr>
        <p:txBody>
          <a:bodyPr/>
          <a:lstStyle/>
          <a:p>
            <a:r>
              <a:rPr lang="zh-CN" altLang="en-US" dirty="0" smtClean="0"/>
              <a:t>成本原理</a:t>
            </a:r>
            <a:r>
              <a:rPr lang="en-US" altLang="zh-CN" dirty="0" smtClean="0"/>
              <a:t>——</a:t>
            </a:r>
            <a:r>
              <a:rPr lang="zh-CN" altLang="en-US" dirty="0" smtClean="0"/>
              <a:t>成本概念</a:t>
            </a:r>
            <a:endParaRPr lang="zh-CN" altLang="en-US" dirty="0"/>
          </a:p>
        </p:txBody>
      </p:sp>
      <p:sp>
        <p:nvSpPr>
          <p:cNvPr id="5" name="TextBox 4"/>
          <p:cNvSpPr txBox="1"/>
          <p:nvPr/>
        </p:nvSpPr>
        <p:spPr>
          <a:xfrm>
            <a:off x="443869" y="787242"/>
            <a:ext cx="2163975" cy="461665"/>
          </a:xfrm>
          <a:prstGeom prst="rect">
            <a:avLst/>
          </a:prstGeom>
          <a:noFill/>
        </p:spPr>
        <p:txBody>
          <a:bodyPr wrap="square" rtlCol="0">
            <a:spAutoFit/>
          </a:bodyPr>
          <a:lstStyle/>
          <a:p>
            <a:r>
              <a:rPr lang="zh-CN" altLang="en-US" sz="2400" b="1" dirty="0" smtClean="0">
                <a:solidFill>
                  <a:srgbClr val="24215F"/>
                </a:solidFill>
              </a:rPr>
              <a:t>成本的含义</a:t>
            </a:r>
            <a:endParaRPr lang="zh-CN" altLang="en-US" sz="2400" b="1" dirty="0">
              <a:solidFill>
                <a:srgbClr val="24215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实际成本基本流程</a:t>
            </a:r>
            <a:r>
              <a:rPr lang="en-US" altLang="zh-CN" dirty="0" smtClean="0"/>
              <a:t>——</a:t>
            </a:r>
            <a:r>
              <a:rPr lang="zh-CN" altLang="en-US" dirty="0" smtClean="0"/>
              <a:t>报表分析</a:t>
            </a:r>
            <a:endParaRPr lang="zh-CN" altLang="en-US" dirty="0"/>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68600" y="627126"/>
            <a:ext cx="3295650" cy="3959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实际成本基本流程</a:t>
            </a:r>
            <a:r>
              <a:rPr lang="en-US" altLang="zh-CN" dirty="0"/>
              <a:t>——</a:t>
            </a:r>
            <a:r>
              <a:rPr lang="zh-CN" altLang="en-US" dirty="0"/>
              <a:t>报表分析</a:t>
            </a:r>
            <a:endParaRPr lang="zh-CN" altLang="en-US" dirty="0"/>
          </a:p>
        </p:txBody>
      </p:sp>
      <p:pic>
        <p:nvPicPr>
          <p:cNvPr id="1638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03488" y="946469"/>
            <a:ext cx="6343650" cy="1645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2600638"/>
            <a:ext cx="6343650" cy="1417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432" y="797560"/>
            <a:ext cx="6269706" cy="1787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432" y="2600638"/>
            <a:ext cx="6258247" cy="1583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359" y="1176150"/>
            <a:ext cx="6195779" cy="2836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9" name="组合 28"/>
          <p:cNvGrpSpPr/>
          <p:nvPr/>
        </p:nvGrpSpPr>
        <p:grpSpPr>
          <a:xfrm>
            <a:off x="405264" y="688483"/>
            <a:ext cx="2027735" cy="4124832"/>
            <a:chOff x="557418" y="747957"/>
            <a:chExt cx="1775974" cy="3833658"/>
          </a:xfrm>
        </p:grpSpPr>
        <p:grpSp>
          <p:nvGrpSpPr>
            <p:cNvPr id="30" name="组合 29"/>
            <p:cNvGrpSpPr/>
            <p:nvPr/>
          </p:nvGrpSpPr>
          <p:grpSpPr>
            <a:xfrm>
              <a:off x="559663" y="747957"/>
              <a:ext cx="1765424" cy="1946585"/>
              <a:chOff x="198761" y="578896"/>
              <a:chExt cx="2420972" cy="4279489"/>
            </a:xfrm>
          </p:grpSpPr>
          <p:sp>
            <p:nvSpPr>
              <p:cNvPr id="42"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43" name="组合 42"/>
              <p:cNvGrpSpPr/>
              <p:nvPr/>
            </p:nvGrpSpPr>
            <p:grpSpPr>
              <a:xfrm>
                <a:off x="198761" y="578896"/>
                <a:ext cx="2416175" cy="4279488"/>
                <a:chOff x="212726" y="767952"/>
                <a:chExt cx="2416175" cy="4279488"/>
              </a:xfrm>
            </p:grpSpPr>
            <p:sp>
              <p:nvSpPr>
                <p:cNvPr id="44"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45"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报表分析</a:t>
                  </a:r>
                  <a:endParaRPr lang="zh-CN" altLang="zh-CN" sz="1100" dirty="0">
                    <a:latin typeface="Arial" panose="020B0604020202020204" pitchFamily="34" charset="0"/>
                    <a:ea typeface="黑体" panose="02010609060101010101" pitchFamily="49" charset="-122"/>
                  </a:endParaRPr>
                </a:p>
              </p:txBody>
            </p:sp>
            <p:sp>
              <p:nvSpPr>
                <p:cNvPr id="46"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47"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48"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49"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50"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51"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31" name="组合 30"/>
            <p:cNvGrpSpPr/>
            <p:nvPr/>
          </p:nvGrpSpPr>
          <p:grpSpPr>
            <a:xfrm>
              <a:off x="557418" y="2694542"/>
              <a:ext cx="1775974" cy="1887073"/>
              <a:chOff x="198761" y="578896"/>
              <a:chExt cx="2420972" cy="4279489"/>
            </a:xfrm>
          </p:grpSpPr>
          <p:sp>
            <p:nvSpPr>
              <p:cNvPr id="32"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33" name="组合 32"/>
              <p:cNvGrpSpPr/>
              <p:nvPr/>
            </p:nvGrpSpPr>
            <p:grpSpPr>
              <a:xfrm>
                <a:off x="198761" y="578896"/>
                <a:ext cx="2416175" cy="4279488"/>
                <a:chOff x="212726" y="767952"/>
                <a:chExt cx="2416175" cy="4279488"/>
              </a:xfrm>
            </p:grpSpPr>
            <p:sp>
              <p:nvSpPr>
                <p:cNvPr id="34"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35"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注意事项</a:t>
                  </a:r>
                  <a:endParaRPr lang="zh-CN" altLang="zh-CN" sz="1200" dirty="0">
                    <a:latin typeface="Arial" panose="020B0604020202020204" pitchFamily="34" charset="0"/>
                    <a:ea typeface="黑体" panose="02010609060101010101" pitchFamily="49" charset="-122"/>
                  </a:endParaRPr>
                </a:p>
              </p:txBody>
            </p:sp>
            <p:sp>
              <p:nvSpPr>
                <p:cNvPr id="36"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7"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38"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9"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40" name="Line 4"/>
                <p:cNvSpPr>
                  <a:spLocks noChangeShapeType="1"/>
                </p:cNvSpPr>
                <p:nvPr/>
              </p:nvSpPr>
              <p:spPr bwMode="auto">
                <a:xfrm flipH="1" flipV="1">
                  <a:off x="2628901" y="1040607"/>
                  <a:ext cx="0" cy="4006833"/>
                </a:xfrm>
                <a:prstGeom prst="line">
                  <a:avLst/>
                </a:prstGeom>
                <a:noFill/>
                <a:ln w="12700">
                  <a:solidFill>
                    <a:srgbClr val="06669F"/>
                  </a:solidFill>
                  <a:round/>
                </a:ln>
              </p:spPr>
              <p:txBody>
                <a:bodyPr/>
                <a:lstStyle/>
                <a:p>
                  <a:endParaRPr lang="zh-CN" altLang="en-US"/>
                </a:p>
              </p:txBody>
            </p:sp>
            <p:sp>
              <p:nvSpPr>
                <p:cNvPr id="41"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52" name="TextBox 51"/>
          <p:cNvSpPr txBox="1"/>
          <p:nvPr/>
        </p:nvSpPr>
        <p:spPr>
          <a:xfrm>
            <a:off x="642263" y="1281383"/>
            <a:ext cx="1579080" cy="1200329"/>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200" dirty="0" smtClean="0"/>
              <a:t>实际成本报表</a:t>
            </a:r>
            <a:endParaRPr lang="en-US" altLang="zh-CN" sz="1200" dirty="0" smtClean="0"/>
          </a:p>
          <a:p>
            <a:pPr>
              <a:lnSpc>
                <a:spcPct val="150000"/>
              </a:lnSpc>
            </a:pPr>
            <a:endParaRPr lang="en-US" altLang="zh-CN" sz="1200" dirty="0" smtClean="0"/>
          </a:p>
          <a:p>
            <a:pPr marL="171450" indent="-171450">
              <a:lnSpc>
                <a:spcPct val="150000"/>
              </a:lnSpc>
              <a:buFont typeface="Wingdings" panose="05000000000000000000" pitchFamily="2" charset="2"/>
              <a:buChar char="u"/>
            </a:pPr>
            <a:r>
              <a:rPr lang="zh-CN" altLang="en-US" sz="1200" dirty="0" smtClean="0"/>
              <a:t>订单成本报表</a:t>
            </a:r>
            <a:endParaRPr lang="en-US" altLang="zh-CN" sz="1200" dirty="0" smtClean="0"/>
          </a:p>
          <a:p>
            <a:pPr>
              <a:lnSpc>
                <a:spcPct val="150000"/>
              </a:lnSpc>
            </a:pPr>
            <a:endParaRPr lang="en-US" altLang="zh-CN" sz="1200" dirty="0" smtClean="0"/>
          </a:p>
        </p:txBody>
      </p:sp>
      <p:sp>
        <p:nvSpPr>
          <p:cNvPr id="53" name="TextBox 52"/>
          <p:cNvSpPr txBox="1"/>
          <p:nvPr/>
        </p:nvSpPr>
        <p:spPr>
          <a:xfrm>
            <a:off x="568717" y="3134153"/>
            <a:ext cx="1767859" cy="1200329"/>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200" dirty="0" smtClean="0"/>
              <a:t>订单成本分析，要求成本对象有“对应原单号”</a:t>
            </a:r>
            <a:endParaRPr lang="en-US" altLang="zh-CN" sz="1200" dirty="0" smtClean="0"/>
          </a:p>
          <a:p>
            <a:pPr>
              <a:lnSpc>
                <a:spcPct val="150000"/>
              </a:lnSpc>
            </a:pPr>
            <a:endParaRPr lang="en-US" altLang="zh-CN"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实际成本</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废品处理</a:t>
            </a:r>
            <a:br>
              <a:rPr lang="en-US" altLang="zh-CN" dirty="0">
                <a:latin typeface="黑体" panose="02010609060101010101" pitchFamily="49" charset="-122"/>
                <a:ea typeface="黑体" panose="02010609060101010101" pitchFamily="49" charset="-122"/>
              </a:rPr>
            </a:br>
            <a:endParaRPr lang="zh-CN" altLang="en-US" dirty="0"/>
          </a:p>
        </p:txBody>
      </p:sp>
      <p:grpSp>
        <p:nvGrpSpPr>
          <p:cNvPr id="4" name="组合 3"/>
          <p:cNvGrpSpPr/>
          <p:nvPr/>
        </p:nvGrpSpPr>
        <p:grpSpPr>
          <a:xfrm>
            <a:off x="518699" y="803300"/>
            <a:ext cx="1932592" cy="3342780"/>
            <a:chOff x="557418" y="747957"/>
            <a:chExt cx="1775974" cy="3833658"/>
          </a:xfrm>
        </p:grpSpPr>
        <p:grpSp>
          <p:nvGrpSpPr>
            <p:cNvPr id="5" name="组合 4"/>
            <p:cNvGrpSpPr/>
            <p:nvPr/>
          </p:nvGrpSpPr>
          <p:grpSpPr>
            <a:xfrm>
              <a:off x="557418" y="747957"/>
              <a:ext cx="1772454" cy="2101781"/>
              <a:chOff x="209647" y="767952"/>
              <a:chExt cx="2430613" cy="4620679"/>
            </a:xfrm>
          </p:grpSpPr>
          <p:sp>
            <p:nvSpPr>
              <p:cNvPr id="15" name="Rectangle 6"/>
              <p:cNvSpPr>
                <a:spLocks noChangeArrowheads="1"/>
              </p:cNvSpPr>
              <p:nvPr/>
            </p:nvSpPr>
            <p:spPr bwMode="auto">
              <a:xfrm>
                <a:off x="212726" y="767955"/>
                <a:ext cx="2416175" cy="644993"/>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16" name="Rectangle 7"/>
              <p:cNvSpPr>
                <a:spLocks noChangeArrowheads="1"/>
              </p:cNvSpPr>
              <p:nvPr/>
            </p:nvSpPr>
            <p:spPr bwMode="auto">
              <a:xfrm>
                <a:off x="405965" y="767955"/>
                <a:ext cx="2222936" cy="644993"/>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废品处理</a:t>
                </a:r>
                <a:endParaRPr lang="zh-CN" altLang="zh-CN" sz="1100" dirty="0">
                  <a:latin typeface="Arial" panose="020B0604020202020204" pitchFamily="34" charset="0"/>
                  <a:ea typeface="黑体" panose="02010609060101010101" pitchFamily="49" charset="-122"/>
                </a:endParaRPr>
              </a:p>
            </p:txBody>
          </p:sp>
          <p:sp>
            <p:nvSpPr>
              <p:cNvPr id="17"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8"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9"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0"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1" name="Line 4"/>
              <p:cNvSpPr>
                <a:spLocks noChangeShapeType="1"/>
              </p:cNvSpPr>
              <p:nvPr/>
            </p:nvSpPr>
            <p:spPr bwMode="auto">
              <a:xfrm flipH="1" flipV="1">
                <a:off x="2628901" y="1040606"/>
                <a:ext cx="11359" cy="4348025"/>
              </a:xfrm>
              <a:prstGeom prst="line">
                <a:avLst/>
              </a:prstGeom>
              <a:noFill/>
              <a:ln w="12700">
                <a:solidFill>
                  <a:srgbClr val="06669F"/>
                </a:solidFill>
                <a:round/>
              </a:ln>
            </p:spPr>
            <p:txBody>
              <a:bodyPr/>
              <a:lstStyle/>
              <a:p>
                <a:endParaRPr lang="zh-CN" altLang="en-US"/>
              </a:p>
            </p:txBody>
          </p:sp>
          <p:sp>
            <p:nvSpPr>
              <p:cNvPr id="22" name="Line 12"/>
              <p:cNvSpPr>
                <a:spLocks noChangeShapeType="1"/>
              </p:cNvSpPr>
              <p:nvPr/>
            </p:nvSpPr>
            <p:spPr bwMode="auto">
              <a:xfrm flipV="1">
                <a:off x="209647" y="767952"/>
                <a:ext cx="3079" cy="4279487"/>
              </a:xfrm>
              <a:prstGeom prst="line">
                <a:avLst/>
              </a:prstGeom>
              <a:noFill/>
              <a:ln w="12700">
                <a:solidFill>
                  <a:srgbClr val="06669F"/>
                </a:solidFill>
                <a:round/>
              </a:ln>
            </p:spPr>
            <p:txBody>
              <a:bodyPr/>
              <a:lstStyle/>
              <a:p>
                <a:endParaRPr lang="zh-CN" altLang="en-US"/>
              </a:p>
            </p:txBody>
          </p:sp>
        </p:grpSp>
        <p:grpSp>
          <p:nvGrpSpPr>
            <p:cNvPr id="6" name="组合 5"/>
            <p:cNvGrpSpPr/>
            <p:nvPr/>
          </p:nvGrpSpPr>
          <p:grpSpPr>
            <a:xfrm>
              <a:off x="557418" y="2694542"/>
              <a:ext cx="1775974" cy="1887073"/>
              <a:chOff x="198761" y="578896"/>
              <a:chExt cx="2420972" cy="4279489"/>
            </a:xfrm>
          </p:grpSpPr>
          <p:sp>
            <p:nvSpPr>
              <p:cNvPr id="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8" name="组合 7"/>
              <p:cNvGrpSpPr/>
              <p:nvPr/>
            </p:nvGrpSpPr>
            <p:grpSpPr>
              <a:xfrm>
                <a:off x="198761" y="578896"/>
                <a:ext cx="2416175" cy="4279488"/>
                <a:chOff x="212726" y="767952"/>
                <a:chExt cx="2416175" cy="4279488"/>
              </a:xfrm>
            </p:grpSpPr>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4"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4" name="TextBox 23"/>
          <p:cNvSpPr txBox="1"/>
          <p:nvPr/>
        </p:nvSpPr>
        <p:spPr>
          <a:xfrm>
            <a:off x="816983" y="1403073"/>
            <a:ext cx="1549602" cy="1408078"/>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200" dirty="0" smtClean="0"/>
              <a:t>仓库</a:t>
            </a:r>
            <a:r>
              <a:rPr lang="en-US" altLang="zh-CN" sz="1200" dirty="0" smtClean="0"/>
              <a:t>——</a:t>
            </a:r>
            <a:r>
              <a:rPr lang="zh-CN" altLang="en-US" sz="1200" dirty="0" smtClean="0"/>
              <a:t>不良品</a:t>
            </a:r>
            <a:endParaRPr lang="en-US" altLang="zh-CN" sz="1200" dirty="0" smtClean="0"/>
          </a:p>
          <a:p>
            <a:pPr>
              <a:lnSpc>
                <a:spcPct val="150000"/>
              </a:lnSpc>
            </a:pPr>
            <a:endParaRPr lang="en-US" altLang="zh-CN" sz="1200" dirty="0" smtClean="0"/>
          </a:p>
          <a:p>
            <a:pPr marL="171450" indent="-171450">
              <a:lnSpc>
                <a:spcPct val="150000"/>
              </a:lnSpc>
              <a:buFont typeface="Wingdings" panose="05000000000000000000" pitchFamily="2" charset="2"/>
              <a:buChar char="u"/>
            </a:pPr>
            <a:r>
              <a:rPr lang="zh-CN" altLang="zh-CN" sz="1200" dirty="0"/>
              <a:t>废品类型</a:t>
            </a:r>
            <a:endParaRPr lang="en-US" altLang="zh-CN" sz="1200" dirty="0" smtClean="0"/>
          </a:p>
          <a:p>
            <a:pPr>
              <a:lnSpc>
                <a:spcPct val="150000"/>
              </a:lnSpc>
            </a:pPr>
            <a:r>
              <a:rPr lang="zh-CN" altLang="en-US" sz="1000" dirty="0" smtClean="0"/>
              <a:t>可修复废品</a:t>
            </a:r>
            <a:endParaRPr lang="en-US" altLang="zh-CN" sz="1000" dirty="0" smtClean="0"/>
          </a:p>
          <a:p>
            <a:pPr>
              <a:lnSpc>
                <a:spcPct val="150000"/>
              </a:lnSpc>
            </a:pPr>
            <a:r>
              <a:rPr lang="zh-CN" altLang="en-US" sz="1000" dirty="0" smtClean="0"/>
              <a:t>不可修复废品</a:t>
            </a:r>
            <a:endParaRPr lang="en-US" altLang="zh-CN" sz="1000" dirty="0" smtClean="0"/>
          </a:p>
        </p:txBody>
      </p:sp>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25500" y="855609"/>
            <a:ext cx="3175000" cy="23288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329" y="921292"/>
            <a:ext cx="3621087" cy="2647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Box 24"/>
          <p:cNvSpPr txBox="1"/>
          <p:nvPr/>
        </p:nvSpPr>
        <p:spPr>
          <a:xfrm>
            <a:off x="2918534" y="3832860"/>
            <a:ext cx="5539740" cy="584775"/>
          </a:xfrm>
          <a:prstGeom prst="rect">
            <a:avLst/>
          </a:prstGeom>
          <a:noFill/>
        </p:spPr>
        <p:txBody>
          <a:bodyPr wrap="square" rtlCol="0">
            <a:spAutoFit/>
          </a:bodyPr>
          <a:lstStyle/>
          <a:p>
            <a:r>
              <a:rPr lang="en-US" altLang="zh-CN" sz="1600" b="1" dirty="0" smtClean="0">
                <a:solidFill>
                  <a:srgbClr val="FF0000"/>
                </a:solidFill>
              </a:rPr>
              <a:t>PS</a:t>
            </a:r>
            <a:r>
              <a:rPr lang="zh-CN" altLang="en-US" sz="1600" b="1" dirty="0" smtClean="0">
                <a:solidFill>
                  <a:srgbClr val="FF0000"/>
                </a:solidFill>
              </a:rPr>
              <a:t>：</a:t>
            </a:r>
            <a:r>
              <a:rPr lang="zh-CN" altLang="zh-CN" sz="1600" b="1" dirty="0" smtClean="0">
                <a:solidFill>
                  <a:srgbClr val="FF0000"/>
                </a:solidFill>
              </a:rPr>
              <a:t>当</a:t>
            </a:r>
            <a:r>
              <a:rPr lang="zh-CN" altLang="zh-CN" sz="1600" b="1" dirty="0">
                <a:solidFill>
                  <a:srgbClr val="FF0000"/>
                </a:solidFill>
              </a:rPr>
              <a:t>不良品为不可修复废品时，入库的仓库需要选择非参与核算</a:t>
            </a:r>
            <a:r>
              <a:rPr lang="zh-CN" altLang="zh-CN" sz="1600" b="1" dirty="0" smtClean="0">
                <a:solidFill>
                  <a:srgbClr val="FF0000"/>
                </a:solidFill>
              </a:rPr>
              <a:t>仓</a:t>
            </a:r>
            <a:r>
              <a:rPr lang="zh-CN" altLang="en-US" sz="1600" b="1" dirty="0" smtClean="0">
                <a:solidFill>
                  <a:srgbClr val="FF0000"/>
                </a:solidFill>
              </a:rPr>
              <a:t>。</a:t>
            </a:r>
            <a:endParaRPr lang="zh-CN"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实际成本</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可修复废品</a:t>
            </a:r>
            <a:r>
              <a:rPr lang="zh-CN" altLang="en-US" dirty="0">
                <a:latin typeface="黑体" panose="02010609060101010101" pitchFamily="49" charset="-122"/>
                <a:ea typeface="黑体" panose="02010609060101010101" pitchFamily="49" charset="-122"/>
              </a:rPr>
              <a:t>处理</a:t>
            </a:r>
            <a:br>
              <a:rPr lang="en-US" altLang="zh-CN" dirty="0">
                <a:latin typeface="黑体" panose="02010609060101010101" pitchFamily="49" charset="-122"/>
                <a:ea typeface="黑体" panose="02010609060101010101" pitchFamily="49" charset="-122"/>
              </a:rPr>
            </a:br>
            <a:endParaRPr lang="zh-CN" altLang="en-US" dirty="0"/>
          </a:p>
        </p:txBody>
      </p:sp>
      <p:grpSp>
        <p:nvGrpSpPr>
          <p:cNvPr id="24" name="组合 23"/>
          <p:cNvGrpSpPr/>
          <p:nvPr/>
        </p:nvGrpSpPr>
        <p:grpSpPr>
          <a:xfrm>
            <a:off x="518699" y="803300"/>
            <a:ext cx="1932592" cy="3342780"/>
            <a:chOff x="557418" y="747957"/>
            <a:chExt cx="1775974" cy="3833658"/>
          </a:xfrm>
        </p:grpSpPr>
        <p:grpSp>
          <p:nvGrpSpPr>
            <p:cNvPr id="25" name="组合 24"/>
            <p:cNvGrpSpPr/>
            <p:nvPr/>
          </p:nvGrpSpPr>
          <p:grpSpPr>
            <a:xfrm>
              <a:off x="557418" y="747957"/>
              <a:ext cx="1772454" cy="2101781"/>
              <a:chOff x="209647" y="767952"/>
              <a:chExt cx="2430613" cy="4620679"/>
            </a:xfrm>
          </p:grpSpPr>
          <p:sp>
            <p:nvSpPr>
              <p:cNvPr id="35" name="Rectangle 6"/>
              <p:cNvSpPr>
                <a:spLocks noChangeArrowheads="1"/>
              </p:cNvSpPr>
              <p:nvPr/>
            </p:nvSpPr>
            <p:spPr bwMode="auto">
              <a:xfrm>
                <a:off x="212726" y="767955"/>
                <a:ext cx="2416175" cy="644993"/>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36" name="Rectangle 7"/>
              <p:cNvSpPr>
                <a:spLocks noChangeArrowheads="1"/>
              </p:cNvSpPr>
              <p:nvPr/>
            </p:nvSpPr>
            <p:spPr bwMode="auto">
              <a:xfrm>
                <a:off x="405965" y="767955"/>
                <a:ext cx="2222936" cy="644993"/>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可修复废品处理</a:t>
                </a:r>
                <a:endParaRPr lang="zh-CN" altLang="zh-CN" sz="1100" dirty="0">
                  <a:latin typeface="Arial" panose="020B0604020202020204" pitchFamily="34" charset="0"/>
                  <a:ea typeface="黑体" panose="02010609060101010101" pitchFamily="49" charset="-122"/>
                </a:endParaRPr>
              </a:p>
            </p:txBody>
          </p:sp>
          <p:sp>
            <p:nvSpPr>
              <p:cNvPr id="37"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8"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39"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40"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41" name="Line 4"/>
              <p:cNvSpPr>
                <a:spLocks noChangeShapeType="1"/>
              </p:cNvSpPr>
              <p:nvPr/>
            </p:nvSpPr>
            <p:spPr bwMode="auto">
              <a:xfrm flipH="1" flipV="1">
                <a:off x="2628901" y="1040606"/>
                <a:ext cx="11359" cy="4348025"/>
              </a:xfrm>
              <a:prstGeom prst="line">
                <a:avLst/>
              </a:prstGeom>
              <a:noFill/>
              <a:ln w="12700">
                <a:solidFill>
                  <a:srgbClr val="06669F"/>
                </a:solidFill>
                <a:round/>
              </a:ln>
            </p:spPr>
            <p:txBody>
              <a:bodyPr/>
              <a:lstStyle/>
              <a:p>
                <a:endParaRPr lang="zh-CN" altLang="en-US"/>
              </a:p>
            </p:txBody>
          </p:sp>
          <p:sp>
            <p:nvSpPr>
              <p:cNvPr id="42" name="Line 12"/>
              <p:cNvSpPr>
                <a:spLocks noChangeShapeType="1"/>
              </p:cNvSpPr>
              <p:nvPr/>
            </p:nvSpPr>
            <p:spPr bwMode="auto">
              <a:xfrm flipV="1">
                <a:off x="209647" y="767952"/>
                <a:ext cx="3079" cy="4279487"/>
              </a:xfrm>
              <a:prstGeom prst="line">
                <a:avLst/>
              </a:prstGeom>
              <a:noFill/>
              <a:ln w="12700">
                <a:solidFill>
                  <a:srgbClr val="06669F"/>
                </a:solidFill>
                <a:round/>
              </a:ln>
            </p:spPr>
            <p:txBody>
              <a:bodyPr/>
              <a:lstStyle/>
              <a:p>
                <a:endParaRPr lang="zh-CN" altLang="en-US"/>
              </a:p>
            </p:txBody>
          </p:sp>
        </p:grpSp>
        <p:grpSp>
          <p:nvGrpSpPr>
            <p:cNvPr id="26" name="组合 25"/>
            <p:cNvGrpSpPr/>
            <p:nvPr/>
          </p:nvGrpSpPr>
          <p:grpSpPr>
            <a:xfrm>
              <a:off x="557418" y="2694542"/>
              <a:ext cx="1775974" cy="1887073"/>
              <a:chOff x="198761" y="578896"/>
              <a:chExt cx="2420972" cy="4279489"/>
            </a:xfrm>
          </p:grpSpPr>
          <p:sp>
            <p:nvSpPr>
              <p:cNvPr id="2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28" name="组合 27"/>
              <p:cNvGrpSpPr/>
              <p:nvPr/>
            </p:nvGrpSpPr>
            <p:grpSpPr>
              <a:xfrm>
                <a:off x="198761" y="578896"/>
                <a:ext cx="2416175" cy="4279488"/>
                <a:chOff x="212726" y="767952"/>
                <a:chExt cx="2416175" cy="4279488"/>
              </a:xfrm>
            </p:grpSpPr>
            <p:sp>
              <p:nvSpPr>
                <p:cNvPr id="2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3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3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3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34"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43" name="TextBox 42"/>
          <p:cNvSpPr txBox="1"/>
          <p:nvPr/>
        </p:nvSpPr>
        <p:spPr>
          <a:xfrm>
            <a:off x="718673" y="1462682"/>
            <a:ext cx="1549602" cy="1754326"/>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200" dirty="0" smtClean="0"/>
              <a:t>废品产量录入</a:t>
            </a:r>
            <a:endParaRPr lang="en-US" altLang="zh-CN" sz="1200" dirty="0" smtClean="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r>
              <a:rPr lang="zh-CN" altLang="en-US" sz="1200" dirty="0" smtClean="0"/>
              <a:t>废品相关费用及分配</a:t>
            </a:r>
            <a:endParaRPr lang="en-US" altLang="zh-CN" sz="1200" dirty="0" smtClean="0"/>
          </a:p>
          <a:p>
            <a:pPr marL="171450" indent="-171450">
              <a:lnSpc>
                <a:spcPct val="150000"/>
              </a:lnSpc>
              <a:buFont typeface="Wingdings" panose="05000000000000000000" pitchFamily="2" charset="2"/>
              <a:buChar char="u"/>
            </a:pPr>
            <a:endParaRPr lang="en-US" altLang="zh-CN" sz="1200" dirty="0" smtClean="0"/>
          </a:p>
          <a:p>
            <a:pPr>
              <a:lnSpc>
                <a:spcPct val="150000"/>
              </a:lnSpc>
            </a:pPr>
            <a:endParaRPr lang="en-US" altLang="zh-CN" sz="1200" dirty="0" smtClean="0"/>
          </a:p>
        </p:txBody>
      </p:sp>
      <p:pic>
        <p:nvPicPr>
          <p:cNvPr id="1331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38377" y="837450"/>
            <a:ext cx="3662362" cy="2967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616" y="988095"/>
            <a:ext cx="3261836" cy="30250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023" y="1195075"/>
            <a:ext cx="4330724" cy="321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实际成本</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返工</a:t>
            </a:r>
            <a:r>
              <a:rPr lang="zh-CN" altLang="en-US" dirty="0">
                <a:latin typeface="黑体" panose="02010609060101010101" pitchFamily="49" charset="-122"/>
                <a:ea typeface="黑体" panose="02010609060101010101" pitchFamily="49" charset="-122"/>
              </a:rPr>
              <a:t>处理</a:t>
            </a:r>
            <a:br>
              <a:rPr lang="en-US" altLang="zh-CN" dirty="0">
                <a:latin typeface="黑体" panose="02010609060101010101" pitchFamily="49" charset="-122"/>
                <a:ea typeface="黑体" panose="02010609060101010101" pitchFamily="49" charset="-122"/>
              </a:rPr>
            </a:br>
            <a:br>
              <a:rPr lang="en-US" altLang="zh-CN" dirty="0">
                <a:latin typeface="黑体" panose="02010609060101010101" pitchFamily="49" charset="-122"/>
                <a:ea typeface="黑体" panose="02010609060101010101" pitchFamily="49" charset="-122"/>
              </a:rPr>
            </a:br>
            <a:endParaRPr lang="zh-CN" altLang="en-US" dirty="0"/>
          </a:p>
        </p:txBody>
      </p:sp>
      <p:grpSp>
        <p:nvGrpSpPr>
          <p:cNvPr id="4" name="组合 3"/>
          <p:cNvGrpSpPr/>
          <p:nvPr/>
        </p:nvGrpSpPr>
        <p:grpSpPr>
          <a:xfrm>
            <a:off x="537938" y="886848"/>
            <a:ext cx="1932592" cy="3342780"/>
            <a:chOff x="557418" y="747957"/>
            <a:chExt cx="1775974" cy="3833658"/>
          </a:xfrm>
        </p:grpSpPr>
        <p:grpSp>
          <p:nvGrpSpPr>
            <p:cNvPr id="5" name="组合 4"/>
            <p:cNvGrpSpPr/>
            <p:nvPr/>
          </p:nvGrpSpPr>
          <p:grpSpPr>
            <a:xfrm>
              <a:off x="557418" y="747957"/>
              <a:ext cx="1772454" cy="2101781"/>
              <a:chOff x="209647" y="767952"/>
              <a:chExt cx="2430613" cy="4620679"/>
            </a:xfrm>
          </p:grpSpPr>
          <p:sp>
            <p:nvSpPr>
              <p:cNvPr id="15" name="Rectangle 6"/>
              <p:cNvSpPr>
                <a:spLocks noChangeArrowheads="1"/>
              </p:cNvSpPr>
              <p:nvPr/>
            </p:nvSpPr>
            <p:spPr bwMode="auto">
              <a:xfrm>
                <a:off x="212726" y="767955"/>
                <a:ext cx="2416175" cy="644993"/>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16" name="Rectangle 7"/>
              <p:cNvSpPr>
                <a:spLocks noChangeArrowheads="1"/>
              </p:cNvSpPr>
              <p:nvPr/>
            </p:nvSpPr>
            <p:spPr bwMode="auto">
              <a:xfrm>
                <a:off x="405965" y="767955"/>
                <a:ext cx="2222936" cy="644993"/>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可修复废品处理</a:t>
                </a:r>
                <a:endParaRPr lang="zh-CN" altLang="zh-CN" sz="1100" dirty="0">
                  <a:latin typeface="Arial" panose="020B0604020202020204" pitchFamily="34" charset="0"/>
                  <a:ea typeface="黑体" panose="02010609060101010101" pitchFamily="49" charset="-122"/>
                </a:endParaRPr>
              </a:p>
            </p:txBody>
          </p:sp>
          <p:sp>
            <p:nvSpPr>
              <p:cNvPr id="17"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8"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9"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0"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1" name="Line 4"/>
              <p:cNvSpPr>
                <a:spLocks noChangeShapeType="1"/>
              </p:cNvSpPr>
              <p:nvPr/>
            </p:nvSpPr>
            <p:spPr bwMode="auto">
              <a:xfrm flipH="1" flipV="1">
                <a:off x="2628901" y="1040606"/>
                <a:ext cx="11359" cy="4348025"/>
              </a:xfrm>
              <a:prstGeom prst="line">
                <a:avLst/>
              </a:prstGeom>
              <a:noFill/>
              <a:ln w="12700">
                <a:solidFill>
                  <a:srgbClr val="06669F"/>
                </a:solidFill>
                <a:round/>
              </a:ln>
            </p:spPr>
            <p:txBody>
              <a:bodyPr/>
              <a:lstStyle/>
              <a:p>
                <a:endParaRPr lang="zh-CN" altLang="en-US"/>
              </a:p>
            </p:txBody>
          </p:sp>
          <p:sp>
            <p:nvSpPr>
              <p:cNvPr id="22" name="Line 12"/>
              <p:cNvSpPr>
                <a:spLocks noChangeShapeType="1"/>
              </p:cNvSpPr>
              <p:nvPr/>
            </p:nvSpPr>
            <p:spPr bwMode="auto">
              <a:xfrm flipV="1">
                <a:off x="209647" y="767952"/>
                <a:ext cx="3079" cy="4279487"/>
              </a:xfrm>
              <a:prstGeom prst="line">
                <a:avLst/>
              </a:prstGeom>
              <a:noFill/>
              <a:ln w="12700">
                <a:solidFill>
                  <a:srgbClr val="06669F"/>
                </a:solidFill>
                <a:round/>
              </a:ln>
            </p:spPr>
            <p:txBody>
              <a:bodyPr/>
              <a:lstStyle/>
              <a:p>
                <a:endParaRPr lang="zh-CN" altLang="en-US"/>
              </a:p>
            </p:txBody>
          </p:sp>
        </p:grpSp>
        <p:grpSp>
          <p:nvGrpSpPr>
            <p:cNvPr id="6" name="组合 5"/>
            <p:cNvGrpSpPr/>
            <p:nvPr/>
          </p:nvGrpSpPr>
          <p:grpSpPr>
            <a:xfrm>
              <a:off x="557418" y="2694542"/>
              <a:ext cx="1775974" cy="1887073"/>
              <a:chOff x="198761" y="578896"/>
              <a:chExt cx="2420972" cy="4279489"/>
            </a:xfrm>
          </p:grpSpPr>
          <p:sp>
            <p:nvSpPr>
              <p:cNvPr id="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8" name="组合 7"/>
              <p:cNvGrpSpPr/>
              <p:nvPr/>
            </p:nvGrpSpPr>
            <p:grpSpPr>
              <a:xfrm>
                <a:off x="198761" y="578896"/>
                <a:ext cx="2416175" cy="4279488"/>
                <a:chOff x="212726" y="767952"/>
                <a:chExt cx="2416175" cy="4279488"/>
              </a:xfrm>
            </p:grpSpPr>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4"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3" name="TextBox 22"/>
          <p:cNvSpPr txBox="1"/>
          <p:nvPr/>
        </p:nvSpPr>
        <p:spPr>
          <a:xfrm>
            <a:off x="796070" y="1431844"/>
            <a:ext cx="1549602" cy="2215991"/>
          </a:xfrm>
          <a:prstGeom prst="rect">
            <a:avLst/>
          </a:prstGeom>
          <a:noFill/>
        </p:spPr>
        <p:txBody>
          <a:bodyPr wrap="square" rtlCol="0">
            <a:spAutoFit/>
          </a:bodyPr>
          <a:lstStyle/>
          <a:p>
            <a:pPr marL="171450" indent="-171450">
              <a:lnSpc>
                <a:spcPct val="200000"/>
              </a:lnSpc>
              <a:buFont typeface="Wingdings" panose="05000000000000000000" pitchFamily="2" charset="2"/>
              <a:buChar char="u"/>
            </a:pPr>
            <a:r>
              <a:rPr lang="zh-CN" altLang="en-US" sz="1200" dirty="0" smtClean="0"/>
              <a:t>生产任务单</a:t>
            </a:r>
            <a:endParaRPr lang="en-US" altLang="zh-CN" sz="1200" dirty="0" smtClean="0"/>
          </a:p>
          <a:p>
            <a:pPr marL="171450" indent="-171450">
              <a:lnSpc>
                <a:spcPct val="200000"/>
              </a:lnSpc>
              <a:buFont typeface="Wingdings" panose="05000000000000000000" pitchFamily="2" charset="2"/>
              <a:buChar char="u"/>
            </a:pPr>
            <a:r>
              <a:rPr lang="zh-CN" altLang="en-US" sz="1200" dirty="0" smtClean="0"/>
              <a:t>生产投料变更</a:t>
            </a:r>
            <a:endParaRPr lang="en-US" altLang="zh-CN" sz="1200" dirty="0" smtClean="0"/>
          </a:p>
          <a:p>
            <a:pPr marL="171450" indent="-171450">
              <a:lnSpc>
                <a:spcPct val="200000"/>
              </a:lnSpc>
              <a:buFont typeface="Wingdings" panose="05000000000000000000" pitchFamily="2" charset="2"/>
              <a:buChar char="u"/>
            </a:pPr>
            <a:r>
              <a:rPr lang="zh-CN" altLang="en-US" sz="1200" dirty="0" smtClean="0"/>
              <a:t>生产领料单</a:t>
            </a:r>
            <a:endParaRPr lang="en-US" altLang="zh-CN" sz="1200" dirty="0" smtClean="0"/>
          </a:p>
          <a:p>
            <a:pPr marL="171450" indent="-171450">
              <a:lnSpc>
                <a:spcPct val="200000"/>
              </a:lnSpc>
              <a:buFont typeface="Wingdings" panose="05000000000000000000" pitchFamily="2" charset="2"/>
              <a:buChar char="u"/>
            </a:pPr>
            <a:r>
              <a:rPr lang="zh-CN" altLang="en-US" sz="1200" dirty="0" smtClean="0"/>
              <a:t>产品入库单</a:t>
            </a:r>
            <a:endParaRPr lang="en-US" altLang="zh-CN" sz="1200" dirty="0" smtClean="0"/>
          </a:p>
          <a:p>
            <a:pPr marL="171450" indent="-171450">
              <a:lnSpc>
                <a:spcPct val="200000"/>
              </a:lnSpc>
              <a:buFont typeface="Wingdings" panose="05000000000000000000" pitchFamily="2" charset="2"/>
              <a:buChar char="u"/>
            </a:pPr>
            <a:r>
              <a:rPr lang="zh-CN" altLang="en-US" sz="1200" dirty="0" smtClean="0"/>
              <a:t>投入产量录入</a:t>
            </a:r>
            <a:endParaRPr lang="en-US" altLang="zh-CN" sz="1200" dirty="0" smtClean="0"/>
          </a:p>
          <a:p>
            <a:pPr>
              <a:lnSpc>
                <a:spcPct val="150000"/>
              </a:lnSpc>
            </a:pPr>
            <a:endParaRPr lang="en-US" altLang="zh-CN" sz="1200" dirty="0" smtClean="0"/>
          </a:p>
        </p:txBody>
      </p:sp>
      <p:sp>
        <p:nvSpPr>
          <p:cNvPr id="24" name="TextBox 23"/>
          <p:cNvSpPr txBox="1"/>
          <p:nvPr/>
        </p:nvSpPr>
        <p:spPr>
          <a:xfrm>
            <a:off x="2642039" y="1142667"/>
            <a:ext cx="5143813" cy="2246769"/>
          </a:xfrm>
          <a:prstGeom prst="rect">
            <a:avLst/>
          </a:prstGeom>
          <a:noFill/>
        </p:spPr>
        <p:txBody>
          <a:bodyPr wrap="square" rtlCol="0">
            <a:spAutoFit/>
          </a:bodyPr>
          <a:lstStyle/>
          <a:p>
            <a:r>
              <a:rPr lang="zh-CN" altLang="en-US" sz="1400" dirty="0" smtClean="0"/>
              <a:t>返工投入产量的录入：</a:t>
            </a:r>
            <a:endParaRPr lang="en-US" altLang="zh-CN" sz="1400" dirty="0" smtClean="0"/>
          </a:p>
          <a:p>
            <a:r>
              <a:rPr lang="zh-CN" altLang="en-US" sz="1400" dirty="0"/>
              <a:t>返工投入产量</a:t>
            </a:r>
            <a:r>
              <a:rPr lang="zh-CN" altLang="en-US" sz="1400" dirty="0" smtClean="0"/>
              <a:t>不单独录入，同一部门的成本对象</a:t>
            </a:r>
            <a:r>
              <a:rPr lang="zh-CN" altLang="zh-CN" sz="1400" dirty="0" smtClean="0"/>
              <a:t>，</a:t>
            </a:r>
            <a:r>
              <a:rPr lang="zh-CN" altLang="zh-CN" sz="1400" dirty="0"/>
              <a:t>一般生产和返工是合为一条记录的</a:t>
            </a:r>
            <a:r>
              <a:rPr lang="zh-CN" altLang="zh-CN" sz="1400" dirty="0" smtClean="0"/>
              <a:t>。</a:t>
            </a:r>
            <a:endParaRPr lang="en-US" altLang="zh-CN" sz="1400" dirty="0" smtClean="0"/>
          </a:p>
          <a:p>
            <a:r>
              <a:rPr lang="zh-CN" altLang="zh-CN" sz="1400" dirty="0" smtClean="0"/>
              <a:t>而</a:t>
            </a:r>
            <a:r>
              <a:rPr lang="zh-CN" altLang="zh-CN" sz="1400" dirty="0"/>
              <a:t>实际业务场景中</a:t>
            </a:r>
            <a:r>
              <a:rPr lang="zh-CN" altLang="zh-CN" sz="1400" dirty="0" smtClean="0"/>
              <a:t>，</a:t>
            </a:r>
            <a:r>
              <a:rPr lang="zh-CN" altLang="en-US" sz="1400" dirty="0"/>
              <a:t>同一部门的成本对象</a:t>
            </a:r>
            <a:r>
              <a:rPr lang="zh-CN" altLang="zh-CN" sz="1400" dirty="0" smtClean="0"/>
              <a:t>，</a:t>
            </a:r>
            <a:r>
              <a:rPr lang="zh-CN" altLang="en-US" sz="1400" dirty="0" smtClean="0"/>
              <a:t>由于</a:t>
            </a:r>
            <a:r>
              <a:rPr lang="zh-CN" altLang="zh-CN" sz="1400" dirty="0" smtClean="0"/>
              <a:t>返工</a:t>
            </a:r>
            <a:r>
              <a:rPr lang="zh-CN" altLang="zh-CN" sz="1400" dirty="0"/>
              <a:t>和一般生产所需的成本费用并不相同，有的相差甚远，用户往往需要将返工和一般生产区分开来，分别</a:t>
            </a:r>
            <a:r>
              <a:rPr lang="zh-CN" altLang="zh-CN" sz="1400" dirty="0" smtClean="0"/>
              <a:t>核算</a:t>
            </a:r>
            <a:r>
              <a:rPr lang="zh-CN" altLang="en-US" sz="1400" dirty="0" smtClean="0"/>
              <a:t>。</a:t>
            </a:r>
            <a:endParaRPr lang="en-US" altLang="zh-CN" sz="1400" dirty="0" smtClean="0"/>
          </a:p>
          <a:p>
            <a:r>
              <a:rPr lang="zh-CN" altLang="en-US" sz="1400" dirty="0" smtClean="0"/>
              <a:t>建议：</a:t>
            </a:r>
            <a:endParaRPr lang="en-US" altLang="zh-CN" sz="1400" dirty="0" smtClean="0"/>
          </a:p>
          <a:p>
            <a:pPr lvl="0"/>
            <a:r>
              <a:rPr lang="en-US" altLang="zh-CN" sz="1400" b="1" dirty="0" smtClean="0"/>
              <a:t>1</a:t>
            </a:r>
            <a:r>
              <a:rPr lang="zh-CN" altLang="en-US" sz="1400" b="1" dirty="0" smtClean="0"/>
              <a:t>、</a:t>
            </a:r>
            <a:r>
              <a:rPr lang="zh-CN" altLang="zh-CN" sz="1400" b="1" dirty="0" smtClean="0"/>
              <a:t>通过</a:t>
            </a:r>
            <a:r>
              <a:rPr lang="zh-CN" altLang="zh-CN" sz="1400" b="1" dirty="0"/>
              <a:t>设置不同部门，</a:t>
            </a:r>
            <a:r>
              <a:rPr lang="zh-CN" altLang="zh-CN" sz="1400" b="1" dirty="0" smtClean="0"/>
              <a:t>来</a:t>
            </a:r>
            <a:r>
              <a:rPr lang="zh-CN" altLang="en-US" sz="1400" b="1" dirty="0" smtClean="0"/>
              <a:t>区别</a:t>
            </a:r>
            <a:r>
              <a:rPr lang="zh-CN" altLang="zh-CN" sz="1400" b="1" dirty="0" smtClean="0"/>
              <a:t>一般</a:t>
            </a:r>
            <a:r>
              <a:rPr lang="zh-CN" altLang="zh-CN" sz="1400" b="1" dirty="0"/>
              <a:t>生产和返工产品</a:t>
            </a:r>
            <a:endParaRPr lang="zh-CN" altLang="zh-CN" sz="1400" b="1" dirty="0"/>
          </a:p>
          <a:p>
            <a:pPr lvl="0"/>
            <a:r>
              <a:rPr lang="en-US" altLang="zh-CN" sz="1400" b="1" dirty="0" smtClean="0"/>
              <a:t>2</a:t>
            </a:r>
            <a:r>
              <a:rPr lang="zh-CN" altLang="zh-CN" sz="1400" b="1" dirty="0" smtClean="0"/>
              <a:t>通过</a:t>
            </a:r>
            <a:r>
              <a:rPr lang="zh-CN" altLang="zh-CN" sz="1400" b="1" dirty="0"/>
              <a:t>分批认定法，</a:t>
            </a:r>
            <a:r>
              <a:rPr lang="zh-CN" altLang="zh-CN" sz="1400" b="1" dirty="0" smtClean="0"/>
              <a:t>来</a:t>
            </a:r>
            <a:r>
              <a:rPr lang="zh-CN" altLang="en-US" sz="1400" b="1" dirty="0" smtClean="0"/>
              <a:t>区别</a:t>
            </a:r>
            <a:r>
              <a:rPr lang="zh-CN" altLang="zh-CN" sz="1400" b="1" dirty="0" smtClean="0"/>
              <a:t>计算</a:t>
            </a:r>
            <a:r>
              <a:rPr lang="zh-CN" altLang="zh-CN" sz="1400" b="1" dirty="0"/>
              <a:t>一般生产和返工产品</a:t>
            </a:r>
            <a:endParaRPr lang="zh-CN" altLang="zh-CN" sz="1400" b="1" dirty="0"/>
          </a:p>
          <a:p>
            <a:endParaRPr lang="zh-CN" altLang="en-US" sz="1400" dirty="0"/>
          </a:p>
        </p:txBody>
      </p:sp>
      <p:pic>
        <p:nvPicPr>
          <p:cNvPr id="2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42039" y="951563"/>
            <a:ext cx="4955204" cy="3324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945" y="951562"/>
            <a:ext cx="5156316" cy="34066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989" y="962926"/>
            <a:ext cx="4982272" cy="33934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996" y="994989"/>
            <a:ext cx="4984753" cy="3372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金蝶服务产品体系</a:t>
            </a:r>
            <a:endParaRPr lang="zh-CN" altLang="en-US" dirty="0"/>
          </a:p>
        </p:txBody>
      </p:sp>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879" y="797294"/>
            <a:ext cx="6968806" cy="40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标准支持服务简介</a:t>
            </a:r>
            <a:endParaRPr lang="zh-CN" altLang="en-US" dirty="0"/>
          </a:p>
        </p:txBody>
      </p:sp>
      <p:sp>
        <p:nvSpPr>
          <p:cNvPr id="8" name="AutoShape 3"/>
          <p:cNvSpPr>
            <a:spLocks noChangeArrowheads="1"/>
          </p:cNvSpPr>
          <p:nvPr/>
        </p:nvSpPr>
        <p:spPr bwMode="auto">
          <a:xfrm>
            <a:off x="602407" y="1144310"/>
            <a:ext cx="2050784" cy="350698"/>
          </a:xfrm>
          <a:prstGeom prst="flowChartAlternateProcess">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r>
              <a:rPr kumimoji="0" lang="zh-CN" altLang="en-US"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标准支持服务（</a:t>
            </a:r>
            <a:r>
              <a:rPr kumimoji="0" lang="en-US" altLang="zh-CN"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ESS)</a:t>
            </a:r>
            <a:endParaRPr kumimoji="0" lang="zh-CN" altLang="zh-CN"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544606" y="1645388"/>
            <a:ext cx="2144807" cy="2515235"/>
          </a:xfrm>
          <a:prstGeom prst="rect">
            <a:avLst/>
          </a:prstGeom>
          <a:noFill/>
        </p:spPr>
        <p:txBody>
          <a:bodyPr wrap="square" rtlCol="0">
            <a:spAutoFit/>
          </a:bodyPr>
          <a:lstStyle/>
          <a:p>
            <a:pPr>
              <a:lnSpc>
                <a:spcPct val="150000"/>
              </a:lnSpc>
            </a:pPr>
            <a:r>
              <a:rPr lang="zh-CN" altLang="en-US" sz="1050" b="1" dirty="0">
                <a:solidFill>
                  <a:srgbClr val="FF0000"/>
                </a:solidFill>
                <a:latin typeface="微软雅黑" panose="020B0503020204020204" pitchFamily="34" charset="-122"/>
                <a:ea typeface="微软雅黑" panose="020B0503020204020204" pitchFamily="34" charset="-122"/>
              </a:rPr>
              <a:t>标准支持服务仅由金蝶原厂（金蝶总部）提供</a:t>
            </a:r>
            <a:endParaRPr lang="en-US" altLang="zh-CN" sz="105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050" dirty="0">
                <a:latin typeface="微软雅黑" panose="020B0503020204020204" pitchFamily="34" charset="-122"/>
                <a:ea typeface="微软雅黑" panose="020B0503020204020204" pitchFamily="34" charset="-122"/>
              </a:rPr>
              <a:t>标准支持服务是指金蝶向使用金蝶软件的企业及个人提供的金蝶产品版本更新、版本升级、知识库查询以及热线、远程、在线等非现场方式提供的软件应用指导、问题诊断与解决、账套数据处理等一站式服务，以保障客户软件稳定运行。</a:t>
            </a:r>
            <a:endParaRPr lang="en-US" altLang="zh-CN" sz="1050" dirty="0">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nvGraphicFramePr>
        <p:xfrm>
          <a:off x="2925457" y="813551"/>
          <a:ext cx="5788025" cy="3791585"/>
        </p:xfrm>
        <a:graphic>
          <a:graphicData uri="http://schemas.openxmlformats.org/drawingml/2006/table">
            <a:tbl>
              <a:tblPr firstRow="1" firstCol="1" bandRow="1">
                <a:tableStyleId>{5940675A-B579-460E-94D1-54222C63F5DA}</a:tableStyleId>
              </a:tblPr>
              <a:tblGrid>
                <a:gridCol w="532130"/>
                <a:gridCol w="5255895"/>
              </a:tblGrid>
              <a:tr h="215265">
                <a:tc>
                  <a:txBody>
                    <a:bodyPr/>
                    <a:lstStyle/>
                    <a:p>
                      <a:pPr algn="ctr">
                        <a:lnSpc>
                          <a:spcPct val="100000"/>
                        </a:lnSpc>
                        <a:spcAft>
                          <a:spcPts val="0"/>
                        </a:spcAft>
                      </a:pPr>
                      <a:r>
                        <a:rPr lang="zh-CN" sz="790" b="1" kern="100" dirty="0">
                          <a:effectLst/>
                          <a:latin typeface="微软雅黑" panose="020B0503020204020204" pitchFamily="34" charset="-122"/>
                          <a:ea typeface="微软雅黑" panose="020B0503020204020204" pitchFamily="34" charset="-122"/>
                        </a:rPr>
                        <a:t>服务项目</a:t>
                      </a:r>
                      <a:endParaRPr lang="zh-CN" sz="790" b="1"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zh-CN" sz="790" b="1" kern="100" dirty="0">
                          <a:effectLst/>
                          <a:latin typeface="微软雅黑" panose="020B0503020204020204" pitchFamily="34" charset="-122"/>
                          <a:ea typeface="微软雅黑" panose="020B0503020204020204" pitchFamily="34" charset="-122"/>
                        </a:rPr>
                        <a:t>具体内容</a:t>
                      </a:r>
                      <a:endParaRPr lang="zh-CN" sz="790" b="1"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80035">
                <a:tc rowSpan="3">
                  <a:txBody>
                    <a:bodyPr/>
                    <a:lstStyle/>
                    <a:p>
                      <a:pPr algn="ctr">
                        <a:lnSpc>
                          <a:spcPct val="100000"/>
                        </a:lnSpc>
                        <a:spcAft>
                          <a:spcPts val="0"/>
                        </a:spcAft>
                      </a:pPr>
                      <a:r>
                        <a:rPr lang="zh-CN" sz="790" b="1" kern="100" dirty="0">
                          <a:effectLst/>
                          <a:latin typeface="微软雅黑" panose="020B0503020204020204" pitchFamily="34" charset="-122"/>
                          <a:ea typeface="微软雅黑" panose="020B0503020204020204" pitchFamily="34" charset="-122"/>
                        </a:rPr>
                        <a:t>持续改进</a:t>
                      </a:r>
                      <a:endParaRPr lang="zh-CN" sz="790" b="1"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版本升级：</a:t>
                      </a:r>
                      <a:r>
                        <a:rPr lang="zh-CN" altLang="zh-CN" sz="790" kern="100" dirty="0">
                          <a:effectLst/>
                          <a:latin typeface="微软雅黑" panose="020B0503020204020204" pitchFamily="34" charset="-122"/>
                          <a:ea typeface="微软雅黑" panose="020B0503020204020204" pitchFamily="34" charset="-122"/>
                        </a:rPr>
                        <a:t>通过版本升级客户可获得同一产品在服务生命周期内的可使用版本（仅提供软件许可，不包含升级服务）</a:t>
                      </a:r>
                      <a:endParaRPr lang="zh-CN" altLang="zh-CN" sz="79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80035">
                <a:tc vMerge="1">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版本更新：通过版本更新客户可获得与产品相关的软件修正补丁、产品功能包等（仅提供软件许可或补丁，不包含更新服务）</a:t>
                      </a:r>
                      <a:endParaRPr lang="zh-CN" sz="79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6060">
                <a:tc vMerge="1">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需求反馈：客户在软件使用中可通过在线方式即时向金蝶反馈软件应用问题及功能需求、建议等</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6695">
                <a:tc rowSpan="3">
                  <a:txBody>
                    <a:bodyPr/>
                    <a:lstStyle/>
                    <a:p>
                      <a:pPr algn="ctr">
                        <a:lnSpc>
                          <a:spcPct val="100000"/>
                        </a:lnSpc>
                        <a:spcAft>
                          <a:spcPts val="0"/>
                        </a:spcAft>
                      </a:pPr>
                      <a:r>
                        <a:rPr lang="zh-CN" sz="790" b="1" kern="100" dirty="0">
                          <a:effectLst/>
                          <a:latin typeface="微软雅黑" panose="020B0503020204020204" pitchFamily="34" charset="-122"/>
                          <a:ea typeface="微软雅黑" panose="020B0503020204020204" pitchFamily="34" charset="-122"/>
                        </a:rPr>
                        <a:t>问题解析</a:t>
                      </a:r>
                      <a:endParaRPr lang="zh-CN" sz="790" b="1"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故障诊断：为客户诊断金蝶软件故障并提供处理建议，保障客户软件正常使用</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9400">
                <a:tc vMerge="1">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应用指导：指导客户进行软件设置、打印设置、功能操作（不包括业务流程实现），提升客户软件应用能力</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77545">
                <a:tc vMerge="1">
                  <a:tcPr marL="25809" marR="25809" marT="0" marB="0" anchor="ctr"/>
                </a:tc>
                <a:tc>
                  <a:txBody>
                    <a:bodyPr/>
                    <a:lstStyle/>
                    <a:p>
                      <a:pPr algn="just">
                        <a:lnSpc>
                          <a:spcPct val="150000"/>
                        </a:lnSpc>
                        <a:spcAft>
                          <a:spcPts val="0"/>
                        </a:spcAft>
                      </a:pPr>
                      <a:r>
                        <a:rPr lang="zh-CN" altLang="en-US" sz="790" kern="100" dirty="0" smtClean="0">
                          <a:solidFill>
                            <a:srgbClr val="FF0000"/>
                          </a:solidFill>
                          <a:effectLst/>
                          <a:latin typeface="微软雅黑" panose="020B0503020204020204" pitchFamily="34" charset="-122"/>
                          <a:ea typeface="微软雅黑" panose="020B0503020204020204" pitchFamily="34" charset="-122"/>
                        </a:rPr>
                        <a:t>数据处理：客户可通过上传账套或远程方式，提交有账套数据问题，由金蝶工程师查找并修正数据错误，保障数据安全（当年内</a:t>
                      </a:r>
                      <a:r>
                        <a:rPr lang="en-US" altLang="zh-CN" sz="790" kern="100" dirty="0" smtClean="0">
                          <a:solidFill>
                            <a:srgbClr val="FF0000"/>
                          </a:solidFill>
                          <a:effectLst/>
                          <a:latin typeface="微软雅黑" panose="020B0503020204020204" pitchFamily="34" charset="-122"/>
                          <a:ea typeface="微软雅黑" panose="020B0503020204020204" pitchFamily="34" charset="-122"/>
                        </a:rPr>
                        <a:t>2</a:t>
                      </a:r>
                      <a:r>
                        <a:rPr lang="zh-CN" altLang="en-US" sz="790" kern="100" dirty="0" smtClean="0">
                          <a:solidFill>
                            <a:srgbClr val="FF0000"/>
                          </a:solidFill>
                          <a:effectLst/>
                          <a:latin typeface="微软雅黑" panose="020B0503020204020204" pitchFamily="34" charset="-122"/>
                          <a:ea typeface="微软雅黑" panose="020B0503020204020204" pitchFamily="34" charset="-122"/>
                        </a:rPr>
                        <a:t>次数据处理服务，仅限账套数据错误，不包含升级迁移、系统巡检、性能优化等专项服务内容）</a:t>
                      </a:r>
                      <a:endParaRPr lang="en-US" altLang="zh-CN" sz="790" kern="100" dirty="0" smtClean="0">
                        <a:solidFill>
                          <a:srgbClr val="FF0000"/>
                        </a:solidFill>
                        <a:effectLst/>
                        <a:latin typeface="微软雅黑" panose="020B0503020204020204" pitchFamily="34" charset="-122"/>
                        <a:ea typeface="微软雅黑" panose="020B0503020204020204" pitchFamily="34" charset="-122"/>
                      </a:endParaRPr>
                    </a:p>
                    <a:p>
                      <a:pPr algn="just">
                        <a:lnSpc>
                          <a:spcPct val="150000"/>
                        </a:lnSpc>
                        <a:spcAft>
                          <a:spcPts val="0"/>
                        </a:spcAft>
                      </a:pPr>
                      <a:r>
                        <a:rPr lang="en-US" altLang="zh-CN" sz="790" b="1" kern="100" dirty="0" smtClean="0">
                          <a:solidFill>
                            <a:srgbClr val="FF0000"/>
                          </a:solidFill>
                          <a:effectLst/>
                          <a:latin typeface="微软雅黑" panose="020B0503020204020204" pitchFamily="34" charset="-122"/>
                          <a:ea typeface="微软雅黑" panose="020B0503020204020204" pitchFamily="34" charset="-122"/>
                        </a:rPr>
                        <a:t>--</a:t>
                      </a:r>
                      <a:r>
                        <a:rPr lang="zh-CN" altLang="en-US" sz="790" b="1" kern="100" dirty="0" smtClean="0">
                          <a:solidFill>
                            <a:srgbClr val="FF0000"/>
                          </a:solidFill>
                          <a:effectLst/>
                          <a:latin typeface="微软雅黑" panose="020B0503020204020204" pitchFamily="34" charset="-122"/>
                          <a:ea typeface="微软雅黑" panose="020B0503020204020204" pitchFamily="34" charset="-122"/>
                        </a:rPr>
                        <a:t>赠送</a:t>
                      </a:r>
                      <a:r>
                        <a:rPr lang="en-US" altLang="zh-CN" sz="790" b="1" kern="100" dirty="0" smtClean="0">
                          <a:solidFill>
                            <a:srgbClr val="FF0000"/>
                          </a:solidFill>
                          <a:effectLst/>
                          <a:latin typeface="微软雅黑" panose="020B0503020204020204" pitchFamily="34" charset="-122"/>
                          <a:ea typeface="微软雅黑" panose="020B0503020204020204" pitchFamily="34" charset="-122"/>
                        </a:rPr>
                        <a:t>2</a:t>
                      </a:r>
                      <a:r>
                        <a:rPr lang="zh-CN" altLang="en-US" sz="790" b="1" kern="100" dirty="0" smtClean="0">
                          <a:solidFill>
                            <a:srgbClr val="FF0000"/>
                          </a:solidFill>
                          <a:effectLst/>
                          <a:latin typeface="微软雅黑" panose="020B0503020204020204" pitchFamily="34" charset="-122"/>
                          <a:ea typeface="微软雅黑" panose="020B0503020204020204" pitchFamily="34" charset="-122"/>
                        </a:rPr>
                        <a:t>次，超出需购买数据处理服务</a:t>
                      </a:r>
                      <a:endParaRPr lang="zh-CN" sz="79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80035">
                <a:tc rowSpan="3">
                  <a:txBody>
                    <a:bodyPr/>
                    <a:lstStyle/>
                    <a:p>
                      <a:pPr algn="ctr">
                        <a:lnSpc>
                          <a:spcPct val="100000"/>
                        </a:lnSpc>
                        <a:spcAft>
                          <a:spcPts val="0"/>
                        </a:spcAft>
                      </a:pPr>
                      <a:r>
                        <a:rPr lang="zh-CN" sz="790" b="1" kern="100" dirty="0">
                          <a:effectLst/>
                          <a:latin typeface="微软雅黑" panose="020B0503020204020204" pitchFamily="34" charset="-122"/>
                          <a:ea typeface="微软雅黑" panose="020B0503020204020204" pitchFamily="34" charset="-122"/>
                        </a:rPr>
                        <a:t>知识传递</a:t>
                      </a:r>
                      <a:endParaRPr lang="zh-CN" sz="790" b="1"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知识库：客户可通过查询检索方式在金蝶知识库中查阅已知问题的解决方案、行业最佳实践、业务流程、产品应用等多方面知识</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3205">
                <a:tc vMerge="1">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在线问答：客户可通过在线方式进行知识问答与知识共享</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3205">
                <a:tc vMerge="1">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在线课程：客户可通过在线方式学习金蝶产品视频课程，包括产品功能介绍、操作方式、应用技巧等</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80035">
                <a:tc rowSpan="3">
                  <a:txBody>
                    <a:bodyPr/>
                    <a:lstStyle/>
                    <a:p>
                      <a:pPr algn="ctr">
                        <a:lnSpc>
                          <a:spcPct val="100000"/>
                        </a:lnSpc>
                        <a:spcAft>
                          <a:spcPts val="0"/>
                        </a:spcAft>
                      </a:pPr>
                      <a:r>
                        <a:rPr lang="zh-CN" sz="790" b="1" kern="100" dirty="0">
                          <a:effectLst/>
                          <a:latin typeface="微软雅黑" panose="020B0503020204020204" pitchFamily="34" charset="-122"/>
                          <a:ea typeface="微软雅黑" panose="020B0503020204020204" pitchFamily="34" charset="-122"/>
                        </a:rPr>
                        <a:t>质量管理</a:t>
                      </a:r>
                      <a:endParaRPr lang="zh-CN" sz="790" b="1"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系统监控：通过专业的检测工具主动预警目前可能存在的各种风险和隐患，避免由于隐患产生严重后果，保障客户</a:t>
                      </a:r>
                      <a:r>
                        <a:rPr lang="en-US" sz="790" kern="100" dirty="0">
                          <a:effectLst/>
                          <a:latin typeface="微软雅黑" panose="020B0503020204020204" pitchFamily="34" charset="-122"/>
                          <a:ea typeface="微软雅黑" panose="020B0503020204020204" pitchFamily="34" charset="-122"/>
                        </a:rPr>
                        <a:t>IT </a:t>
                      </a:r>
                      <a:r>
                        <a:rPr lang="zh-CN" sz="790" kern="100" dirty="0">
                          <a:effectLst/>
                          <a:latin typeface="微软雅黑" panose="020B0503020204020204" pitchFamily="34" charset="-122"/>
                          <a:ea typeface="微软雅黑" panose="020B0503020204020204" pitchFamily="34" charset="-122"/>
                        </a:rPr>
                        <a:t>系统稳定高效运行</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80035">
                <a:tc vMerge="1">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应用评估：通过金蝶应用评估工具对软件应用状况进行评估，发现应用不顺畅的症结点，并生成评估报告</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80035">
                <a:tc vMerge="1">
                  <a:tcPr/>
                </a:tc>
                <a:tc>
                  <a:txBody>
                    <a:bodyPr/>
                    <a:lstStyle/>
                    <a:p>
                      <a:pPr algn="just">
                        <a:lnSpc>
                          <a:spcPct val="100000"/>
                        </a:lnSpc>
                        <a:spcAft>
                          <a:spcPts val="0"/>
                        </a:spcAft>
                      </a:pPr>
                      <a:r>
                        <a:rPr lang="zh-CN" sz="790" kern="100" dirty="0">
                          <a:effectLst/>
                          <a:latin typeface="微软雅黑" panose="020B0503020204020204" pitchFamily="34" charset="-122"/>
                          <a:ea typeface="微软雅黑" panose="020B0503020204020204" pitchFamily="34" charset="-122"/>
                        </a:rPr>
                        <a:t>服务工具：客户可使用应用工具，如系统检测、</a:t>
                      </a:r>
                      <a:r>
                        <a:rPr lang="en-US" sz="790" kern="100" dirty="0">
                          <a:effectLst/>
                          <a:latin typeface="微软雅黑" panose="020B0503020204020204" pitchFamily="34" charset="-122"/>
                          <a:ea typeface="微软雅黑" panose="020B0503020204020204" pitchFamily="34" charset="-122"/>
                        </a:rPr>
                        <a:t>ERP</a:t>
                      </a:r>
                      <a:r>
                        <a:rPr lang="zh-CN" sz="790" kern="100" dirty="0">
                          <a:effectLst/>
                          <a:latin typeface="微软雅黑" panose="020B0503020204020204" pitchFamily="34" charset="-122"/>
                          <a:ea typeface="微软雅黑" panose="020B0503020204020204" pitchFamily="34" charset="-122"/>
                        </a:rPr>
                        <a:t>应用评估等</a:t>
                      </a:r>
                      <a:r>
                        <a:rPr lang="zh-CN" sz="790" kern="100" dirty="0" smtClean="0">
                          <a:effectLst/>
                          <a:latin typeface="微软雅黑" panose="020B0503020204020204" pitchFamily="34" charset="-122"/>
                          <a:ea typeface="微软雅黑" panose="020B0503020204020204" pitchFamily="34" charset="-122"/>
                        </a:rPr>
                        <a:t>工具</a:t>
                      </a:r>
                      <a:r>
                        <a:rPr lang="zh-CN" altLang="en-US" sz="790" kern="100" dirty="0" smtClean="0">
                          <a:effectLst/>
                          <a:latin typeface="微软雅黑" panose="020B0503020204020204" pitchFamily="34" charset="-122"/>
                          <a:ea typeface="微软雅黑" panose="020B0503020204020204" pitchFamily="34" charset="-122"/>
                        </a:rPr>
                        <a:t>（</a:t>
                      </a:r>
                      <a:r>
                        <a:rPr lang="en-US" altLang="zh-CN" sz="790" kern="100" dirty="0" smtClean="0">
                          <a:effectLst/>
                          <a:latin typeface="微软雅黑" panose="020B0503020204020204" pitchFamily="34" charset="-122"/>
                          <a:ea typeface="微软雅黑" panose="020B0503020204020204" pitchFamily="34" charset="-122"/>
                        </a:rPr>
                        <a:t>http://k3help.kingdee.com/index.php</a:t>
                      </a:r>
                      <a:r>
                        <a:rPr lang="zh-CN" altLang="en-US" sz="790" kern="100" dirty="0" smtClean="0">
                          <a:effectLst/>
                          <a:latin typeface="微软雅黑" panose="020B0503020204020204" pitchFamily="34" charset="-122"/>
                          <a:ea typeface="微软雅黑" panose="020B0503020204020204" pitchFamily="34" charset="-122"/>
                        </a:rPr>
                        <a:t>）</a:t>
                      </a:r>
                      <a:endParaRPr lang="zh-CN" sz="790" kern="100" dirty="0">
                        <a:effectLst/>
                        <a:latin typeface="微软雅黑" panose="020B0503020204020204" pitchFamily="34" charset="-122"/>
                        <a:ea typeface="微软雅黑" panose="020B0503020204020204" pitchFamily="34" charset="-122"/>
                        <a:cs typeface="Times New Roman" panose="02020603050405020304"/>
                      </a:endParaRPr>
                    </a:p>
                  </a:txBody>
                  <a:tcPr marL="14517" marR="1451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云盾简介</a:t>
            </a:r>
            <a:endParaRPr lang="zh-CN" altLang="en-US" dirty="0"/>
          </a:p>
        </p:txBody>
      </p:sp>
      <p:sp>
        <p:nvSpPr>
          <p:cNvPr id="19" name="文本占位符 2"/>
          <p:cNvSpPr>
            <a:spLocks noGrp="1"/>
          </p:cNvSpPr>
          <p:nvPr>
            <p:ph type="body" sz="quarter" idx="11"/>
          </p:nvPr>
        </p:nvSpPr>
        <p:spPr>
          <a:xfrm>
            <a:off x="4372281" y="570623"/>
            <a:ext cx="4243386" cy="3709670"/>
          </a:xfrm>
        </p:spPr>
        <p:txBody>
          <a:bodyPr>
            <a:normAutofit/>
          </a:bodyPr>
          <a:lstStyle/>
          <a:p>
            <a:pPr marL="0" indent="720090">
              <a:lnSpc>
                <a:spcPct val="150000"/>
              </a:lnSpc>
              <a:buNone/>
            </a:pPr>
            <a:r>
              <a:rPr lang="zh-CN" altLang="en-US" sz="1350" dirty="0"/>
              <a:t>云盾服务是</a:t>
            </a:r>
            <a:r>
              <a:rPr lang="zh-CN" altLang="zh-CN" sz="1350" dirty="0"/>
              <a:t>金蝶总部向使用金蝶软件的企业及个人提供的互联网线上自助服务。集成</a:t>
            </a:r>
            <a:r>
              <a:rPr lang="zh-CN" altLang="en-US" sz="1350" dirty="0"/>
              <a:t>云巡检、云备份、</a:t>
            </a:r>
            <a:r>
              <a:rPr lang="zh-CN" altLang="zh-CN" sz="1350" dirty="0"/>
              <a:t>核算项目调整、物料批次调整、云对账等多项服务内容，在保障客户数据安全的基础上，提供多种线上自助服务功能，并结合客户应用情况不断开发新功能，满足客户个性需求</a:t>
            </a:r>
            <a:r>
              <a:rPr lang="zh-CN" altLang="en-US" sz="1350" dirty="0"/>
              <a:t>。</a:t>
            </a:r>
            <a:endParaRPr lang="en-US" altLang="zh-CN" sz="1350" dirty="0"/>
          </a:p>
          <a:p>
            <a:pPr marL="0" indent="720090">
              <a:lnSpc>
                <a:spcPct val="150000"/>
              </a:lnSpc>
              <a:buNone/>
            </a:pPr>
            <a:r>
              <a:rPr lang="zh-CN" altLang="en-US" sz="1350" dirty="0"/>
              <a:t>云盾各项服务功能介绍可登陆金蝶社区网站</a:t>
            </a:r>
            <a:r>
              <a:rPr lang="en-US" altLang="zh-CN" sz="1350" dirty="0"/>
              <a:t>K/3 WISE</a:t>
            </a:r>
            <a:r>
              <a:rPr lang="zh-CN" altLang="en-US" sz="1350" dirty="0"/>
              <a:t>产品专区在线了解。（</a:t>
            </a:r>
            <a:r>
              <a:rPr lang="en-US" altLang="zh-CN" sz="900" dirty="0"/>
              <a:t>http://club.kingdee.com/club/newclub/services?product_id=3 </a:t>
            </a:r>
            <a:r>
              <a:rPr lang="zh-CN" altLang="en-US" sz="900" dirty="0"/>
              <a:t>）</a:t>
            </a:r>
            <a:endParaRPr lang="en-US" altLang="zh-CN" sz="1350" dirty="0"/>
          </a:p>
        </p:txBody>
      </p:sp>
      <p:pic>
        <p:nvPicPr>
          <p:cNvPr id="8194"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4707"/>
          <a:stretch>
            <a:fillRect/>
          </a:stretch>
        </p:blipFill>
        <p:spPr bwMode="auto">
          <a:xfrm>
            <a:off x="4428515" y="3516622"/>
            <a:ext cx="4143008" cy="147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8"/>
          <p:cNvGrpSpPr/>
          <p:nvPr/>
        </p:nvGrpSpPr>
        <p:grpSpPr>
          <a:xfrm>
            <a:off x="586965" y="1008113"/>
            <a:ext cx="3213829" cy="3271189"/>
            <a:chOff x="782620" y="1344151"/>
            <a:chExt cx="4285105" cy="4361585"/>
          </a:xfrm>
        </p:grpSpPr>
        <p:pic>
          <p:nvPicPr>
            <p:cNvPr id="53" name="Picture 6" descr="https://timgsa.baidu.com/timg?image&amp;quality=80&amp;size=b9999_10000&amp;sec=1524392145219&amp;di=7f7bc21b70c67dee08d5afd8bb04c4e8&amp;imgtype=0&amp;src=http%3A%2F%2Fimgsrc.baidu.com%2Fimage%2Fc0%253Dshijue1%252C0%252C0%252C294%252C40%2Fsign%3D9c542900a2d3fd1f2204aa7958274f6a%2F4034970a304e251f8b155ed6ad86c9177f3e533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0" r="3118" b="6042"/>
            <a:stretch>
              <a:fillRect/>
            </a:stretch>
          </p:blipFill>
          <p:spPr bwMode="auto">
            <a:xfrm>
              <a:off x="1187044" y="1777872"/>
              <a:ext cx="3518112" cy="3529694"/>
            </a:xfrm>
            <a:prstGeom prst="ellipse">
              <a:avLst/>
            </a:prstGeom>
            <a:noFill/>
            <a:extLst>
              <a:ext uri="{909E8E84-426E-40DD-AFC4-6F175D3DCCD1}">
                <a14:hiddenFill xmlns:a14="http://schemas.microsoft.com/office/drawing/2010/main">
                  <a:solidFill>
                    <a:srgbClr val="FFFFFF"/>
                  </a:solidFill>
                </a14:hiddenFill>
              </a:ext>
            </a:extLst>
          </p:spPr>
        </p:pic>
        <p:sp>
          <p:nvSpPr>
            <p:cNvPr id="41" name="任意多边形 40"/>
            <p:cNvSpPr/>
            <p:nvPr/>
          </p:nvSpPr>
          <p:spPr>
            <a:xfrm>
              <a:off x="2082830" y="3022317"/>
              <a:ext cx="1687816" cy="1341082"/>
            </a:xfrm>
            <a:custGeom>
              <a:avLst/>
              <a:gdLst>
                <a:gd name="connsiteX0" fmla="*/ 0 w 1359958"/>
                <a:gd name="connsiteY0" fmla="*/ 679979 h 1359958"/>
                <a:gd name="connsiteX1" fmla="*/ 679979 w 1359958"/>
                <a:gd name="connsiteY1" fmla="*/ 0 h 1359958"/>
                <a:gd name="connsiteX2" fmla="*/ 1359958 w 1359958"/>
                <a:gd name="connsiteY2" fmla="*/ 679979 h 1359958"/>
                <a:gd name="connsiteX3" fmla="*/ 679979 w 1359958"/>
                <a:gd name="connsiteY3" fmla="*/ 1359958 h 1359958"/>
                <a:gd name="connsiteX4" fmla="*/ 0 w 1359958"/>
                <a:gd name="connsiteY4" fmla="*/ 679979 h 135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958" h="1359958">
                  <a:moveTo>
                    <a:pt x="0" y="679979"/>
                  </a:moveTo>
                  <a:cubicBezTo>
                    <a:pt x="0" y="304437"/>
                    <a:pt x="304437" y="0"/>
                    <a:pt x="679979" y="0"/>
                  </a:cubicBezTo>
                  <a:cubicBezTo>
                    <a:pt x="1055521" y="0"/>
                    <a:pt x="1359958" y="304437"/>
                    <a:pt x="1359958" y="679979"/>
                  </a:cubicBezTo>
                  <a:cubicBezTo>
                    <a:pt x="1359958" y="1055521"/>
                    <a:pt x="1055521" y="1359958"/>
                    <a:pt x="679979" y="1359958"/>
                  </a:cubicBezTo>
                  <a:cubicBezTo>
                    <a:pt x="304437" y="1359958"/>
                    <a:pt x="0" y="1055521"/>
                    <a:pt x="0" y="679979"/>
                  </a:cubicBezTo>
                  <a:close/>
                </a:path>
              </a:pathLst>
            </a:custGeom>
            <a:noFill/>
            <a:ln w="19050">
              <a:noFill/>
            </a:ln>
          </p:spPr>
          <p:style>
            <a:lnRef idx="2">
              <a:schemeClr val="lt1">
                <a:hueOff val="0"/>
                <a:satOff val="0"/>
                <a:lumOff val="0"/>
                <a:alphaOff val="0"/>
              </a:schemeClr>
            </a:lnRef>
            <a:fillRef idx="1">
              <a:schemeClr val="accent1">
                <a:shade val="80000"/>
                <a:alpha val="50000"/>
                <a:hueOff val="150023"/>
                <a:satOff val="-2824"/>
                <a:lumOff val="13915"/>
                <a:alphaOff val="0"/>
              </a:schemeClr>
            </a:fillRef>
            <a:effectRef idx="0">
              <a:schemeClr val="accent1">
                <a:shade val="80000"/>
                <a:alpha val="50000"/>
                <a:hueOff val="150023"/>
                <a:satOff val="-2824"/>
                <a:lumOff val="13915"/>
                <a:alphaOff val="0"/>
              </a:schemeClr>
            </a:effectRef>
            <a:fontRef idx="minor">
              <a:schemeClr val="tx1"/>
            </a:fontRef>
          </p:style>
          <p:txBody>
            <a:bodyPr spcFirstLastPara="0" vert="horz" wrap="square" lIns="166515" tIns="166515" rIns="166515" bIns="166515" numCol="1" spcCol="1270" anchor="ctr" anchorCtr="0">
              <a:noAutofit/>
            </a:bodyPr>
            <a:lstStyle/>
            <a:p>
              <a:pPr lvl="0" algn="ctr" defTabSz="800100">
                <a:lnSpc>
                  <a:spcPct val="90000"/>
                </a:lnSpc>
                <a:spcBef>
                  <a:spcPct val="0"/>
                </a:spcBef>
                <a:spcAft>
                  <a:spcPct val="35000"/>
                </a:spcAft>
              </a:pPr>
              <a:r>
                <a:rPr lang="zh-CN" altLang="en-US" sz="3300" kern="1200" dirty="0">
                  <a:solidFill>
                    <a:schemeClr val="bg1"/>
                  </a:solidFill>
                  <a:latin typeface="微软雅黑" panose="020B0503020204020204" pitchFamily="34" charset="-122"/>
                  <a:ea typeface="微软雅黑" panose="020B0503020204020204" pitchFamily="34" charset="-122"/>
                </a:rPr>
                <a:t>云盾</a:t>
              </a:r>
              <a:endParaRPr lang="zh-CN" altLang="en-US" sz="3300" kern="1200" dirty="0">
                <a:solidFill>
                  <a:schemeClr val="bg1"/>
                </a:solidFill>
                <a:latin typeface="微软雅黑" panose="020B0503020204020204" pitchFamily="34" charset="-122"/>
                <a:ea typeface="微软雅黑" panose="020B0503020204020204" pitchFamily="34" charset="-122"/>
              </a:endParaRPr>
            </a:p>
          </p:txBody>
        </p:sp>
        <p:pic>
          <p:nvPicPr>
            <p:cNvPr id="23" name="Picture 2" descr="http://k3service.kingdee.com/K3Service/image/logo_K3SetupAss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428" y="1758969"/>
              <a:ext cx="1008000" cy="1008000"/>
            </a:xfrm>
            <a:prstGeom prst="ellipse">
              <a:avLst/>
            </a:prstGeom>
            <a:extLst>
              <a:ext uri="{909E8E84-426E-40DD-AFC4-6F175D3DCCD1}">
                <a14:hiddenFill xmlns:a14="http://schemas.microsoft.com/office/drawing/2010/main">
                  <a:solidFill>
                    <a:srgbClr val="FFFFFF"/>
                  </a:solidFill>
                </a14:hiddenFill>
              </a:ext>
            </a:extLst>
          </p:spPr>
        </p:pic>
        <p:pic>
          <p:nvPicPr>
            <p:cNvPr id="24" name="Picture 4" descr="http://k3service.kingdee.com/K3Service/image/logo_K3SysCheck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5791" y="1344151"/>
              <a:ext cx="1080000" cy="1080000"/>
            </a:xfrm>
            <a:prstGeom prst="ellipse">
              <a:avLst/>
            </a:prstGeom>
            <a:extLst>
              <a:ext uri="{909E8E84-426E-40DD-AFC4-6F175D3DCCD1}">
                <a14:hiddenFill xmlns:a14="http://schemas.microsoft.com/office/drawing/2010/main">
                  <a:solidFill>
                    <a:srgbClr val="FFFFFF"/>
                  </a:solidFill>
                </a14:hiddenFill>
              </a:ext>
            </a:extLst>
          </p:spPr>
        </p:pic>
        <p:pic>
          <p:nvPicPr>
            <p:cNvPr id="25" name="Picture 6" descr="http://k3service.kingdee.com/K3Service/image/logo_K3SysCheckAccou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7725" y="2685533"/>
              <a:ext cx="1080000" cy="1080000"/>
            </a:xfrm>
            <a:prstGeom prst="ellipse">
              <a:avLst/>
            </a:prstGeom>
            <a:extLst>
              <a:ext uri="{909E8E84-426E-40DD-AFC4-6F175D3DCCD1}">
                <a14:hiddenFill xmlns:a14="http://schemas.microsoft.com/office/drawing/2010/main">
                  <a:solidFill>
                    <a:srgbClr val="FFFFFF"/>
                  </a:solidFill>
                </a14:hiddenFill>
              </a:ext>
            </a:extLst>
          </p:spPr>
        </p:pic>
        <p:pic>
          <p:nvPicPr>
            <p:cNvPr id="26" name="Picture 8" descr="http://k3service.kingdee.com/K3Service/image/logo_K3AcctCloudBa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6845" y="1729568"/>
              <a:ext cx="1080000" cy="1080000"/>
            </a:xfrm>
            <a:prstGeom prst="ellipse">
              <a:avLst/>
            </a:prstGeom>
            <a:extLst>
              <a:ext uri="{909E8E84-426E-40DD-AFC4-6F175D3DCCD1}">
                <a14:hiddenFill xmlns:a14="http://schemas.microsoft.com/office/drawing/2010/main">
                  <a:solidFill>
                    <a:srgbClr val="FFFFFF"/>
                  </a:solidFill>
                </a14:hiddenFill>
              </a:ext>
            </a:extLst>
          </p:spPr>
        </p:pic>
        <p:pic>
          <p:nvPicPr>
            <p:cNvPr id="27" name="Picture 10" descr="http://k3service.kingdee.com/K3Service/image/BannerRateAdjus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697" y="3771333"/>
              <a:ext cx="1080000" cy="1080000"/>
            </a:xfrm>
            <a:prstGeom prst="ellipse">
              <a:avLst/>
            </a:prstGeom>
            <a:extLst>
              <a:ext uri="{909E8E84-426E-40DD-AFC4-6F175D3DCCD1}">
                <a14:hiddenFill xmlns:a14="http://schemas.microsoft.com/office/drawing/2010/main">
                  <a:solidFill>
                    <a:srgbClr val="FFFFFF"/>
                  </a:solidFill>
                </a14:hiddenFill>
              </a:ext>
            </a:extLst>
          </p:spPr>
        </p:pic>
        <p:pic>
          <p:nvPicPr>
            <p:cNvPr id="28" name="Picture 12" descr="http://k3service.kingdee.com/KDCService/image/logo_K3SysCServiceBatc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630" y="3763755"/>
              <a:ext cx="1080000" cy="1080000"/>
            </a:xfrm>
            <a:prstGeom prst="ellipse">
              <a:avLst/>
            </a:prstGeom>
            <a:extLst>
              <a:ext uri="{909E8E84-426E-40DD-AFC4-6F175D3DCCD1}">
                <a14:hiddenFill xmlns:a14="http://schemas.microsoft.com/office/drawing/2010/main">
                  <a:solidFill>
                    <a:srgbClr val="FFFFFF"/>
                  </a:solidFill>
                </a14:hiddenFill>
              </a:ext>
            </a:extLst>
          </p:spPr>
        </p:pic>
        <p:pic>
          <p:nvPicPr>
            <p:cNvPr id="29" name="Picture 14" descr="http://k3service.kingdee.com/KDCService/image/logo_K3SysCServiceIte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9392" y="4498684"/>
              <a:ext cx="1080000" cy="1080000"/>
            </a:xfrm>
            <a:prstGeom prst="ellipse">
              <a:avLst/>
            </a:prstGeom>
            <a:extLst>
              <a:ext uri="{909E8E84-426E-40DD-AFC4-6F175D3DCCD1}">
                <a14:hiddenFill xmlns:a14="http://schemas.microsoft.com/office/drawing/2010/main">
                  <a:solidFill>
                    <a:srgbClr val="FFFFFF"/>
                  </a:solidFill>
                </a14:hiddenFill>
              </a:ext>
            </a:extLst>
          </p:spPr>
        </p:pic>
        <p:pic>
          <p:nvPicPr>
            <p:cNvPr id="31" name="Picture 18" descr="http://k3service.kingdee.com/K3Service/image/logo_K3SysCheckInvoic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620" y="2668451"/>
              <a:ext cx="1080000" cy="1080000"/>
            </a:xfrm>
            <a:prstGeom prst="ellipse">
              <a:avLst/>
            </a:prstGeom>
            <a:extLst>
              <a:ext uri="{909E8E84-426E-40DD-AFC4-6F175D3DCCD1}">
                <a14:hiddenFill xmlns:a14="http://schemas.microsoft.com/office/drawing/2010/main">
                  <a:solidFill>
                    <a:srgbClr val="FFFFFF"/>
                  </a:solidFill>
                </a14:hiddenFill>
              </a:ext>
            </a:extLst>
          </p:spPr>
        </p:pic>
        <p:sp>
          <p:nvSpPr>
            <p:cNvPr id="44" name="任意多边形 32"/>
            <p:cNvSpPr/>
            <p:nvPr/>
          </p:nvSpPr>
          <p:spPr>
            <a:xfrm>
              <a:off x="2538444" y="2365962"/>
              <a:ext cx="773459"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云巡检</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5" name="任意多边形 33"/>
            <p:cNvSpPr/>
            <p:nvPr/>
          </p:nvSpPr>
          <p:spPr>
            <a:xfrm>
              <a:off x="3634632" y="2729604"/>
              <a:ext cx="686957"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云备份</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6" name="任意多边形 34"/>
            <p:cNvSpPr/>
            <p:nvPr/>
          </p:nvSpPr>
          <p:spPr>
            <a:xfrm>
              <a:off x="4193666" y="3651913"/>
              <a:ext cx="686957"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云对账</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7" name="任意多边形 35"/>
            <p:cNvSpPr/>
            <p:nvPr/>
          </p:nvSpPr>
          <p:spPr>
            <a:xfrm>
              <a:off x="3981148" y="4801901"/>
              <a:ext cx="794320"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批次调整</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8" name="任意多边形 36"/>
            <p:cNvSpPr/>
            <p:nvPr/>
          </p:nvSpPr>
          <p:spPr>
            <a:xfrm>
              <a:off x="1054374" y="4792731"/>
              <a:ext cx="888746"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税率调整</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9" name="任意多边形 37"/>
            <p:cNvSpPr/>
            <p:nvPr/>
          </p:nvSpPr>
          <p:spPr>
            <a:xfrm>
              <a:off x="870495" y="3652072"/>
              <a:ext cx="822899"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税务开票</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50" name="任意多边形 38"/>
            <p:cNvSpPr/>
            <p:nvPr/>
          </p:nvSpPr>
          <p:spPr>
            <a:xfrm>
              <a:off x="1452290" y="2689729"/>
              <a:ext cx="864851"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安装助手</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51" name="任意多边形 41"/>
            <p:cNvSpPr/>
            <p:nvPr/>
          </p:nvSpPr>
          <p:spPr>
            <a:xfrm>
              <a:off x="2946100" y="5470337"/>
              <a:ext cx="1080000"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lvl="0" algn="ctr" defTabSz="800100">
                <a:spcBef>
                  <a:spcPct val="0"/>
                </a:spcBef>
                <a:spcAft>
                  <a:spcPct val="35000"/>
                </a:spcAft>
              </a:pPr>
              <a:r>
                <a:rPr lang="zh-CN" altLang="en-US" sz="1050" kern="1200" dirty="0">
                  <a:solidFill>
                    <a:schemeClr val="bg1"/>
                  </a:solidFill>
                  <a:latin typeface="微软雅黑" panose="020B0503020204020204" pitchFamily="34" charset="-122"/>
                  <a:ea typeface="微软雅黑" panose="020B0503020204020204" pitchFamily="34" charset="-122"/>
                </a:rPr>
                <a:t>核算项目调整</a:t>
              </a:r>
              <a:endParaRPr lang="zh-CN" altLang="en-US" sz="1050" kern="1200" dirty="0">
                <a:solidFill>
                  <a:schemeClr val="bg1"/>
                </a:solidFill>
                <a:latin typeface="微软雅黑" panose="020B0503020204020204" pitchFamily="34" charset="-122"/>
                <a:ea typeface="微软雅黑" panose="020B0503020204020204" pitchFamily="34" charset="-122"/>
              </a:endParaRPr>
            </a:p>
          </p:txBody>
        </p:sp>
        <p:grpSp>
          <p:nvGrpSpPr>
            <p:cNvPr id="4" name="组合 7"/>
            <p:cNvGrpSpPr/>
            <p:nvPr/>
          </p:nvGrpSpPr>
          <p:grpSpPr>
            <a:xfrm>
              <a:off x="1867030" y="4493702"/>
              <a:ext cx="1080000" cy="1080000"/>
              <a:chOff x="4448175" y="569130"/>
              <a:chExt cx="1080000" cy="1080000"/>
            </a:xfrm>
          </p:grpSpPr>
          <p:sp>
            <p:nvSpPr>
              <p:cNvPr id="7" name="椭圆 6"/>
              <p:cNvSpPr/>
              <p:nvPr/>
            </p:nvSpPr>
            <p:spPr>
              <a:xfrm>
                <a:off x="4448175" y="569130"/>
                <a:ext cx="1080000" cy="1080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350"/>
              </a:p>
            </p:txBody>
          </p:sp>
          <p:pic>
            <p:nvPicPr>
              <p:cNvPr id="30" name="Picture 16" descr="http://k3service.kingdee.com/K3Service/image/QG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8175" y="569130"/>
                <a:ext cx="1080000" cy="1080000"/>
              </a:xfrm>
              <a:prstGeom prst="ellipse">
                <a:avLst/>
              </a:prstGeom>
              <a:extLst>
                <a:ext uri="{909E8E84-426E-40DD-AFC4-6F175D3DCCD1}">
                  <a14:hiddenFill xmlns:a14="http://schemas.microsoft.com/office/drawing/2010/main">
                    <a:solidFill>
                      <a:srgbClr val="FFFFFF"/>
                    </a:solidFill>
                  </a14:hiddenFill>
                </a:ext>
              </a:extLst>
            </p:spPr>
          </p:pic>
        </p:grpSp>
        <p:sp>
          <p:nvSpPr>
            <p:cNvPr id="52" name="任意多边形 42"/>
            <p:cNvSpPr/>
            <p:nvPr/>
          </p:nvSpPr>
          <p:spPr>
            <a:xfrm>
              <a:off x="1878428" y="5490683"/>
              <a:ext cx="927324" cy="215053"/>
            </a:xfrm>
            <a:prstGeom prst="rect">
              <a:avLst/>
            </a:prstGeom>
            <a:solidFill>
              <a:srgbClr val="0070C0"/>
            </a:solidFill>
            <a:ln w="19050">
              <a:noFill/>
            </a:ln>
          </p:spPr>
          <p:style>
            <a:lnRef idx="2">
              <a:schemeClr val="lt1">
                <a:hueOff val="0"/>
                <a:satOff val="0"/>
                <a:lumOff val="0"/>
                <a:alphaOff val="0"/>
              </a:schemeClr>
            </a:lnRef>
            <a:fillRef idx="1">
              <a:schemeClr val="accent1">
                <a:shade val="80000"/>
                <a:alpha val="50000"/>
                <a:hueOff val="375058"/>
                <a:satOff val="-7062"/>
                <a:lumOff val="34788"/>
                <a:alphaOff val="0"/>
              </a:schemeClr>
            </a:fillRef>
            <a:effectRef idx="0">
              <a:schemeClr val="accent1">
                <a:shade val="80000"/>
                <a:alpha val="50000"/>
                <a:hueOff val="375058"/>
                <a:satOff val="-7062"/>
                <a:lumOff val="34788"/>
                <a:alphaOff val="0"/>
              </a:schemeClr>
            </a:effectRef>
            <a:fontRef idx="minor">
              <a:schemeClr val="tx1"/>
            </a:fontRef>
          </p:style>
          <p:txBody>
            <a:bodyPr spcFirstLastPara="0" vert="horz" wrap="square" lIns="0" tIns="0" rIns="0" bIns="0" numCol="1" spcCol="1270" anchor="ctr" anchorCtr="0">
              <a:spAutoFit/>
            </a:bodyPr>
            <a:lstStyle/>
            <a:p>
              <a:pPr algn="ctr" defTabSz="800100">
                <a:spcBef>
                  <a:spcPct val="0"/>
                </a:spcBef>
                <a:spcAft>
                  <a:spcPct val="35000"/>
                </a:spcAft>
              </a:pPr>
              <a:r>
                <a:rPr lang="zh-CN" altLang="en-US" sz="1050" dirty="0">
                  <a:solidFill>
                    <a:schemeClr val="bg1"/>
                  </a:solidFill>
                  <a:latin typeface="微软雅黑" panose="020B0503020204020204" pitchFamily="34" charset="-122"/>
                  <a:ea typeface="微软雅黑" panose="020B0503020204020204" pitchFamily="34" charset="-122"/>
                </a:rPr>
                <a:t>保质期管理</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9386"/>
            <a:ext cx="8229600" cy="543092"/>
          </a:xfrm>
        </p:spPr>
        <p:txBody>
          <a:bodyPr/>
          <a:lstStyle/>
          <a:p>
            <a:r>
              <a:rPr lang="zh-CN" altLang="en-US" dirty="0"/>
              <a:t>云盾各项功能简介</a:t>
            </a:r>
            <a:endParaRPr lang="zh-CN" altLang="en-US" dirty="0"/>
          </a:p>
        </p:txBody>
      </p:sp>
      <p:grpSp>
        <p:nvGrpSpPr>
          <p:cNvPr id="3" name="组合 52"/>
          <p:cNvGrpSpPr/>
          <p:nvPr/>
        </p:nvGrpSpPr>
        <p:grpSpPr>
          <a:xfrm>
            <a:off x="594164" y="710122"/>
            <a:ext cx="3849249" cy="810000"/>
            <a:chOff x="792218" y="1196440"/>
            <a:chExt cx="5132332" cy="1080000"/>
          </a:xfrm>
        </p:grpSpPr>
        <p:sp>
          <p:nvSpPr>
            <p:cNvPr id="21" name="矩形 20"/>
            <p:cNvSpPr/>
            <p:nvPr/>
          </p:nvSpPr>
          <p:spPr>
            <a:xfrm>
              <a:off x="1708768" y="1418167"/>
              <a:ext cx="4215782" cy="661064"/>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8"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云巡检</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环境检测，性能提升服务</a:t>
              </a:r>
              <a:endParaRPr lang="zh-CN" altLang="en-US" sz="900" kern="1200" dirty="0">
                <a:latin typeface="微软雅黑" panose="020B0503020204020204" pitchFamily="34" charset="-122"/>
                <a:ea typeface="微软雅黑" panose="020B0503020204020204" pitchFamily="34" charset="-122"/>
              </a:endParaRPr>
            </a:p>
          </p:txBody>
        </p:sp>
        <p:pic>
          <p:nvPicPr>
            <p:cNvPr id="40" name="Picture 4" descr="http://k3service.kingdee.com/K3Service/image/logo_K3SysCheckInf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2218" y="1196440"/>
              <a:ext cx="1080000" cy="1080000"/>
            </a:xfrm>
            <a:prstGeom prst="ellipse">
              <a:avLst/>
            </a:prstGeom>
            <a:extLst>
              <a:ext uri="{909E8E84-426E-40DD-AFC4-6F175D3DCCD1}">
                <a14:hiddenFill xmlns:a14="http://schemas.microsoft.com/office/drawing/2010/main">
                  <a:solidFill>
                    <a:srgbClr val="FFFFFF"/>
                  </a:solidFill>
                </a14:hiddenFill>
              </a:ext>
            </a:extLst>
          </p:spPr>
        </p:pic>
      </p:grpSp>
      <p:grpSp>
        <p:nvGrpSpPr>
          <p:cNvPr id="4" name="组合 53"/>
          <p:cNvGrpSpPr/>
          <p:nvPr/>
        </p:nvGrpSpPr>
        <p:grpSpPr>
          <a:xfrm>
            <a:off x="594164" y="1554327"/>
            <a:ext cx="3849249" cy="810000"/>
            <a:chOff x="792218" y="2307999"/>
            <a:chExt cx="5132332" cy="1080000"/>
          </a:xfrm>
        </p:grpSpPr>
        <p:sp>
          <p:nvSpPr>
            <p:cNvPr id="23" name="矩形 22"/>
            <p:cNvSpPr/>
            <p:nvPr/>
          </p:nvSpPr>
          <p:spPr>
            <a:xfrm>
              <a:off x="1708768" y="2503078"/>
              <a:ext cx="4215782" cy="661064"/>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8"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云备份</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a:latin typeface="微软雅黑" panose="020B0503020204020204" pitchFamily="34" charset="-122"/>
                  <a:ea typeface="微软雅黑" panose="020B0503020204020204" pitchFamily="34" charset="-122"/>
                </a:rPr>
                <a:t>账套容灾，附件存储服务</a:t>
              </a:r>
              <a:endParaRPr lang="zh-CN" altLang="en-US" sz="900" kern="1200" dirty="0">
                <a:latin typeface="微软雅黑" panose="020B0503020204020204" pitchFamily="34" charset="-122"/>
                <a:ea typeface="微软雅黑" panose="020B0503020204020204" pitchFamily="34" charset="-122"/>
              </a:endParaRPr>
            </a:p>
          </p:txBody>
        </p:sp>
        <p:pic>
          <p:nvPicPr>
            <p:cNvPr id="41" name="Picture 8" descr="http://k3service.kingdee.com/K3Service/image/logo_K3AcctCloudB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218" y="2307999"/>
              <a:ext cx="1080000" cy="1080000"/>
            </a:xfrm>
            <a:prstGeom prst="ellipse">
              <a:avLst/>
            </a:prstGeom>
            <a:extLst>
              <a:ext uri="{909E8E84-426E-40DD-AFC4-6F175D3DCCD1}">
                <a14:hiddenFill xmlns:a14="http://schemas.microsoft.com/office/drawing/2010/main">
                  <a:solidFill>
                    <a:srgbClr val="FFFFFF"/>
                  </a:solidFill>
                </a14:hiddenFill>
              </a:ext>
            </a:extLst>
          </p:spPr>
        </p:pic>
      </p:grpSp>
      <p:grpSp>
        <p:nvGrpSpPr>
          <p:cNvPr id="5" name="组合 59"/>
          <p:cNvGrpSpPr/>
          <p:nvPr/>
        </p:nvGrpSpPr>
        <p:grpSpPr>
          <a:xfrm>
            <a:off x="4751854" y="2399794"/>
            <a:ext cx="3868972" cy="810000"/>
            <a:chOff x="6335805" y="3139865"/>
            <a:chExt cx="5158629" cy="1080000"/>
          </a:xfrm>
        </p:grpSpPr>
        <p:sp>
          <p:nvSpPr>
            <p:cNvPr id="35" name="矩形 34"/>
            <p:cNvSpPr/>
            <p:nvPr/>
          </p:nvSpPr>
          <p:spPr>
            <a:xfrm>
              <a:off x="7278651" y="3361471"/>
              <a:ext cx="4215783" cy="661063"/>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8"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安装助手</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一键安装、自动部署</a:t>
              </a:r>
              <a:r>
                <a:rPr lang="en-US" altLang="zh-CN" sz="900" b="1" kern="1200" dirty="0">
                  <a:latin typeface="微软雅黑" panose="020B0503020204020204" pitchFamily="34" charset="-122"/>
                  <a:ea typeface="微软雅黑" panose="020B0503020204020204" pitchFamily="34" charset="-122"/>
                </a:rPr>
                <a:t>K/3</a:t>
              </a:r>
              <a:endParaRPr lang="zh-CN" altLang="en-US" sz="900" kern="1200" dirty="0">
                <a:latin typeface="微软雅黑" panose="020B0503020204020204" pitchFamily="34" charset="-122"/>
                <a:ea typeface="微软雅黑" panose="020B0503020204020204" pitchFamily="34" charset="-122"/>
              </a:endParaRPr>
            </a:p>
          </p:txBody>
        </p:sp>
        <p:grpSp>
          <p:nvGrpSpPr>
            <p:cNvPr id="6" name="组合 41"/>
            <p:cNvGrpSpPr/>
            <p:nvPr/>
          </p:nvGrpSpPr>
          <p:grpSpPr>
            <a:xfrm>
              <a:off x="6335805" y="3139865"/>
              <a:ext cx="1080000" cy="1080000"/>
              <a:chOff x="6487614" y="1001833"/>
              <a:chExt cx="1080000" cy="1080000"/>
            </a:xfrm>
          </p:grpSpPr>
          <p:sp>
            <p:nvSpPr>
              <p:cNvPr id="43" name="矩形 15"/>
              <p:cNvSpPr/>
              <p:nvPr/>
            </p:nvSpPr>
            <p:spPr>
              <a:xfrm>
                <a:off x="6487614" y="1001833"/>
                <a:ext cx="1080000" cy="1080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pic>
            <p:nvPicPr>
              <p:cNvPr id="44" name="Picture 2" descr="http://k3service.kingdee.com/K3Service/image/logo_K3SetupAss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078" y="1069297"/>
                <a:ext cx="945071" cy="945071"/>
              </a:xfrm>
              <a:prstGeom prst="ellipse">
                <a:avLst/>
              </a:prstGeom>
              <a:extLst>
                <a:ext uri="{909E8E84-426E-40DD-AFC4-6F175D3DCCD1}">
                  <a14:hiddenFill xmlns:a14="http://schemas.microsoft.com/office/drawing/2010/main">
                    <a:solidFill>
                      <a:srgbClr val="FFFFFF"/>
                    </a:solidFill>
                  </a14:hiddenFill>
                </a:ext>
              </a:extLst>
            </p:spPr>
          </p:pic>
        </p:grpSp>
      </p:grpSp>
      <p:grpSp>
        <p:nvGrpSpPr>
          <p:cNvPr id="7" name="组合 58"/>
          <p:cNvGrpSpPr/>
          <p:nvPr/>
        </p:nvGrpSpPr>
        <p:grpSpPr>
          <a:xfrm>
            <a:off x="4751853" y="1561562"/>
            <a:ext cx="3868971" cy="810000"/>
            <a:chOff x="6335804" y="2256608"/>
            <a:chExt cx="5158628" cy="1080000"/>
          </a:xfrm>
        </p:grpSpPr>
        <p:sp>
          <p:nvSpPr>
            <p:cNvPr id="33" name="矩形 32"/>
            <p:cNvSpPr/>
            <p:nvPr/>
          </p:nvSpPr>
          <p:spPr>
            <a:xfrm>
              <a:off x="7278650" y="2503077"/>
              <a:ext cx="4215782" cy="661063"/>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8"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税务发票</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集成金税系统，一键开票服务</a:t>
              </a:r>
              <a:endParaRPr lang="zh-CN" altLang="en-US" sz="900" kern="1200" dirty="0">
                <a:latin typeface="微软雅黑" panose="020B0503020204020204" pitchFamily="34" charset="-122"/>
                <a:ea typeface="微软雅黑" panose="020B0503020204020204" pitchFamily="34" charset="-122"/>
              </a:endParaRPr>
            </a:p>
          </p:txBody>
        </p:sp>
        <p:pic>
          <p:nvPicPr>
            <p:cNvPr id="45" name="Picture 18" descr="http://k3service.kingdee.com/K3Service/image/logo_K3SysCheckInvoi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5804" y="2256608"/>
              <a:ext cx="1080000" cy="1080000"/>
            </a:xfrm>
            <a:prstGeom prst="ellipse">
              <a:avLst/>
            </a:prstGeom>
            <a:extLst>
              <a:ext uri="{909E8E84-426E-40DD-AFC4-6F175D3DCCD1}">
                <a14:hiddenFill xmlns:a14="http://schemas.microsoft.com/office/drawing/2010/main">
                  <a:solidFill>
                    <a:srgbClr val="FFFFFF"/>
                  </a:solidFill>
                </a14:hiddenFill>
              </a:ext>
            </a:extLst>
          </p:spPr>
        </p:pic>
      </p:grpSp>
      <p:grpSp>
        <p:nvGrpSpPr>
          <p:cNvPr id="8" name="组合 60"/>
          <p:cNvGrpSpPr/>
          <p:nvPr/>
        </p:nvGrpSpPr>
        <p:grpSpPr>
          <a:xfrm>
            <a:off x="4751853" y="3238025"/>
            <a:ext cx="3868973" cy="810000"/>
            <a:chOff x="6335804" y="4047397"/>
            <a:chExt cx="5158630" cy="1080000"/>
          </a:xfrm>
        </p:grpSpPr>
        <p:sp>
          <p:nvSpPr>
            <p:cNvPr id="37" name="矩形 36"/>
            <p:cNvSpPr/>
            <p:nvPr/>
          </p:nvSpPr>
          <p:spPr>
            <a:xfrm>
              <a:off x="7278651" y="4219865"/>
              <a:ext cx="4215783" cy="661063"/>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8"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税率调整</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一键调整物料等基础资料及订单等业务单据税率</a:t>
              </a:r>
              <a:endParaRPr lang="zh-CN" altLang="en-US" sz="900" kern="1200" dirty="0">
                <a:latin typeface="微软雅黑" panose="020B0503020204020204" pitchFamily="34" charset="-122"/>
                <a:ea typeface="微软雅黑" panose="020B0503020204020204" pitchFamily="34" charset="-122"/>
              </a:endParaRPr>
            </a:p>
          </p:txBody>
        </p:sp>
        <p:pic>
          <p:nvPicPr>
            <p:cNvPr id="46" name="Picture 10" descr="http://k3service.kingdee.com/K3Service/image/BannerRateAdju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804" y="4047397"/>
              <a:ext cx="1080000" cy="1080000"/>
            </a:xfrm>
            <a:prstGeom prst="ellipse">
              <a:avLst/>
            </a:prstGeom>
            <a:extLst>
              <a:ext uri="{909E8E84-426E-40DD-AFC4-6F175D3DCCD1}">
                <a14:hiddenFill xmlns:a14="http://schemas.microsoft.com/office/drawing/2010/main">
                  <a:solidFill>
                    <a:srgbClr val="FFFFFF"/>
                  </a:solidFill>
                </a14:hiddenFill>
              </a:ext>
            </a:extLst>
          </p:spPr>
        </p:pic>
      </p:grpSp>
      <p:grpSp>
        <p:nvGrpSpPr>
          <p:cNvPr id="9" name="组合 56"/>
          <p:cNvGrpSpPr/>
          <p:nvPr/>
        </p:nvGrpSpPr>
        <p:grpSpPr>
          <a:xfrm>
            <a:off x="594164" y="4079875"/>
            <a:ext cx="3849249" cy="810000"/>
            <a:chOff x="792218" y="4868791"/>
            <a:chExt cx="5132332" cy="1080000"/>
          </a:xfrm>
        </p:grpSpPr>
        <p:sp>
          <p:nvSpPr>
            <p:cNvPr id="29" name="矩形 28"/>
            <p:cNvSpPr/>
            <p:nvPr/>
          </p:nvSpPr>
          <p:spPr>
            <a:xfrm>
              <a:off x="1708768" y="5078260"/>
              <a:ext cx="4215782" cy="661063"/>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7"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核算项目调整</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调整已使用科目的核算项目类别，保证数据连续性</a:t>
              </a:r>
              <a:endParaRPr lang="zh-CN" altLang="en-US" sz="900" kern="1200" dirty="0">
                <a:latin typeface="微软雅黑" panose="020B0503020204020204" pitchFamily="34" charset="-122"/>
                <a:ea typeface="微软雅黑" panose="020B0503020204020204" pitchFamily="34" charset="-122"/>
              </a:endParaRPr>
            </a:p>
          </p:txBody>
        </p:sp>
        <p:pic>
          <p:nvPicPr>
            <p:cNvPr id="47" name="Picture 14" descr="http://k3service.kingdee.com/KDCService/image/logo_K3SysCServiceIte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218" y="4868791"/>
              <a:ext cx="1080000" cy="1080000"/>
            </a:xfrm>
            <a:prstGeom prst="ellipse">
              <a:avLst/>
            </a:prstGeom>
            <a:extLst>
              <a:ext uri="{909E8E84-426E-40DD-AFC4-6F175D3DCCD1}">
                <a14:hiddenFill xmlns:a14="http://schemas.microsoft.com/office/drawing/2010/main">
                  <a:solidFill>
                    <a:srgbClr val="FFFFFF"/>
                  </a:solidFill>
                </a14:hiddenFill>
              </a:ext>
            </a:extLst>
          </p:spPr>
        </p:pic>
      </p:grpSp>
      <p:grpSp>
        <p:nvGrpSpPr>
          <p:cNvPr id="10" name="组合 57"/>
          <p:cNvGrpSpPr/>
          <p:nvPr/>
        </p:nvGrpSpPr>
        <p:grpSpPr>
          <a:xfrm>
            <a:off x="4754446" y="710122"/>
            <a:ext cx="3866378" cy="823209"/>
            <a:chOff x="6339261" y="1440799"/>
            <a:chExt cx="5155171" cy="1097612"/>
          </a:xfrm>
        </p:grpSpPr>
        <p:sp>
          <p:nvSpPr>
            <p:cNvPr id="31" name="矩形 30"/>
            <p:cNvSpPr/>
            <p:nvPr/>
          </p:nvSpPr>
          <p:spPr>
            <a:xfrm>
              <a:off x="7278650" y="1644683"/>
              <a:ext cx="4215782" cy="661063"/>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8"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保质期管理</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调整已使用物料保质期管理，让保质期管理无惧变革</a:t>
              </a:r>
              <a:endParaRPr lang="zh-CN" altLang="en-US" sz="900" kern="1200" dirty="0">
                <a:latin typeface="微软雅黑" panose="020B0503020204020204" pitchFamily="34" charset="-122"/>
                <a:ea typeface="微软雅黑" panose="020B0503020204020204" pitchFamily="34" charset="-122"/>
              </a:endParaRPr>
            </a:p>
          </p:txBody>
        </p:sp>
        <p:grpSp>
          <p:nvGrpSpPr>
            <p:cNvPr id="11" name="组合 47"/>
            <p:cNvGrpSpPr/>
            <p:nvPr/>
          </p:nvGrpSpPr>
          <p:grpSpPr>
            <a:xfrm>
              <a:off x="6339261" y="1440799"/>
              <a:ext cx="1088555" cy="1097612"/>
              <a:chOff x="5972175" y="1418167"/>
              <a:chExt cx="1088555" cy="1097612"/>
            </a:xfrm>
          </p:grpSpPr>
          <p:sp>
            <p:nvSpPr>
              <p:cNvPr id="49" name="矩形 12"/>
              <p:cNvSpPr/>
              <p:nvPr/>
            </p:nvSpPr>
            <p:spPr>
              <a:xfrm>
                <a:off x="5972175" y="1418167"/>
                <a:ext cx="1080000" cy="1080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pic>
            <p:nvPicPr>
              <p:cNvPr id="50" name="Picture 16" descr="http://k3service.kingdee.com/K3Service/image/QG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0730" y="1435779"/>
                <a:ext cx="1080000" cy="1080000"/>
              </a:xfrm>
              <a:prstGeom prst="ellipse">
                <a:avLst/>
              </a:prstGeom>
              <a:extLst>
                <a:ext uri="{909E8E84-426E-40DD-AFC4-6F175D3DCCD1}">
                  <a14:hiddenFill xmlns:a14="http://schemas.microsoft.com/office/drawing/2010/main">
                    <a:solidFill>
                      <a:srgbClr val="FFFFFF"/>
                    </a:solidFill>
                  </a14:hiddenFill>
                </a:ext>
              </a:extLst>
            </p:spPr>
          </p:pic>
        </p:grpSp>
      </p:grpSp>
      <p:grpSp>
        <p:nvGrpSpPr>
          <p:cNvPr id="12" name="组合 55"/>
          <p:cNvGrpSpPr/>
          <p:nvPr/>
        </p:nvGrpSpPr>
        <p:grpSpPr>
          <a:xfrm>
            <a:off x="594164" y="3238025"/>
            <a:ext cx="3849249" cy="810000"/>
            <a:chOff x="792218" y="4022534"/>
            <a:chExt cx="5132332" cy="1080000"/>
          </a:xfrm>
        </p:grpSpPr>
        <p:sp>
          <p:nvSpPr>
            <p:cNvPr id="27" name="矩形 26"/>
            <p:cNvSpPr/>
            <p:nvPr/>
          </p:nvSpPr>
          <p:spPr>
            <a:xfrm>
              <a:off x="1708768" y="4219866"/>
              <a:ext cx="4215782" cy="661063"/>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7"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批次调整</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调整已使用物料批次，让批次管理任性起来</a:t>
              </a:r>
              <a:endParaRPr lang="zh-CN" altLang="en-US" sz="900" kern="1200" dirty="0">
                <a:latin typeface="微软雅黑" panose="020B0503020204020204" pitchFamily="34" charset="-122"/>
                <a:ea typeface="微软雅黑" panose="020B0503020204020204" pitchFamily="34" charset="-122"/>
              </a:endParaRPr>
            </a:p>
          </p:txBody>
        </p:sp>
        <p:pic>
          <p:nvPicPr>
            <p:cNvPr id="51" name="Picture 12" descr="http://k3service.kingdee.com/KDCService/image/logo_K3SysCServiceBatc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218" y="4022534"/>
              <a:ext cx="1080000" cy="1080000"/>
            </a:xfrm>
            <a:prstGeom prst="ellipse">
              <a:avLst/>
            </a:prstGeom>
            <a:extLst>
              <a:ext uri="{909E8E84-426E-40DD-AFC4-6F175D3DCCD1}">
                <a14:hiddenFill xmlns:a14="http://schemas.microsoft.com/office/drawing/2010/main">
                  <a:solidFill>
                    <a:srgbClr val="FFFFFF"/>
                  </a:solidFill>
                </a14:hiddenFill>
              </a:ext>
            </a:extLst>
          </p:spPr>
        </p:pic>
      </p:grpSp>
      <p:grpSp>
        <p:nvGrpSpPr>
          <p:cNvPr id="13" name="组合 54"/>
          <p:cNvGrpSpPr/>
          <p:nvPr/>
        </p:nvGrpSpPr>
        <p:grpSpPr>
          <a:xfrm>
            <a:off x="594164" y="2396176"/>
            <a:ext cx="3849249" cy="810000"/>
            <a:chOff x="792218" y="3207329"/>
            <a:chExt cx="5132332" cy="1080000"/>
          </a:xfrm>
        </p:grpSpPr>
        <p:sp>
          <p:nvSpPr>
            <p:cNvPr id="25" name="矩形 24"/>
            <p:cNvSpPr/>
            <p:nvPr/>
          </p:nvSpPr>
          <p:spPr>
            <a:xfrm>
              <a:off x="1708768" y="3361472"/>
              <a:ext cx="4215782" cy="661064"/>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18" tIns="34290" rIns="64008" bIns="34290" numCol="1" spcCol="1270" anchor="ctr" anchorCtr="0">
              <a:noAutofit/>
            </a:bodyPr>
            <a:lstStyle/>
            <a:p>
              <a:pPr marL="0" lvl="0" indent="0" algn="l" defTabSz="53340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云对账</a:t>
              </a:r>
              <a:endParaRPr lang="zh-CN" altLang="en-US" sz="1500" kern="1200" dirty="0">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b="1" kern="1200" dirty="0">
                  <a:latin typeface="微软雅黑" panose="020B0503020204020204" pitchFamily="34" charset="-122"/>
                  <a:ea typeface="微软雅黑" panose="020B0503020204020204" pitchFamily="34" charset="-122"/>
                </a:rPr>
                <a:t>业务系统和总账数据核对服务</a:t>
              </a:r>
              <a:endParaRPr lang="zh-CN" altLang="en-US" sz="900" kern="1200" dirty="0">
                <a:latin typeface="微软雅黑" panose="020B0503020204020204" pitchFamily="34" charset="-122"/>
                <a:ea typeface="微软雅黑" panose="020B0503020204020204" pitchFamily="34" charset="-122"/>
              </a:endParaRPr>
            </a:p>
          </p:txBody>
        </p:sp>
        <p:pic>
          <p:nvPicPr>
            <p:cNvPr id="52" name="Picture 6" descr="http://k3service.kingdee.com/K3Service/image/logo_K3SysCheckAccou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218" y="3207329"/>
              <a:ext cx="1080000" cy="1080000"/>
            </a:xfrm>
            <a:prstGeom prst="ellipse">
              <a:avLst/>
            </a:prstGeom>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a:t>成本原理</a:t>
            </a:r>
            <a:r>
              <a:rPr lang="en-US" altLang="zh-CN" dirty="0"/>
              <a:t>——</a:t>
            </a:r>
            <a:r>
              <a:rPr lang="zh-CN" altLang="en-US" dirty="0"/>
              <a:t>成本概念</a:t>
            </a:r>
            <a:endParaRPr lang="zh-CN" altLang="en-US" dirty="0"/>
          </a:p>
        </p:txBody>
      </p:sp>
      <p:sp>
        <p:nvSpPr>
          <p:cNvPr id="4" name="TextBox 3"/>
          <p:cNvSpPr txBox="1"/>
          <p:nvPr/>
        </p:nvSpPr>
        <p:spPr>
          <a:xfrm>
            <a:off x="508351" y="809597"/>
            <a:ext cx="2564032" cy="400110"/>
          </a:xfrm>
          <a:prstGeom prst="rect">
            <a:avLst/>
          </a:prstGeom>
          <a:noFill/>
        </p:spPr>
        <p:txBody>
          <a:bodyPr wrap="square" rtlCol="0">
            <a:spAutoFit/>
          </a:bodyPr>
          <a:lstStyle/>
          <a:p>
            <a:r>
              <a:rPr lang="zh-CN" altLang="en-US" sz="2000" b="1" dirty="0" smtClean="0">
                <a:solidFill>
                  <a:srgbClr val="24215F"/>
                </a:solidFill>
              </a:rPr>
              <a:t>产品的制造成本：</a:t>
            </a:r>
            <a:endParaRPr lang="zh-CN" altLang="en-US" sz="2000" b="1" dirty="0">
              <a:solidFill>
                <a:srgbClr val="24215F"/>
              </a:solidFill>
            </a:endParaRPr>
          </a:p>
        </p:txBody>
      </p:sp>
      <p:sp>
        <p:nvSpPr>
          <p:cNvPr id="10" name="矩形 9"/>
          <p:cNvSpPr/>
          <p:nvPr/>
        </p:nvSpPr>
        <p:spPr>
          <a:xfrm>
            <a:off x="1327650" y="1373488"/>
            <a:ext cx="1833110" cy="400110"/>
          </a:xfrm>
          <a:prstGeom prst="rect">
            <a:avLst/>
          </a:prstGeom>
          <a:noFill/>
        </p:spPr>
        <p:txBody>
          <a:bodyPr wrap="square" lIns="91440" tIns="45720" rIns="91440" bIns="45720">
            <a:spAutoFit/>
          </a:bodyPr>
          <a:lstStyle/>
          <a:p>
            <a:pPr algn="ctr"/>
            <a:r>
              <a:rPr lang="zh-CN" altLang="en-US" sz="2000" b="1" cap="none" spc="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付出的“</a:t>
            </a:r>
            <a:r>
              <a:rPr lang="zh-CN" altLang="en-US"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牺牲</a:t>
            </a:r>
            <a:r>
              <a:rPr lang="zh-CN" altLang="en-US" sz="2000" b="1" cap="none" spc="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a:t>
            </a:r>
            <a:endParaRPr lang="zh-CN" altLang="en-US" sz="2000" b="1" cap="none" spc="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p:txBody>
      </p:sp>
      <p:sp>
        <p:nvSpPr>
          <p:cNvPr id="11" name="矩形 10"/>
          <p:cNvSpPr/>
          <p:nvPr/>
        </p:nvSpPr>
        <p:spPr>
          <a:xfrm>
            <a:off x="6022494" y="1373488"/>
            <a:ext cx="1833110" cy="400110"/>
          </a:xfrm>
          <a:prstGeom prst="rect">
            <a:avLst/>
          </a:prstGeom>
          <a:noFill/>
        </p:spPr>
        <p:txBody>
          <a:bodyPr wrap="square" lIns="91440" tIns="45720" rIns="91440" bIns="45720">
            <a:spAutoFit/>
          </a:bodyPr>
          <a:lstStyle/>
          <a:p>
            <a:pPr algn="ctr"/>
            <a:r>
              <a:rPr lang="zh-CN" altLang="en-US" sz="20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实现</a:t>
            </a:r>
            <a:r>
              <a:rPr lang="zh-CN" altLang="en-US" sz="2000" b="1" cap="none" spc="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的“</a:t>
            </a:r>
            <a:r>
              <a:rPr lang="zh-CN" altLang="en-US" sz="20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目的</a:t>
            </a:r>
            <a:r>
              <a:rPr lang="zh-CN" altLang="en-US" sz="2000" b="1" cap="none" spc="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a:t>
            </a:r>
            <a:endParaRPr lang="zh-CN" altLang="en-US" sz="2000" b="1" cap="none" spc="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p:txBody>
      </p:sp>
      <p:sp>
        <p:nvSpPr>
          <p:cNvPr id="13" name="右箭头 12"/>
          <p:cNvSpPr/>
          <p:nvPr/>
        </p:nvSpPr>
        <p:spPr>
          <a:xfrm>
            <a:off x="4096509" y="2424441"/>
            <a:ext cx="1433781" cy="68031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14" name="TextBox 13"/>
          <p:cNvSpPr txBox="1"/>
          <p:nvPr/>
        </p:nvSpPr>
        <p:spPr>
          <a:xfrm>
            <a:off x="731759" y="1812094"/>
            <a:ext cx="3024892" cy="2585323"/>
          </a:xfrm>
          <a:prstGeom prst="rect">
            <a:avLst/>
          </a:prstGeom>
          <a:noFill/>
        </p:spPr>
        <p:txBody>
          <a:bodyPr wrap="square" rtlCol="0">
            <a:spAutoFit/>
          </a:bodyPr>
          <a:lstStyle/>
          <a:p>
            <a:pPr>
              <a:lnSpc>
                <a:spcPct val="150000"/>
              </a:lnSpc>
            </a:pPr>
            <a:r>
              <a:rPr lang="zh-CN" altLang="en-US" dirty="0" smtClean="0"/>
              <a:t>车间消耗的原材料</a:t>
            </a:r>
            <a:endParaRPr lang="en-US" altLang="zh-CN" dirty="0" smtClean="0"/>
          </a:p>
          <a:p>
            <a:pPr>
              <a:lnSpc>
                <a:spcPct val="150000"/>
              </a:lnSpc>
            </a:pPr>
            <a:r>
              <a:rPr lang="zh-CN" altLang="en-US" dirty="0" smtClean="0"/>
              <a:t>车间工人、车间管理人员工资</a:t>
            </a:r>
            <a:endParaRPr lang="en-US" altLang="zh-CN" dirty="0" smtClean="0"/>
          </a:p>
          <a:p>
            <a:pPr>
              <a:lnSpc>
                <a:spcPct val="150000"/>
              </a:lnSpc>
            </a:pPr>
            <a:r>
              <a:rPr lang="zh-CN" altLang="en-US" dirty="0" smtClean="0"/>
              <a:t>车间机器设备的折旧费</a:t>
            </a:r>
            <a:endParaRPr lang="en-US" altLang="zh-CN" dirty="0" smtClean="0"/>
          </a:p>
          <a:p>
            <a:pPr>
              <a:lnSpc>
                <a:spcPct val="150000"/>
              </a:lnSpc>
            </a:pPr>
            <a:r>
              <a:rPr lang="zh-CN" altLang="en-US" dirty="0" smtClean="0"/>
              <a:t>车间工人的工作服装购置费</a:t>
            </a:r>
            <a:endParaRPr lang="en-US" altLang="zh-CN" dirty="0" smtClean="0"/>
          </a:p>
          <a:p>
            <a:pPr>
              <a:lnSpc>
                <a:spcPct val="150000"/>
              </a:lnSpc>
            </a:pPr>
            <a:r>
              <a:rPr lang="en-US" altLang="zh-CN" dirty="0" smtClean="0"/>
              <a:t>…….</a:t>
            </a:r>
            <a:endParaRPr lang="en-US" altLang="zh-CN" dirty="0"/>
          </a:p>
        </p:txBody>
      </p:sp>
      <p:sp>
        <p:nvSpPr>
          <p:cNvPr id="15" name="TextBox 14"/>
          <p:cNvSpPr txBox="1"/>
          <p:nvPr/>
        </p:nvSpPr>
        <p:spPr>
          <a:xfrm>
            <a:off x="4096509" y="2613773"/>
            <a:ext cx="1185062" cy="369332"/>
          </a:xfrm>
          <a:prstGeom prst="rect">
            <a:avLst/>
          </a:prstGeom>
          <a:noFill/>
        </p:spPr>
        <p:txBody>
          <a:bodyPr wrap="square" rtlCol="0">
            <a:spAutoFit/>
          </a:bodyPr>
          <a:lstStyle/>
          <a:p>
            <a:r>
              <a:rPr lang="zh-CN" altLang="en-US" dirty="0" smtClean="0"/>
              <a:t>价值牺牲</a:t>
            </a:r>
            <a:endParaRPr lang="zh-CN" altLang="en-US" dirty="0"/>
          </a:p>
        </p:txBody>
      </p:sp>
      <p:sp>
        <p:nvSpPr>
          <p:cNvPr id="16" name="TextBox 15"/>
          <p:cNvSpPr txBox="1"/>
          <p:nvPr/>
        </p:nvSpPr>
        <p:spPr>
          <a:xfrm>
            <a:off x="6056985" y="1898192"/>
            <a:ext cx="1931213" cy="2169825"/>
          </a:xfrm>
          <a:prstGeom prst="rect">
            <a:avLst/>
          </a:prstGeom>
          <a:noFill/>
        </p:spPr>
        <p:txBody>
          <a:bodyPr wrap="square" rtlCol="0">
            <a:spAutoFit/>
          </a:bodyPr>
          <a:lstStyle/>
          <a:p>
            <a:pPr>
              <a:lnSpc>
                <a:spcPct val="150000"/>
              </a:lnSpc>
            </a:pPr>
            <a:endParaRPr lang="en-US" altLang="zh-CN" dirty="0" smtClean="0"/>
          </a:p>
          <a:p>
            <a:pPr>
              <a:lnSpc>
                <a:spcPct val="150000"/>
              </a:lnSpc>
            </a:pPr>
            <a:endParaRPr lang="en-US" altLang="zh-CN" dirty="0"/>
          </a:p>
          <a:p>
            <a:pPr>
              <a:lnSpc>
                <a:spcPct val="150000"/>
              </a:lnSpc>
            </a:pPr>
            <a:endParaRPr lang="en-US" altLang="zh-CN" dirty="0" smtClean="0"/>
          </a:p>
          <a:p>
            <a:pPr>
              <a:lnSpc>
                <a:spcPct val="150000"/>
              </a:lnSpc>
            </a:pPr>
            <a:endParaRPr lang="en-US" altLang="zh-CN" dirty="0"/>
          </a:p>
          <a:p>
            <a:pPr>
              <a:lnSpc>
                <a:spcPct val="150000"/>
              </a:lnSpc>
            </a:pPr>
            <a:r>
              <a:rPr lang="en-US" altLang="zh-CN" dirty="0" smtClean="0"/>
              <a:t>…….</a:t>
            </a:r>
            <a:endParaRPr lang="en-US" altLang="zh-CN"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72590" y="1899684"/>
            <a:ext cx="250002" cy="52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929" y="2798439"/>
            <a:ext cx="769321" cy="57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a:t>成本原理</a:t>
            </a:r>
            <a:r>
              <a:rPr lang="en-US" altLang="zh-CN" dirty="0" smtClean="0"/>
              <a:t>——</a:t>
            </a:r>
            <a:r>
              <a:rPr lang="zh-CN" altLang="en-US" dirty="0" smtClean="0"/>
              <a:t>企业存货成本周转图</a:t>
            </a:r>
            <a:endParaRPr lang="zh-CN" altLang="en-US" dirty="0"/>
          </a:p>
        </p:txBody>
      </p:sp>
      <p:pic>
        <p:nvPicPr>
          <p:cNvPr id="410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7339" y="941311"/>
            <a:ext cx="5158741" cy="390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a:t>成本原理</a:t>
            </a:r>
            <a:r>
              <a:rPr lang="en-US" altLang="zh-CN" dirty="0" smtClean="0"/>
              <a:t>——</a:t>
            </a:r>
            <a:r>
              <a:rPr lang="zh-CN" altLang="en-US" dirty="0" smtClean="0"/>
              <a:t>成本核算步骤</a:t>
            </a:r>
            <a:endParaRPr lang="zh-CN" altLang="en-US" dirty="0"/>
          </a:p>
        </p:txBody>
      </p:sp>
      <p:pic>
        <p:nvPicPr>
          <p:cNvPr id="512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8915" y="896546"/>
            <a:ext cx="4126740" cy="363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369" y="500945"/>
            <a:ext cx="1954176" cy="418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实际成本管理</a:t>
            </a:r>
            <a:r>
              <a:rPr lang="en-US" altLang="zh-CN" dirty="0" smtClean="0"/>
              <a:t>——</a:t>
            </a:r>
            <a:r>
              <a:rPr lang="zh-CN" altLang="en-US" dirty="0" smtClean="0"/>
              <a:t>成本资料设置</a:t>
            </a:r>
            <a:endParaRPr lang="zh-CN" altLang="en-US" dirty="0"/>
          </a:p>
        </p:txBody>
      </p:sp>
      <p:grpSp>
        <p:nvGrpSpPr>
          <p:cNvPr id="27" name="组合 26"/>
          <p:cNvGrpSpPr/>
          <p:nvPr/>
        </p:nvGrpSpPr>
        <p:grpSpPr>
          <a:xfrm>
            <a:off x="557418" y="747957"/>
            <a:ext cx="2082704" cy="4124832"/>
            <a:chOff x="557418" y="747957"/>
            <a:chExt cx="1775974" cy="3833658"/>
          </a:xfrm>
        </p:grpSpPr>
        <p:grpSp>
          <p:nvGrpSpPr>
            <p:cNvPr id="4" name="组合 3"/>
            <p:cNvGrpSpPr/>
            <p:nvPr/>
          </p:nvGrpSpPr>
          <p:grpSpPr>
            <a:xfrm>
              <a:off x="559663" y="747957"/>
              <a:ext cx="1765424" cy="1946585"/>
              <a:chOff x="198761" y="578896"/>
              <a:chExt cx="2420972" cy="4279489"/>
            </a:xfrm>
          </p:grpSpPr>
          <p:sp>
            <p:nvSpPr>
              <p:cNvPr id="5"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6" name="组合 5"/>
              <p:cNvGrpSpPr/>
              <p:nvPr/>
            </p:nvGrpSpPr>
            <p:grpSpPr>
              <a:xfrm>
                <a:off x="198761" y="578896"/>
                <a:ext cx="2416175" cy="4279488"/>
                <a:chOff x="212726" y="767952"/>
                <a:chExt cx="2416175" cy="4279488"/>
              </a:xfrm>
            </p:grpSpPr>
            <p:sp>
              <p:nvSpPr>
                <p:cNvPr id="7"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8"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成本项目的定义</a:t>
                  </a:r>
                  <a:endParaRPr lang="zh-CN" altLang="zh-CN" sz="1100" dirty="0">
                    <a:latin typeface="Arial" panose="020B0604020202020204" pitchFamily="34" charset="0"/>
                    <a:ea typeface="黑体" panose="02010609060101010101" pitchFamily="49" charset="-122"/>
                  </a:endParaRPr>
                </a:p>
              </p:txBody>
            </p:sp>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5"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16" name="组合 15"/>
            <p:cNvGrpSpPr/>
            <p:nvPr/>
          </p:nvGrpSpPr>
          <p:grpSpPr>
            <a:xfrm>
              <a:off x="557418" y="2694542"/>
              <a:ext cx="1775974" cy="1887073"/>
              <a:chOff x="198761" y="578896"/>
              <a:chExt cx="2420972" cy="4279489"/>
            </a:xfrm>
          </p:grpSpPr>
          <p:sp>
            <p:nvSpPr>
              <p:cNvPr id="1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8" name="组合 17"/>
              <p:cNvGrpSpPr/>
              <p:nvPr/>
            </p:nvGrpSpPr>
            <p:grpSpPr>
              <a:xfrm>
                <a:off x="198761" y="578896"/>
                <a:ext cx="2416175" cy="4279488"/>
                <a:chOff x="212726" y="767952"/>
                <a:chExt cx="2416175" cy="4279488"/>
              </a:xfrm>
            </p:grpSpPr>
            <p:sp>
              <p:nvSpPr>
                <p:cNvPr id="1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377185" y="767954"/>
                  <a:ext cx="2172228"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成本项目的价值</a:t>
                  </a:r>
                  <a:endParaRPr lang="zh-CN" altLang="zh-CN" sz="12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7"/>
                  <a:ext cx="0" cy="4006833"/>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8" name="TextBox 27"/>
          <p:cNvSpPr txBox="1"/>
          <p:nvPr/>
        </p:nvSpPr>
        <p:spPr>
          <a:xfrm>
            <a:off x="658192" y="1246133"/>
            <a:ext cx="1909421" cy="900246"/>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对生产费用按经济用途所作的划分（即：费用去向）</a:t>
            </a:r>
            <a:endParaRPr lang="en-US" altLang="zh-CN" sz="1050" dirty="0" smtClean="0"/>
          </a:p>
          <a:p>
            <a:pPr marL="171450" indent="-171450">
              <a:buFont typeface="Wingdings" panose="05000000000000000000" pitchFamily="2" charset="2"/>
              <a:buChar char="u"/>
            </a:pPr>
            <a:r>
              <a:rPr lang="zh-CN" altLang="en-US" sz="1050" dirty="0" smtClean="0"/>
              <a:t>一般作为成本计算的明细项目</a:t>
            </a:r>
            <a:endParaRPr lang="en-US" altLang="zh-CN" sz="1050" dirty="0" smtClean="0"/>
          </a:p>
          <a:p>
            <a:pPr marL="171450" indent="-171450">
              <a:buFont typeface="Wingdings" panose="05000000000000000000" pitchFamily="2" charset="2"/>
              <a:buChar char="u"/>
            </a:pPr>
            <a:r>
              <a:rPr lang="zh-CN" altLang="en-US" sz="1050" dirty="0" smtClean="0"/>
              <a:t>对要素费用的分类汇总</a:t>
            </a:r>
            <a:endParaRPr lang="zh-CN" altLang="en-US" sz="1050" dirty="0"/>
          </a:p>
        </p:txBody>
      </p:sp>
      <p:sp>
        <p:nvSpPr>
          <p:cNvPr id="30" name="TextBox 29"/>
          <p:cNvSpPr txBox="1"/>
          <p:nvPr/>
        </p:nvSpPr>
        <p:spPr>
          <a:xfrm>
            <a:off x="623564" y="3321947"/>
            <a:ext cx="2081592" cy="577081"/>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反映一定时期内成本的构成，利于成本分析与考核</a:t>
            </a:r>
            <a:endParaRPr lang="en-US" altLang="zh-CN" sz="1050" dirty="0" smtClean="0"/>
          </a:p>
          <a:p>
            <a:pPr marL="171450" indent="-171450">
              <a:buFont typeface="Wingdings" panose="05000000000000000000" pitchFamily="2" charset="2"/>
              <a:buChar char="u"/>
            </a:pPr>
            <a:r>
              <a:rPr lang="zh-CN" altLang="en-US" sz="1050" dirty="0" smtClean="0"/>
              <a:t>成本计算的基础</a:t>
            </a:r>
            <a:endParaRPr lang="en-US" altLang="zh-CN" sz="1050" dirty="0" smtClean="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56310" y="790098"/>
            <a:ext cx="5704808" cy="3791088"/>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实际成本管理</a:t>
            </a:r>
            <a:r>
              <a:rPr lang="en-US" altLang="zh-CN" dirty="0" smtClean="0"/>
              <a:t>——</a:t>
            </a:r>
            <a:r>
              <a:rPr lang="zh-CN" altLang="en-US" dirty="0" smtClean="0"/>
              <a:t>成本资料设置</a:t>
            </a:r>
            <a:endParaRPr lang="zh-CN" altLang="en-US" dirty="0"/>
          </a:p>
        </p:txBody>
      </p:sp>
      <p:grpSp>
        <p:nvGrpSpPr>
          <p:cNvPr id="27" name="组合 26"/>
          <p:cNvGrpSpPr/>
          <p:nvPr/>
        </p:nvGrpSpPr>
        <p:grpSpPr>
          <a:xfrm>
            <a:off x="557418" y="747957"/>
            <a:ext cx="2157828" cy="4124832"/>
            <a:chOff x="557418" y="747957"/>
            <a:chExt cx="1775974" cy="3833658"/>
          </a:xfrm>
        </p:grpSpPr>
        <p:grpSp>
          <p:nvGrpSpPr>
            <p:cNvPr id="4" name="组合 3"/>
            <p:cNvGrpSpPr/>
            <p:nvPr/>
          </p:nvGrpSpPr>
          <p:grpSpPr>
            <a:xfrm>
              <a:off x="559663" y="747957"/>
              <a:ext cx="1765424" cy="1946585"/>
              <a:chOff x="198761" y="578896"/>
              <a:chExt cx="2420972" cy="4279489"/>
            </a:xfrm>
          </p:grpSpPr>
          <p:sp>
            <p:nvSpPr>
              <p:cNvPr id="5"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6" name="组合 5"/>
              <p:cNvGrpSpPr/>
              <p:nvPr/>
            </p:nvGrpSpPr>
            <p:grpSpPr>
              <a:xfrm>
                <a:off x="198761" y="578896"/>
                <a:ext cx="2416175" cy="4279488"/>
                <a:chOff x="212726" y="767952"/>
                <a:chExt cx="2416175" cy="4279488"/>
              </a:xfrm>
            </p:grpSpPr>
            <p:sp>
              <p:nvSpPr>
                <p:cNvPr id="7"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8" name="Rectangle 7"/>
                <p:cNvSpPr>
                  <a:spLocks noChangeArrowheads="1"/>
                </p:cNvSpPr>
                <p:nvPr/>
              </p:nvSpPr>
              <p:spPr bwMode="auto">
                <a:xfrm>
                  <a:off x="405965" y="767955"/>
                  <a:ext cx="2222936" cy="496577"/>
                </a:xfrm>
                <a:prstGeom prst="rect">
                  <a:avLst/>
                </a:prstGeom>
                <a:solidFill>
                  <a:schemeClr val="accent5">
                    <a:lumMod val="75000"/>
                  </a:schemeClr>
                </a:solidFill>
                <a:ln w="9525">
                  <a:noFill/>
                  <a:miter lim="800000"/>
                </a:ln>
              </p:spPr>
              <p:txBody>
                <a:bodyPr/>
                <a:lstStyle/>
                <a:p>
                  <a:pPr>
                    <a:buClr>
                      <a:srgbClr val="0000FF"/>
                    </a:buClr>
                  </a:pPr>
                  <a:r>
                    <a:rPr lang="zh-CN" altLang="en-US" sz="1100" dirty="0" smtClean="0">
                      <a:latin typeface="Arial" panose="020B0604020202020204" pitchFamily="34" charset="0"/>
                      <a:ea typeface="黑体" panose="02010609060101010101" pitchFamily="49" charset="-122"/>
                    </a:rPr>
                    <a:t>要素费用的定义</a:t>
                  </a:r>
                  <a:endParaRPr lang="zh-CN" altLang="zh-CN" sz="1100" dirty="0">
                    <a:latin typeface="Arial" panose="020B0604020202020204" pitchFamily="34" charset="0"/>
                    <a:ea typeface="黑体" panose="02010609060101010101" pitchFamily="49" charset="-122"/>
                  </a:endParaRPr>
                </a:p>
              </p:txBody>
            </p:sp>
            <p:sp>
              <p:nvSpPr>
                <p:cNvPr id="9"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0"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1"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12"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13"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15"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nvGrpSpPr>
            <p:cNvPr id="16" name="组合 15"/>
            <p:cNvGrpSpPr/>
            <p:nvPr/>
          </p:nvGrpSpPr>
          <p:grpSpPr>
            <a:xfrm>
              <a:off x="557418" y="2694542"/>
              <a:ext cx="1775974" cy="1887073"/>
              <a:chOff x="198761" y="578896"/>
              <a:chExt cx="2420972" cy="4279489"/>
            </a:xfrm>
          </p:grpSpPr>
          <p:sp>
            <p:nvSpPr>
              <p:cNvPr id="17" name="Line 13"/>
              <p:cNvSpPr>
                <a:spLocks noChangeShapeType="1"/>
              </p:cNvSpPr>
              <p:nvPr/>
            </p:nvSpPr>
            <p:spPr bwMode="auto">
              <a:xfrm>
                <a:off x="220004" y="4858385"/>
                <a:ext cx="2399729" cy="0"/>
              </a:xfrm>
              <a:prstGeom prst="line">
                <a:avLst/>
              </a:prstGeom>
              <a:noFill/>
              <a:ln w="12700">
                <a:solidFill>
                  <a:srgbClr val="06669F"/>
                </a:solidFill>
                <a:round/>
              </a:ln>
            </p:spPr>
            <p:txBody>
              <a:bodyPr/>
              <a:lstStyle/>
              <a:p>
                <a:endParaRPr lang="zh-CN" altLang="en-US"/>
              </a:p>
            </p:txBody>
          </p:sp>
          <p:grpSp>
            <p:nvGrpSpPr>
              <p:cNvPr id="18" name="组合 17"/>
              <p:cNvGrpSpPr/>
              <p:nvPr/>
            </p:nvGrpSpPr>
            <p:grpSpPr>
              <a:xfrm>
                <a:off x="198761" y="578896"/>
                <a:ext cx="2416175" cy="4279488"/>
                <a:chOff x="212726" y="767952"/>
                <a:chExt cx="2416175" cy="4279488"/>
              </a:xfrm>
            </p:grpSpPr>
            <p:sp>
              <p:nvSpPr>
                <p:cNvPr id="19" name="Rectangle 6"/>
                <p:cNvSpPr>
                  <a:spLocks noChangeArrowheads="1"/>
                </p:cNvSpPr>
                <p:nvPr/>
              </p:nvSpPr>
              <p:spPr bwMode="auto">
                <a:xfrm>
                  <a:off x="212726" y="767955"/>
                  <a:ext cx="2416175" cy="496577"/>
                </a:xfrm>
                <a:prstGeom prst="rect">
                  <a:avLst/>
                </a:prstGeom>
                <a:noFill/>
                <a:ln w="12700">
                  <a:solidFill>
                    <a:srgbClr val="06669F"/>
                  </a:solidFill>
                  <a:miter lim="800000"/>
                </a:ln>
              </p:spPr>
              <p:txBody>
                <a:bodyPr/>
                <a:lstStyle/>
                <a:p>
                  <a:pPr>
                    <a:buClr>
                      <a:srgbClr val="0000FF"/>
                    </a:buClr>
                  </a:pPr>
                  <a:endParaRPr lang="zh-CN" altLang="zh-CN">
                    <a:latin typeface="Arial" panose="020B0604020202020204" pitchFamily="34" charset="0"/>
                    <a:ea typeface="黑体" panose="02010609060101010101" pitchFamily="49" charset="-122"/>
                  </a:endParaRPr>
                </a:p>
              </p:txBody>
            </p:sp>
            <p:sp>
              <p:nvSpPr>
                <p:cNvPr id="20" name="Rectangle 7"/>
                <p:cNvSpPr>
                  <a:spLocks noChangeArrowheads="1"/>
                </p:cNvSpPr>
                <p:nvPr/>
              </p:nvSpPr>
              <p:spPr bwMode="auto">
                <a:xfrm>
                  <a:off x="405965" y="767954"/>
                  <a:ext cx="2222936" cy="496576"/>
                </a:xfrm>
                <a:prstGeom prst="rect">
                  <a:avLst/>
                </a:prstGeom>
                <a:solidFill>
                  <a:schemeClr val="accent5">
                    <a:lumMod val="75000"/>
                  </a:schemeClr>
                </a:solidFill>
                <a:ln w="9525">
                  <a:noFill/>
                  <a:miter lim="800000"/>
                </a:ln>
              </p:spPr>
              <p:txBody>
                <a:bodyPr/>
                <a:lstStyle/>
                <a:p>
                  <a:pPr>
                    <a:buClr>
                      <a:srgbClr val="0000FF"/>
                    </a:buClr>
                  </a:pPr>
                  <a:r>
                    <a:rPr lang="zh-CN" altLang="en-US" sz="1200" dirty="0" smtClean="0">
                      <a:latin typeface="Arial" panose="020B0604020202020204" pitchFamily="34" charset="0"/>
                      <a:ea typeface="黑体" panose="02010609060101010101" pitchFamily="49" charset="-122"/>
                    </a:rPr>
                    <a:t>要素费用的</a:t>
                  </a:r>
                  <a:r>
                    <a:rPr lang="zh-CN" altLang="en-US" sz="1200" dirty="0">
                      <a:latin typeface="Arial" panose="020B0604020202020204" pitchFamily="34" charset="0"/>
                      <a:ea typeface="黑体" panose="02010609060101010101" pitchFamily="49" charset="-122"/>
                    </a:rPr>
                    <a:t>用途</a:t>
                  </a:r>
                  <a:endParaRPr lang="zh-CN" altLang="zh-CN" sz="1200" dirty="0">
                    <a:latin typeface="Arial" panose="020B0604020202020204" pitchFamily="34" charset="0"/>
                    <a:ea typeface="黑体" panose="02010609060101010101" pitchFamily="49" charset="-122"/>
                  </a:endParaRPr>
                </a:p>
              </p:txBody>
            </p:sp>
            <p:sp>
              <p:nvSpPr>
                <p:cNvPr id="21" name="Freeform 8"/>
                <p:cNvSpPr/>
                <p:nvPr/>
              </p:nvSpPr>
              <p:spPr bwMode="auto">
                <a:xfrm rot="5400000" flipV="1">
                  <a:off x="2238377" y="977288"/>
                  <a:ext cx="158597" cy="126639"/>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2" name="Rectangle 9"/>
                <p:cNvSpPr>
                  <a:spLocks noChangeArrowheads="1"/>
                </p:cNvSpPr>
                <p:nvPr/>
              </p:nvSpPr>
              <p:spPr bwMode="auto">
                <a:xfrm>
                  <a:off x="263434" y="854055"/>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3" name="Freeform 17"/>
                <p:cNvSpPr/>
                <p:nvPr/>
              </p:nvSpPr>
              <p:spPr bwMode="auto">
                <a:xfrm>
                  <a:off x="2487741" y="2705581"/>
                  <a:ext cx="61672" cy="51934"/>
                </a:xfrm>
                <a:custGeom>
                  <a:avLst/>
                  <a:gdLst>
                    <a:gd name="T0" fmla="*/ 0 w 40"/>
                    <a:gd name="T1" fmla="*/ 2147483647 h 80"/>
                    <a:gd name="T2" fmla="*/ 2147483647 w 40"/>
                    <a:gd name="T3" fmla="*/ 2147483647 h 80"/>
                    <a:gd name="T4" fmla="*/ 0 w 40"/>
                    <a:gd name="T5" fmla="*/ 0 h 80"/>
                    <a:gd name="T6" fmla="*/ 0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0" y="80"/>
                      </a:moveTo>
                      <a:lnTo>
                        <a:pt x="40" y="40"/>
                      </a:lnTo>
                      <a:lnTo>
                        <a:pt x="0" y="0"/>
                      </a:lnTo>
                      <a:lnTo>
                        <a:pt x="0" y="80"/>
                      </a:lnTo>
                      <a:close/>
                    </a:path>
                  </a:pathLst>
                </a:custGeom>
                <a:solidFill>
                  <a:srgbClr val="FFFFFF"/>
                </a:solidFill>
                <a:ln w="9525">
                  <a:noFill/>
                  <a:round/>
                </a:ln>
              </p:spPr>
              <p:txBody>
                <a:bodyPr/>
                <a:lstStyle/>
                <a:p>
                  <a:endParaRPr lang="zh-CN" altLang="en-US"/>
                </a:p>
              </p:txBody>
            </p:sp>
            <p:sp>
              <p:nvSpPr>
                <p:cNvPr id="24" name="Rectangle 18"/>
                <p:cNvSpPr>
                  <a:spLocks noChangeArrowheads="1"/>
                </p:cNvSpPr>
                <p:nvPr/>
              </p:nvSpPr>
              <p:spPr bwMode="auto">
                <a:xfrm>
                  <a:off x="252470" y="2681664"/>
                  <a:ext cx="124715" cy="91568"/>
                </a:xfrm>
                <a:prstGeom prst="rect">
                  <a:avLst/>
                </a:prstGeom>
                <a:noFill/>
                <a:ln w="9525">
                  <a:noFill/>
                  <a:miter lim="800000"/>
                </a:ln>
              </p:spPr>
              <p:txBody>
                <a:bodyPr lIns="0" tIns="0" rIns="0" bIns="0" anchor="ctr" anchorCtr="1"/>
                <a:lstStyle/>
                <a:p>
                  <a:pPr algn="ctr"/>
                  <a:endParaRPr lang="zh-CN" altLang="zh-CN" sz="1600">
                    <a:solidFill>
                      <a:srgbClr val="006699"/>
                    </a:solidFill>
                    <a:latin typeface="黑体" panose="02010609060101010101" pitchFamily="49" charset="-122"/>
                    <a:ea typeface="楷体_GB2312" pitchFamily="49" charset="-122"/>
                  </a:endParaRPr>
                </a:p>
              </p:txBody>
            </p:sp>
            <p:sp>
              <p:nvSpPr>
                <p:cNvPr id="25" name="Line 4"/>
                <p:cNvSpPr>
                  <a:spLocks noChangeShapeType="1"/>
                </p:cNvSpPr>
                <p:nvPr/>
              </p:nvSpPr>
              <p:spPr bwMode="auto">
                <a:xfrm flipH="1" flipV="1">
                  <a:off x="2628901" y="1040608"/>
                  <a:ext cx="0" cy="4006832"/>
                </a:xfrm>
                <a:prstGeom prst="line">
                  <a:avLst/>
                </a:prstGeom>
                <a:noFill/>
                <a:ln w="12700">
                  <a:solidFill>
                    <a:srgbClr val="06669F"/>
                  </a:solidFill>
                  <a:round/>
                </a:ln>
              </p:spPr>
              <p:txBody>
                <a:bodyPr/>
                <a:lstStyle/>
                <a:p>
                  <a:endParaRPr lang="zh-CN" altLang="en-US"/>
                </a:p>
              </p:txBody>
            </p:sp>
            <p:sp>
              <p:nvSpPr>
                <p:cNvPr id="26" name="Line 12"/>
                <p:cNvSpPr>
                  <a:spLocks noChangeShapeType="1"/>
                </p:cNvSpPr>
                <p:nvPr/>
              </p:nvSpPr>
              <p:spPr bwMode="auto">
                <a:xfrm flipH="1" flipV="1">
                  <a:off x="212726" y="767952"/>
                  <a:ext cx="0" cy="4279488"/>
                </a:xfrm>
                <a:prstGeom prst="line">
                  <a:avLst/>
                </a:prstGeom>
                <a:noFill/>
                <a:ln w="12700">
                  <a:solidFill>
                    <a:srgbClr val="06669F"/>
                  </a:solidFill>
                  <a:round/>
                </a:ln>
              </p:spPr>
              <p:txBody>
                <a:bodyPr/>
                <a:lstStyle/>
                <a:p>
                  <a:endParaRPr lang="zh-CN" altLang="en-US"/>
                </a:p>
              </p:txBody>
            </p:sp>
          </p:grpSp>
        </p:grpSp>
      </p:grpSp>
      <p:sp>
        <p:nvSpPr>
          <p:cNvPr id="28" name="TextBox 27"/>
          <p:cNvSpPr txBox="1"/>
          <p:nvPr/>
        </p:nvSpPr>
        <p:spPr>
          <a:xfrm>
            <a:off x="658192" y="1246133"/>
            <a:ext cx="2042713" cy="415498"/>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指生产费用按照经济内容所作的划分（即“费用来源”）</a:t>
            </a:r>
            <a:endParaRPr lang="zh-CN" altLang="en-US" sz="1050" dirty="0"/>
          </a:p>
        </p:txBody>
      </p:sp>
      <p:sp>
        <p:nvSpPr>
          <p:cNvPr id="30" name="TextBox 29"/>
          <p:cNvSpPr txBox="1"/>
          <p:nvPr/>
        </p:nvSpPr>
        <p:spPr>
          <a:xfrm>
            <a:off x="623564" y="3321947"/>
            <a:ext cx="2081592" cy="1061829"/>
          </a:xfrm>
          <a:prstGeom prst="rect">
            <a:avLst/>
          </a:prstGeom>
          <a:noFill/>
        </p:spPr>
        <p:txBody>
          <a:bodyPr wrap="square" rtlCol="0">
            <a:spAutoFit/>
          </a:bodyPr>
          <a:lstStyle/>
          <a:p>
            <a:pPr marL="171450" indent="-171450">
              <a:buFont typeface="Wingdings" panose="05000000000000000000" pitchFamily="2" charset="2"/>
              <a:buChar char="u"/>
            </a:pPr>
            <a:r>
              <a:rPr lang="zh-CN" altLang="en-US" sz="1050" dirty="0" smtClean="0"/>
              <a:t>反映了企业一定时期内耗费了哪些资源，利于分析、考核各个时期的生产费用的结构和支出水平</a:t>
            </a:r>
            <a:endParaRPr lang="en-US" altLang="zh-CN" sz="1050" dirty="0" smtClean="0"/>
          </a:p>
          <a:p>
            <a:pPr marL="171450" indent="-171450">
              <a:buFont typeface="Wingdings" panose="05000000000000000000" pitchFamily="2" charset="2"/>
              <a:buChar char="u"/>
            </a:pPr>
            <a:r>
              <a:rPr lang="zh-CN" altLang="en-US" sz="1050" dirty="0" smtClean="0"/>
              <a:t>分为外购材料、燃料、工资。折旧。税金等</a:t>
            </a:r>
            <a:endParaRPr lang="en-US" altLang="zh-CN" sz="1050" dirty="0" smtClean="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52004" y="920208"/>
            <a:ext cx="5556562" cy="358804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3869" y="222590"/>
            <a:ext cx="8403269" cy="414103"/>
          </a:xfrm>
        </p:spPr>
        <p:txBody>
          <a:bodyPr/>
          <a:lstStyle/>
          <a:p>
            <a:r>
              <a:rPr lang="zh-CN" altLang="en-US" dirty="0" smtClean="0"/>
              <a:t>要素费用与成本项目</a:t>
            </a:r>
            <a:endParaRPr lang="zh-CN" altLang="en-US" dirty="0"/>
          </a:p>
        </p:txBody>
      </p:sp>
      <p:grpSp>
        <p:nvGrpSpPr>
          <p:cNvPr id="2" name="组合 1"/>
          <p:cNvGrpSpPr/>
          <p:nvPr/>
        </p:nvGrpSpPr>
        <p:grpSpPr>
          <a:xfrm>
            <a:off x="544978" y="768844"/>
            <a:ext cx="6847037" cy="3998416"/>
            <a:chOff x="443869" y="768844"/>
            <a:chExt cx="6847037" cy="3998416"/>
          </a:xfrm>
        </p:grpSpPr>
        <p:graphicFrame>
          <p:nvGraphicFramePr>
            <p:cNvPr id="12" name="对象 11"/>
            <p:cNvGraphicFramePr>
              <a:graphicFrameLocks noChangeAspect="1"/>
            </p:cNvGraphicFramePr>
            <p:nvPr/>
          </p:nvGraphicFramePr>
          <p:xfrm>
            <a:off x="443869" y="1924789"/>
            <a:ext cx="481013" cy="1111250"/>
          </p:xfrm>
          <a:graphic>
            <a:graphicData uri="http://schemas.openxmlformats.org/presentationml/2006/ole">
              <mc:AlternateContent xmlns:mc="http://schemas.openxmlformats.org/markup-compatibility/2006">
                <mc:Choice xmlns:v="urn:schemas-microsoft-com:vml" Requires="v">
                  <p:oleObj spid="_x0000_s14581" name="Visio" r:id="rId1" imgW="660400" imgH="1498600" progId="Visio.Drawing.11">
                    <p:link updateAutomatic="1"/>
                  </p:oleObj>
                </mc:Choice>
                <mc:Fallback>
                  <p:oleObj name="Visio" r:id="rId1" imgW="660400" imgH="1498600" progId="Visio.Drawing.11">
                    <p:link updateAutomatic="1"/>
                    <p:pic>
                      <p:nvPicPr>
                        <p:cNvPr id="0" name="图片 14580"/>
                        <p:cNvPicPr/>
                        <p:nvPr/>
                      </p:nvPicPr>
                      <p:blipFill>
                        <a:blip r:embed="rId2"/>
                        <a:stretch>
                          <a:fillRect/>
                        </a:stretch>
                      </p:blipFill>
                      <p:spPr>
                        <a:xfrm>
                          <a:off x="443869" y="1924789"/>
                          <a:ext cx="481013" cy="1111250"/>
                        </a:xfrm>
                        <a:prstGeom prst="rect">
                          <a:avLst/>
                        </a:prstGeom>
                      </p:spPr>
                    </p:pic>
                  </p:oleObj>
                </mc:Fallback>
              </mc:AlternateContent>
            </a:graphicData>
          </a:graphic>
        </p:graphicFrame>
        <p:grpSp>
          <p:nvGrpSpPr>
            <p:cNvPr id="18" name="组合 17"/>
            <p:cNvGrpSpPr/>
            <p:nvPr/>
          </p:nvGrpSpPr>
          <p:grpSpPr>
            <a:xfrm>
              <a:off x="1136205" y="768844"/>
              <a:ext cx="6132755" cy="1780824"/>
              <a:chOff x="1136205" y="746151"/>
              <a:chExt cx="6132755" cy="1846659"/>
            </a:xfrm>
          </p:grpSpPr>
          <p:graphicFrame>
            <p:nvGraphicFramePr>
              <p:cNvPr id="5" name="对象 4"/>
              <p:cNvGraphicFramePr>
                <a:graphicFrameLocks noChangeAspect="1"/>
              </p:cNvGraphicFramePr>
              <p:nvPr/>
            </p:nvGraphicFramePr>
            <p:xfrm>
              <a:off x="1136205" y="1413074"/>
              <a:ext cx="1098539" cy="471373"/>
            </p:xfrm>
            <a:graphic>
              <a:graphicData uri="http://schemas.openxmlformats.org/presentationml/2006/ole">
                <mc:AlternateContent xmlns:mc="http://schemas.openxmlformats.org/markup-compatibility/2006">
                  <mc:Choice xmlns:v="urn:schemas-microsoft-com:vml" Requires="v">
                    <p:oleObj spid="_x0000_s14582" name="Visio" r:id="rId3" imgW="1181100" imgH="508000" progId="Visio.Drawing.11">
                      <p:link updateAutomatic="1"/>
                    </p:oleObj>
                  </mc:Choice>
                  <mc:Fallback>
                    <p:oleObj name="Visio" r:id="rId3" imgW="1181100" imgH="508000" progId="Visio.Drawing.11">
                      <p:link updateAutomatic="1"/>
                      <p:pic>
                        <p:nvPicPr>
                          <p:cNvPr id="0" name="图片 14581"/>
                          <p:cNvPicPr/>
                          <p:nvPr/>
                        </p:nvPicPr>
                        <p:blipFill>
                          <a:blip r:embed="rId4"/>
                          <a:stretch>
                            <a:fillRect/>
                          </a:stretch>
                        </p:blipFill>
                        <p:spPr>
                          <a:xfrm>
                            <a:off x="1136205" y="1413074"/>
                            <a:ext cx="1098539" cy="471373"/>
                          </a:xfrm>
                          <a:prstGeom prst="rect">
                            <a:avLst/>
                          </a:prstGeom>
                        </p:spPr>
                      </p:pic>
                    </p:oleObj>
                  </mc:Fallback>
                </mc:AlternateContent>
              </a:graphicData>
            </a:graphic>
          </p:graphicFrame>
          <p:sp>
            <p:nvSpPr>
              <p:cNvPr id="7" name="TextBox 6"/>
              <p:cNvSpPr txBox="1"/>
              <p:nvPr/>
            </p:nvSpPr>
            <p:spPr>
              <a:xfrm>
                <a:off x="2728569" y="746151"/>
                <a:ext cx="1463041" cy="1846659"/>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t>外购</a:t>
                </a:r>
                <a:r>
                  <a:rPr lang="zh-CN" altLang="en-US" sz="1600" dirty="0" smtClean="0"/>
                  <a:t>材料      </a:t>
                </a:r>
                <a:endParaRPr lang="zh-CN" altLang="en-US" sz="1600" dirty="0"/>
              </a:p>
              <a:p>
                <a:pPr marL="285750" indent="-285750">
                  <a:buFont typeface="Arial" panose="020B0604020202020204" pitchFamily="34" charset="0"/>
                  <a:buChar char="•"/>
                </a:pPr>
                <a:r>
                  <a:rPr lang="zh-CN" altLang="en-US" sz="1600" dirty="0"/>
                  <a:t>外购燃料</a:t>
                </a:r>
                <a:endParaRPr lang="zh-CN" altLang="en-US" sz="1600" dirty="0"/>
              </a:p>
              <a:p>
                <a:pPr marL="285750" indent="-285750">
                  <a:buFont typeface="Arial" panose="020B0604020202020204" pitchFamily="34" charset="0"/>
                  <a:buChar char="•"/>
                </a:pPr>
                <a:r>
                  <a:rPr lang="zh-CN" altLang="en-US" sz="1600" dirty="0"/>
                  <a:t>外购动力</a:t>
                </a:r>
                <a:endParaRPr lang="zh-CN" altLang="en-US" sz="1600" dirty="0"/>
              </a:p>
              <a:p>
                <a:pPr marL="285750" indent="-285750">
                  <a:buFont typeface="Arial" panose="020B0604020202020204" pitchFamily="34" charset="0"/>
                  <a:buChar char="•"/>
                </a:pPr>
                <a:r>
                  <a:rPr lang="zh-CN" altLang="en-US" sz="1600" dirty="0"/>
                  <a:t>工人</a:t>
                </a:r>
                <a:r>
                  <a:rPr lang="zh-CN" altLang="en-US" sz="1600" dirty="0" smtClean="0"/>
                  <a:t>工资</a:t>
                </a:r>
                <a:endParaRPr lang="en-US" altLang="zh-CN" sz="1600" dirty="0" smtClean="0"/>
              </a:p>
              <a:p>
                <a:pPr marL="285750" indent="-285750">
                  <a:buFont typeface="Arial" panose="020B0604020202020204" pitchFamily="34" charset="0"/>
                  <a:buChar char="•"/>
                </a:pPr>
                <a:endParaRPr lang="en-US" altLang="zh-CN" sz="1600" dirty="0" smtClean="0"/>
              </a:p>
              <a:p>
                <a:pPr marL="285750" indent="-285750">
                  <a:buFont typeface="Arial" panose="020B0604020202020204" pitchFamily="34" charset="0"/>
                  <a:buChar char="•"/>
                </a:pPr>
                <a:r>
                  <a:rPr lang="zh-CN" altLang="en-US" sz="1600" dirty="0" smtClean="0"/>
                  <a:t>利息支出</a:t>
                </a:r>
                <a:endParaRPr lang="en-US" altLang="zh-CN" sz="1600" dirty="0"/>
              </a:p>
              <a:p>
                <a:pPr marL="285750" indent="-285750">
                  <a:buFont typeface="Arial" panose="020B0604020202020204" pitchFamily="34" charset="0"/>
                  <a:buChar char="•"/>
                </a:pPr>
                <a:r>
                  <a:rPr lang="zh-CN" altLang="en-US" sz="1600" dirty="0" smtClean="0"/>
                  <a:t>税金</a:t>
                </a:r>
                <a:endParaRPr lang="en-US" altLang="zh-CN" sz="1600" dirty="0" smtClean="0"/>
              </a:p>
            </p:txBody>
          </p:sp>
          <p:sp>
            <p:nvSpPr>
              <p:cNvPr id="8" name="TextBox 7"/>
              <p:cNvSpPr txBox="1"/>
              <p:nvPr/>
            </p:nvSpPr>
            <p:spPr>
              <a:xfrm>
                <a:off x="4191610" y="746151"/>
                <a:ext cx="1762966" cy="177484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smtClean="0"/>
                  <a:t>福利费</a:t>
                </a:r>
                <a:endParaRPr lang="en-US" altLang="zh-CN" sz="1600" dirty="0" smtClean="0"/>
              </a:p>
              <a:p>
                <a:pPr marL="285750" indent="-285750">
                  <a:buFont typeface="Arial" panose="020B0604020202020204" pitchFamily="34" charset="0"/>
                  <a:buChar char="•"/>
                </a:pPr>
                <a:r>
                  <a:rPr lang="zh-CN" altLang="en-US" sz="1600" dirty="0" smtClean="0"/>
                  <a:t>折旧费</a:t>
                </a:r>
                <a:endParaRPr lang="zh-CN" altLang="en-US" sz="1600" dirty="0"/>
              </a:p>
              <a:p>
                <a:pPr marL="285750" indent="-285750">
                  <a:buFont typeface="Arial" panose="020B0604020202020204" pitchFamily="34" charset="0"/>
                  <a:buChar char="•"/>
                </a:pPr>
                <a:r>
                  <a:rPr lang="zh-CN" altLang="en-US" sz="1600" dirty="0" smtClean="0"/>
                  <a:t>修理费</a:t>
                </a:r>
                <a:endParaRPr lang="zh-CN" altLang="en-US" sz="1600" dirty="0"/>
              </a:p>
              <a:p>
                <a:pPr marL="285750" indent="-285750">
                  <a:buFont typeface="Arial" panose="020B0604020202020204" pitchFamily="34" charset="0"/>
                  <a:buChar char="•"/>
                </a:pPr>
                <a:r>
                  <a:rPr lang="zh-CN" altLang="en-US" sz="1400" dirty="0" smtClean="0"/>
                  <a:t>其他费用</a:t>
                </a:r>
                <a:endParaRPr lang="en-US" altLang="zh-CN" sz="1400" dirty="0" smtClean="0"/>
              </a:p>
              <a:p>
                <a:pPr marL="285750" indent="-285750">
                  <a:buFont typeface="Arial" panose="020B0604020202020204" pitchFamily="34" charset="0"/>
                  <a:buChar char="•"/>
                </a:pPr>
                <a:endParaRPr lang="en-US" altLang="zh-CN" sz="1600" dirty="0"/>
              </a:p>
              <a:p>
                <a:pPr marL="285750" indent="-285750">
                  <a:spcBef>
                    <a:spcPts val="200"/>
                  </a:spcBef>
                  <a:buFont typeface="Arial" panose="020B0604020202020204" pitchFamily="34" charset="0"/>
                  <a:buChar char="•"/>
                </a:pPr>
                <a:r>
                  <a:rPr lang="zh-CN" altLang="en-US" sz="1400" dirty="0" smtClean="0"/>
                  <a:t>管理人员工资</a:t>
                </a:r>
                <a:endParaRPr lang="en-US" altLang="zh-CN" sz="1400" dirty="0" smtClean="0"/>
              </a:p>
              <a:p>
                <a:pPr marL="285750" indent="-285750">
                  <a:spcBef>
                    <a:spcPts val="200"/>
                  </a:spcBef>
                  <a:buFont typeface="Arial" panose="020B0604020202020204" pitchFamily="34" charset="0"/>
                  <a:buChar char="•"/>
                </a:pPr>
                <a:r>
                  <a:rPr lang="zh-CN" altLang="en-US" sz="1400" dirty="0" smtClean="0"/>
                  <a:t>其他管理费用</a:t>
                </a:r>
                <a:endParaRPr lang="zh-CN" altLang="en-US" sz="1400" dirty="0"/>
              </a:p>
            </p:txBody>
          </p:sp>
          <p:graphicFrame>
            <p:nvGraphicFramePr>
              <p:cNvPr id="4" name="对象 3"/>
              <p:cNvGraphicFramePr>
                <a:graphicFrameLocks noChangeAspect="1"/>
              </p:cNvGraphicFramePr>
              <p:nvPr/>
            </p:nvGraphicFramePr>
            <p:xfrm>
              <a:off x="6315368" y="1068434"/>
              <a:ext cx="953592" cy="442523"/>
            </p:xfrm>
            <a:graphic>
              <a:graphicData uri="http://schemas.openxmlformats.org/presentationml/2006/ole">
                <mc:AlternateContent xmlns:mc="http://schemas.openxmlformats.org/markup-compatibility/2006">
                  <mc:Choice xmlns:v="urn:schemas-microsoft-com:vml" Requires="v">
                    <p:oleObj spid="_x0000_s14583" name="Visio" r:id="rId5" imgW="1181100" imgH="508000" progId="Visio.Drawing.11">
                      <p:link updateAutomatic="1"/>
                    </p:oleObj>
                  </mc:Choice>
                  <mc:Fallback>
                    <p:oleObj name="Visio" r:id="rId5" imgW="1181100" imgH="508000" progId="Visio.Drawing.11">
                      <p:link updateAutomatic="1"/>
                      <p:pic>
                        <p:nvPicPr>
                          <p:cNvPr id="0" name="图片 14582"/>
                          <p:cNvPicPr/>
                          <p:nvPr/>
                        </p:nvPicPr>
                        <p:blipFill>
                          <a:blip r:embed="rId6"/>
                          <a:stretch>
                            <a:fillRect/>
                          </a:stretch>
                        </p:blipFill>
                        <p:spPr>
                          <a:xfrm>
                            <a:off x="6315368" y="1068434"/>
                            <a:ext cx="953592" cy="442523"/>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315368" y="2043012"/>
              <a:ext cx="953592" cy="442523"/>
            </p:xfrm>
            <a:graphic>
              <a:graphicData uri="http://schemas.openxmlformats.org/presentationml/2006/ole">
                <mc:AlternateContent xmlns:mc="http://schemas.openxmlformats.org/markup-compatibility/2006">
                  <mc:Choice xmlns:v="urn:schemas-microsoft-com:vml" Requires="v">
                    <p:oleObj spid="_x0000_s14584" name="Visio" r:id="rId7" imgW="1181100" imgH="508000" progId="Visio.Drawing.11">
                      <p:link updateAutomatic="1"/>
                    </p:oleObj>
                  </mc:Choice>
                  <mc:Fallback>
                    <p:oleObj name="Visio" r:id="rId7" imgW="1181100" imgH="508000" progId="Visio.Drawing.11">
                      <p:link updateAutomatic="1"/>
                      <p:pic>
                        <p:nvPicPr>
                          <p:cNvPr id="0" name="图片 14583"/>
                          <p:cNvPicPr/>
                          <p:nvPr/>
                        </p:nvPicPr>
                        <p:blipFill>
                          <a:blip r:embed="rId8"/>
                          <a:stretch>
                            <a:fillRect/>
                          </a:stretch>
                        </p:blipFill>
                        <p:spPr>
                          <a:xfrm>
                            <a:off x="6315368" y="2043012"/>
                            <a:ext cx="953592" cy="442523"/>
                          </a:xfrm>
                          <a:prstGeom prst="rect">
                            <a:avLst/>
                          </a:prstGeom>
                        </p:spPr>
                      </p:pic>
                    </p:oleObj>
                  </mc:Fallback>
                </mc:AlternateContent>
              </a:graphicData>
            </a:graphic>
          </p:graphicFrame>
          <p:sp>
            <p:nvSpPr>
              <p:cNvPr id="13" name="左大括号 12"/>
              <p:cNvSpPr/>
              <p:nvPr/>
            </p:nvSpPr>
            <p:spPr>
              <a:xfrm>
                <a:off x="2307945" y="811987"/>
                <a:ext cx="212141" cy="167354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右大括号 14"/>
              <p:cNvSpPr/>
              <p:nvPr/>
            </p:nvSpPr>
            <p:spPr>
              <a:xfrm>
                <a:off x="5805605" y="811986"/>
                <a:ext cx="148971" cy="95542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7" name="右大括号 16"/>
              <p:cNvSpPr/>
              <p:nvPr/>
            </p:nvSpPr>
            <p:spPr>
              <a:xfrm>
                <a:off x="5857230" y="2004718"/>
                <a:ext cx="45719" cy="48081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grpSp>
        <p:grpSp>
          <p:nvGrpSpPr>
            <p:cNvPr id="21" name="组合 20"/>
            <p:cNvGrpSpPr/>
            <p:nvPr/>
          </p:nvGrpSpPr>
          <p:grpSpPr>
            <a:xfrm>
              <a:off x="1092314" y="2520491"/>
              <a:ext cx="6198592" cy="2246769"/>
              <a:chOff x="1070368" y="2671860"/>
              <a:chExt cx="6198592" cy="2246769"/>
            </a:xfrm>
          </p:grpSpPr>
          <p:graphicFrame>
            <p:nvGraphicFramePr>
              <p:cNvPr id="6" name="对象 5"/>
              <p:cNvGraphicFramePr>
                <a:graphicFrameLocks noChangeAspect="1"/>
              </p:cNvGraphicFramePr>
              <p:nvPr/>
            </p:nvGraphicFramePr>
            <p:xfrm>
              <a:off x="1070368" y="3600320"/>
              <a:ext cx="1112997" cy="439243"/>
            </p:xfrm>
            <a:graphic>
              <a:graphicData uri="http://schemas.openxmlformats.org/presentationml/2006/ole">
                <mc:AlternateContent xmlns:mc="http://schemas.openxmlformats.org/markup-compatibility/2006">
                  <mc:Choice xmlns:v="urn:schemas-microsoft-com:vml" Requires="v">
                    <p:oleObj spid="_x0000_s14585" name="Visio" r:id="rId9" imgW="1282700" imgH="508000" progId="Visio.Drawing.11">
                      <p:link updateAutomatic="1"/>
                    </p:oleObj>
                  </mc:Choice>
                  <mc:Fallback>
                    <p:oleObj name="Visio" r:id="rId9" imgW="1282700" imgH="508000" progId="Visio.Drawing.11">
                      <p:link updateAutomatic="1"/>
                      <p:pic>
                        <p:nvPicPr>
                          <p:cNvPr id="0" name="图片 14584"/>
                          <p:cNvPicPr/>
                          <p:nvPr/>
                        </p:nvPicPr>
                        <p:blipFill>
                          <a:blip r:embed="rId10"/>
                          <a:stretch>
                            <a:fillRect/>
                          </a:stretch>
                        </p:blipFill>
                        <p:spPr>
                          <a:xfrm>
                            <a:off x="1070368" y="3600320"/>
                            <a:ext cx="1112997" cy="439243"/>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315368" y="3157797"/>
              <a:ext cx="953592" cy="442523"/>
            </p:xfrm>
            <a:graphic>
              <a:graphicData uri="http://schemas.openxmlformats.org/presentationml/2006/ole">
                <mc:AlternateContent xmlns:mc="http://schemas.openxmlformats.org/markup-compatibility/2006">
                  <mc:Choice xmlns:v="urn:schemas-microsoft-com:vml" Requires="v">
                    <p:oleObj spid="_x0000_s14586" name="Visio" r:id="rId11" imgW="1181100" imgH="508000" progId="Visio.Drawing.11">
                      <p:link updateAutomatic="1"/>
                    </p:oleObj>
                  </mc:Choice>
                  <mc:Fallback>
                    <p:oleObj name="Visio" r:id="rId11" imgW="1181100" imgH="508000" progId="Visio.Drawing.11">
                      <p:link updateAutomatic="1"/>
                      <p:pic>
                        <p:nvPicPr>
                          <p:cNvPr id="0" name="图片 14585"/>
                          <p:cNvPicPr/>
                          <p:nvPr/>
                        </p:nvPicPr>
                        <p:blipFill>
                          <a:blip r:embed="rId12"/>
                          <a:stretch>
                            <a:fillRect/>
                          </a:stretch>
                        </p:blipFill>
                        <p:spPr>
                          <a:xfrm>
                            <a:off x="6315368" y="3157797"/>
                            <a:ext cx="953592" cy="442523"/>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6315368" y="4269761"/>
              <a:ext cx="953592" cy="442523"/>
            </p:xfrm>
            <a:graphic>
              <a:graphicData uri="http://schemas.openxmlformats.org/presentationml/2006/ole">
                <mc:AlternateContent xmlns:mc="http://schemas.openxmlformats.org/markup-compatibility/2006">
                  <mc:Choice xmlns:v="urn:schemas-microsoft-com:vml" Requires="v">
                    <p:oleObj spid="_x0000_s14587" name="Visio" r:id="rId13" imgW="1181100" imgH="508000" progId="Visio.Drawing.11">
                      <p:link updateAutomatic="1"/>
                    </p:oleObj>
                  </mc:Choice>
                  <mc:Fallback>
                    <p:oleObj name="Visio" r:id="rId13" imgW="1181100" imgH="508000" progId="Visio.Drawing.11">
                      <p:link updateAutomatic="1"/>
                      <p:pic>
                        <p:nvPicPr>
                          <p:cNvPr id="0" name="图片 14586"/>
                          <p:cNvPicPr/>
                          <p:nvPr/>
                        </p:nvPicPr>
                        <p:blipFill>
                          <a:blip r:embed="rId14"/>
                          <a:stretch>
                            <a:fillRect/>
                          </a:stretch>
                        </p:blipFill>
                        <p:spPr>
                          <a:xfrm>
                            <a:off x="6315368" y="4269761"/>
                            <a:ext cx="953592" cy="442523"/>
                          </a:xfrm>
                          <a:prstGeom prst="rect">
                            <a:avLst/>
                          </a:prstGeom>
                        </p:spPr>
                      </p:pic>
                    </p:oleObj>
                  </mc:Fallback>
                </mc:AlternateContent>
              </a:graphicData>
            </a:graphic>
          </p:graphicFrame>
          <p:sp>
            <p:nvSpPr>
              <p:cNvPr id="16" name="TextBox 15"/>
              <p:cNvSpPr txBox="1"/>
              <p:nvPr/>
            </p:nvSpPr>
            <p:spPr>
              <a:xfrm>
                <a:off x="2977287" y="2671860"/>
                <a:ext cx="1938528" cy="2246769"/>
              </a:xfrm>
              <a:prstGeom prst="rect">
                <a:avLst/>
              </a:prstGeom>
              <a:noFill/>
            </p:spPr>
            <p:txBody>
              <a:bodyPr wrap="square" rtlCol="0">
                <a:spAutoFit/>
              </a:bodyPr>
              <a:lstStyle/>
              <a:p>
                <a:r>
                  <a:rPr lang="zh-CN" altLang="en-US" sz="1400" dirty="0" smtClean="0"/>
                  <a:t>计入产品成本的费用</a:t>
                </a:r>
                <a:endParaRPr lang="en-US" altLang="zh-CN" sz="1400" dirty="0" smtClean="0"/>
              </a:p>
              <a:p>
                <a:pPr marL="285750" indent="-285750">
                  <a:buFont typeface="Arial" panose="020B0604020202020204" pitchFamily="34" charset="0"/>
                  <a:buChar char="•"/>
                </a:pPr>
                <a:r>
                  <a:rPr lang="zh-CN" altLang="en-US" sz="1400" dirty="0" smtClean="0"/>
                  <a:t>直接材料</a:t>
                </a:r>
                <a:endParaRPr lang="en-US" altLang="zh-CN" sz="1400" dirty="0" smtClean="0"/>
              </a:p>
              <a:p>
                <a:pPr marL="285750" indent="-285750">
                  <a:buFont typeface="Arial" panose="020B0604020202020204" pitchFamily="34" charset="0"/>
                  <a:buChar char="•"/>
                </a:pPr>
                <a:r>
                  <a:rPr lang="zh-CN" altLang="en-US" sz="1400" dirty="0" smtClean="0"/>
                  <a:t>直接人工</a:t>
                </a:r>
                <a:endParaRPr lang="en-US" altLang="zh-CN" sz="1400" dirty="0" smtClean="0"/>
              </a:p>
              <a:p>
                <a:pPr marL="285750" indent="-285750">
                  <a:buFont typeface="Arial" panose="020B0604020202020204" pitchFamily="34" charset="0"/>
                  <a:buChar char="•"/>
                </a:pPr>
                <a:r>
                  <a:rPr lang="zh-CN" altLang="en-US" sz="1400" dirty="0" smtClean="0"/>
                  <a:t>其他</a:t>
                </a:r>
                <a:r>
                  <a:rPr lang="zh-CN" altLang="en-US" sz="1400" dirty="0"/>
                  <a:t>直接</a:t>
                </a:r>
                <a:r>
                  <a:rPr lang="zh-CN" altLang="en-US" sz="1400" dirty="0" smtClean="0"/>
                  <a:t>费用</a:t>
                </a:r>
                <a:endParaRPr lang="en-US" altLang="zh-CN" sz="1400" dirty="0" smtClean="0"/>
              </a:p>
              <a:p>
                <a:pPr marL="285750" indent="-285750">
                  <a:buFont typeface="Arial" panose="020B0604020202020204" pitchFamily="34" charset="0"/>
                  <a:buChar char="•"/>
                </a:pPr>
                <a:r>
                  <a:rPr lang="zh-CN" altLang="en-US" sz="1400" dirty="0" smtClean="0"/>
                  <a:t>制造费用</a:t>
                </a:r>
                <a:endParaRPr lang="en-US" altLang="zh-CN" sz="1400" dirty="0" smtClean="0"/>
              </a:p>
              <a:p>
                <a:pPr marL="285750" indent="-285750">
                  <a:buFont typeface="Arial" panose="020B0604020202020204" pitchFamily="34" charset="0"/>
                  <a:buChar char="•"/>
                </a:pPr>
                <a:endParaRPr lang="en-US" altLang="zh-CN" sz="1400" dirty="0"/>
              </a:p>
              <a:p>
                <a:r>
                  <a:rPr lang="zh-CN" altLang="en-US" sz="1400" dirty="0" smtClean="0"/>
                  <a:t>计入当期损益的费用</a:t>
                </a:r>
                <a:endParaRPr lang="en-US" altLang="zh-CN" sz="1400" dirty="0" smtClean="0"/>
              </a:p>
              <a:p>
                <a:pPr marL="285750" indent="-285750">
                  <a:buFont typeface="Arial" panose="020B0604020202020204" pitchFamily="34" charset="0"/>
                  <a:buChar char="•"/>
                </a:pPr>
                <a:r>
                  <a:rPr lang="zh-CN" altLang="en-US" sz="1400" dirty="0" smtClean="0"/>
                  <a:t>管理费用</a:t>
                </a:r>
                <a:endParaRPr lang="en-US" altLang="zh-CN" sz="1400" dirty="0" smtClean="0"/>
              </a:p>
              <a:p>
                <a:pPr marL="285750" indent="-285750">
                  <a:buFont typeface="Arial" panose="020B0604020202020204" pitchFamily="34" charset="0"/>
                  <a:buChar char="•"/>
                </a:pPr>
                <a:r>
                  <a:rPr lang="zh-CN" altLang="en-US" sz="1400" dirty="0" smtClean="0"/>
                  <a:t>销售费用</a:t>
                </a:r>
                <a:endParaRPr lang="en-US" altLang="zh-CN" sz="1400" dirty="0" smtClean="0"/>
              </a:p>
              <a:p>
                <a:pPr marL="285750" indent="-285750">
                  <a:buFont typeface="Arial" panose="020B0604020202020204" pitchFamily="34" charset="0"/>
                  <a:buChar char="•"/>
                </a:pPr>
                <a:r>
                  <a:rPr lang="zh-CN" altLang="en-US" sz="1400" dirty="0" smtClean="0"/>
                  <a:t>财务费用</a:t>
                </a:r>
                <a:endParaRPr lang="zh-CN" altLang="en-US" sz="1400" dirty="0"/>
              </a:p>
            </p:txBody>
          </p:sp>
          <p:sp>
            <p:nvSpPr>
              <p:cNvPr id="19" name="左大括号 18"/>
              <p:cNvSpPr/>
              <p:nvPr/>
            </p:nvSpPr>
            <p:spPr>
              <a:xfrm>
                <a:off x="2285999" y="2823228"/>
                <a:ext cx="227992" cy="19440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0" name="右大括号 19"/>
              <p:cNvSpPr/>
              <p:nvPr/>
            </p:nvSpPr>
            <p:spPr>
              <a:xfrm>
                <a:off x="5498786" y="2750514"/>
                <a:ext cx="114876" cy="104472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2" name="右大括号 21"/>
              <p:cNvSpPr/>
              <p:nvPr/>
            </p:nvSpPr>
            <p:spPr>
              <a:xfrm>
                <a:off x="5524051" y="4039563"/>
                <a:ext cx="89611" cy="8552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4523</Words>
  <Application>WPS 演示</Application>
  <PresentationFormat>全屏显示(16:9)</PresentationFormat>
  <Paragraphs>509</Paragraphs>
  <Slides>39</Slides>
  <Notes>21</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2</vt:i4>
      </vt:variant>
      <vt:variant>
        <vt:lpstr>幻灯片标题</vt:lpstr>
      </vt:variant>
      <vt:variant>
        <vt:i4>39</vt:i4>
      </vt:variant>
    </vt:vector>
  </HeadingPairs>
  <TitlesOfParts>
    <vt:vector size="66" baseType="lpstr">
      <vt:lpstr>Arial</vt:lpstr>
      <vt:lpstr>宋体</vt:lpstr>
      <vt:lpstr>Wingdings</vt:lpstr>
      <vt:lpstr>Heiti SC Medium</vt:lpstr>
      <vt:lpstr>Arial</vt:lpstr>
      <vt:lpstr>微软雅黑</vt:lpstr>
      <vt:lpstr>Microsoft YaHei Bold</vt:lpstr>
      <vt:lpstr>Helvetica Neue</vt:lpstr>
      <vt:lpstr>Calibri</vt:lpstr>
      <vt:lpstr>Goudy Old Style</vt:lpstr>
      <vt:lpstr>Helvetica Neue</vt:lpstr>
      <vt:lpstr>Helvetica Neue UltraLight</vt:lpstr>
      <vt:lpstr>Arial Narrow</vt:lpstr>
      <vt:lpstr>Microsoft YaHei Bold</vt:lpstr>
      <vt:lpstr>黑体</vt:lpstr>
      <vt:lpstr>楷体_GB2312</vt:lpstr>
      <vt:lpstr>Arial Unicode MS</vt:lpstr>
      <vt:lpstr>华文楷体</vt:lpstr>
      <vt:lpstr>GungsuhChe</vt:lpstr>
      <vt:lpstr>PMingLiU-ExtB</vt:lpstr>
      <vt:lpstr>MS PGothic</vt:lpstr>
      <vt:lpstr>Times New Roman</vt:lpstr>
      <vt:lpstr>Segoe Print</vt:lpstr>
      <vt:lpstr>新宋体</vt:lpstr>
      <vt:lpstr>Office Theme</vt:lpstr>
      <vt:lpstr>Word.Document.12</vt:lpstr>
      <vt:lpstr>Word.Document.12</vt:lpstr>
      <vt:lpstr>PowerPoint 演示文稿</vt:lpstr>
      <vt:lpstr>实际成本</vt:lpstr>
      <vt:lpstr>成本原理——成本概念</vt:lpstr>
      <vt:lpstr>成本原理——成本概念</vt:lpstr>
      <vt:lpstr>成本原理——企业存货成本周转图</vt:lpstr>
      <vt:lpstr>成本原理——成本核算步骤</vt:lpstr>
      <vt:lpstr>实际成本管理——成本资料设置</vt:lpstr>
      <vt:lpstr>实际成本管理——成本资料设置</vt:lpstr>
      <vt:lpstr>要素费用与成本项目</vt:lpstr>
      <vt:lpstr>实际成本管理——成本资料设置</vt:lpstr>
      <vt:lpstr>实际成本管理——成本资料设置</vt:lpstr>
      <vt:lpstr>成本对象与成本计算方法</vt:lpstr>
      <vt:lpstr>实际成本管理——成本资料设置</vt:lpstr>
      <vt:lpstr>实际成本管理——成本资料设置</vt:lpstr>
      <vt:lpstr>实际成本管理——系统参数设置</vt:lpstr>
      <vt:lpstr>实际成本管理——分配标准设置</vt:lpstr>
      <vt:lpstr>实际成本管理——分配标准设置</vt:lpstr>
      <vt:lpstr>实际成本管理——分配标准设置</vt:lpstr>
      <vt:lpstr>实际成本管理——分配标准设置</vt:lpstr>
      <vt:lpstr>实际成本管理——分配标准设置</vt:lpstr>
      <vt:lpstr>实际成本管理—— 初始化设置</vt:lpstr>
      <vt:lpstr>实际成本基本流程——数据归集</vt:lpstr>
      <vt:lpstr>实际成本管理——产量/工时归集</vt:lpstr>
      <vt:lpstr>实际成本管理——费用归集</vt:lpstr>
      <vt:lpstr>实际成本基本流程——费用分配</vt:lpstr>
      <vt:lpstr>实际成本基本流程——费用分配</vt:lpstr>
      <vt:lpstr>实际成本基本流程——费用分配</vt:lpstr>
      <vt:lpstr>实际成本基本流程——成本计算</vt:lpstr>
      <vt:lpstr>实际成本基本流程——成本计算</vt:lpstr>
      <vt:lpstr>实际成本基本流程——报表分析</vt:lpstr>
      <vt:lpstr>实际成本基本流程——报表分析</vt:lpstr>
      <vt:lpstr>实际成本——废品处理 </vt:lpstr>
      <vt:lpstr>实际成本——可修复废品处理 </vt:lpstr>
      <vt:lpstr>实际成本——返工处理  </vt:lpstr>
      <vt:lpstr>金蝶服务产品体系</vt:lpstr>
      <vt:lpstr>标准支持服务简介</vt:lpstr>
      <vt:lpstr>云盾简介</vt:lpstr>
      <vt:lpstr>云盾各项功能简介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金蝶数据处理</cp:lastModifiedBy>
  <cp:revision>701</cp:revision>
  <dcterms:created xsi:type="dcterms:W3CDTF">2010-04-12T23:12:00Z</dcterms:created>
  <dcterms:modified xsi:type="dcterms:W3CDTF">2018-11-30T01:57:43Z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KSOProductBuildVer">
    <vt:lpwstr>2052-10.1.0.7670</vt:lpwstr>
  </property>
</Properties>
</file>